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slides/slide147.xml" ContentType="application/vnd.openxmlformats-officedocument.presentationml.slide+xml"/>
  <Override PartName="/ppt/slides/slide158.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Default Extension="xlsx" ContentType="application/vnd.openxmlformats-officedocument.spreadsheetml.sheet"/>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wmf" ContentType="image/x-wmf"/>
  <Override PartName="/ppt/notesSlides/notesSlide65.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slides/slide149.xml" ContentType="application/vnd.openxmlformats-officedocument.presentationml.slide+xml"/>
  <Override PartName="/ppt/notesSlides/notesSlide32.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s/slide168.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slides/slide139.xml" ContentType="application/vnd.openxmlformats-officedocument.presentationml.slide+xml"/>
  <Override PartName="/ppt/slides/slide157.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notesSlides/notesSlide5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ppt/slides/slide148.xml" ContentType="application/vnd.openxmlformats-officedocument.presentationml.slide+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s/slide167.xml" ContentType="application/vnd.openxmlformats-officedocument.presentationml.slide+xml"/>
  <Override PartName="/ppt/commentAuthors.xml" ContentType="application/vnd.openxmlformats-officedocument.presentationml.commentAuthors+xml"/>
  <Override PartName="/ppt/notesSlides/notesSlide5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3" r:id="rId1"/>
  </p:sldMasterIdLst>
  <p:notesMasterIdLst>
    <p:notesMasterId r:id="rId178"/>
  </p:notesMasterIdLst>
  <p:handoutMasterIdLst>
    <p:handoutMasterId r:id="rId179"/>
  </p:handoutMasterIdLst>
  <p:sldIdLst>
    <p:sldId id="1007" r:id="rId2"/>
    <p:sldId id="1917" r:id="rId3"/>
    <p:sldId id="1918" r:id="rId4"/>
    <p:sldId id="1919" r:id="rId5"/>
    <p:sldId id="1920" r:id="rId6"/>
    <p:sldId id="1921" r:id="rId7"/>
    <p:sldId id="1922" r:id="rId8"/>
    <p:sldId id="1923" r:id="rId9"/>
    <p:sldId id="1924" r:id="rId10"/>
    <p:sldId id="1925" r:id="rId11"/>
    <p:sldId id="1926" r:id="rId12"/>
    <p:sldId id="1927" r:id="rId13"/>
    <p:sldId id="1928" r:id="rId14"/>
    <p:sldId id="1929" r:id="rId15"/>
    <p:sldId id="1930" r:id="rId16"/>
    <p:sldId id="1931" r:id="rId17"/>
    <p:sldId id="1932" r:id="rId18"/>
    <p:sldId id="1933" r:id="rId19"/>
    <p:sldId id="1934" r:id="rId20"/>
    <p:sldId id="1935" r:id="rId21"/>
    <p:sldId id="1936" r:id="rId22"/>
    <p:sldId id="1937" r:id="rId23"/>
    <p:sldId id="1938" r:id="rId24"/>
    <p:sldId id="1939" r:id="rId25"/>
    <p:sldId id="1940" r:id="rId26"/>
    <p:sldId id="1941" r:id="rId27"/>
    <p:sldId id="1942" r:id="rId28"/>
    <p:sldId id="1943" r:id="rId29"/>
    <p:sldId id="1944" r:id="rId30"/>
    <p:sldId id="1953" r:id="rId31"/>
    <p:sldId id="1954" r:id="rId32"/>
    <p:sldId id="1955" r:id="rId33"/>
    <p:sldId id="1956" r:id="rId34"/>
    <p:sldId id="1957" r:id="rId35"/>
    <p:sldId id="1958" r:id="rId36"/>
    <p:sldId id="1959" r:id="rId37"/>
    <p:sldId id="1960" r:id="rId38"/>
    <p:sldId id="1961" r:id="rId39"/>
    <p:sldId id="1092" r:id="rId40"/>
    <p:sldId id="2011" r:id="rId41"/>
    <p:sldId id="1112" r:id="rId42"/>
    <p:sldId id="1962" r:id="rId43"/>
    <p:sldId id="1963" r:id="rId44"/>
    <p:sldId id="1964" r:id="rId45"/>
    <p:sldId id="2025" r:id="rId46"/>
    <p:sldId id="1123" r:id="rId47"/>
    <p:sldId id="1124" r:id="rId48"/>
    <p:sldId id="1090" r:id="rId49"/>
    <p:sldId id="1127" r:id="rId50"/>
    <p:sldId id="1690" r:id="rId51"/>
    <p:sldId id="1691" r:id="rId52"/>
    <p:sldId id="1693" r:id="rId53"/>
    <p:sldId id="2071" r:id="rId54"/>
    <p:sldId id="2072" r:id="rId55"/>
    <p:sldId id="2018" r:id="rId56"/>
    <p:sldId id="2019" r:id="rId57"/>
    <p:sldId id="2020" r:id="rId58"/>
    <p:sldId id="2021" r:id="rId59"/>
    <p:sldId id="1128" r:id="rId60"/>
    <p:sldId id="1129" r:id="rId61"/>
    <p:sldId id="1135" r:id="rId62"/>
    <p:sldId id="1136" r:id="rId63"/>
    <p:sldId id="1668" r:id="rId64"/>
    <p:sldId id="1669" r:id="rId65"/>
    <p:sldId id="1670" r:id="rId66"/>
    <p:sldId id="1671" r:id="rId67"/>
    <p:sldId id="1137" r:id="rId68"/>
    <p:sldId id="1977" r:id="rId69"/>
    <p:sldId id="1978" r:id="rId70"/>
    <p:sldId id="1979" r:id="rId71"/>
    <p:sldId id="1980" r:id="rId72"/>
    <p:sldId id="1981" r:id="rId73"/>
    <p:sldId id="1982" r:id="rId74"/>
    <p:sldId id="1983" r:id="rId75"/>
    <p:sldId id="1984" r:id="rId76"/>
    <p:sldId id="1985" r:id="rId77"/>
    <p:sldId id="1986" r:id="rId78"/>
    <p:sldId id="1987" r:id="rId79"/>
    <p:sldId id="1988" r:id="rId80"/>
    <p:sldId id="1989" r:id="rId81"/>
    <p:sldId id="2012" r:id="rId82"/>
    <p:sldId id="1736" r:id="rId83"/>
    <p:sldId id="1737" r:id="rId84"/>
    <p:sldId id="1739" r:id="rId85"/>
    <p:sldId id="1741" r:id="rId86"/>
    <p:sldId id="1740" r:id="rId87"/>
    <p:sldId id="1742" r:id="rId88"/>
    <p:sldId id="1743" r:id="rId89"/>
    <p:sldId id="1745" r:id="rId90"/>
    <p:sldId id="1747" r:id="rId91"/>
    <p:sldId id="1751" r:id="rId92"/>
    <p:sldId id="1753" r:id="rId93"/>
    <p:sldId id="2013" r:id="rId94"/>
    <p:sldId id="1871" r:id="rId95"/>
    <p:sldId id="1872" r:id="rId96"/>
    <p:sldId id="1873" r:id="rId97"/>
    <p:sldId id="1874" r:id="rId98"/>
    <p:sldId id="1875" r:id="rId99"/>
    <p:sldId id="1876" r:id="rId100"/>
    <p:sldId id="1877" r:id="rId101"/>
    <p:sldId id="1878" r:id="rId102"/>
    <p:sldId id="1879" r:id="rId103"/>
    <p:sldId id="1880" r:id="rId104"/>
    <p:sldId id="1881" r:id="rId105"/>
    <p:sldId id="1882" r:id="rId106"/>
    <p:sldId id="1894" r:id="rId107"/>
    <p:sldId id="1912" r:id="rId108"/>
    <p:sldId id="2007" r:id="rId109"/>
    <p:sldId id="1900" r:id="rId110"/>
    <p:sldId id="2022" r:id="rId111"/>
    <p:sldId id="1902" r:id="rId112"/>
    <p:sldId id="1903" r:id="rId113"/>
    <p:sldId id="1904" r:id="rId114"/>
    <p:sldId id="1905" r:id="rId115"/>
    <p:sldId id="1906" r:id="rId116"/>
    <p:sldId id="1907" r:id="rId117"/>
    <p:sldId id="1908" r:id="rId118"/>
    <p:sldId id="1909" r:id="rId119"/>
    <p:sldId id="1910" r:id="rId120"/>
    <p:sldId id="1911" r:id="rId121"/>
    <p:sldId id="1997" r:id="rId122"/>
    <p:sldId id="2023" r:id="rId123"/>
    <p:sldId id="1999" r:id="rId124"/>
    <p:sldId id="2000" r:id="rId125"/>
    <p:sldId id="2001" r:id="rId126"/>
    <p:sldId id="2002" r:id="rId127"/>
    <p:sldId id="2003" r:id="rId128"/>
    <p:sldId id="2004" r:id="rId129"/>
    <p:sldId id="2005" r:id="rId130"/>
    <p:sldId id="2010" r:id="rId131"/>
    <p:sldId id="2073" r:id="rId132"/>
    <p:sldId id="2074" r:id="rId133"/>
    <p:sldId id="2075" r:id="rId134"/>
    <p:sldId id="2076" r:id="rId135"/>
    <p:sldId id="2077" r:id="rId136"/>
    <p:sldId id="2078" r:id="rId137"/>
    <p:sldId id="2079" r:id="rId138"/>
    <p:sldId id="2080" r:id="rId139"/>
    <p:sldId id="2081" r:id="rId140"/>
    <p:sldId id="2082" r:id="rId141"/>
    <p:sldId id="2083" r:id="rId142"/>
    <p:sldId id="2084" r:id="rId143"/>
    <p:sldId id="2085" r:id="rId144"/>
    <p:sldId id="2086" r:id="rId145"/>
    <p:sldId id="2087" r:id="rId146"/>
    <p:sldId id="2088" r:id="rId147"/>
    <p:sldId id="2089" r:id="rId148"/>
    <p:sldId id="2090" r:id="rId149"/>
    <p:sldId id="2091" r:id="rId150"/>
    <p:sldId id="2092" r:id="rId151"/>
    <p:sldId id="2093" r:id="rId152"/>
    <p:sldId id="2046" r:id="rId153"/>
    <p:sldId id="2047" r:id="rId154"/>
    <p:sldId id="2048" r:id="rId155"/>
    <p:sldId id="2049" r:id="rId156"/>
    <p:sldId id="2050" r:id="rId157"/>
    <p:sldId id="2051" r:id="rId158"/>
    <p:sldId id="2052" r:id="rId159"/>
    <p:sldId id="2053" r:id="rId160"/>
    <p:sldId id="2054" r:id="rId161"/>
    <p:sldId id="2055" r:id="rId162"/>
    <p:sldId id="2056" r:id="rId163"/>
    <p:sldId id="2057" r:id="rId164"/>
    <p:sldId id="2058" r:id="rId165"/>
    <p:sldId id="2059" r:id="rId166"/>
    <p:sldId id="2060" r:id="rId167"/>
    <p:sldId id="2061" r:id="rId168"/>
    <p:sldId id="2062" r:id="rId169"/>
    <p:sldId id="2063" r:id="rId170"/>
    <p:sldId id="2064" r:id="rId171"/>
    <p:sldId id="2065" r:id="rId172"/>
    <p:sldId id="2066" r:id="rId173"/>
    <p:sldId id="2067" r:id="rId174"/>
    <p:sldId id="2068" r:id="rId175"/>
    <p:sldId id="2069" r:id="rId176"/>
    <p:sldId id="2070" r:id="rId177"/>
  </p:sldIdLst>
  <p:sldSz cx="9144000" cy="6858000" type="screen4x3"/>
  <p:notesSz cx="7315200" cy="9601200"/>
  <p:defaultTextStyle>
    <a:defPPr>
      <a:defRPr lang="en-US"/>
    </a:defPPr>
    <a:lvl1pPr algn="ctr" rtl="0" fontAlgn="base">
      <a:spcBef>
        <a:spcPct val="0"/>
      </a:spcBef>
      <a:spcAft>
        <a:spcPct val="0"/>
      </a:spcAft>
      <a:defRPr sz="1600" kern="1200">
        <a:solidFill>
          <a:schemeClr val="bg2"/>
        </a:solidFill>
        <a:latin typeface="Times New Roman" pitchFamily="18" charset="0"/>
        <a:ea typeface="+mn-ea"/>
        <a:cs typeface="+mn-cs"/>
      </a:defRPr>
    </a:lvl1pPr>
    <a:lvl2pPr marL="457200" algn="ctr" rtl="0" fontAlgn="base">
      <a:spcBef>
        <a:spcPct val="0"/>
      </a:spcBef>
      <a:spcAft>
        <a:spcPct val="0"/>
      </a:spcAft>
      <a:defRPr sz="1600" kern="1200">
        <a:solidFill>
          <a:schemeClr val="bg2"/>
        </a:solidFill>
        <a:latin typeface="Times New Roman" pitchFamily="18" charset="0"/>
        <a:ea typeface="+mn-ea"/>
        <a:cs typeface="+mn-cs"/>
      </a:defRPr>
    </a:lvl2pPr>
    <a:lvl3pPr marL="914400" algn="ctr" rtl="0" fontAlgn="base">
      <a:spcBef>
        <a:spcPct val="0"/>
      </a:spcBef>
      <a:spcAft>
        <a:spcPct val="0"/>
      </a:spcAft>
      <a:defRPr sz="1600" kern="1200">
        <a:solidFill>
          <a:schemeClr val="bg2"/>
        </a:solidFill>
        <a:latin typeface="Times New Roman" pitchFamily="18" charset="0"/>
        <a:ea typeface="+mn-ea"/>
        <a:cs typeface="+mn-cs"/>
      </a:defRPr>
    </a:lvl3pPr>
    <a:lvl4pPr marL="1371600" algn="ctr" rtl="0" fontAlgn="base">
      <a:spcBef>
        <a:spcPct val="0"/>
      </a:spcBef>
      <a:spcAft>
        <a:spcPct val="0"/>
      </a:spcAft>
      <a:defRPr sz="1600" kern="1200">
        <a:solidFill>
          <a:schemeClr val="bg2"/>
        </a:solidFill>
        <a:latin typeface="Times New Roman" pitchFamily="18" charset="0"/>
        <a:ea typeface="+mn-ea"/>
        <a:cs typeface="+mn-cs"/>
      </a:defRPr>
    </a:lvl4pPr>
    <a:lvl5pPr marL="1828800" algn="ctr" rtl="0" fontAlgn="base">
      <a:spcBef>
        <a:spcPct val="0"/>
      </a:spcBef>
      <a:spcAft>
        <a:spcPct val="0"/>
      </a:spcAft>
      <a:defRPr sz="1600" kern="1200">
        <a:solidFill>
          <a:schemeClr val="bg2"/>
        </a:solidFill>
        <a:latin typeface="Times New Roman" pitchFamily="18" charset="0"/>
        <a:ea typeface="+mn-ea"/>
        <a:cs typeface="+mn-cs"/>
      </a:defRPr>
    </a:lvl5pPr>
    <a:lvl6pPr marL="2286000" algn="l" defTabSz="914400" rtl="0" eaLnBrk="1" latinLnBrk="0" hangingPunct="1">
      <a:defRPr sz="1600" kern="1200">
        <a:solidFill>
          <a:schemeClr val="bg2"/>
        </a:solidFill>
        <a:latin typeface="Times New Roman" pitchFamily="18" charset="0"/>
        <a:ea typeface="+mn-ea"/>
        <a:cs typeface="+mn-cs"/>
      </a:defRPr>
    </a:lvl6pPr>
    <a:lvl7pPr marL="2743200" algn="l" defTabSz="914400" rtl="0" eaLnBrk="1" latinLnBrk="0" hangingPunct="1">
      <a:defRPr sz="1600" kern="1200">
        <a:solidFill>
          <a:schemeClr val="bg2"/>
        </a:solidFill>
        <a:latin typeface="Times New Roman" pitchFamily="18" charset="0"/>
        <a:ea typeface="+mn-ea"/>
        <a:cs typeface="+mn-cs"/>
      </a:defRPr>
    </a:lvl7pPr>
    <a:lvl8pPr marL="3200400" algn="l" defTabSz="914400" rtl="0" eaLnBrk="1" latinLnBrk="0" hangingPunct="1">
      <a:defRPr sz="1600" kern="1200">
        <a:solidFill>
          <a:schemeClr val="bg2"/>
        </a:solidFill>
        <a:latin typeface="Times New Roman" pitchFamily="18" charset="0"/>
        <a:ea typeface="+mn-ea"/>
        <a:cs typeface="+mn-cs"/>
      </a:defRPr>
    </a:lvl8pPr>
    <a:lvl9pPr marL="3657600" algn="l" defTabSz="914400" rtl="0" eaLnBrk="1" latinLnBrk="0" hangingPunct="1">
      <a:defRPr sz="1600" kern="1200">
        <a:solidFill>
          <a:schemeClr val="bg2"/>
        </a:solidFill>
        <a:latin typeface="Times New Roman" pitchFamily="18"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a White" initials="" lastIdx="2" clrIdx="0"/>
  <p:cmAuthor id="1" name="Andrea Heuston"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schemeClr val="tx1"/>
    </p:penClr>
  </p:showPr>
  <p:clrMru>
    <a:srgbClr val="C4EFFF"/>
    <a:srgbClr val="C0C0C0"/>
    <a:srgbClr val="43B3FF"/>
    <a:srgbClr val="FFFFCC"/>
    <a:srgbClr val="E7F9FF"/>
    <a:srgbClr val="F3F3F3"/>
    <a:srgbClr val="FF0000"/>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72" autoAdjust="0"/>
    <p:restoredTop sz="96926" autoAdjust="0"/>
  </p:normalViewPr>
  <p:slideViewPr>
    <p:cSldViewPr snapToGrid="0">
      <p:cViewPr>
        <p:scale>
          <a:sx n="80" d="100"/>
          <a:sy n="80" d="100"/>
        </p:scale>
        <p:origin x="-2580" y="-672"/>
      </p:cViewPr>
      <p:guideLst>
        <p:guide orient="horz" pos="2141"/>
        <p:guide pos="289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3808"/>
    </p:cViewPr>
  </p:sorterViewPr>
  <p:notesViewPr>
    <p:cSldViewPr snapToGrid="0">
      <p:cViewPr>
        <p:scale>
          <a:sx n="75" d="100"/>
          <a:sy n="75" d="100"/>
        </p:scale>
        <p:origin x="-1758" y="-72"/>
      </p:cViewPr>
      <p:guideLst>
        <p:guide orient="horz" pos="3025"/>
        <p:guide pos="2304"/>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presProps" Target="presProp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slide" Target="slides/slide171.xml"/><Relationship Id="rId180" Type="http://schemas.openxmlformats.org/officeDocument/2006/relationships/commentAuthors" Target="commentAuthor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tableStyles" Target="tableStyle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handoutMaster" Target="handoutMasters/handoutMaster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1111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autoTitleDeleted val="1"/>
    <c:plotArea>
      <c:layout>
        <c:manualLayout>
          <c:layoutTarget val="inner"/>
          <c:xMode val="edge"/>
          <c:yMode val="edge"/>
          <c:x val="0.22539682539682598"/>
          <c:y val="8.4134615384615766E-2"/>
          <c:w val="0.55238095238095242"/>
          <c:h val="0.83653846153846168"/>
        </c:manualLayout>
      </c:layout>
      <c:pieChart>
        <c:varyColors val="1"/>
        <c:ser>
          <c:idx val="0"/>
          <c:order val="0"/>
          <c:tx>
            <c:strRef>
              <c:f>Sheet1!$A$2</c:f>
              <c:strCache>
                <c:ptCount val="1"/>
                <c:pt idx="0">
                  <c:v>East</c:v>
                </c:pt>
              </c:strCache>
            </c:strRef>
          </c:tx>
          <c:spPr>
            <a:solidFill>
              <a:schemeClr val="accent1"/>
            </a:solidFill>
            <a:ln w="15741">
              <a:solidFill>
                <a:schemeClr val="tx1"/>
              </a:solidFill>
              <a:prstDash val="solid"/>
            </a:ln>
          </c:spPr>
          <c:dPt>
            <c:idx val="1"/>
            <c:spPr>
              <a:solidFill>
                <a:srgbClr val="00FF00"/>
              </a:solidFill>
              <a:ln w="15741">
                <a:solidFill>
                  <a:schemeClr val="tx1"/>
                </a:solidFill>
                <a:prstDash val="solid"/>
              </a:ln>
            </c:spPr>
          </c:dPt>
          <c:dPt>
            <c:idx val="2"/>
            <c:spPr>
              <a:solidFill>
                <a:srgbClr val="CC99FF"/>
              </a:solidFill>
              <a:ln w="15741">
                <a:solidFill>
                  <a:schemeClr val="tx1"/>
                </a:solidFill>
                <a:prstDash val="solid"/>
              </a:ln>
            </c:spPr>
          </c:dPt>
          <c:cat>
            <c:strRef>
              <c:f>Sheet1!$B$1:$D$1</c:f>
              <c:strCache>
                <c:ptCount val="3"/>
                <c:pt idx="0">
                  <c:v>1st Qtr</c:v>
                </c:pt>
                <c:pt idx="1">
                  <c:v>2nd Qtr</c:v>
                </c:pt>
                <c:pt idx="2">
                  <c:v>3rd Qtr</c:v>
                </c:pt>
              </c:strCache>
            </c:strRef>
          </c:cat>
          <c:val>
            <c:numRef>
              <c:f>Sheet1!$B$2:$D$2</c:f>
              <c:numCache>
                <c:formatCode>General</c:formatCode>
                <c:ptCount val="3"/>
                <c:pt idx="0">
                  <c:v>33</c:v>
                </c:pt>
                <c:pt idx="1">
                  <c:v>33</c:v>
                </c:pt>
                <c:pt idx="2">
                  <c:v>33</c:v>
                </c:pt>
              </c:numCache>
            </c:numRef>
          </c:val>
        </c:ser>
        <c:firstSliceAng val="0"/>
      </c:pieChart>
      <c:spPr>
        <a:noFill/>
        <a:ln w="31482">
          <a:noFill/>
        </a:ln>
      </c:spPr>
    </c:plotArea>
    <c:plotVisOnly val="1"/>
    <c:dispBlanksAs val="zero"/>
  </c:chart>
  <c:spPr>
    <a:noFill/>
    <a:ln>
      <a:noFill/>
    </a:ln>
  </c:spPr>
  <c:txPr>
    <a:bodyPr/>
    <a:lstStyle/>
    <a:p>
      <a:pPr>
        <a:defRPr sz="2231" b="1" i="0" u="none" strike="noStrike" baseline="0">
          <a:solidFill>
            <a:schemeClr val="tx1"/>
          </a:solidFill>
          <a:latin typeface="Arial"/>
          <a:ea typeface="Arial"/>
          <a:cs typeface="Arial"/>
        </a:defRPr>
      </a:pPr>
      <a:endParaRPr lang="en-US"/>
    </a:p>
  </c:tx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16.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4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76.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76.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76.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4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7365" tIns="48683" rIns="97365" bIns="48683" numCol="1" anchor="t" anchorCtr="0" compatLnSpc="1">
            <a:prstTxWarp prst="textNoShape">
              <a:avLst/>
            </a:prstTxWarp>
          </a:bodyPr>
          <a:lstStyle>
            <a:lvl1pPr algn="l" defTabSz="973138" eaLnBrk="0" hangingPunct="0">
              <a:defRPr sz="1300" smtClean="0"/>
            </a:lvl1pPr>
          </a:lstStyle>
          <a:p>
            <a:pPr>
              <a:defRPr/>
            </a:pPr>
            <a:endParaRPr lang="en-US"/>
          </a:p>
        </p:txBody>
      </p:sp>
      <p:sp>
        <p:nvSpPr>
          <p:cNvPr id="31747" name="Rectangle 3"/>
          <p:cNvSpPr>
            <a:spLocks noGrp="1" noChangeArrowheads="1"/>
          </p:cNvSpPr>
          <p:nvPr>
            <p:ph type="dt" sz="quarter" idx="1"/>
          </p:nvPr>
        </p:nvSpPr>
        <p:spPr bwMode="auto">
          <a:xfrm>
            <a:off x="4144963" y="0"/>
            <a:ext cx="3170237" cy="479425"/>
          </a:xfrm>
          <a:prstGeom prst="rect">
            <a:avLst/>
          </a:prstGeom>
          <a:noFill/>
          <a:ln w="9525">
            <a:noFill/>
            <a:miter lim="800000"/>
            <a:headEnd/>
            <a:tailEnd/>
          </a:ln>
          <a:effectLst/>
        </p:spPr>
        <p:txBody>
          <a:bodyPr vert="horz" wrap="square" lIns="97365" tIns="48683" rIns="97365" bIns="48683" numCol="1" anchor="t" anchorCtr="0" compatLnSpc="1">
            <a:prstTxWarp prst="textNoShape">
              <a:avLst/>
            </a:prstTxWarp>
          </a:bodyPr>
          <a:lstStyle>
            <a:lvl1pPr algn="r" defTabSz="973138" eaLnBrk="0" hangingPunct="0">
              <a:defRPr sz="1300" smtClean="0"/>
            </a:lvl1pPr>
          </a:lstStyle>
          <a:p>
            <a:pPr>
              <a:defRPr/>
            </a:pPr>
            <a:endParaRPr lang="en-US"/>
          </a:p>
        </p:txBody>
      </p:sp>
      <p:sp>
        <p:nvSpPr>
          <p:cNvPr id="31748" name="Rectangle 4"/>
          <p:cNvSpPr>
            <a:spLocks noGrp="1" noChangeArrowheads="1"/>
          </p:cNvSpPr>
          <p:nvPr>
            <p:ph type="ftr" sz="quarter" idx="2"/>
          </p:nvPr>
        </p:nvSpPr>
        <p:spPr bwMode="auto">
          <a:xfrm>
            <a:off x="0" y="9121775"/>
            <a:ext cx="3170238" cy="479425"/>
          </a:xfrm>
          <a:prstGeom prst="rect">
            <a:avLst/>
          </a:prstGeom>
          <a:noFill/>
          <a:ln w="9525">
            <a:noFill/>
            <a:miter lim="800000"/>
            <a:headEnd/>
            <a:tailEnd/>
          </a:ln>
          <a:effectLst/>
        </p:spPr>
        <p:txBody>
          <a:bodyPr vert="horz" wrap="square" lIns="97365" tIns="48683" rIns="97365" bIns="48683" numCol="1" anchor="b" anchorCtr="0" compatLnSpc="1">
            <a:prstTxWarp prst="textNoShape">
              <a:avLst/>
            </a:prstTxWarp>
          </a:bodyPr>
          <a:lstStyle>
            <a:lvl1pPr algn="l" defTabSz="973138" eaLnBrk="0" hangingPunct="0">
              <a:defRPr sz="1300" smtClean="0"/>
            </a:lvl1pPr>
          </a:lstStyle>
          <a:p>
            <a:pPr>
              <a:defRPr/>
            </a:pPr>
            <a:endParaRPr lang="en-US"/>
          </a:p>
        </p:txBody>
      </p:sp>
      <p:sp>
        <p:nvSpPr>
          <p:cNvPr id="31749" name="Rectangle 5"/>
          <p:cNvSpPr>
            <a:spLocks noGrp="1" noChangeArrowheads="1"/>
          </p:cNvSpPr>
          <p:nvPr>
            <p:ph type="sldNum" sz="quarter" idx="3"/>
          </p:nvPr>
        </p:nvSpPr>
        <p:spPr bwMode="auto">
          <a:xfrm>
            <a:off x="4144963" y="9121775"/>
            <a:ext cx="3170237" cy="479425"/>
          </a:xfrm>
          <a:prstGeom prst="rect">
            <a:avLst/>
          </a:prstGeom>
          <a:noFill/>
          <a:ln w="9525">
            <a:noFill/>
            <a:miter lim="800000"/>
            <a:headEnd/>
            <a:tailEnd/>
          </a:ln>
          <a:effectLst/>
        </p:spPr>
        <p:txBody>
          <a:bodyPr vert="horz" wrap="square" lIns="97365" tIns="48683" rIns="97365" bIns="48683" numCol="1" anchor="b" anchorCtr="0" compatLnSpc="1">
            <a:prstTxWarp prst="textNoShape">
              <a:avLst/>
            </a:prstTxWarp>
          </a:bodyPr>
          <a:lstStyle>
            <a:lvl1pPr algn="r" defTabSz="973138" eaLnBrk="0" hangingPunct="0">
              <a:defRPr sz="1300" smtClean="0"/>
            </a:lvl1pPr>
          </a:lstStyle>
          <a:p>
            <a:pPr>
              <a:defRPr/>
            </a:pPr>
            <a:fld id="{3EADF06B-3229-416A-A735-D7D756835950}"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7365" tIns="48683" rIns="97365" bIns="48683" numCol="1" anchor="t" anchorCtr="0" compatLnSpc="1">
            <a:prstTxWarp prst="textNoShape">
              <a:avLst/>
            </a:prstTxWarp>
          </a:bodyPr>
          <a:lstStyle>
            <a:lvl1pPr algn="l" defTabSz="973138">
              <a:defRPr sz="1300" smtClean="0">
                <a:solidFill>
                  <a:schemeClr val="tx1"/>
                </a:solidFill>
              </a:defRPr>
            </a:lvl1pPr>
          </a:lstStyle>
          <a:p>
            <a:pPr>
              <a:defRPr/>
            </a:pPr>
            <a:endParaRPr lang="en-US"/>
          </a:p>
        </p:txBody>
      </p:sp>
      <p:sp>
        <p:nvSpPr>
          <p:cNvPr id="6147" name="Rectangle 3"/>
          <p:cNvSpPr>
            <a:spLocks noGrp="1" noChangeArrowheads="1"/>
          </p:cNvSpPr>
          <p:nvPr>
            <p:ph type="dt" idx="1"/>
          </p:nvPr>
        </p:nvSpPr>
        <p:spPr bwMode="auto">
          <a:xfrm>
            <a:off x="4144963" y="0"/>
            <a:ext cx="3170237" cy="479425"/>
          </a:xfrm>
          <a:prstGeom prst="rect">
            <a:avLst/>
          </a:prstGeom>
          <a:noFill/>
          <a:ln w="9525">
            <a:noFill/>
            <a:miter lim="800000"/>
            <a:headEnd/>
            <a:tailEnd/>
          </a:ln>
          <a:effectLst/>
        </p:spPr>
        <p:txBody>
          <a:bodyPr vert="horz" wrap="square" lIns="97365" tIns="48683" rIns="97365" bIns="48683" numCol="1" anchor="t" anchorCtr="0" compatLnSpc="1">
            <a:prstTxWarp prst="textNoShape">
              <a:avLst/>
            </a:prstTxWarp>
          </a:bodyPr>
          <a:lstStyle>
            <a:lvl1pPr algn="r" defTabSz="973138">
              <a:defRPr sz="1300" smtClean="0">
                <a:solidFill>
                  <a:schemeClr val="tx1"/>
                </a:solidFill>
              </a:defRPr>
            </a:lvl1pPr>
          </a:lstStyle>
          <a:p>
            <a:pPr>
              <a:defRPr/>
            </a:pPr>
            <a:endParaRPr lang="en-US"/>
          </a:p>
        </p:txBody>
      </p:sp>
      <p:sp>
        <p:nvSpPr>
          <p:cNvPr id="20484" name="Rectangle 4"/>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974725" y="4559300"/>
            <a:ext cx="5365750" cy="4322763"/>
          </a:xfrm>
          <a:prstGeom prst="rect">
            <a:avLst/>
          </a:prstGeom>
          <a:noFill/>
          <a:ln w="9525">
            <a:noFill/>
            <a:miter lim="800000"/>
            <a:headEnd/>
            <a:tailEnd/>
          </a:ln>
          <a:effectLst/>
        </p:spPr>
        <p:txBody>
          <a:bodyPr vert="horz" wrap="square" lIns="97365" tIns="48683" rIns="97365" bIns="48683"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50" name="Rectangle 6"/>
          <p:cNvSpPr>
            <a:spLocks noGrp="1" noChangeArrowheads="1"/>
          </p:cNvSpPr>
          <p:nvPr>
            <p:ph type="ftr" sz="quarter" idx="4"/>
          </p:nvPr>
        </p:nvSpPr>
        <p:spPr bwMode="auto">
          <a:xfrm>
            <a:off x="0" y="9121775"/>
            <a:ext cx="3170238" cy="479425"/>
          </a:xfrm>
          <a:prstGeom prst="rect">
            <a:avLst/>
          </a:prstGeom>
          <a:noFill/>
          <a:ln w="9525">
            <a:noFill/>
            <a:miter lim="800000"/>
            <a:headEnd/>
            <a:tailEnd/>
          </a:ln>
          <a:effectLst/>
        </p:spPr>
        <p:txBody>
          <a:bodyPr vert="horz" wrap="square" lIns="97365" tIns="48683" rIns="97365" bIns="48683" numCol="1" anchor="b" anchorCtr="0" compatLnSpc="1">
            <a:prstTxWarp prst="textNoShape">
              <a:avLst/>
            </a:prstTxWarp>
          </a:bodyPr>
          <a:lstStyle>
            <a:lvl1pPr algn="l" defTabSz="973138">
              <a:defRPr sz="1300" smtClean="0">
                <a:solidFill>
                  <a:schemeClr val="tx1"/>
                </a:solidFill>
              </a:defRPr>
            </a:lvl1pPr>
          </a:lstStyle>
          <a:p>
            <a:pPr>
              <a:defRPr/>
            </a:pPr>
            <a:endParaRPr lang="en-US"/>
          </a:p>
        </p:txBody>
      </p:sp>
      <p:sp>
        <p:nvSpPr>
          <p:cNvPr id="6151" name="Rectangle 7"/>
          <p:cNvSpPr>
            <a:spLocks noGrp="1" noChangeArrowheads="1"/>
          </p:cNvSpPr>
          <p:nvPr>
            <p:ph type="sldNum" sz="quarter" idx="5"/>
          </p:nvPr>
        </p:nvSpPr>
        <p:spPr bwMode="auto">
          <a:xfrm>
            <a:off x="4144963" y="9121775"/>
            <a:ext cx="3170237" cy="479425"/>
          </a:xfrm>
          <a:prstGeom prst="rect">
            <a:avLst/>
          </a:prstGeom>
          <a:noFill/>
          <a:ln w="9525">
            <a:noFill/>
            <a:miter lim="800000"/>
            <a:headEnd/>
            <a:tailEnd/>
          </a:ln>
          <a:effectLst/>
        </p:spPr>
        <p:txBody>
          <a:bodyPr vert="horz" wrap="square" lIns="97365" tIns="48683" rIns="97365" bIns="48683" numCol="1" anchor="b" anchorCtr="0" compatLnSpc="1">
            <a:prstTxWarp prst="textNoShape">
              <a:avLst/>
            </a:prstTxWarp>
          </a:bodyPr>
          <a:lstStyle>
            <a:lvl1pPr algn="r" defTabSz="973138">
              <a:defRPr sz="1300" smtClean="0">
                <a:solidFill>
                  <a:schemeClr val="tx1"/>
                </a:solidFill>
              </a:defRPr>
            </a:lvl1pPr>
          </a:lstStyle>
          <a:p>
            <a:pPr>
              <a:defRPr/>
            </a:pPr>
            <a:fld id="{1C73A87A-A754-45D7-9656-91EB119B31E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4404A706-181E-4385-900A-62415EC23407}" type="slidenum">
              <a:rPr lang="en-US"/>
              <a:pPr/>
              <a:t>1</a:t>
            </a:fld>
            <a:endParaRPr lang="en-US"/>
          </a:p>
        </p:txBody>
      </p:sp>
      <p:sp>
        <p:nvSpPr>
          <p:cNvPr id="21507" name="Rectangle 2"/>
          <p:cNvSpPr>
            <a:spLocks noGrp="1" noRot="1" noChangeAspect="1" noChangeArrowheads="1" noTextEdit="1"/>
          </p:cNvSpPr>
          <p:nvPr>
            <p:ph type="sldImg"/>
          </p:nvPr>
        </p:nvSpPr>
        <p:spPr>
          <a:xfrm>
            <a:off x="1257300" y="720725"/>
            <a:ext cx="4800600" cy="3600450"/>
          </a:xfrm>
          <a:ln/>
        </p:spPr>
      </p:sp>
      <p:sp>
        <p:nvSpPr>
          <p:cNvPr id="21508" name="Rectangle 3"/>
          <p:cNvSpPr>
            <a:spLocks noGrp="1" noChangeArrowheads="1"/>
          </p:cNvSpPr>
          <p:nvPr>
            <p:ph type="body" idx="1"/>
          </p:nvPr>
        </p:nvSpPr>
        <p:spPr>
          <a:xfrm>
            <a:off x="731838" y="4560888"/>
            <a:ext cx="5851525" cy="4319587"/>
          </a:xfrm>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78" name="Rectangle 2"/>
          <p:cNvSpPr>
            <a:spLocks noGrp="1" noRot="1" noChangeAspect="1" noChangeArrowheads="1" noTextEdit="1"/>
          </p:cNvSpPr>
          <p:nvPr>
            <p:ph type="sldImg"/>
          </p:nvPr>
        </p:nvSpPr>
        <p:spPr>
          <a:xfrm>
            <a:off x="1257300" y="720725"/>
            <a:ext cx="4800600" cy="3600450"/>
          </a:xfrm>
          <a:ln/>
        </p:spPr>
      </p:sp>
      <p:sp>
        <p:nvSpPr>
          <p:cNvPr id="1048579" name="Rectangle 3"/>
          <p:cNvSpPr>
            <a:spLocks noGrp="1" noChangeArrowheads="1"/>
          </p:cNvSpPr>
          <p:nvPr>
            <p:ph type="body" idx="1"/>
          </p:nvPr>
        </p:nvSpPr>
        <p:spPr>
          <a:xfrm>
            <a:off x="974725" y="4562475"/>
            <a:ext cx="5365750" cy="4318000"/>
          </a:xfrm>
          <a:noFill/>
          <a:ln/>
        </p:spPr>
        <p:txBody>
          <a:bodyPr/>
          <a:lstStyle/>
          <a:p>
            <a:r>
              <a:rPr lang="en-US" smtClean="0"/>
              <a:t>Rather than using proprietary, point-to-point interfaces to integrate the large number of potential application platforms and their associated technical applications with each other The OpenO&amp;M initiative provide a standards-based abstraction and integration layer.  Applications can leverage the standards with a wide range of Technical Applications providing integration between the true real-time platform control environment and the transaction processing ERP environment.  Adoption of Non-proprietary, Open Standards such will enable cost effective transition management for many different technical applications as they change over time.</a:t>
            </a:r>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8162" name="Rectangle 2"/>
          <p:cNvSpPr>
            <a:spLocks noGrp="1" noRot="1" noChangeAspect="1" noChangeArrowheads="1" noTextEdit="1"/>
          </p:cNvSpPr>
          <p:nvPr>
            <p:ph type="sldImg"/>
          </p:nvPr>
        </p:nvSpPr>
        <p:spPr>
          <a:xfrm>
            <a:off x="873125" y="720725"/>
            <a:ext cx="5651500" cy="4238625"/>
          </a:xfrm>
          <a:ln/>
        </p:spPr>
      </p:sp>
      <p:sp>
        <p:nvSpPr>
          <p:cNvPr id="988163" name="Rectangle 3"/>
          <p:cNvSpPr>
            <a:spLocks noGrp="1" noChangeArrowheads="1"/>
          </p:cNvSpPr>
          <p:nvPr>
            <p:ph type="body" idx="1"/>
          </p:nvPr>
        </p:nvSpPr>
        <p:spPr>
          <a:xfrm>
            <a:off x="1057275" y="5434013"/>
            <a:ext cx="5364163" cy="2894012"/>
          </a:xfrm>
          <a:noFill/>
          <a:ln/>
        </p:spPr>
        <p:txBody>
          <a:bodyPr/>
          <a:lstStyle/>
          <a:p>
            <a:pPr algn="ctr"/>
            <a:r>
              <a:rPr lang="en-US" b="1" smtClean="0"/>
              <a:t>Choice #3: Require All Systems Communicate In an Open, Unambiguous Data Language</a:t>
            </a:r>
          </a:p>
          <a:p>
            <a:endParaRPr lang="en-US" smtClean="0"/>
          </a:p>
          <a:p>
            <a:r>
              <a:rPr lang="en-US" smtClean="0"/>
              <a:t>Rather than using proprietary, point-to-point interfaces to integrate the large number of potential application platforms and their associated technical applications with each other, compliance with MIMOSA open system specifications provide a standards-based abstraction and integration layer.  Applications can leverage the standards with a wide range of Technical Applications providing integration between the true real-time platform control environment and the transaction processing ERP environment.  Adoption of Non-proprietary, Open Standards such will enable cost effective transition management for many different technical applications as they change over time.</a:t>
            </a:r>
          </a:p>
          <a:p>
            <a:endParaRPr lang="en-US" smtClean="0"/>
          </a:p>
          <a:p>
            <a:r>
              <a:rPr lang="en-US" smtClean="0"/>
              <a:t>MIMOSA’s Open System Architecture for Condition Based Maintenance (OSA-CBM) is on-platform. </a:t>
            </a: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7651"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8675"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9699"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0723"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1747"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228228" indent="-228228" eaLnBrk="1" hangingPunct="1">
              <a:spcBef>
                <a:spcPct val="0"/>
              </a:spcBef>
            </a:pPr>
            <a:endParaRPr lang="en-US" dirty="0"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32771"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228228" indent="-228228" eaLnBrk="1" hangingPunct="1">
              <a:spcBef>
                <a:spcPct val="0"/>
              </a:spcBef>
            </a:pP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5250" name="Rectangle 2"/>
          <p:cNvSpPr>
            <a:spLocks noGrp="1" noRot="1" noChangeAspect="1" noChangeArrowheads="1" noTextEdit="1"/>
          </p:cNvSpPr>
          <p:nvPr>
            <p:ph type="sldImg"/>
          </p:nvPr>
        </p:nvSpPr>
        <p:spPr>
          <a:xfrm>
            <a:off x="873125" y="720725"/>
            <a:ext cx="5651500" cy="4238625"/>
          </a:xfrm>
          <a:ln/>
        </p:spPr>
      </p:sp>
      <p:sp>
        <p:nvSpPr>
          <p:cNvPr id="1845251" name="Rectangle 3"/>
          <p:cNvSpPr>
            <a:spLocks noGrp="1" noChangeArrowheads="1"/>
          </p:cNvSpPr>
          <p:nvPr>
            <p:ph type="body" idx="1"/>
          </p:nvPr>
        </p:nvSpPr>
        <p:spPr>
          <a:xfrm>
            <a:off x="1057275" y="5434013"/>
            <a:ext cx="5364163" cy="2894012"/>
          </a:xfrm>
          <a:noFill/>
          <a:ln/>
        </p:spPr>
        <p:txBody>
          <a:bodyPr/>
          <a:lstStyle/>
          <a:p>
            <a:pPr algn="ctr"/>
            <a:r>
              <a:rPr lang="en-US" b="1" smtClean="0"/>
              <a:t>How Best to Integrate the 100+ Systems</a:t>
            </a:r>
          </a:p>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99B94677-E70F-4276-94FA-DC4C79831605}" type="slidenum">
              <a:rPr lang="en-US"/>
              <a:pPr/>
              <a:t>20</a:t>
            </a:fld>
            <a:endParaRPr lang="en-US"/>
          </a:p>
        </p:txBody>
      </p:sp>
      <p:sp>
        <p:nvSpPr>
          <p:cNvPr id="24579" name="Rectangle 2"/>
          <p:cNvSpPr>
            <a:spLocks noGrp="1" noRot="1" noChangeAspect="1" noChangeArrowheads="1" noTextEdit="1"/>
          </p:cNvSpPr>
          <p:nvPr>
            <p:ph type="sldImg"/>
          </p:nvPr>
        </p:nvSpPr>
        <p:spPr>
          <a:xfrm>
            <a:off x="1257300" y="720725"/>
            <a:ext cx="4800600" cy="3600450"/>
          </a:xfrm>
          <a:ln/>
        </p:spPr>
      </p:sp>
      <p:sp>
        <p:nvSpPr>
          <p:cNvPr id="24580" name="Rectangle 3"/>
          <p:cNvSpPr>
            <a:spLocks noGrp="1" noChangeArrowheads="1"/>
          </p:cNvSpPr>
          <p:nvPr>
            <p:ph type="body" idx="1"/>
          </p:nvPr>
        </p:nvSpPr>
        <p:spPr>
          <a:xfrm>
            <a:off x="730250" y="4560888"/>
            <a:ext cx="5854700" cy="4319587"/>
          </a:xfrm>
          <a:noFill/>
          <a:ln/>
        </p:spPr>
        <p:txBody>
          <a:bodyPr/>
          <a:lstStyle/>
          <a:p>
            <a:pPr eaLnBrk="1" hangingPunct="1"/>
            <a:r>
              <a:rPr lang="en-US" smtClean="0"/>
              <a:t>As with automation systems before OPC, asset systems today must have many point to point custom interfaces. </a:t>
            </a:r>
          </a:p>
          <a:p>
            <a:pPr eaLnBrk="1" hangingPunct="1"/>
            <a:r>
              <a:rPr lang="en-US" smtClean="0"/>
              <a:t>One example is interfacing PRM or CS to Maximo and SAP’s PM module.  System suppliers must maintain different interfaces as customers request them.  This adds costs and reduces end user’s flexibility.</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3506" name="Rectangle 7"/>
          <p:cNvSpPr txBox="1">
            <a:spLocks noGrp="1" noChangeArrowheads="1"/>
          </p:cNvSpPr>
          <p:nvPr/>
        </p:nvSpPr>
        <p:spPr bwMode="auto">
          <a:xfrm>
            <a:off x="4144963" y="9121775"/>
            <a:ext cx="3170237" cy="479425"/>
          </a:xfrm>
          <a:prstGeom prst="rect">
            <a:avLst/>
          </a:prstGeom>
          <a:noFill/>
          <a:ln w="9525">
            <a:noFill/>
            <a:miter lim="800000"/>
            <a:headEnd/>
            <a:tailEnd/>
          </a:ln>
        </p:spPr>
        <p:txBody>
          <a:bodyPr lIns="95655" tIns="47828" rIns="95655" bIns="47828" anchor="b"/>
          <a:lstStyle/>
          <a:p>
            <a:pPr algn="r" defTabSz="957263" eaLnBrk="0" hangingPunct="0"/>
            <a:fld id="{DC11D5A9-FF97-47A0-BE4B-0250BF74DC75}" type="slidenum">
              <a:rPr lang="en-US" sz="1300">
                <a:solidFill>
                  <a:schemeClr val="tx1"/>
                </a:solidFill>
                <a:latin typeface="Times" pitchFamily="18" charset="0"/>
              </a:rPr>
              <a:pPr algn="r" defTabSz="957263" eaLnBrk="0" hangingPunct="0"/>
              <a:t>21</a:t>
            </a:fld>
            <a:endParaRPr lang="en-US" sz="1300">
              <a:solidFill>
                <a:schemeClr val="tx1"/>
              </a:solidFill>
              <a:latin typeface="Times" pitchFamily="18" charset="0"/>
            </a:endParaRPr>
          </a:p>
        </p:txBody>
      </p:sp>
      <p:sp>
        <p:nvSpPr>
          <p:cNvPr id="1813507" name="Rectangle 2"/>
          <p:cNvSpPr>
            <a:spLocks noGrp="1" noRot="1" noChangeAspect="1" noChangeArrowheads="1" noTextEdit="1"/>
          </p:cNvSpPr>
          <p:nvPr>
            <p:ph type="sldImg"/>
          </p:nvPr>
        </p:nvSpPr>
        <p:spPr>
          <a:xfrm>
            <a:off x="1257300" y="720725"/>
            <a:ext cx="4800600" cy="3600450"/>
          </a:xfrm>
          <a:ln/>
        </p:spPr>
      </p:sp>
      <p:sp>
        <p:nvSpPr>
          <p:cNvPr id="1813508" name="Rectangle 3"/>
          <p:cNvSpPr>
            <a:spLocks noGrp="1" noChangeArrowheads="1"/>
          </p:cNvSpPr>
          <p:nvPr>
            <p:ph type="body" idx="1"/>
          </p:nvPr>
        </p:nvSpPr>
        <p:spPr>
          <a:xfrm>
            <a:off x="974725" y="4559300"/>
            <a:ext cx="5365750" cy="4321175"/>
          </a:xfrm>
          <a:noFill/>
          <a:ln/>
        </p:spPr>
        <p:txBody>
          <a:bodyPr lIns="95655" tIns="47828" rIns="95655" bIns="47828"/>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A7390730-AF23-4AF9-A4A4-5D617D178356}" type="slidenum">
              <a:rPr lang="en-US"/>
              <a:pPr/>
              <a:t>22</a:t>
            </a:fld>
            <a:endParaRPr lang="en-US"/>
          </a:p>
        </p:txBody>
      </p:sp>
      <p:sp>
        <p:nvSpPr>
          <p:cNvPr id="23555" name="Rectangle 2"/>
          <p:cNvSpPr>
            <a:spLocks noGrp="1" noRot="1" noChangeAspect="1" noChangeArrowheads="1" noTextEdit="1"/>
          </p:cNvSpPr>
          <p:nvPr>
            <p:ph type="sldImg"/>
          </p:nvPr>
        </p:nvSpPr>
        <p:spPr>
          <a:xfrm>
            <a:off x="1257300" y="720725"/>
            <a:ext cx="4800600" cy="3600450"/>
          </a:xfrm>
          <a:ln/>
        </p:spPr>
      </p:sp>
      <p:sp>
        <p:nvSpPr>
          <p:cNvPr id="23556" name="Rectangle 3"/>
          <p:cNvSpPr>
            <a:spLocks noGrp="1" noChangeArrowheads="1"/>
          </p:cNvSpPr>
          <p:nvPr>
            <p:ph type="body" idx="1"/>
          </p:nvPr>
        </p:nvSpPr>
        <p:spPr>
          <a:xfrm>
            <a:off x="974725" y="4560888"/>
            <a:ext cx="5365750" cy="4319587"/>
          </a:xfrm>
          <a:noFill/>
          <a:ln/>
        </p:spPr>
        <p:txBody>
          <a:bodyPr/>
          <a:lstStyle/>
          <a:p>
            <a:pPr eaLnBrk="1" hangingPunct="1"/>
            <a:r>
              <a:rPr lang="en-US" smtClean="0">
                <a:cs typeface="Times New Roman" pitchFamily="18" charset="0"/>
              </a:rPr>
              <a:t>Standards are critical to enable interoperability.</a:t>
            </a:r>
          </a:p>
          <a:p>
            <a:pPr eaLnBrk="1" hangingPunct="1"/>
            <a:r>
              <a:rPr lang="en-US" smtClean="0">
                <a:cs typeface="Times New Roman" pitchFamily="18" charset="0"/>
              </a:rPr>
              <a:t>Without them you only have point to point solutions, and/or are locked into one vendor’s systems or platform, which locks you out from other best of breed options.</a:t>
            </a:r>
          </a:p>
          <a:p>
            <a:pPr eaLnBrk="1" hangingPunct="1"/>
            <a:r>
              <a:rPr lang="en-US" smtClean="0">
                <a:cs typeface="Times New Roman" pitchFamily="18" charset="0"/>
              </a:rPr>
              <a:t>The power of standards taking cost out of the supply chain is shown here.</a:t>
            </a:r>
          </a:p>
          <a:p>
            <a:pPr eaLnBrk="1" hangingPunct="1"/>
            <a:r>
              <a:rPr lang="en-US" smtClean="0">
                <a:cs typeface="Times New Roman" pitchFamily="18" charset="0"/>
              </a:rPr>
              <a:t>OPC is perhaps the best example.</a:t>
            </a:r>
          </a:p>
          <a:p>
            <a:pPr eaLnBrk="1" hangingPunct="1"/>
            <a:r>
              <a:rPr lang="en-US" smtClean="0">
                <a:cs typeface="Times New Roman" pitchFamily="18" charset="0"/>
              </a:rPr>
              <a:t>Before OPC was released in 1994 every system supplier had a group of people that developed and maintained low level interfaces to other systems.  These interfaces had to be upgraded and retested each time a system was upgraded.  </a:t>
            </a:r>
          </a:p>
          <a:p>
            <a:pPr eaLnBrk="1" hangingPunct="1"/>
            <a:r>
              <a:rPr lang="en-US" smtClean="0">
                <a:cs typeface="Times New Roman" pitchFamily="18" charset="0"/>
              </a:rPr>
              <a:t>End users suffered when interfaces broke after upgrading one system or paying for different upgrades when only one was desired.</a:t>
            </a:r>
          </a:p>
          <a:p>
            <a:pPr eaLnBrk="1" hangingPunct="1"/>
            <a:r>
              <a:rPr lang="en-US" smtClean="0">
                <a:cs typeface="Times New Roman" pitchFamily="18" charset="0"/>
              </a:rPr>
              <a:t>OPC has eliminated the widespread use of low level interfaces and the groups that supported them.  End users no longer pay, directly or indirectly for this and can more easily upgrade individual systems.</a:t>
            </a:r>
          </a:p>
          <a:p>
            <a:pPr eaLnBrk="1" hangingPunct="1"/>
            <a:r>
              <a:rPr lang="en-US" smtClean="0">
                <a:cs typeface="Times New Roman" pitchFamily="18" charset="0"/>
              </a:rPr>
              <a:t>The use of ISA-95/B2MML is also showing this, the example from Arla Foods in Denmark demonstrated the same benefits as with OPC but at a higher level in the busienss.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8402" name="Rectangle 2"/>
          <p:cNvSpPr>
            <a:spLocks noGrp="1" noRot="1" noChangeAspect="1" noChangeArrowheads="1" noTextEdit="1"/>
          </p:cNvSpPr>
          <p:nvPr>
            <p:ph type="sldImg"/>
          </p:nvPr>
        </p:nvSpPr>
        <p:spPr>
          <a:xfrm>
            <a:off x="873125" y="720725"/>
            <a:ext cx="5651500" cy="4238625"/>
          </a:xfrm>
          <a:ln/>
        </p:spPr>
      </p:sp>
      <p:sp>
        <p:nvSpPr>
          <p:cNvPr id="998403" name="Rectangle 3"/>
          <p:cNvSpPr>
            <a:spLocks noGrp="1" noChangeArrowheads="1"/>
          </p:cNvSpPr>
          <p:nvPr>
            <p:ph type="body" idx="1"/>
          </p:nvPr>
        </p:nvSpPr>
        <p:spPr>
          <a:xfrm>
            <a:off x="1057275" y="5434013"/>
            <a:ext cx="5364163" cy="2894012"/>
          </a:xfrm>
          <a:noFill/>
          <a:ln/>
        </p:spPr>
        <p:txBody>
          <a:bodyPr/>
          <a:lstStyle/>
          <a:p>
            <a:pPr algn="ctr"/>
            <a:r>
              <a:rPr lang="en-US" b="1" smtClean="0"/>
              <a:t>Choice #2: Build Point-to-Proprietary Middleware Data Bridge Connections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6114" name="Rectangle 2"/>
          <p:cNvSpPr>
            <a:spLocks noGrp="1" noRot="1" noChangeAspect="1" noChangeArrowheads="1" noTextEdit="1"/>
          </p:cNvSpPr>
          <p:nvPr>
            <p:ph type="sldImg"/>
          </p:nvPr>
        </p:nvSpPr>
        <p:spPr>
          <a:xfrm>
            <a:off x="873125" y="720725"/>
            <a:ext cx="5651500" cy="4238625"/>
          </a:xfrm>
          <a:ln/>
        </p:spPr>
      </p:sp>
      <p:sp>
        <p:nvSpPr>
          <p:cNvPr id="986115" name="Rectangle 3"/>
          <p:cNvSpPr>
            <a:spLocks noGrp="1" noChangeArrowheads="1"/>
          </p:cNvSpPr>
          <p:nvPr>
            <p:ph type="body" idx="1"/>
          </p:nvPr>
        </p:nvSpPr>
        <p:spPr>
          <a:xfrm>
            <a:off x="1057275" y="5434013"/>
            <a:ext cx="5364163" cy="2894012"/>
          </a:xfrm>
          <a:noFill/>
          <a:ln/>
        </p:spPr>
        <p:txBody>
          <a:bodyPr/>
          <a:lstStyle/>
          <a:p>
            <a:pPr algn="ctr"/>
            <a:r>
              <a:rPr lang="en-US" b="1" smtClean="0"/>
              <a:t>Choice #2: Build Point-to-Proprietary Middleware Data Bridge Connections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Rot="1" noChangeAspect="1" noTextEdit="1"/>
          </p:cNvSpPr>
          <p:nvPr>
            <p:ph type="sldImg"/>
          </p:nvPr>
        </p:nvSpPr>
        <p:spPr>
          <a:xfrm>
            <a:off x="1257300" y="720725"/>
            <a:ext cx="4800600" cy="3600450"/>
          </a:xfrm>
          <a:ln/>
        </p:spPr>
      </p:sp>
      <p:sp>
        <p:nvSpPr>
          <p:cNvPr id="55299" name="Rectangle 3"/>
          <p:cNvSpPr>
            <a:spLocks noGrp="1"/>
          </p:cNvSpPr>
          <p:nvPr>
            <p:ph type="body" idx="1"/>
          </p:nvPr>
        </p:nvSpPr>
        <p:spPr>
          <a:xfrm>
            <a:off x="731838" y="4560888"/>
            <a:ext cx="5851525" cy="4319587"/>
          </a:xfrm>
          <a:noFill/>
          <a:ln/>
        </p:spPr>
        <p:txBody>
          <a:bodyPr lIns="96661" tIns="48331" rIns="96661" bIns="48331"/>
          <a:lstStyle/>
          <a:p>
            <a:r>
              <a:rPr lang="en-US" smtClean="0"/>
              <a:t>To better understand what we need to do, we need to think about the business in simple/pragmatics ways:</a:t>
            </a:r>
          </a:p>
          <a:p>
            <a:r>
              <a:rPr lang="en-US" smtClean="0"/>
              <a:t>Simply put we have raw materials, assets, and people… our people work with assets to produce products, and we work on assets to make sure we can use them efficiently to make products. Everything else we do supports those goals. For all the talk of data management, real-time enterprise, visualization, data management, etc., … these tools are only there to support the work processes.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42" name="Rectangle 7"/>
          <p:cNvSpPr txBox="1">
            <a:spLocks noGrp="1" noChangeArrowheads="1"/>
          </p:cNvSpPr>
          <p:nvPr/>
        </p:nvSpPr>
        <p:spPr bwMode="auto">
          <a:xfrm>
            <a:off x="4144963" y="9121775"/>
            <a:ext cx="3170237" cy="479425"/>
          </a:xfrm>
          <a:prstGeom prst="rect">
            <a:avLst/>
          </a:prstGeom>
          <a:noFill/>
          <a:ln w="9525">
            <a:noFill/>
            <a:miter lim="800000"/>
            <a:headEnd/>
            <a:tailEnd/>
          </a:ln>
        </p:spPr>
        <p:txBody>
          <a:bodyPr lIns="97365" tIns="48683" rIns="97365" bIns="48683" anchor="b"/>
          <a:lstStyle/>
          <a:p>
            <a:pPr algn="r" defTabSz="973138"/>
            <a:fld id="{2FD6A04E-0E9C-41BE-8C39-6BFAF702FFFB}" type="slidenum">
              <a:rPr lang="en-US" sz="1300">
                <a:solidFill>
                  <a:schemeClr val="tx1"/>
                </a:solidFill>
              </a:rPr>
              <a:pPr algn="r" defTabSz="973138"/>
              <a:t>33</a:t>
            </a:fld>
            <a:endParaRPr lang="en-US" sz="1300">
              <a:solidFill>
                <a:schemeClr val="tx1"/>
              </a:solidFill>
            </a:endParaRPr>
          </a:p>
        </p:txBody>
      </p:sp>
      <p:sp>
        <p:nvSpPr>
          <p:cNvPr id="1034243" name="Rectangle 2"/>
          <p:cNvSpPr>
            <a:spLocks noGrp="1" noRot="1" noChangeAspect="1" noChangeArrowheads="1" noTextEdit="1"/>
          </p:cNvSpPr>
          <p:nvPr>
            <p:ph type="sldImg"/>
          </p:nvPr>
        </p:nvSpPr>
        <p:spPr>
          <a:ln/>
        </p:spPr>
      </p:sp>
      <p:sp>
        <p:nvSpPr>
          <p:cNvPr id="1034244" name="Rectangle 3"/>
          <p:cNvSpPr>
            <a:spLocks noGrp="1" noChangeArrowheads="1"/>
          </p:cNvSpPr>
          <p:nvPr>
            <p:ph type="body" idx="1"/>
          </p:nvPr>
        </p:nvSpPr>
        <p:spPr>
          <a:xfrm>
            <a:off x="976313" y="4560888"/>
            <a:ext cx="5362575" cy="4321175"/>
          </a:xfrm>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9362" name="Rectangle 7"/>
          <p:cNvSpPr txBox="1">
            <a:spLocks noGrp="1" noChangeArrowheads="1"/>
          </p:cNvSpPr>
          <p:nvPr/>
        </p:nvSpPr>
        <p:spPr bwMode="auto">
          <a:xfrm>
            <a:off x="4144963" y="9121775"/>
            <a:ext cx="3170237" cy="479425"/>
          </a:xfrm>
          <a:prstGeom prst="rect">
            <a:avLst/>
          </a:prstGeom>
          <a:noFill/>
          <a:ln w="9525">
            <a:noFill/>
            <a:miter lim="800000"/>
            <a:headEnd/>
            <a:tailEnd/>
          </a:ln>
        </p:spPr>
        <p:txBody>
          <a:bodyPr lIns="95655" tIns="47828" rIns="95655" bIns="47828" anchor="b"/>
          <a:lstStyle/>
          <a:p>
            <a:pPr algn="r" defTabSz="957263" eaLnBrk="0" hangingPunct="0"/>
            <a:fld id="{35AA49A4-901D-433D-A7DA-D5376E1F242A}" type="slidenum">
              <a:rPr lang="en-US" sz="1300">
                <a:solidFill>
                  <a:schemeClr val="tx1"/>
                </a:solidFill>
                <a:latin typeface="Times" pitchFamily="18" charset="0"/>
              </a:rPr>
              <a:pPr algn="r" defTabSz="957263" eaLnBrk="0" hangingPunct="0"/>
              <a:t>36</a:t>
            </a:fld>
            <a:endParaRPr lang="en-US" sz="1300">
              <a:solidFill>
                <a:schemeClr val="tx1"/>
              </a:solidFill>
              <a:latin typeface="Times" pitchFamily="18" charset="0"/>
            </a:endParaRPr>
          </a:p>
        </p:txBody>
      </p:sp>
      <p:sp>
        <p:nvSpPr>
          <p:cNvPr id="1039363" name="Rectangle 2"/>
          <p:cNvSpPr>
            <a:spLocks noGrp="1" noRot="1" noChangeAspect="1" noChangeArrowheads="1" noTextEdit="1"/>
          </p:cNvSpPr>
          <p:nvPr>
            <p:ph type="sldImg"/>
          </p:nvPr>
        </p:nvSpPr>
        <p:spPr>
          <a:xfrm>
            <a:off x="1257300" y="720725"/>
            <a:ext cx="4800600" cy="3600450"/>
          </a:xfrm>
          <a:ln/>
        </p:spPr>
      </p:sp>
      <p:sp>
        <p:nvSpPr>
          <p:cNvPr id="1039364" name="Rectangle 3"/>
          <p:cNvSpPr>
            <a:spLocks noGrp="1" noChangeArrowheads="1"/>
          </p:cNvSpPr>
          <p:nvPr>
            <p:ph type="body" idx="1"/>
          </p:nvPr>
        </p:nvSpPr>
        <p:spPr>
          <a:xfrm>
            <a:off x="974725" y="4559300"/>
            <a:ext cx="5365750" cy="4321175"/>
          </a:xfrm>
          <a:noFill/>
          <a:ln/>
        </p:spPr>
        <p:txBody>
          <a:bodyPr lIns="95655" tIns="47828" rIns="95655" bIns="47828"/>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7954" name="Rectangle 2"/>
          <p:cNvSpPr>
            <a:spLocks noGrp="1" noRot="1" noChangeAspect="1" noTextEdit="1"/>
          </p:cNvSpPr>
          <p:nvPr>
            <p:ph type="sldImg"/>
          </p:nvPr>
        </p:nvSpPr>
        <p:spPr>
          <a:xfrm>
            <a:off x="1257300" y="720725"/>
            <a:ext cx="4800600" cy="3600450"/>
          </a:xfrm>
          <a:ln/>
        </p:spPr>
      </p:sp>
      <p:sp>
        <p:nvSpPr>
          <p:cNvPr id="1917955" name="Rectangle 3"/>
          <p:cNvSpPr>
            <a:spLocks noGrp="1"/>
          </p:cNvSpPr>
          <p:nvPr>
            <p:ph type="body" idx="1"/>
          </p:nvPr>
        </p:nvSpPr>
        <p:spPr>
          <a:xfrm>
            <a:off x="731838" y="4560888"/>
            <a:ext cx="5851525" cy="4319587"/>
          </a:xfrm>
          <a:noFill/>
          <a:ln/>
        </p:spPr>
        <p:txBody>
          <a:bodyPr lIns="96661" tIns="48331" rIns="96661" bIns="48331"/>
          <a:lstStyle/>
          <a:p>
            <a:pPr>
              <a:spcBef>
                <a:spcPct val="0"/>
              </a:spcBef>
            </a:pPr>
            <a:r>
              <a:rPr lang="en-US" smtClean="0"/>
              <a:t>The new work process is work process centric – continuous improvement is enabled. Field workers are empowered to take action at the point of incident when events occur that trigger best practices in the form of focused advice messages on the mobile device. </a:t>
            </a:r>
          </a:p>
          <a:p>
            <a:pPr>
              <a:spcBef>
                <a:spcPct val="0"/>
              </a:spcBef>
            </a:pPr>
            <a:endParaRPr lang="en-US" smtClean="0"/>
          </a:p>
          <a:p>
            <a:pPr>
              <a:spcBef>
                <a:spcPct val="0"/>
              </a:spcBef>
            </a:pPr>
            <a:r>
              <a:rPr lang="en-US" smtClean="0"/>
              <a:t>Criticalities (other events) flow thru the work process to the correct stakeholders/decision makers to take additional actions.</a:t>
            </a:r>
          </a:p>
          <a:p>
            <a:pPr>
              <a:spcBef>
                <a:spcPct val="0"/>
              </a:spcBef>
            </a:pPr>
            <a:endParaRPr lang="en-US" smtClean="0"/>
          </a:p>
          <a:p>
            <a:pPr>
              <a:spcBef>
                <a:spcPct val="0"/>
              </a:spcBef>
            </a:pPr>
            <a:r>
              <a:rPr lang="en-US" smtClean="0"/>
              <a:t>The system is auditable … not just in terms of data … but in terms of procedural actions taken and validated.</a:t>
            </a:r>
          </a:p>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8162" name="Rectangle 2"/>
          <p:cNvSpPr>
            <a:spLocks noGrp="1" noRot="1" noChangeAspect="1" noChangeArrowheads="1" noTextEdit="1"/>
          </p:cNvSpPr>
          <p:nvPr>
            <p:ph type="sldImg"/>
          </p:nvPr>
        </p:nvSpPr>
        <p:spPr>
          <a:xfrm>
            <a:off x="873125" y="720725"/>
            <a:ext cx="5651500" cy="4238625"/>
          </a:xfrm>
          <a:ln/>
        </p:spPr>
      </p:sp>
      <p:sp>
        <p:nvSpPr>
          <p:cNvPr id="988163" name="Rectangle 3"/>
          <p:cNvSpPr>
            <a:spLocks noGrp="1" noChangeArrowheads="1"/>
          </p:cNvSpPr>
          <p:nvPr>
            <p:ph type="body" idx="1"/>
          </p:nvPr>
        </p:nvSpPr>
        <p:spPr>
          <a:xfrm>
            <a:off x="1057275" y="5434013"/>
            <a:ext cx="5364163" cy="2894012"/>
          </a:xfrm>
          <a:noFill/>
          <a:ln/>
        </p:spPr>
        <p:txBody>
          <a:bodyPr/>
          <a:lstStyle/>
          <a:p>
            <a:pPr algn="ctr"/>
            <a:r>
              <a:rPr lang="en-US" b="1" smtClean="0"/>
              <a:t>Choice #3: Require All Systems Communicate In an Open, Unambiguous Data Language</a:t>
            </a:r>
          </a:p>
          <a:p>
            <a:endParaRPr lang="en-US" smtClean="0"/>
          </a:p>
          <a:p>
            <a:r>
              <a:rPr lang="en-US" smtClean="0"/>
              <a:t>Rather than using proprietary, point-to-point interfaces to integrate the large number of potential application platforms and their associated technical applications with each other, compliance with MIMOSA open system specifications provide a standards-based abstraction and integration layer.  Applications can leverage the standards with a wide range of Technical Applications providing integration between the true real-time platform control environment and the transaction processing ERP environment.  Adoption of Non-proprietary, Open Standards such will enable cost effective transition management for many different technical applications as they change over time.</a:t>
            </a:r>
          </a:p>
          <a:p>
            <a:endParaRPr lang="en-US" smtClean="0"/>
          </a:p>
          <a:p>
            <a:r>
              <a:rPr lang="en-US" smtClean="0"/>
              <a:t>MIMOSA’s Open System Architecture for Condition Based Maintenance (OSA-CBM) is on-platform. </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4306" name="Rectangle 7"/>
          <p:cNvSpPr txBox="1">
            <a:spLocks noGrp="1" noChangeArrowheads="1"/>
          </p:cNvSpPr>
          <p:nvPr/>
        </p:nvSpPr>
        <p:spPr bwMode="auto">
          <a:xfrm>
            <a:off x="4144963" y="9121775"/>
            <a:ext cx="3170237" cy="479425"/>
          </a:xfrm>
          <a:prstGeom prst="rect">
            <a:avLst/>
          </a:prstGeom>
          <a:noFill/>
          <a:ln w="9525">
            <a:noFill/>
            <a:miter lim="800000"/>
            <a:headEnd/>
            <a:tailEnd/>
          </a:ln>
        </p:spPr>
        <p:txBody>
          <a:bodyPr lIns="97365" tIns="48683" rIns="97365" bIns="48683" anchor="b"/>
          <a:lstStyle/>
          <a:p>
            <a:pPr algn="r" defTabSz="973138"/>
            <a:fld id="{54C59CC9-AC8D-4BDD-B100-73FDACA270D8}" type="slidenum">
              <a:rPr lang="en-US" sz="1300">
                <a:solidFill>
                  <a:schemeClr val="tx1"/>
                </a:solidFill>
              </a:rPr>
              <a:pPr algn="r" defTabSz="973138"/>
              <a:t>38</a:t>
            </a:fld>
            <a:endParaRPr lang="en-US" sz="1300">
              <a:solidFill>
                <a:schemeClr val="tx1"/>
              </a:solidFill>
            </a:endParaRPr>
          </a:p>
        </p:txBody>
      </p:sp>
      <p:sp>
        <p:nvSpPr>
          <p:cNvPr id="994307" name="Rectangle 2"/>
          <p:cNvSpPr>
            <a:spLocks noGrp="1" noRot="1" noChangeAspect="1" noChangeArrowheads="1" noTextEdit="1"/>
          </p:cNvSpPr>
          <p:nvPr>
            <p:ph type="sldImg"/>
          </p:nvPr>
        </p:nvSpPr>
        <p:spPr>
          <a:xfrm>
            <a:off x="1257300" y="720725"/>
            <a:ext cx="4800600" cy="3600450"/>
          </a:xfrm>
          <a:ln/>
        </p:spPr>
      </p:sp>
      <p:sp>
        <p:nvSpPr>
          <p:cNvPr id="994308" name="Rectangle 3"/>
          <p:cNvSpPr>
            <a:spLocks noGrp="1" noChangeArrowheads="1"/>
          </p:cNvSpPr>
          <p:nvPr>
            <p:ph type="body" idx="1"/>
          </p:nvPr>
        </p:nvSpPr>
        <p:spPr>
          <a:xfrm>
            <a:off x="730250" y="4560888"/>
            <a:ext cx="5854700" cy="4319587"/>
          </a:xfrm>
          <a:noFill/>
          <a:ln/>
        </p:spPr>
        <p:txBody>
          <a:bodyPr/>
          <a:lstStyle/>
          <a:p>
            <a:pPr eaLnBrk="1" hangingPunct="1"/>
            <a:r>
              <a:rPr lang="en-US" smtClean="0"/>
              <a:t>Using MIMOSA interfaces as the standard data format the number of interfaces can be reduced, costs eliminated and the ability to integrate different types and manufacturers asset management and maintenance systems made easier.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ln/>
        </p:spPr>
      </p:sp>
      <p:sp>
        <p:nvSpPr>
          <p:cNvPr id="96259"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8162" name="Rectangle 2"/>
          <p:cNvSpPr>
            <a:spLocks noGrp="1" noRot="1" noChangeAspect="1" noChangeArrowheads="1" noTextEdit="1"/>
          </p:cNvSpPr>
          <p:nvPr>
            <p:ph type="sldImg"/>
          </p:nvPr>
        </p:nvSpPr>
        <p:spPr>
          <a:xfrm>
            <a:off x="873125" y="720725"/>
            <a:ext cx="5651500" cy="4238625"/>
          </a:xfrm>
          <a:ln/>
        </p:spPr>
      </p:sp>
      <p:sp>
        <p:nvSpPr>
          <p:cNvPr id="988163" name="Rectangle 3"/>
          <p:cNvSpPr>
            <a:spLocks noGrp="1" noChangeArrowheads="1"/>
          </p:cNvSpPr>
          <p:nvPr>
            <p:ph type="body" idx="1"/>
          </p:nvPr>
        </p:nvSpPr>
        <p:spPr>
          <a:xfrm>
            <a:off x="1057275" y="5434013"/>
            <a:ext cx="5364163" cy="2894012"/>
          </a:xfrm>
          <a:noFill/>
          <a:ln/>
        </p:spPr>
        <p:txBody>
          <a:bodyPr/>
          <a:lstStyle/>
          <a:p>
            <a:pPr algn="ctr"/>
            <a:r>
              <a:rPr lang="en-US" b="1" smtClean="0"/>
              <a:t>Choice #3: Require All Systems Communicate In an Open, Unambiguous Data Language</a:t>
            </a:r>
          </a:p>
          <a:p>
            <a:endParaRPr lang="en-US" smtClean="0"/>
          </a:p>
          <a:p>
            <a:r>
              <a:rPr lang="en-US" smtClean="0"/>
              <a:t>Rather than using proprietary, point-to-point interfaces to integrate the large number of potential application platforms and their associated technical applications with each other, compliance with MIMOSA open system specifications provide a standards-based abstraction and integration layer.  Applications can leverage the standards with a wide range of Technical Applications providing integration between the true real-time platform control environment and the transaction processing ERP environment.  Adoption of Non-proprietary, Open Standards such will enable cost effective transition management for many different technical applications as they change over time.</a:t>
            </a:r>
          </a:p>
          <a:p>
            <a:endParaRPr lang="en-US" smtClean="0"/>
          </a:p>
          <a:p>
            <a:r>
              <a:rPr lang="en-US" smtClean="0"/>
              <a:t>MIMOSA’s Open System Architecture for Condition Based Maintenance (OSA-CBM) is on-platform.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xfrm>
            <a:off x="882650" y="727075"/>
            <a:ext cx="5635625" cy="4225925"/>
          </a:xfrm>
          <a:ln/>
        </p:spPr>
      </p:sp>
      <p:sp>
        <p:nvSpPr>
          <p:cNvPr id="131075" name="Rectangle 3"/>
          <p:cNvSpPr>
            <a:spLocks noGrp="1" noChangeArrowheads="1"/>
          </p:cNvSpPr>
          <p:nvPr>
            <p:ph type="body" idx="1"/>
          </p:nvPr>
        </p:nvSpPr>
        <p:spPr>
          <a:xfrm>
            <a:off x="1057275" y="5434013"/>
            <a:ext cx="5364163" cy="2894012"/>
          </a:xfrm>
          <a:noFill/>
          <a:ln/>
        </p:spPr>
        <p:txBody>
          <a:bodyPr/>
          <a:lstStyle/>
          <a:p>
            <a:pPr algn="ctr"/>
            <a:r>
              <a:rPr lang="en-US" b="1" smtClean="0"/>
              <a:t>MIMOSA’s Two Open Standards</a:t>
            </a:r>
          </a:p>
          <a:p>
            <a:pPr algn="ctr"/>
            <a:endParaRPr lang="en-US" smtClean="0"/>
          </a:p>
          <a:p>
            <a:pPr lvl="1"/>
            <a:r>
              <a:rPr lang="en-US" sz="800" smtClean="0"/>
              <a:t>MIMOSA's Open Systems Architecture for Condition-Based Maintenance (OSA-CBM) specification is an ISO 13374-compliant on-board condition monitoring and diagnostic (CM&amp;D) processing architecture specification.</a:t>
            </a:r>
          </a:p>
          <a:p>
            <a:pPr lvl="1"/>
            <a:endParaRPr lang="en-US" sz="800" smtClean="0"/>
          </a:p>
          <a:p>
            <a:pPr lvl="1"/>
            <a:r>
              <a:rPr lang="en-US" sz="800" smtClean="0"/>
              <a:t>MIMOSA's Open Systems Architecture for Enterprise Application Integration (OSA-EAI) ) is compliant as a CM&amp;D information architecture specification with ISO 13374 and facilitates the integration of CM&amp;D information into enterprise systems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2194" name="Rectangle 2"/>
          <p:cNvSpPr>
            <a:spLocks noGrp="1" noRot="1" noChangeAspect="1" noChangeArrowheads="1" noTextEdit="1"/>
          </p:cNvSpPr>
          <p:nvPr>
            <p:ph type="sldImg"/>
          </p:nvPr>
        </p:nvSpPr>
        <p:spPr>
          <a:xfrm>
            <a:off x="1257300" y="720725"/>
            <a:ext cx="4802188" cy="3600450"/>
          </a:xfrm>
          <a:ln/>
        </p:spPr>
      </p:sp>
      <p:sp>
        <p:nvSpPr>
          <p:cNvPr id="2312195" name="Rectangle 3"/>
          <p:cNvSpPr>
            <a:spLocks noGrp="1" noChangeArrowheads="1"/>
          </p:cNvSpPr>
          <p:nvPr>
            <p:ph type="body" idx="1"/>
          </p:nvPr>
        </p:nvSpPr>
        <p:spPr>
          <a:xfrm>
            <a:off x="731520" y="4559997"/>
            <a:ext cx="5852160" cy="4321031"/>
          </a:xfrm>
        </p:spPr>
        <p:txBody>
          <a:bodyPr/>
          <a:lstStyle/>
          <a:p>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8098" name="Rectangle 2"/>
          <p:cNvSpPr>
            <a:spLocks noGrp="1" noRot="1" noChangeAspect="1" noChangeArrowheads="1" noTextEdit="1"/>
          </p:cNvSpPr>
          <p:nvPr>
            <p:ph type="sldImg"/>
          </p:nvPr>
        </p:nvSpPr>
        <p:spPr>
          <a:xfrm>
            <a:off x="873125" y="720725"/>
            <a:ext cx="5653088" cy="4238625"/>
          </a:xfrm>
          <a:ln/>
        </p:spPr>
      </p:sp>
      <p:sp>
        <p:nvSpPr>
          <p:cNvPr id="2308099" name="Rectangle 3"/>
          <p:cNvSpPr>
            <a:spLocks noGrp="1" noChangeArrowheads="1"/>
          </p:cNvSpPr>
          <p:nvPr>
            <p:ph type="body" idx="1"/>
          </p:nvPr>
        </p:nvSpPr>
        <p:spPr>
          <a:xfrm>
            <a:off x="812800" y="5434024"/>
            <a:ext cx="5852160" cy="2893781"/>
          </a:xfrm>
        </p:spPr>
        <p:txBody>
          <a:bodyPr/>
          <a:lstStyle/>
          <a:p>
            <a:pPr algn="ctr"/>
            <a:r>
              <a:rPr lang="en-US" b="1"/>
              <a:t>OSA-EAI Based Upon 5-Layer ISO 13374-2 Open Information Architecture Requirements</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0146" name="Rectangle 2"/>
          <p:cNvSpPr>
            <a:spLocks noGrp="1" noRot="1" noChangeAspect="1" noChangeArrowheads="1" noTextEdit="1"/>
          </p:cNvSpPr>
          <p:nvPr>
            <p:ph type="sldImg"/>
          </p:nvPr>
        </p:nvSpPr>
        <p:spPr>
          <a:xfrm>
            <a:off x="873125" y="720725"/>
            <a:ext cx="5653088" cy="4238625"/>
          </a:xfrm>
          <a:ln/>
        </p:spPr>
      </p:sp>
      <p:sp>
        <p:nvSpPr>
          <p:cNvPr id="2310147" name="Rectangle 3"/>
          <p:cNvSpPr>
            <a:spLocks noGrp="1" noChangeArrowheads="1"/>
          </p:cNvSpPr>
          <p:nvPr>
            <p:ph type="body" idx="1"/>
          </p:nvPr>
        </p:nvSpPr>
        <p:spPr>
          <a:xfrm>
            <a:off x="812800" y="5434024"/>
            <a:ext cx="5852160" cy="2893781"/>
          </a:xfrm>
        </p:spPr>
        <p:txBody>
          <a:bodyPr/>
          <a:lstStyle/>
          <a:p>
            <a:pPr algn="ctr"/>
            <a:r>
              <a:rPr lang="en-US" b="1"/>
              <a:t>OSA-EAI Based Upon 5-Layer ISO 13374-2 Open Information Architecture Requirements</a:t>
            </a:r>
          </a:p>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ChangeArrowheads="1" noTextEdit="1"/>
          </p:cNvSpPr>
          <p:nvPr>
            <p:ph type="sldImg"/>
          </p:nvPr>
        </p:nvSpPr>
        <p:spPr>
          <a:xfrm>
            <a:off x="882650" y="727075"/>
            <a:ext cx="5635625" cy="4225925"/>
          </a:xfrm>
          <a:ln/>
        </p:spPr>
      </p:sp>
      <p:sp>
        <p:nvSpPr>
          <p:cNvPr id="153603" name="Rectangle 3"/>
          <p:cNvSpPr>
            <a:spLocks noGrp="1" noChangeArrowheads="1"/>
          </p:cNvSpPr>
          <p:nvPr>
            <p:ph type="body" idx="1"/>
          </p:nvPr>
        </p:nvSpPr>
        <p:spPr>
          <a:xfrm>
            <a:off x="1057275" y="5434013"/>
            <a:ext cx="5364163" cy="2894012"/>
          </a:xfrm>
          <a:noFill/>
          <a:ln/>
        </p:spPr>
        <p:txBody>
          <a:bodyPr/>
          <a:lstStyle/>
          <a:p>
            <a:pPr algn="ctr"/>
            <a:r>
              <a:rPr lang="en-US" b="1" smtClean="0"/>
              <a:t>MIMOSA OSA-EAI Specification</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Rot="1" noChangeAspect="1" noChangeArrowheads="1" noTextEdit="1"/>
          </p:cNvSpPr>
          <p:nvPr>
            <p:ph type="sldImg"/>
          </p:nvPr>
        </p:nvSpPr>
        <p:spPr>
          <a:xfrm>
            <a:off x="882650" y="727075"/>
            <a:ext cx="5635625" cy="4225925"/>
          </a:xfrm>
          <a:ln/>
        </p:spPr>
      </p:sp>
      <p:sp>
        <p:nvSpPr>
          <p:cNvPr id="153603" name="Rectangle 3"/>
          <p:cNvSpPr>
            <a:spLocks noGrp="1" noChangeArrowheads="1"/>
          </p:cNvSpPr>
          <p:nvPr>
            <p:ph type="body" idx="1"/>
          </p:nvPr>
        </p:nvSpPr>
        <p:spPr>
          <a:xfrm>
            <a:off x="1057275" y="5434013"/>
            <a:ext cx="5364163" cy="2894012"/>
          </a:xfrm>
          <a:noFill/>
          <a:ln/>
        </p:spPr>
        <p:txBody>
          <a:bodyPr/>
          <a:lstStyle/>
          <a:p>
            <a:pPr algn="ctr"/>
            <a:r>
              <a:rPr lang="en-US" b="1" smtClean="0"/>
              <a:t>MIMOSA OSA-EAI Specification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9650" name="Rectangle 2"/>
          <p:cNvSpPr>
            <a:spLocks noGrp="1" noRot="1" noChangeAspect="1" noChangeArrowheads="1" noTextEdit="1"/>
          </p:cNvSpPr>
          <p:nvPr>
            <p:ph type="sldImg"/>
          </p:nvPr>
        </p:nvSpPr>
        <p:spPr>
          <a:xfrm>
            <a:off x="873125" y="720725"/>
            <a:ext cx="5651500" cy="4238625"/>
          </a:xfrm>
          <a:ln/>
        </p:spPr>
      </p:sp>
      <p:sp>
        <p:nvSpPr>
          <p:cNvPr id="1819651" name="Rectangle 3"/>
          <p:cNvSpPr>
            <a:spLocks noGrp="1" noChangeArrowheads="1"/>
          </p:cNvSpPr>
          <p:nvPr>
            <p:ph type="body" idx="1"/>
          </p:nvPr>
        </p:nvSpPr>
        <p:spPr>
          <a:xfrm>
            <a:off x="1057275" y="5434013"/>
            <a:ext cx="5364163" cy="2894012"/>
          </a:xfrm>
          <a:noFill/>
          <a:ln/>
        </p:spPr>
        <p:txBody>
          <a:bodyPr/>
          <a:lstStyle/>
          <a:p>
            <a:pPr algn="ctr"/>
            <a:r>
              <a:rPr lang="en-US" b="1" smtClean="0"/>
              <a:t>How Best to Integrate the 100+ Systems</a:t>
            </a:r>
          </a:p>
          <a:p>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Rot="1" noChangeAspect="1" noChangeArrowheads="1" noTextEdit="1"/>
          </p:cNvSpPr>
          <p:nvPr>
            <p:ph type="sldImg"/>
          </p:nvPr>
        </p:nvSpPr>
        <p:spPr>
          <a:xfrm>
            <a:off x="1266825" y="727075"/>
            <a:ext cx="4783138" cy="3587750"/>
          </a:xfrm>
          <a:ln/>
        </p:spPr>
      </p:sp>
      <p:sp>
        <p:nvSpPr>
          <p:cNvPr id="155651" name="Rectangle 3"/>
          <p:cNvSpPr>
            <a:spLocks noGrp="1" noChangeArrowheads="1"/>
          </p:cNvSpPr>
          <p:nvPr>
            <p:ph type="body" idx="1"/>
          </p:nvPr>
        </p:nvSpPr>
        <p:spPr>
          <a:xfrm>
            <a:off x="974725" y="4560888"/>
            <a:ext cx="5365750" cy="4319587"/>
          </a:xfrm>
          <a:noFill/>
          <a:ln/>
        </p:spPr>
        <p:txBody>
          <a:bodyPr/>
          <a:lstStyle/>
          <a:p>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xfrm>
            <a:off x="1258888" y="719138"/>
            <a:ext cx="4800600" cy="3600450"/>
          </a:xfrm>
          <a:ln/>
        </p:spPr>
      </p:sp>
      <p:sp>
        <p:nvSpPr>
          <p:cNvPr id="93187"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ChangeArrowheads="1" noTextEdit="1"/>
          </p:cNvSpPr>
          <p:nvPr>
            <p:ph type="sldImg"/>
          </p:nvPr>
        </p:nvSpPr>
        <p:spPr>
          <a:xfrm>
            <a:off x="882650" y="727075"/>
            <a:ext cx="5635625" cy="4225925"/>
          </a:xfrm>
          <a:ln/>
        </p:spPr>
      </p:sp>
      <p:sp>
        <p:nvSpPr>
          <p:cNvPr id="161795" name="Rectangle 3"/>
          <p:cNvSpPr>
            <a:spLocks noGrp="1" noChangeArrowheads="1"/>
          </p:cNvSpPr>
          <p:nvPr>
            <p:ph type="body" idx="1"/>
          </p:nvPr>
        </p:nvSpPr>
        <p:spPr>
          <a:xfrm>
            <a:off x="1057275" y="5434013"/>
            <a:ext cx="5364163" cy="2894012"/>
          </a:xfrm>
          <a:noFill/>
          <a:ln/>
        </p:spPr>
        <p:txBody>
          <a:bodyPr/>
          <a:lstStyle/>
          <a:p>
            <a:pPr algn="ctr"/>
            <a:r>
              <a:rPr lang="en-US" b="1" smtClean="0"/>
              <a:t>OSA-EAI Open Object Registry Management</a:t>
            </a:r>
          </a:p>
          <a:p>
            <a:endParaRPr lang="en-US" smtClean="0"/>
          </a:p>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1458" name="Rectangle 2"/>
          <p:cNvSpPr>
            <a:spLocks noGrp="1" noRot="1" noChangeAspect="1" noChangeArrowheads="1" noTextEdit="1"/>
          </p:cNvSpPr>
          <p:nvPr>
            <p:ph type="sldImg"/>
          </p:nvPr>
        </p:nvSpPr>
        <p:spPr>
          <a:xfrm>
            <a:off x="-509588" y="649288"/>
            <a:ext cx="8828088" cy="6621462"/>
          </a:xfrm>
          <a:ln/>
        </p:spPr>
      </p:sp>
      <p:sp>
        <p:nvSpPr>
          <p:cNvPr id="1171459" name="Rectangle 3"/>
          <p:cNvSpPr>
            <a:spLocks noGrp="1" noChangeArrowheads="1"/>
          </p:cNvSpPr>
          <p:nvPr>
            <p:ph type="body" idx="1"/>
          </p:nvPr>
        </p:nvSpPr>
        <p:spPr>
          <a:xfrm>
            <a:off x="1366838" y="7326313"/>
            <a:ext cx="5365750" cy="1812925"/>
          </a:xfrm>
          <a:noFill/>
          <a:ln/>
        </p:spPr>
        <p:txBody>
          <a:bodyPr/>
          <a:lstStyle/>
          <a:p>
            <a:pPr algn="ctr"/>
            <a:r>
              <a:rPr lang="en-US" b="1" smtClean="0"/>
              <a:t>OSA-EAI Segment Object</a:t>
            </a:r>
          </a:p>
          <a:p>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3506" name="Rectangle 2"/>
          <p:cNvSpPr>
            <a:spLocks noGrp="1" noRot="1" noChangeAspect="1" noChangeArrowheads="1" noTextEdit="1"/>
          </p:cNvSpPr>
          <p:nvPr>
            <p:ph type="sldImg"/>
          </p:nvPr>
        </p:nvSpPr>
        <p:spPr>
          <a:xfrm>
            <a:off x="-509588" y="649288"/>
            <a:ext cx="8828088" cy="6621462"/>
          </a:xfrm>
          <a:ln/>
        </p:spPr>
      </p:sp>
      <p:sp>
        <p:nvSpPr>
          <p:cNvPr id="1173507" name="Rectangle 3"/>
          <p:cNvSpPr>
            <a:spLocks noGrp="1" noChangeArrowheads="1"/>
          </p:cNvSpPr>
          <p:nvPr>
            <p:ph type="body" idx="1"/>
          </p:nvPr>
        </p:nvSpPr>
        <p:spPr>
          <a:xfrm>
            <a:off x="1366838" y="7326313"/>
            <a:ext cx="5365750" cy="1812925"/>
          </a:xfrm>
          <a:noFill/>
          <a:ln/>
        </p:spPr>
        <p:txBody>
          <a:bodyPr/>
          <a:lstStyle/>
          <a:p>
            <a:pPr algn="ctr"/>
            <a:r>
              <a:rPr lang="en-US" b="1" smtClean="0"/>
              <a:t>OSA-EAI Segment Object</a:t>
            </a:r>
          </a:p>
          <a:p>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02" name="Rectangle 2"/>
          <p:cNvSpPr>
            <a:spLocks noGrp="1" noRot="1" noChangeAspect="1" noChangeArrowheads="1" noTextEdit="1"/>
          </p:cNvSpPr>
          <p:nvPr>
            <p:ph type="sldImg"/>
          </p:nvPr>
        </p:nvSpPr>
        <p:spPr>
          <a:xfrm>
            <a:off x="-509588" y="649288"/>
            <a:ext cx="8828088" cy="6621462"/>
          </a:xfrm>
          <a:ln/>
        </p:spPr>
      </p:sp>
      <p:sp>
        <p:nvSpPr>
          <p:cNvPr id="1177603" name="Rectangle 3"/>
          <p:cNvSpPr>
            <a:spLocks noGrp="1" noChangeArrowheads="1"/>
          </p:cNvSpPr>
          <p:nvPr>
            <p:ph type="body" idx="1"/>
          </p:nvPr>
        </p:nvSpPr>
        <p:spPr>
          <a:xfrm>
            <a:off x="1366838" y="7326313"/>
            <a:ext cx="5365750" cy="1812925"/>
          </a:xfrm>
          <a:noFill/>
          <a:ln/>
        </p:spPr>
        <p:txBody>
          <a:bodyPr/>
          <a:lstStyle/>
          <a:p>
            <a:pPr algn="ctr"/>
            <a:r>
              <a:rPr lang="en-US" b="1" smtClean="0"/>
              <a:t>OSA-EAI Asset Object</a:t>
            </a:r>
          </a:p>
          <a:p>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1282" name="Rectangle 2"/>
          <p:cNvSpPr>
            <a:spLocks noGrp="1" noRot="1" noChangeAspect="1" noChangeArrowheads="1" noTextEdit="1"/>
          </p:cNvSpPr>
          <p:nvPr>
            <p:ph type="sldImg"/>
          </p:nvPr>
        </p:nvSpPr>
        <p:spPr>
          <a:xfrm>
            <a:off x="1260475" y="720725"/>
            <a:ext cx="4797425" cy="3598863"/>
          </a:xfrm>
          <a:ln/>
        </p:spPr>
      </p:sp>
      <p:sp>
        <p:nvSpPr>
          <p:cNvPr id="1121283" name="Rectangle 3"/>
          <p:cNvSpPr>
            <a:spLocks noGrp="1" noChangeArrowheads="1"/>
          </p:cNvSpPr>
          <p:nvPr>
            <p:ph type="body" idx="1"/>
          </p:nvPr>
        </p:nvSpPr>
        <p:spPr>
          <a:xfrm>
            <a:off x="731838" y="4560888"/>
            <a:ext cx="5851525" cy="4319587"/>
          </a:xfrm>
          <a:noFill/>
          <a:ln/>
        </p:spPr>
        <p:txBody>
          <a:bodyPr/>
          <a:lstStyle/>
          <a:p>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1282" name="Rectangle 2"/>
          <p:cNvSpPr>
            <a:spLocks noGrp="1" noRot="1" noChangeAspect="1" noChangeArrowheads="1" noTextEdit="1"/>
          </p:cNvSpPr>
          <p:nvPr>
            <p:ph type="sldImg"/>
          </p:nvPr>
        </p:nvSpPr>
        <p:spPr>
          <a:xfrm>
            <a:off x="1260475" y="720725"/>
            <a:ext cx="4797425" cy="3598863"/>
          </a:xfrm>
          <a:ln/>
        </p:spPr>
      </p:sp>
      <p:sp>
        <p:nvSpPr>
          <p:cNvPr id="1121283" name="Rectangle 3"/>
          <p:cNvSpPr>
            <a:spLocks noGrp="1" noChangeArrowheads="1"/>
          </p:cNvSpPr>
          <p:nvPr>
            <p:ph type="body" idx="1"/>
          </p:nvPr>
        </p:nvSpPr>
        <p:spPr>
          <a:xfrm>
            <a:off x="731838" y="4560888"/>
            <a:ext cx="5851525" cy="4319587"/>
          </a:xfrm>
          <a:noFill/>
          <a:ln/>
        </p:spPr>
        <p:txBody>
          <a:bodyPr/>
          <a:lstStyle/>
          <a:p>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ChangeArrowheads="1" noTextEdit="1"/>
          </p:cNvSpPr>
          <p:nvPr>
            <p:ph type="sldImg"/>
          </p:nvPr>
        </p:nvSpPr>
        <p:spPr>
          <a:xfrm>
            <a:off x="873125" y="720725"/>
            <a:ext cx="5651500" cy="4238625"/>
          </a:xfrm>
          <a:ln/>
        </p:spPr>
      </p:sp>
      <p:sp>
        <p:nvSpPr>
          <p:cNvPr id="163843" name="Rectangle 3"/>
          <p:cNvSpPr>
            <a:spLocks noGrp="1" noChangeArrowheads="1"/>
          </p:cNvSpPr>
          <p:nvPr>
            <p:ph type="body" idx="1"/>
          </p:nvPr>
        </p:nvSpPr>
        <p:spPr>
          <a:xfrm>
            <a:off x="812800" y="5434013"/>
            <a:ext cx="5851525" cy="2894012"/>
          </a:xfrm>
          <a:noFill/>
          <a:ln/>
        </p:spPr>
        <p:txBody>
          <a:bodyPr/>
          <a:lstStyle/>
          <a:p>
            <a:pPr algn="ctr"/>
            <a:r>
              <a:rPr lang="en-US" b="1" smtClean="0"/>
              <a:t>Difference Between an Asset and Segment</a:t>
            </a:r>
          </a:p>
          <a:p>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ChangeArrowheads="1" noTextEdit="1"/>
          </p:cNvSpPr>
          <p:nvPr>
            <p:ph type="sldImg"/>
          </p:nvPr>
        </p:nvSpPr>
        <p:spPr>
          <a:xfrm>
            <a:off x="873125" y="720725"/>
            <a:ext cx="5651500" cy="4238625"/>
          </a:xfrm>
          <a:ln/>
        </p:spPr>
      </p:sp>
      <p:sp>
        <p:nvSpPr>
          <p:cNvPr id="165891" name="Rectangle 3"/>
          <p:cNvSpPr>
            <a:spLocks noGrp="1" noChangeArrowheads="1"/>
          </p:cNvSpPr>
          <p:nvPr>
            <p:ph type="body" idx="1"/>
          </p:nvPr>
        </p:nvSpPr>
        <p:spPr>
          <a:xfrm>
            <a:off x="812800" y="5434013"/>
            <a:ext cx="5851525" cy="2894012"/>
          </a:xfrm>
          <a:noFill/>
          <a:ln/>
        </p:spPr>
        <p:txBody>
          <a:bodyPr/>
          <a:lstStyle/>
          <a:p>
            <a:pPr algn="ctr"/>
            <a:r>
              <a:rPr lang="en-US" b="1" smtClean="0"/>
              <a:t>Difference Between an Asset and Segment</a:t>
            </a:r>
          </a:p>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1698" name="Rectangle 2"/>
          <p:cNvSpPr>
            <a:spLocks noGrp="1" noRot="1" noChangeAspect="1" noChangeArrowheads="1" noTextEdit="1"/>
          </p:cNvSpPr>
          <p:nvPr>
            <p:ph type="sldImg"/>
          </p:nvPr>
        </p:nvSpPr>
        <p:spPr>
          <a:xfrm>
            <a:off x="873125" y="720725"/>
            <a:ext cx="5651500" cy="4238625"/>
          </a:xfrm>
          <a:ln/>
        </p:spPr>
      </p:sp>
      <p:sp>
        <p:nvSpPr>
          <p:cNvPr id="1821699" name="Rectangle 3"/>
          <p:cNvSpPr>
            <a:spLocks noGrp="1" noChangeArrowheads="1"/>
          </p:cNvSpPr>
          <p:nvPr>
            <p:ph type="body" idx="1"/>
          </p:nvPr>
        </p:nvSpPr>
        <p:spPr>
          <a:xfrm>
            <a:off x="1057275" y="5434013"/>
            <a:ext cx="5364163" cy="2894012"/>
          </a:xfrm>
          <a:noFill/>
          <a:ln/>
        </p:spPr>
        <p:txBody>
          <a:bodyPr/>
          <a:lstStyle/>
          <a:p>
            <a:pPr algn="ctr"/>
            <a:r>
              <a:rPr lang="en-US" b="1" smtClean="0"/>
              <a:t>How Best to Integrate the 100+ Systems</a:t>
            </a:r>
          </a:p>
          <a:p>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ChangeArrowheads="1" noTextEdit="1"/>
          </p:cNvSpPr>
          <p:nvPr>
            <p:ph type="sldImg"/>
          </p:nvPr>
        </p:nvSpPr>
        <p:spPr>
          <a:xfrm>
            <a:off x="882650" y="727075"/>
            <a:ext cx="5635625" cy="4225925"/>
          </a:xfrm>
          <a:ln/>
        </p:spPr>
      </p:sp>
      <p:sp>
        <p:nvSpPr>
          <p:cNvPr id="178179" name="Rectangle 3"/>
          <p:cNvSpPr>
            <a:spLocks noGrp="1" noChangeArrowheads="1"/>
          </p:cNvSpPr>
          <p:nvPr>
            <p:ph type="body" idx="1"/>
          </p:nvPr>
        </p:nvSpPr>
        <p:spPr>
          <a:xfrm>
            <a:off x="1057275" y="5434013"/>
            <a:ext cx="5364163" cy="2894012"/>
          </a:xfrm>
          <a:noFill/>
          <a:ln/>
        </p:spPr>
        <p:txBody>
          <a:bodyPr/>
          <a:lstStyle/>
          <a:p>
            <a:pPr algn="ctr">
              <a:spcBef>
                <a:spcPct val="0"/>
              </a:spcBef>
            </a:pPr>
            <a:r>
              <a:rPr lang="en-US" b="1" smtClean="0"/>
              <a:t>CRIS Meta-Data Reference Data Library</a:t>
            </a:r>
          </a:p>
          <a:p>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Rot="1" noChangeAspect="1" noChangeArrowheads="1" noTextEdit="1"/>
          </p:cNvSpPr>
          <p:nvPr>
            <p:ph type="sldImg"/>
          </p:nvPr>
        </p:nvSpPr>
        <p:spPr>
          <a:xfrm>
            <a:off x="885825" y="727075"/>
            <a:ext cx="5634038" cy="4225925"/>
          </a:xfrm>
          <a:ln/>
        </p:spPr>
      </p:sp>
      <p:sp>
        <p:nvSpPr>
          <p:cNvPr id="180227" name="Rectangle 3"/>
          <p:cNvSpPr>
            <a:spLocks noGrp="1" noChangeArrowheads="1"/>
          </p:cNvSpPr>
          <p:nvPr>
            <p:ph type="body" idx="1"/>
          </p:nvPr>
        </p:nvSpPr>
        <p:spPr>
          <a:xfrm>
            <a:off x="1057275" y="5434013"/>
            <a:ext cx="5364163" cy="2894012"/>
          </a:xfrm>
          <a:noFill/>
          <a:ln/>
        </p:spPr>
        <p:txBody>
          <a:bodyPr/>
          <a:lstStyle/>
          <a:p>
            <a:pPr algn="ctr">
              <a:spcBef>
                <a:spcPct val="0"/>
              </a:spcBef>
            </a:pPr>
            <a:r>
              <a:rPr lang="en-US" b="1" smtClean="0"/>
              <a:t>CRIS Meta-Data Reference Data Library</a:t>
            </a:r>
          </a:p>
          <a:p>
            <a:endParaRPr lang="en-US" smtClean="0"/>
          </a:p>
          <a:p>
            <a:r>
              <a:rPr lang="en-US" smtClean="0"/>
              <a:t>In addition to CRIS, MIMOSA has compiled a large reference database, called the CRIS Reference Data Library.  This contains many useful codes which allow standardization across many disparate systems -- even those from various countries.  For example, the data library  contains a standard universal asset type taxonomy, which allows standard querying of common asset types such as “Centrifugal Pump” which has never-changing 3-integer unique identifier.   Other standard code tables include: service segment, measurement location, engineering units, sampling test codes, diagnostic/prognostic event codes, health codes, failure codes, and root cause codes.</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9474" name="Rectangle 2"/>
          <p:cNvSpPr>
            <a:spLocks noGrp="1" noRot="1" noChangeAspect="1" noChangeArrowheads="1" noTextEdit="1"/>
          </p:cNvSpPr>
          <p:nvPr>
            <p:ph type="sldImg"/>
          </p:nvPr>
        </p:nvSpPr>
        <p:spPr>
          <a:xfrm>
            <a:off x="-525463" y="639763"/>
            <a:ext cx="8853488" cy="6640512"/>
          </a:xfrm>
          <a:ln/>
        </p:spPr>
      </p:sp>
      <p:sp>
        <p:nvSpPr>
          <p:cNvPr id="1129475" name="Rectangle 3"/>
          <p:cNvSpPr>
            <a:spLocks noGrp="1" noChangeArrowheads="1"/>
          </p:cNvSpPr>
          <p:nvPr>
            <p:ph type="body" idx="1"/>
          </p:nvPr>
        </p:nvSpPr>
        <p:spPr>
          <a:xfrm>
            <a:off x="1123950" y="7326313"/>
            <a:ext cx="5851525" cy="1812925"/>
          </a:xfrm>
          <a:noFill/>
          <a:ln/>
        </p:spPr>
        <p:txBody>
          <a:bodyPr/>
          <a:lstStyle/>
          <a:p>
            <a:pPr algn="ctr">
              <a:spcBef>
                <a:spcPct val="0"/>
              </a:spcBef>
            </a:pPr>
            <a:r>
              <a:rPr lang="en-US" b="1" smtClean="0"/>
              <a:t>CRIS Meta-Data Reference Data Library</a:t>
            </a:r>
          </a:p>
          <a:p>
            <a:pPr algn="ctr">
              <a:spcBef>
                <a:spcPct val="0"/>
              </a:spcBef>
            </a:pPr>
            <a:r>
              <a:rPr lang="en-US" b="1" smtClean="0"/>
              <a:t>MIMOSA-Defined Global Types</a:t>
            </a:r>
          </a:p>
          <a:p>
            <a:pPr algn="ctr">
              <a:spcBef>
                <a:spcPct val="0"/>
              </a:spcBef>
            </a:pPr>
            <a:r>
              <a:rPr lang="en-US" b="1" smtClean="0"/>
              <a:t>Reference (SI) Units</a:t>
            </a:r>
          </a:p>
          <a:p>
            <a:endParaRPr lang="en-US" smtClean="0"/>
          </a:p>
          <a:p>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1522" name="Rectangle 2"/>
          <p:cNvSpPr>
            <a:spLocks noGrp="1" noRot="1" noChangeAspect="1" noChangeArrowheads="1" noTextEdit="1"/>
          </p:cNvSpPr>
          <p:nvPr>
            <p:ph type="sldImg"/>
          </p:nvPr>
        </p:nvSpPr>
        <p:spPr>
          <a:xfrm>
            <a:off x="-525463" y="639763"/>
            <a:ext cx="8853488" cy="6640512"/>
          </a:xfrm>
          <a:ln/>
        </p:spPr>
      </p:sp>
      <p:sp>
        <p:nvSpPr>
          <p:cNvPr id="1131523" name="Rectangle 3"/>
          <p:cNvSpPr>
            <a:spLocks noGrp="1" noChangeArrowheads="1"/>
          </p:cNvSpPr>
          <p:nvPr>
            <p:ph type="body" idx="1"/>
          </p:nvPr>
        </p:nvSpPr>
        <p:spPr>
          <a:xfrm>
            <a:off x="1123950" y="7326313"/>
            <a:ext cx="5851525" cy="1812925"/>
          </a:xfrm>
          <a:noFill/>
          <a:ln/>
        </p:spPr>
        <p:txBody>
          <a:bodyPr/>
          <a:lstStyle/>
          <a:p>
            <a:pPr algn="ctr">
              <a:spcBef>
                <a:spcPct val="0"/>
              </a:spcBef>
            </a:pPr>
            <a:r>
              <a:rPr lang="en-US" b="1" smtClean="0"/>
              <a:t>CRIS Meta-Data Reference Data Library</a:t>
            </a:r>
          </a:p>
          <a:p>
            <a:pPr algn="ctr">
              <a:spcBef>
                <a:spcPct val="0"/>
              </a:spcBef>
            </a:pPr>
            <a:r>
              <a:rPr lang="en-US" b="1" smtClean="0"/>
              <a:t>MIMOSA-Defined Global Types</a:t>
            </a:r>
          </a:p>
          <a:p>
            <a:pPr algn="ctr">
              <a:spcBef>
                <a:spcPct val="0"/>
              </a:spcBef>
            </a:pPr>
            <a:r>
              <a:rPr lang="en-US" b="1" smtClean="0"/>
              <a:t>Engineering Units</a:t>
            </a:r>
          </a:p>
          <a:p>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3570" name="Rectangle 2"/>
          <p:cNvSpPr>
            <a:spLocks noGrp="1" noRot="1" noChangeAspect="1" noChangeArrowheads="1" noTextEdit="1"/>
          </p:cNvSpPr>
          <p:nvPr>
            <p:ph type="sldImg"/>
          </p:nvPr>
        </p:nvSpPr>
        <p:spPr>
          <a:xfrm>
            <a:off x="-525463" y="639763"/>
            <a:ext cx="8853488" cy="6640512"/>
          </a:xfrm>
          <a:ln/>
        </p:spPr>
      </p:sp>
      <p:sp>
        <p:nvSpPr>
          <p:cNvPr id="1133571" name="Rectangle 3"/>
          <p:cNvSpPr>
            <a:spLocks noGrp="1" noChangeArrowheads="1"/>
          </p:cNvSpPr>
          <p:nvPr>
            <p:ph type="body" idx="1"/>
          </p:nvPr>
        </p:nvSpPr>
        <p:spPr>
          <a:xfrm>
            <a:off x="1123950" y="7326313"/>
            <a:ext cx="5851525" cy="1812925"/>
          </a:xfrm>
          <a:noFill/>
          <a:ln/>
        </p:spPr>
        <p:txBody>
          <a:bodyPr/>
          <a:lstStyle/>
          <a:p>
            <a:pPr algn="ctr">
              <a:spcBef>
                <a:spcPct val="0"/>
              </a:spcBef>
            </a:pPr>
            <a:r>
              <a:rPr lang="en-US" b="1" smtClean="0"/>
              <a:t>CRIS Meta-Data Reference Data Library</a:t>
            </a:r>
          </a:p>
          <a:p>
            <a:pPr algn="ctr">
              <a:spcBef>
                <a:spcPct val="0"/>
              </a:spcBef>
            </a:pPr>
            <a:r>
              <a:rPr lang="en-US" b="1" smtClean="0"/>
              <a:t>Component OEM-Defined Types</a:t>
            </a:r>
          </a:p>
          <a:p>
            <a:pPr algn="ctr">
              <a:spcBef>
                <a:spcPct val="0"/>
              </a:spcBef>
            </a:pPr>
            <a:r>
              <a:rPr lang="en-US" b="1" smtClean="0"/>
              <a:t>Nameplate Data Types (Asset Numeric Data Types) Defined by a Motor Manufacturer</a:t>
            </a:r>
          </a:p>
          <a:p>
            <a:endParaRPr lang="en-US" smtClean="0"/>
          </a:p>
          <a:p>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5618" name="Rectangle 2"/>
          <p:cNvSpPr>
            <a:spLocks noGrp="1" noRot="1" noChangeAspect="1" noChangeArrowheads="1" noTextEdit="1"/>
          </p:cNvSpPr>
          <p:nvPr>
            <p:ph type="sldImg"/>
          </p:nvPr>
        </p:nvSpPr>
        <p:spPr>
          <a:xfrm>
            <a:off x="-525463" y="639763"/>
            <a:ext cx="8853488" cy="6640512"/>
          </a:xfrm>
          <a:ln/>
        </p:spPr>
      </p:sp>
      <p:sp>
        <p:nvSpPr>
          <p:cNvPr id="1135619" name="Rectangle 3"/>
          <p:cNvSpPr>
            <a:spLocks noGrp="1" noChangeArrowheads="1"/>
          </p:cNvSpPr>
          <p:nvPr>
            <p:ph type="body" idx="1"/>
          </p:nvPr>
        </p:nvSpPr>
        <p:spPr>
          <a:xfrm>
            <a:off x="1123950" y="7326313"/>
            <a:ext cx="5851525" cy="1812925"/>
          </a:xfrm>
          <a:noFill/>
          <a:ln/>
        </p:spPr>
        <p:txBody>
          <a:bodyPr/>
          <a:lstStyle/>
          <a:p>
            <a:pPr algn="ctr">
              <a:spcBef>
                <a:spcPct val="0"/>
              </a:spcBef>
            </a:pPr>
            <a:r>
              <a:rPr lang="en-US" b="1" smtClean="0"/>
              <a:t>CRIS Meta-Data Reference Data Library</a:t>
            </a:r>
          </a:p>
          <a:p>
            <a:pPr algn="ctr">
              <a:spcBef>
                <a:spcPct val="0"/>
              </a:spcBef>
            </a:pPr>
            <a:r>
              <a:rPr lang="en-US" b="1" smtClean="0"/>
              <a:t>Component OEM-Defined Types</a:t>
            </a:r>
          </a:p>
          <a:p>
            <a:pPr algn="ctr">
              <a:spcBef>
                <a:spcPct val="0"/>
              </a:spcBef>
            </a:pPr>
            <a:r>
              <a:rPr lang="en-US" b="1" smtClean="0"/>
              <a:t>Models Defined by a Motor Manufacturer</a:t>
            </a:r>
          </a:p>
          <a:p>
            <a:endParaRPr lang="en-US" smtClean="0"/>
          </a:p>
          <a:p>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Rot="1" noChangeAspect="1" noChangeArrowheads="1" noTextEdit="1"/>
          </p:cNvSpPr>
          <p:nvPr>
            <p:ph type="sldImg"/>
          </p:nvPr>
        </p:nvSpPr>
        <p:spPr>
          <a:xfrm>
            <a:off x="882650" y="727075"/>
            <a:ext cx="5635625" cy="4225925"/>
          </a:xfrm>
          <a:ln/>
        </p:spPr>
      </p:sp>
      <p:sp>
        <p:nvSpPr>
          <p:cNvPr id="182275" name="Rectangle 3"/>
          <p:cNvSpPr>
            <a:spLocks noGrp="1" noChangeArrowheads="1"/>
          </p:cNvSpPr>
          <p:nvPr>
            <p:ph type="body" idx="1"/>
          </p:nvPr>
        </p:nvSpPr>
        <p:spPr>
          <a:xfrm>
            <a:off x="1057275" y="5434013"/>
            <a:ext cx="5364163" cy="2894012"/>
          </a:xfrm>
          <a:noFill/>
          <a:ln/>
        </p:spPr>
        <p:txBody>
          <a:bodyPr/>
          <a:lstStyle/>
          <a:p>
            <a:pPr algn="ctr"/>
            <a:r>
              <a:rPr lang="en-US" b="1" smtClean="0"/>
              <a:t>Review of OSA-EAI Open Object Registry Management</a:t>
            </a:r>
          </a:p>
          <a:p>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1522" name="Rectangle 2"/>
          <p:cNvSpPr>
            <a:spLocks noGrp="1" noRot="1" noChangeAspect="1" noChangeArrowheads="1" noTextEdit="1"/>
          </p:cNvSpPr>
          <p:nvPr>
            <p:ph type="sldImg"/>
          </p:nvPr>
        </p:nvSpPr>
        <p:spPr>
          <a:xfrm>
            <a:off x="882650" y="727075"/>
            <a:ext cx="5635625" cy="4225925"/>
          </a:xfrm>
          <a:ln/>
        </p:spPr>
      </p:sp>
      <p:sp>
        <p:nvSpPr>
          <p:cNvPr id="2411523" name="Rectangle 3"/>
          <p:cNvSpPr>
            <a:spLocks noGrp="1" noChangeArrowheads="1"/>
          </p:cNvSpPr>
          <p:nvPr>
            <p:ph type="body" idx="1"/>
          </p:nvPr>
        </p:nvSpPr>
        <p:spPr>
          <a:xfrm>
            <a:off x="1056640" y="5434024"/>
            <a:ext cx="5364480" cy="2893781"/>
          </a:xfrm>
        </p:spPr>
        <p:txBody>
          <a:bodyPr/>
          <a:lstStyle/>
          <a:p>
            <a:pPr algn="ctr"/>
            <a:r>
              <a:rPr lang="en-US" b="1"/>
              <a:t>OSA-EAI Open Reliability Management</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3570" name="Rectangle 2"/>
          <p:cNvSpPr>
            <a:spLocks noGrp="1" noRot="1" noChangeAspect="1" noChangeArrowheads="1" noTextEdit="1"/>
          </p:cNvSpPr>
          <p:nvPr>
            <p:ph type="sldImg"/>
          </p:nvPr>
        </p:nvSpPr>
        <p:spPr>
          <a:xfrm>
            <a:off x="882650" y="727075"/>
            <a:ext cx="5635625" cy="4225925"/>
          </a:xfrm>
          <a:ln/>
        </p:spPr>
      </p:sp>
      <p:sp>
        <p:nvSpPr>
          <p:cNvPr id="2413571" name="Rectangle 3"/>
          <p:cNvSpPr>
            <a:spLocks noGrp="1" noChangeArrowheads="1"/>
          </p:cNvSpPr>
          <p:nvPr>
            <p:ph type="body" idx="1"/>
          </p:nvPr>
        </p:nvSpPr>
        <p:spPr>
          <a:xfrm>
            <a:off x="1056640" y="5434024"/>
            <a:ext cx="5364480" cy="2893781"/>
          </a:xfrm>
        </p:spPr>
        <p:txBody>
          <a:bodyPr/>
          <a:lstStyle/>
          <a:p>
            <a:pPr algn="ctr"/>
            <a:r>
              <a:rPr lang="en-US" b="1"/>
              <a:t>OSA-EAI Open Reliability Management</a:t>
            </a:r>
          </a:p>
          <a:p>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5618" name="Rectangle 2"/>
          <p:cNvSpPr>
            <a:spLocks noGrp="1" noRot="1" noChangeAspect="1" noChangeArrowheads="1" noTextEdit="1"/>
          </p:cNvSpPr>
          <p:nvPr>
            <p:ph type="sldImg"/>
          </p:nvPr>
        </p:nvSpPr>
        <p:spPr>
          <a:xfrm>
            <a:off x="885825" y="727075"/>
            <a:ext cx="5634038" cy="4225925"/>
          </a:xfrm>
          <a:ln/>
        </p:spPr>
      </p:sp>
      <p:sp>
        <p:nvSpPr>
          <p:cNvPr id="2415619" name="Rectangle 3"/>
          <p:cNvSpPr>
            <a:spLocks noGrp="1" noChangeArrowheads="1"/>
          </p:cNvSpPr>
          <p:nvPr>
            <p:ph type="body" idx="1"/>
          </p:nvPr>
        </p:nvSpPr>
        <p:spPr>
          <a:xfrm>
            <a:off x="1056640" y="5434024"/>
            <a:ext cx="5364480" cy="2893781"/>
          </a:xfrm>
        </p:spPr>
        <p:txBody>
          <a:bodyPr/>
          <a:lstStyle/>
          <a:p>
            <a:pPr algn="ctr"/>
            <a:r>
              <a:rPr lang="en-US" b="1"/>
              <a:t>OSA-EAI Open Reliability Management</a:t>
            </a:r>
          </a:p>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3746" name="Rectangle 2"/>
          <p:cNvSpPr>
            <a:spLocks noGrp="1" noRot="1" noChangeAspect="1" noChangeArrowheads="1" noTextEdit="1"/>
          </p:cNvSpPr>
          <p:nvPr>
            <p:ph type="sldImg"/>
          </p:nvPr>
        </p:nvSpPr>
        <p:spPr>
          <a:xfrm>
            <a:off x="873125" y="720725"/>
            <a:ext cx="5651500" cy="4238625"/>
          </a:xfrm>
          <a:ln/>
        </p:spPr>
      </p:sp>
      <p:sp>
        <p:nvSpPr>
          <p:cNvPr id="1823747" name="Rectangle 3"/>
          <p:cNvSpPr>
            <a:spLocks noGrp="1" noChangeArrowheads="1"/>
          </p:cNvSpPr>
          <p:nvPr>
            <p:ph type="body" idx="1"/>
          </p:nvPr>
        </p:nvSpPr>
        <p:spPr>
          <a:xfrm>
            <a:off x="1057275" y="5434013"/>
            <a:ext cx="5364163" cy="2894012"/>
          </a:xfrm>
          <a:noFill/>
          <a:ln/>
        </p:spPr>
        <p:txBody>
          <a:bodyPr/>
          <a:lstStyle/>
          <a:p>
            <a:pPr algn="ctr"/>
            <a:r>
              <a:rPr lang="en-US" b="1" smtClean="0"/>
              <a:t>How Best to Integrate the 100+ Systems</a:t>
            </a:r>
          </a:p>
          <a:p>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5858" name="Rectangle 2"/>
          <p:cNvSpPr>
            <a:spLocks noGrp="1" noRot="1" noChangeAspect="1" noChangeArrowheads="1" noTextEdit="1"/>
          </p:cNvSpPr>
          <p:nvPr>
            <p:ph type="sldImg"/>
          </p:nvPr>
        </p:nvSpPr>
        <p:spPr>
          <a:xfrm>
            <a:off x="882650" y="727075"/>
            <a:ext cx="5635625" cy="4225925"/>
          </a:xfrm>
          <a:ln/>
        </p:spPr>
      </p:sp>
      <p:sp>
        <p:nvSpPr>
          <p:cNvPr id="2425859" name="Rectangle 3"/>
          <p:cNvSpPr>
            <a:spLocks noGrp="1" noChangeArrowheads="1"/>
          </p:cNvSpPr>
          <p:nvPr>
            <p:ph type="body" idx="1"/>
          </p:nvPr>
        </p:nvSpPr>
        <p:spPr>
          <a:xfrm>
            <a:off x="1056640" y="5434024"/>
            <a:ext cx="5364480" cy="2893781"/>
          </a:xfrm>
        </p:spPr>
        <p:txBody>
          <a:bodyPr/>
          <a:lstStyle/>
          <a:p>
            <a:pPr algn="ctr"/>
            <a:r>
              <a:rPr lang="en-US" b="1"/>
              <a:t>OSA-EAI Open Condition Management</a:t>
            </a:r>
          </a:p>
          <a:p>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7906" name="Rectangle 2"/>
          <p:cNvSpPr>
            <a:spLocks noGrp="1" noRot="1" noChangeAspect="1" noChangeArrowheads="1" noTextEdit="1"/>
          </p:cNvSpPr>
          <p:nvPr>
            <p:ph type="sldImg"/>
          </p:nvPr>
        </p:nvSpPr>
        <p:spPr>
          <a:xfrm>
            <a:off x="882650" y="727075"/>
            <a:ext cx="5635625" cy="4225925"/>
          </a:xfrm>
          <a:ln/>
        </p:spPr>
      </p:sp>
      <p:sp>
        <p:nvSpPr>
          <p:cNvPr id="2427907" name="Rectangle 3"/>
          <p:cNvSpPr>
            <a:spLocks noGrp="1" noChangeArrowheads="1"/>
          </p:cNvSpPr>
          <p:nvPr>
            <p:ph type="body" idx="1"/>
          </p:nvPr>
        </p:nvSpPr>
        <p:spPr>
          <a:xfrm>
            <a:off x="1056640" y="5434024"/>
            <a:ext cx="5364480" cy="2893781"/>
          </a:xfrm>
        </p:spPr>
        <p:txBody>
          <a:bodyPr/>
          <a:lstStyle/>
          <a:p>
            <a:pPr algn="ctr"/>
            <a:r>
              <a:rPr lang="en-US" b="1"/>
              <a:t>OSA-EAI Open Condition Management</a:t>
            </a:r>
          </a:p>
          <a:p>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9954" name="Rectangle 2"/>
          <p:cNvSpPr>
            <a:spLocks noGrp="1" noRot="1" noChangeAspect="1" noChangeArrowheads="1" noTextEdit="1"/>
          </p:cNvSpPr>
          <p:nvPr>
            <p:ph type="sldImg"/>
          </p:nvPr>
        </p:nvSpPr>
        <p:spPr>
          <a:xfrm>
            <a:off x="885825" y="727075"/>
            <a:ext cx="5634038" cy="4225925"/>
          </a:xfrm>
          <a:ln/>
        </p:spPr>
      </p:sp>
      <p:sp>
        <p:nvSpPr>
          <p:cNvPr id="2429955" name="Rectangle 3"/>
          <p:cNvSpPr>
            <a:spLocks noGrp="1" noChangeArrowheads="1"/>
          </p:cNvSpPr>
          <p:nvPr>
            <p:ph type="body" idx="1"/>
          </p:nvPr>
        </p:nvSpPr>
        <p:spPr>
          <a:xfrm>
            <a:off x="1056640" y="5434024"/>
            <a:ext cx="5364480" cy="2893781"/>
          </a:xfrm>
        </p:spPr>
        <p:txBody>
          <a:bodyPr/>
          <a:lstStyle/>
          <a:p>
            <a:pPr algn="ctr"/>
            <a:r>
              <a:rPr lang="en-US" b="1"/>
              <a:t>OSA-EAI Open Condition Management</a:t>
            </a:r>
          </a:p>
          <a:p>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2002" name="Rectangle 2"/>
          <p:cNvSpPr>
            <a:spLocks noGrp="1" noRot="1" noChangeAspect="1" noChangeArrowheads="1" noTextEdit="1"/>
          </p:cNvSpPr>
          <p:nvPr>
            <p:ph type="sldImg"/>
          </p:nvPr>
        </p:nvSpPr>
        <p:spPr>
          <a:xfrm>
            <a:off x="882650" y="727075"/>
            <a:ext cx="5635625" cy="4225925"/>
          </a:xfrm>
          <a:ln/>
        </p:spPr>
      </p:sp>
      <p:sp>
        <p:nvSpPr>
          <p:cNvPr id="2432003" name="Rectangle 3"/>
          <p:cNvSpPr>
            <a:spLocks noGrp="1" noChangeArrowheads="1"/>
          </p:cNvSpPr>
          <p:nvPr>
            <p:ph type="body" idx="1"/>
          </p:nvPr>
        </p:nvSpPr>
        <p:spPr>
          <a:xfrm>
            <a:off x="1056640" y="5434024"/>
            <a:ext cx="5364480" cy="2893781"/>
          </a:xfrm>
        </p:spPr>
        <p:txBody>
          <a:bodyPr/>
          <a:lstStyle/>
          <a:p>
            <a:pPr algn="ctr"/>
            <a:r>
              <a:rPr lang="en-US" b="1"/>
              <a:t>OSA-EAI Open Condition Management</a:t>
            </a:r>
          </a:p>
          <a:p>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8386" name="Rectangle 2"/>
          <p:cNvSpPr>
            <a:spLocks noGrp="1" noRot="1" noChangeAspect="1" noChangeArrowheads="1" noTextEdit="1"/>
          </p:cNvSpPr>
          <p:nvPr>
            <p:ph type="sldImg"/>
          </p:nvPr>
        </p:nvSpPr>
        <p:spPr>
          <a:xfrm>
            <a:off x="882650" y="727075"/>
            <a:ext cx="5635625" cy="4225925"/>
          </a:xfrm>
          <a:ln/>
        </p:spPr>
      </p:sp>
      <p:sp>
        <p:nvSpPr>
          <p:cNvPr id="2448387" name="Rectangle 3"/>
          <p:cNvSpPr>
            <a:spLocks noGrp="1" noChangeArrowheads="1"/>
          </p:cNvSpPr>
          <p:nvPr>
            <p:ph type="body" idx="1"/>
          </p:nvPr>
        </p:nvSpPr>
        <p:spPr>
          <a:xfrm>
            <a:off x="1056640" y="5434024"/>
            <a:ext cx="5364480" cy="2893781"/>
          </a:xfrm>
        </p:spPr>
        <p:txBody>
          <a:bodyPr/>
          <a:lstStyle/>
          <a:p>
            <a:pPr algn="ctr"/>
            <a:r>
              <a:rPr lang="en-US" b="1"/>
              <a:t>OSA-EAI Open Maintenance Management</a:t>
            </a:r>
          </a:p>
          <a:p>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0434" name="Rectangle 2"/>
          <p:cNvSpPr>
            <a:spLocks noGrp="1" noRot="1" noChangeAspect="1" noChangeArrowheads="1" noTextEdit="1"/>
          </p:cNvSpPr>
          <p:nvPr>
            <p:ph type="sldImg"/>
          </p:nvPr>
        </p:nvSpPr>
        <p:spPr>
          <a:xfrm>
            <a:off x="882650" y="727075"/>
            <a:ext cx="5635625" cy="4225925"/>
          </a:xfrm>
          <a:ln/>
        </p:spPr>
      </p:sp>
      <p:sp>
        <p:nvSpPr>
          <p:cNvPr id="2450435" name="Rectangle 3"/>
          <p:cNvSpPr>
            <a:spLocks noGrp="1" noChangeArrowheads="1"/>
          </p:cNvSpPr>
          <p:nvPr>
            <p:ph type="body" idx="1"/>
          </p:nvPr>
        </p:nvSpPr>
        <p:spPr>
          <a:xfrm>
            <a:off x="1056640" y="5434024"/>
            <a:ext cx="5364480" cy="2893781"/>
          </a:xfrm>
        </p:spPr>
        <p:txBody>
          <a:bodyPr/>
          <a:lstStyle/>
          <a:p>
            <a:pPr algn="ctr"/>
            <a:r>
              <a:rPr lang="en-US" b="1"/>
              <a:t>OSA-EAI Open Maintenance Management</a:t>
            </a:r>
          </a:p>
          <a:p>
            <a:endParaRPr lang="en-US"/>
          </a:p>
          <a:p>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626" name="Rectangle 2"/>
          <p:cNvSpPr>
            <a:spLocks noGrp="1" noRot="1" noChangeAspect="1" noChangeArrowheads="1" noTextEdit="1"/>
          </p:cNvSpPr>
          <p:nvPr>
            <p:ph type="sldImg"/>
          </p:nvPr>
        </p:nvSpPr>
        <p:spPr>
          <a:xfrm>
            <a:off x="882650" y="727075"/>
            <a:ext cx="5635625" cy="4225925"/>
          </a:xfrm>
          <a:ln/>
        </p:spPr>
      </p:sp>
      <p:sp>
        <p:nvSpPr>
          <p:cNvPr id="2458627" name="Rectangle 3"/>
          <p:cNvSpPr>
            <a:spLocks noGrp="1" noChangeArrowheads="1"/>
          </p:cNvSpPr>
          <p:nvPr>
            <p:ph type="body" idx="1"/>
          </p:nvPr>
        </p:nvSpPr>
        <p:spPr>
          <a:xfrm>
            <a:off x="1056640" y="5434024"/>
            <a:ext cx="5364480" cy="2893781"/>
          </a:xfrm>
        </p:spPr>
        <p:txBody>
          <a:bodyPr/>
          <a:lstStyle/>
          <a:p>
            <a:pPr algn="ctr"/>
            <a:r>
              <a:rPr lang="en-US" b="1"/>
              <a:t>OSA-EAI Open Capability Forecast Management</a:t>
            </a:r>
          </a:p>
          <a:p>
            <a:endParaRPr lang="en-US"/>
          </a:p>
          <a:p>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0674" name="Rectangle 2"/>
          <p:cNvSpPr>
            <a:spLocks noGrp="1" noRot="1" noChangeAspect="1" noChangeArrowheads="1" noTextEdit="1"/>
          </p:cNvSpPr>
          <p:nvPr>
            <p:ph type="sldImg"/>
          </p:nvPr>
        </p:nvSpPr>
        <p:spPr>
          <a:xfrm>
            <a:off x="787401" y="726720"/>
            <a:ext cx="5830146" cy="4226099"/>
          </a:xfrm>
          <a:ln/>
        </p:spPr>
      </p:sp>
      <p:sp>
        <p:nvSpPr>
          <p:cNvPr id="2460675" name="Rectangle 3"/>
          <p:cNvSpPr>
            <a:spLocks noGrp="1" noChangeArrowheads="1"/>
          </p:cNvSpPr>
          <p:nvPr>
            <p:ph type="body" idx="1"/>
          </p:nvPr>
        </p:nvSpPr>
        <p:spPr>
          <a:xfrm>
            <a:off x="1056640" y="5434024"/>
            <a:ext cx="5364480" cy="2893781"/>
          </a:xfrm>
        </p:spPr>
        <p:txBody>
          <a:bodyPr/>
          <a:lstStyle/>
          <a:p>
            <a:pPr algn="ctr"/>
            <a:r>
              <a:rPr lang="en-US" b="1"/>
              <a:t>OSA-EAI Open Capability Forecast Management</a:t>
            </a:r>
          </a:p>
          <a:p>
            <a:endParaRPr lang="en-US"/>
          </a:p>
          <a:p>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2722" name="Rectangle 2"/>
          <p:cNvSpPr>
            <a:spLocks noGrp="1" noRot="1" noChangeAspect="1" noChangeArrowheads="1" noTextEdit="1"/>
          </p:cNvSpPr>
          <p:nvPr>
            <p:ph type="sldImg"/>
          </p:nvPr>
        </p:nvSpPr>
        <p:spPr>
          <a:xfrm>
            <a:off x="873125" y="717550"/>
            <a:ext cx="5653088" cy="4238625"/>
          </a:xfrm>
          <a:ln/>
        </p:spPr>
      </p:sp>
      <p:sp>
        <p:nvSpPr>
          <p:cNvPr id="2462723" name="Rectangle 3"/>
          <p:cNvSpPr>
            <a:spLocks noGrp="1" noChangeArrowheads="1"/>
          </p:cNvSpPr>
          <p:nvPr>
            <p:ph type="body" idx="1"/>
          </p:nvPr>
        </p:nvSpPr>
        <p:spPr>
          <a:xfrm>
            <a:off x="1056640" y="5430751"/>
            <a:ext cx="5364480" cy="2897055"/>
          </a:xfrm>
        </p:spPr>
        <p:txBody>
          <a:bodyPr/>
          <a:lstStyle/>
          <a:p>
            <a:pPr algn="ctr"/>
            <a:r>
              <a:rPr lang="en-US" b="1"/>
              <a:t>OSA-EAI</a:t>
            </a:r>
          </a:p>
          <a:p>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4770" name="Rectangle 2"/>
          <p:cNvSpPr>
            <a:spLocks noGrp="1" noRot="1" noChangeAspect="1" noChangeArrowheads="1" noTextEdit="1"/>
          </p:cNvSpPr>
          <p:nvPr>
            <p:ph type="sldImg"/>
          </p:nvPr>
        </p:nvSpPr>
        <p:spPr>
          <a:ln/>
        </p:spPr>
      </p:sp>
      <p:sp>
        <p:nvSpPr>
          <p:cNvPr id="246477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5794" name="Rectangle 2"/>
          <p:cNvSpPr>
            <a:spLocks noGrp="1" noRot="1" noChangeAspect="1" noChangeArrowheads="1" noTextEdit="1"/>
          </p:cNvSpPr>
          <p:nvPr>
            <p:ph type="sldImg"/>
          </p:nvPr>
        </p:nvSpPr>
        <p:spPr>
          <a:xfrm>
            <a:off x="873125" y="720725"/>
            <a:ext cx="5651500" cy="4238625"/>
          </a:xfrm>
          <a:ln/>
        </p:spPr>
      </p:sp>
      <p:sp>
        <p:nvSpPr>
          <p:cNvPr id="1825795" name="Rectangle 3"/>
          <p:cNvSpPr>
            <a:spLocks noGrp="1" noChangeArrowheads="1"/>
          </p:cNvSpPr>
          <p:nvPr>
            <p:ph type="body" idx="1"/>
          </p:nvPr>
        </p:nvSpPr>
        <p:spPr>
          <a:xfrm>
            <a:off x="1057275" y="5434013"/>
            <a:ext cx="5364163" cy="2894012"/>
          </a:xfrm>
          <a:noFill/>
          <a:ln/>
        </p:spPr>
        <p:txBody>
          <a:bodyPr/>
          <a:lstStyle/>
          <a:p>
            <a:pPr algn="ctr"/>
            <a:r>
              <a:rPr lang="en-US" b="1" smtClean="0"/>
              <a:t>How Best to Integrate the 100+ Systems</a:t>
            </a:r>
          </a:p>
          <a:p>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8162" name="Rectangle 2"/>
          <p:cNvSpPr>
            <a:spLocks noGrp="1" noRot="1" noChangeAspect="1" noChangeArrowheads="1" noTextEdit="1"/>
          </p:cNvSpPr>
          <p:nvPr>
            <p:ph type="sldImg"/>
          </p:nvPr>
        </p:nvSpPr>
        <p:spPr>
          <a:xfrm>
            <a:off x="873125" y="720725"/>
            <a:ext cx="5651500" cy="4238625"/>
          </a:xfrm>
          <a:ln/>
        </p:spPr>
      </p:sp>
      <p:sp>
        <p:nvSpPr>
          <p:cNvPr id="988163" name="Rectangle 3"/>
          <p:cNvSpPr>
            <a:spLocks noGrp="1" noChangeArrowheads="1"/>
          </p:cNvSpPr>
          <p:nvPr>
            <p:ph type="body" idx="1"/>
          </p:nvPr>
        </p:nvSpPr>
        <p:spPr>
          <a:xfrm>
            <a:off x="1057275" y="5434013"/>
            <a:ext cx="5364163" cy="2894012"/>
          </a:xfrm>
          <a:noFill/>
          <a:ln/>
        </p:spPr>
        <p:txBody>
          <a:bodyPr/>
          <a:lstStyle/>
          <a:p>
            <a:pPr algn="ctr"/>
            <a:r>
              <a:rPr lang="en-US" b="1" smtClean="0"/>
              <a:t>Choice #3: Require All Systems Communicate In an Open, Unambiguous Data Language</a:t>
            </a:r>
          </a:p>
          <a:p>
            <a:endParaRPr lang="en-US" smtClean="0"/>
          </a:p>
          <a:p>
            <a:r>
              <a:rPr lang="en-US" smtClean="0"/>
              <a:t>Rather than using proprietary, point-to-point interfaces to integrate the large number of potential application platforms and their associated technical applications with each other, compliance with MIMOSA open system specifications provide a standards-based abstraction and integration layer.  Applications can leverage the standards with a wide range of Technical Applications providing integration between the true real-time platform control environment and the transaction processing ERP environment.  Adoption of Non-proprietary, Open Standards such will enable cost effective transition management for many different technical applications as they change over time.</a:t>
            </a:r>
          </a:p>
          <a:p>
            <a:endParaRPr lang="en-US" smtClean="0"/>
          </a:p>
          <a:p>
            <a:r>
              <a:rPr lang="en-US" smtClean="0"/>
              <a:t>MIMOSA’s Open System Architecture for Condition Based Maintenance (OSA-CBM) is on-platform. </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7170" name="Rectangle 2"/>
          <p:cNvSpPr>
            <a:spLocks noGrp="1" noRot="1" noChangeAspect="1" noChangeArrowheads="1" noTextEdit="1"/>
          </p:cNvSpPr>
          <p:nvPr>
            <p:ph type="sldImg"/>
          </p:nvPr>
        </p:nvSpPr>
        <p:spPr>
          <a:xfrm>
            <a:off x="1257300" y="720725"/>
            <a:ext cx="4800600" cy="3600450"/>
          </a:xfrm>
          <a:ln/>
        </p:spPr>
      </p:sp>
      <p:sp>
        <p:nvSpPr>
          <p:cNvPr id="1287171" name="Rectangle 3"/>
          <p:cNvSpPr>
            <a:spLocks noGrp="1" noChangeArrowheads="1"/>
          </p:cNvSpPr>
          <p:nvPr>
            <p:ph type="body" idx="1"/>
          </p:nvPr>
        </p:nvSpPr>
        <p:spPr>
          <a:xfrm>
            <a:off x="974725" y="4560888"/>
            <a:ext cx="5365750" cy="4319587"/>
          </a:xfrm>
          <a:noFill/>
          <a:ln/>
        </p:spPr>
        <p:txBody>
          <a:bodyPr/>
          <a:lstStyle/>
          <a:p>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9218" name="Rectangle 2"/>
          <p:cNvSpPr>
            <a:spLocks noGrp="1" noRot="1" noChangeAspect="1" noChangeArrowheads="1" noTextEdit="1"/>
          </p:cNvSpPr>
          <p:nvPr>
            <p:ph type="sldImg"/>
          </p:nvPr>
        </p:nvSpPr>
        <p:spPr>
          <a:xfrm>
            <a:off x="1401763" y="822325"/>
            <a:ext cx="4451350" cy="3338513"/>
          </a:xfrm>
          <a:ln/>
        </p:spPr>
      </p:sp>
      <p:sp>
        <p:nvSpPr>
          <p:cNvPr id="1289219" name="Rectangle 3"/>
          <p:cNvSpPr>
            <a:spLocks noGrp="1" noChangeArrowheads="1"/>
          </p:cNvSpPr>
          <p:nvPr>
            <p:ph type="body" idx="1"/>
          </p:nvPr>
        </p:nvSpPr>
        <p:spPr>
          <a:xfrm>
            <a:off x="650875" y="4789488"/>
            <a:ext cx="6013450" cy="4052887"/>
          </a:xfrm>
          <a:noFill/>
          <a:ln/>
        </p:spPr>
        <p:txBody>
          <a:bodyPr lIns="94914" tIns="47457" rIns="94914" bIns="47457"/>
          <a:lstStyle/>
          <a:p>
            <a:pPr>
              <a:lnSpc>
                <a:spcPct val="80000"/>
              </a:lnSpc>
            </a:pPr>
            <a:endParaRPr lang="en-US" sz="1000" smtClean="0"/>
          </a:p>
          <a:p>
            <a:pPr>
              <a:lnSpc>
                <a:spcPct val="80000"/>
              </a:lnSpc>
            </a:pPr>
            <a:r>
              <a:rPr lang="en-US" sz="1000" smtClean="0"/>
              <a:t>I put the slide in just a reemphasized the points of the previous slide more from an educational point of view, and is not intended to have to be part of the presentation in the keynote.</a:t>
            </a:r>
          </a:p>
          <a:p>
            <a:pPr>
              <a:lnSpc>
                <a:spcPct val="80000"/>
              </a:lnSpc>
            </a:pPr>
            <a:endParaRPr lang="en-US" sz="1000" smtClean="0"/>
          </a:p>
          <a:p>
            <a:pPr>
              <a:lnSpc>
                <a:spcPct val="80000"/>
              </a:lnSpc>
            </a:pPr>
            <a:r>
              <a:rPr lang="en-US" sz="1000" smtClean="0"/>
              <a:t>Before OPC:</a:t>
            </a:r>
            <a:br>
              <a:rPr lang="en-US" sz="1000" smtClean="0"/>
            </a:br>
            <a:r>
              <a:rPr lang="en-US" sz="1000" smtClean="0"/>
              <a:t>Custom Interfaces</a:t>
            </a:r>
          </a:p>
          <a:p>
            <a:pPr lvl="1">
              <a:lnSpc>
                <a:spcPct val="80000"/>
              </a:lnSpc>
            </a:pPr>
            <a:r>
              <a:rPr lang="en-US" sz="1000" smtClean="0"/>
              <a:t>COSTLY</a:t>
            </a:r>
          </a:p>
          <a:p>
            <a:pPr lvl="1">
              <a:lnSpc>
                <a:spcPct val="80000"/>
              </a:lnSpc>
            </a:pPr>
            <a:r>
              <a:rPr lang="en-US" sz="1000" smtClean="0"/>
              <a:t>INEFFICIENT</a:t>
            </a:r>
          </a:p>
          <a:p>
            <a:pPr lvl="1">
              <a:lnSpc>
                <a:spcPct val="80000"/>
              </a:lnSpc>
            </a:pPr>
            <a:r>
              <a:rPr lang="en-US" sz="1000" smtClean="0"/>
              <a:t>RISKY</a:t>
            </a:r>
          </a:p>
          <a:p>
            <a:pPr lvl="1">
              <a:lnSpc>
                <a:spcPct val="80000"/>
              </a:lnSpc>
            </a:pPr>
            <a:r>
              <a:rPr lang="en-US" sz="1000" smtClean="0"/>
              <a:t>With OPC: Client and Server write to a Standard</a:t>
            </a:r>
          </a:p>
          <a:p>
            <a:pPr lvl="1">
              <a:lnSpc>
                <a:spcPct val="80000"/>
              </a:lnSpc>
            </a:pPr>
            <a:r>
              <a:rPr lang="en-US" sz="1000" smtClean="0"/>
              <a:t>REDUCE COST</a:t>
            </a:r>
          </a:p>
          <a:p>
            <a:pPr lvl="1">
              <a:lnSpc>
                <a:spcPct val="80000"/>
              </a:lnSpc>
            </a:pPr>
            <a:r>
              <a:rPr lang="en-US" sz="1000" smtClean="0"/>
              <a:t>PROTECT INVESTMENT</a:t>
            </a:r>
          </a:p>
          <a:p>
            <a:pPr lvl="1">
              <a:lnSpc>
                <a:spcPct val="80000"/>
              </a:lnSpc>
            </a:pPr>
            <a:r>
              <a:rPr lang="en-US" sz="1000" smtClean="0"/>
              <a:t>MORE CHOICES</a:t>
            </a:r>
          </a:p>
          <a:p>
            <a:pPr lvl="1">
              <a:lnSpc>
                <a:spcPct val="80000"/>
              </a:lnSpc>
            </a:pPr>
            <a:r>
              <a:rPr lang="en-US" sz="1000" smtClean="0"/>
              <a:t>INCREASE PRODUCTIVITY</a:t>
            </a:r>
          </a:p>
          <a:p>
            <a:pPr lvl="1">
              <a:lnSpc>
                <a:spcPct val="80000"/>
              </a:lnSpc>
            </a:pPr>
            <a:endParaRPr lang="en-US" sz="1000" smtClean="0"/>
          </a:p>
          <a:p>
            <a:pPr lvl="1">
              <a:lnSpc>
                <a:spcPct val="80000"/>
              </a:lnSpc>
            </a:pPr>
            <a:r>
              <a:rPr lang="en-US" sz="1000" smtClean="0"/>
              <a:t>Before OPC </a:t>
            </a:r>
          </a:p>
          <a:p>
            <a:pPr>
              <a:lnSpc>
                <a:spcPct val="80000"/>
              </a:lnSpc>
            </a:pPr>
            <a:r>
              <a:rPr lang="en-US" sz="1000" smtClean="0">
                <a:solidFill>
                  <a:srgbClr val="000000"/>
                </a:solidFill>
              </a:rPr>
              <a:t>No standard for interfacing with devices / tools / applications</a:t>
            </a:r>
          </a:p>
          <a:p>
            <a:pPr>
              <a:lnSpc>
                <a:spcPct val="80000"/>
              </a:lnSpc>
            </a:pPr>
            <a:r>
              <a:rPr lang="en-US" sz="1000" smtClean="0">
                <a:solidFill>
                  <a:srgbClr val="000000"/>
                </a:solidFill>
              </a:rPr>
              <a:t>Vendors must each develop their own proprietary servers.</a:t>
            </a:r>
          </a:p>
          <a:p>
            <a:pPr>
              <a:lnSpc>
                <a:spcPct val="80000"/>
              </a:lnSpc>
            </a:pPr>
            <a:endParaRPr lang="en-US" sz="1000" smtClean="0">
              <a:solidFill>
                <a:srgbClr val="000000"/>
              </a:solidFill>
            </a:endParaRPr>
          </a:p>
          <a:p>
            <a:pPr>
              <a:lnSpc>
                <a:spcPct val="80000"/>
              </a:lnSpc>
            </a:pPr>
            <a:r>
              <a:rPr lang="en-US" sz="1000" smtClean="0">
                <a:solidFill>
                  <a:srgbClr val="000000"/>
                </a:solidFill>
              </a:rPr>
              <a:t>With OPC</a:t>
            </a:r>
          </a:p>
          <a:p>
            <a:pPr>
              <a:lnSpc>
                <a:spcPct val="80000"/>
              </a:lnSpc>
            </a:pPr>
            <a:endParaRPr lang="en-US" sz="1000" smtClean="0">
              <a:solidFill>
                <a:srgbClr val="000000"/>
              </a:solidFill>
            </a:endParaRPr>
          </a:p>
          <a:p>
            <a:pPr>
              <a:lnSpc>
                <a:spcPct val="80000"/>
              </a:lnSpc>
            </a:pPr>
            <a:r>
              <a:rPr lang="en-US" sz="1000" smtClean="0">
                <a:solidFill>
                  <a:srgbClr val="000000"/>
                </a:solidFill>
              </a:rPr>
              <a:t>Provides a standard interface for applications to communicate &amp; exchange data &amp; objects</a:t>
            </a:r>
          </a:p>
          <a:p>
            <a:pPr>
              <a:lnSpc>
                <a:spcPct val="80000"/>
              </a:lnSpc>
            </a:pPr>
            <a:r>
              <a:rPr lang="en-US" sz="1000" smtClean="0">
                <a:solidFill>
                  <a:srgbClr val="000000"/>
                </a:solidFill>
              </a:rPr>
              <a:t>Vendors develop to one standard OPC interface</a:t>
            </a:r>
          </a:p>
          <a:p>
            <a:pPr lvl="1">
              <a:lnSpc>
                <a:spcPct val="80000"/>
              </a:lnSpc>
            </a:pPr>
            <a:endParaRPr lang="en-US" sz="1000" smtClean="0"/>
          </a:p>
          <a:p>
            <a:pPr lvl="1">
              <a:lnSpc>
                <a:spcPct val="80000"/>
              </a:lnSpc>
            </a:pPr>
            <a:endParaRPr lang="de-DE" sz="1000" smtClean="0"/>
          </a:p>
          <a:p>
            <a:pPr>
              <a:lnSpc>
                <a:spcPct val="80000"/>
              </a:lnSpc>
              <a:buFontTx/>
              <a:buChar char="w"/>
            </a:pPr>
            <a:endParaRPr lang="de-DE" sz="1000"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3314" name="Rectangle 2"/>
          <p:cNvSpPr>
            <a:spLocks noGrp="1" noRot="1" noChangeAspect="1" noChangeArrowheads="1" noTextEdit="1"/>
          </p:cNvSpPr>
          <p:nvPr>
            <p:ph type="sldImg"/>
          </p:nvPr>
        </p:nvSpPr>
        <p:spPr>
          <a:xfrm>
            <a:off x="1257300" y="720725"/>
            <a:ext cx="4800600" cy="3600450"/>
          </a:xfrm>
          <a:ln/>
        </p:spPr>
      </p:sp>
      <p:sp>
        <p:nvSpPr>
          <p:cNvPr id="1293315" name="Rectangle 3"/>
          <p:cNvSpPr>
            <a:spLocks noGrp="1" noChangeArrowheads="1"/>
          </p:cNvSpPr>
          <p:nvPr>
            <p:ph type="body" idx="1"/>
          </p:nvPr>
        </p:nvSpPr>
        <p:spPr>
          <a:xfrm>
            <a:off x="731838" y="4560888"/>
            <a:ext cx="5851525" cy="4319587"/>
          </a:xfrm>
          <a:noFill/>
          <a:ln/>
        </p:spPr>
        <p:txBody>
          <a:bodyPr/>
          <a:lstStyle/>
          <a:p>
            <a:endParaRPr 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7410" name="Rectangle 2"/>
          <p:cNvSpPr>
            <a:spLocks noGrp="1" noRot="1" noChangeAspect="1" noChangeArrowheads="1" noTextEdit="1"/>
          </p:cNvSpPr>
          <p:nvPr>
            <p:ph type="sldImg"/>
          </p:nvPr>
        </p:nvSpPr>
        <p:spPr>
          <a:xfrm>
            <a:off x="1257300" y="720725"/>
            <a:ext cx="4800600" cy="3600450"/>
          </a:xfrm>
          <a:ln/>
        </p:spPr>
      </p:sp>
      <p:sp>
        <p:nvSpPr>
          <p:cNvPr id="1297411" name="Rectangle 3"/>
          <p:cNvSpPr>
            <a:spLocks noGrp="1" noChangeArrowheads="1"/>
          </p:cNvSpPr>
          <p:nvPr>
            <p:ph type="body" idx="1"/>
          </p:nvPr>
        </p:nvSpPr>
        <p:spPr>
          <a:xfrm>
            <a:off x="974725" y="4560888"/>
            <a:ext cx="5365750" cy="4319587"/>
          </a:xfrm>
          <a:noFill/>
          <a:ln/>
        </p:spPr>
        <p:txBody>
          <a:bodyPr/>
          <a:lstStyle/>
          <a:p>
            <a:pPr algn="just"/>
            <a:endParaRPr lang="de-DE"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5362" name="Rectangle 2"/>
          <p:cNvSpPr>
            <a:spLocks noGrp="1" noRot="1" noChangeAspect="1" noChangeArrowheads="1" noTextEdit="1"/>
          </p:cNvSpPr>
          <p:nvPr>
            <p:ph type="sldImg"/>
          </p:nvPr>
        </p:nvSpPr>
        <p:spPr>
          <a:xfrm>
            <a:off x="1257300" y="720725"/>
            <a:ext cx="4800600" cy="3600450"/>
          </a:xfrm>
          <a:ln/>
        </p:spPr>
      </p:sp>
      <p:sp>
        <p:nvSpPr>
          <p:cNvPr id="1295363" name="Rectangle 3"/>
          <p:cNvSpPr>
            <a:spLocks noGrp="1" noChangeArrowheads="1"/>
          </p:cNvSpPr>
          <p:nvPr>
            <p:ph type="body" idx="1"/>
          </p:nvPr>
        </p:nvSpPr>
        <p:spPr>
          <a:xfrm>
            <a:off x="731838" y="4560888"/>
            <a:ext cx="5851525" cy="4319587"/>
          </a:xfrm>
          <a:noFill/>
          <a:ln/>
        </p:spPr>
        <p:txBody>
          <a:bodyPr/>
          <a:lstStyle/>
          <a:p>
            <a:endParaRPr 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9458" name="Rectangle 2"/>
          <p:cNvSpPr>
            <a:spLocks noGrp="1" noRot="1" noChangeAspect="1" noChangeArrowheads="1" noTextEdit="1"/>
          </p:cNvSpPr>
          <p:nvPr>
            <p:ph type="sldImg"/>
          </p:nvPr>
        </p:nvSpPr>
        <p:spPr>
          <a:xfrm>
            <a:off x="1257300" y="720725"/>
            <a:ext cx="4800600" cy="3600450"/>
          </a:xfrm>
          <a:ln/>
        </p:spPr>
      </p:sp>
      <p:sp>
        <p:nvSpPr>
          <p:cNvPr id="1299459" name="Rectangle 3"/>
          <p:cNvSpPr>
            <a:spLocks noGrp="1" noChangeArrowheads="1"/>
          </p:cNvSpPr>
          <p:nvPr>
            <p:ph type="body" idx="1"/>
          </p:nvPr>
        </p:nvSpPr>
        <p:spPr>
          <a:xfrm>
            <a:off x="731838" y="4560888"/>
            <a:ext cx="5851525" cy="4319587"/>
          </a:xfrm>
          <a:noFill/>
          <a:ln/>
        </p:spPr>
        <p:txBody>
          <a:bodyPr/>
          <a:lstStyle/>
          <a:p>
            <a:endParaRPr 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1506" name="Rectangle 2"/>
          <p:cNvSpPr>
            <a:spLocks noGrp="1" noRot="1" noChangeAspect="1" noChangeArrowheads="1" noTextEdit="1"/>
          </p:cNvSpPr>
          <p:nvPr>
            <p:ph type="sldImg"/>
          </p:nvPr>
        </p:nvSpPr>
        <p:spPr>
          <a:xfrm>
            <a:off x="1257300" y="720725"/>
            <a:ext cx="4800600" cy="3600450"/>
          </a:xfrm>
          <a:ln/>
        </p:spPr>
      </p:sp>
      <p:sp>
        <p:nvSpPr>
          <p:cNvPr id="1301507" name="Rectangle 3"/>
          <p:cNvSpPr>
            <a:spLocks noGrp="1" noChangeArrowheads="1"/>
          </p:cNvSpPr>
          <p:nvPr>
            <p:ph type="body" idx="1"/>
          </p:nvPr>
        </p:nvSpPr>
        <p:spPr>
          <a:xfrm>
            <a:off x="974725" y="4560888"/>
            <a:ext cx="5365750" cy="4319587"/>
          </a:xfrm>
          <a:noFill/>
          <a:ln/>
        </p:spPr>
        <p:txBody>
          <a:bodyPr/>
          <a:lstStyle/>
          <a:p>
            <a:endParaRPr 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5602" name="Rectangle 2"/>
          <p:cNvSpPr>
            <a:spLocks noGrp="1" noRot="1" noChangeAspect="1" noChangeArrowheads="1" noTextEdit="1"/>
          </p:cNvSpPr>
          <p:nvPr>
            <p:ph type="sldImg"/>
          </p:nvPr>
        </p:nvSpPr>
        <p:spPr>
          <a:xfrm>
            <a:off x="1257300" y="720725"/>
            <a:ext cx="4800600" cy="3600450"/>
          </a:xfrm>
          <a:ln/>
        </p:spPr>
      </p:sp>
      <p:sp>
        <p:nvSpPr>
          <p:cNvPr id="1305603" name="Rectangle 3"/>
          <p:cNvSpPr>
            <a:spLocks noGrp="1" noChangeArrowheads="1"/>
          </p:cNvSpPr>
          <p:nvPr>
            <p:ph type="body" idx="1"/>
          </p:nvPr>
        </p:nvSpPr>
        <p:spPr>
          <a:xfrm>
            <a:off x="731838" y="4560888"/>
            <a:ext cx="5851525" cy="4319587"/>
          </a:xfrm>
          <a:noFill/>
          <a:ln/>
        </p:spPr>
        <p:txBody>
          <a:bodyPr/>
          <a:lstStyle/>
          <a:p>
            <a:endParaRPr 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9698" name="Rectangle 2"/>
          <p:cNvSpPr>
            <a:spLocks noGrp="1" noRot="1" noChangeAspect="1" noChangeArrowheads="1" noTextEdit="1"/>
          </p:cNvSpPr>
          <p:nvPr>
            <p:ph type="sldImg"/>
          </p:nvPr>
        </p:nvSpPr>
        <p:spPr>
          <a:xfrm>
            <a:off x="1257300" y="720725"/>
            <a:ext cx="4800600" cy="3600450"/>
          </a:xfrm>
          <a:ln/>
        </p:spPr>
      </p:sp>
      <p:sp>
        <p:nvSpPr>
          <p:cNvPr id="1309699" name="Rectangle 3"/>
          <p:cNvSpPr>
            <a:spLocks noGrp="1" noChangeArrowheads="1"/>
          </p:cNvSpPr>
          <p:nvPr>
            <p:ph type="body" idx="1"/>
          </p:nvPr>
        </p:nvSpPr>
        <p:spPr>
          <a:xfrm>
            <a:off x="731838" y="4560888"/>
            <a:ext cx="5851525" cy="4319587"/>
          </a:xfrm>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1938" name="Rectangle 2"/>
          <p:cNvSpPr>
            <a:spLocks noGrp="1" noRot="1" noChangeAspect="1" noChangeArrowheads="1" noTextEdit="1"/>
          </p:cNvSpPr>
          <p:nvPr>
            <p:ph type="sldImg"/>
          </p:nvPr>
        </p:nvSpPr>
        <p:spPr>
          <a:xfrm>
            <a:off x="873125" y="720725"/>
            <a:ext cx="5651500" cy="4238625"/>
          </a:xfrm>
          <a:ln/>
        </p:spPr>
      </p:sp>
      <p:sp>
        <p:nvSpPr>
          <p:cNvPr id="1831939" name="Rectangle 3"/>
          <p:cNvSpPr>
            <a:spLocks noGrp="1" noChangeArrowheads="1"/>
          </p:cNvSpPr>
          <p:nvPr>
            <p:ph type="body" idx="1"/>
          </p:nvPr>
        </p:nvSpPr>
        <p:spPr>
          <a:xfrm>
            <a:off x="1057275" y="5434013"/>
            <a:ext cx="5364163" cy="2894012"/>
          </a:xfrm>
          <a:noFill/>
          <a:ln/>
        </p:spPr>
        <p:txBody>
          <a:bodyPr/>
          <a:lstStyle/>
          <a:p>
            <a:pPr algn="ctr"/>
            <a:r>
              <a:rPr lang="en-US" b="1" smtClean="0"/>
              <a:t>How Best to Integrate the 100+ Systems</a:t>
            </a:r>
          </a:p>
          <a:p>
            <a:endParaRPr 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7890" name="Rectangle 2"/>
          <p:cNvSpPr>
            <a:spLocks noGrp="1" noRot="1" noChangeAspect="1" noChangeArrowheads="1" noTextEdit="1"/>
          </p:cNvSpPr>
          <p:nvPr>
            <p:ph type="sldImg"/>
          </p:nvPr>
        </p:nvSpPr>
        <p:spPr>
          <a:xfrm>
            <a:off x="1257300" y="720725"/>
            <a:ext cx="4800600" cy="3600450"/>
          </a:xfrm>
          <a:ln/>
        </p:spPr>
      </p:sp>
      <p:sp>
        <p:nvSpPr>
          <p:cNvPr id="1317891" name="Rectangle 3"/>
          <p:cNvSpPr>
            <a:spLocks noGrp="1" noChangeArrowheads="1"/>
          </p:cNvSpPr>
          <p:nvPr>
            <p:ph type="body" idx="1"/>
          </p:nvPr>
        </p:nvSpPr>
        <p:spPr>
          <a:xfrm>
            <a:off x="974725" y="4560888"/>
            <a:ext cx="5365750" cy="4319587"/>
          </a:xfrm>
          <a:noFill/>
          <a:ln/>
        </p:spPr>
        <p:txBody>
          <a:bodyPr/>
          <a:lstStyle/>
          <a:p>
            <a:endParaRPr 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986" name="Rectangle 2"/>
          <p:cNvSpPr>
            <a:spLocks noGrp="1" noRot="1" noChangeAspect="1" noChangeArrowheads="1" noTextEdit="1"/>
          </p:cNvSpPr>
          <p:nvPr>
            <p:ph type="sldImg"/>
          </p:nvPr>
        </p:nvSpPr>
        <p:spPr>
          <a:xfrm>
            <a:off x="1257300" y="720725"/>
            <a:ext cx="4800600" cy="3600450"/>
          </a:xfrm>
          <a:ln/>
        </p:spPr>
      </p:sp>
      <p:sp>
        <p:nvSpPr>
          <p:cNvPr id="1321987" name="Rectangle 3"/>
          <p:cNvSpPr>
            <a:spLocks noGrp="1" noChangeArrowheads="1"/>
          </p:cNvSpPr>
          <p:nvPr>
            <p:ph type="body" idx="1"/>
          </p:nvPr>
        </p:nvSpPr>
        <p:spPr>
          <a:xfrm>
            <a:off x="731838" y="4560888"/>
            <a:ext cx="5851525" cy="4319587"/>
          </a:xfrm>
          <a:noFill/>
          <a:ln/>
        </p:spPr>
        <p:txBody>
          <a:bodyPr/>
          <a:lstStyle/>
          <a:p>
            <a:r>
              <a:rPr lang="en-US" smtClean="0"/>
              <a:t>Storyboard #1 – OPC UA Architecture (Slide 1 of 3)</a:t>
            </a:r>
          </a:p>
          <a:p>
            <a:r>
              <a:rPr lang="en-US" smtClean="0"/>
              <a:t>This storyboard describes the technical architecture of an OPC server, highlighting the integration of DA, A&amp;E, Commands, Complex Data, and Object Typing. </a:t>
            </a:r>
          </a:p>
          <a:p>
            <a:r>
              <a:rPr lang="en-US" smtClean="0"/>
              <a:t>Additional highlights:</a:t>
            </a:r>
          </a:p>
          <a:p>
            <a:r>
              <a:rPr lang="en-US" smtClean="0"/>
              <a:t>	communication architecture: 3 layers: protocol, proxy/stub, API (.NET)</a:t>
            </a:r>
          </a:p>
          <a:p>
            <a:r>
              <a:rPr lang="en-US" smtClean="0"/>
              <a:t>	fully based on public specifications (WSDL, SOAP, WS*)</a:t>
            </a:r>
          </a:p>
          <a:p>
            <a:r>
              <a:rPr lang="en-US" smtClean="0"/>
              <a:t>	o	platform independent</a:t>
            </a:r>
          </a:p>
          <a:p>
            <a:r>
              <a:rPr lang="en-US" smtClean="0"/>
              <a:t>	o	well supported with the next .NET version</a:t>
            </a:r>
          </a:p>
          <a:p>
            <a:r>
              <a:rPr lang="en-US" smtClean="0"/>
              <a:t>	efficient enough to replace DCOM</a:t>
            </a:r>
          </a:p>
          <a:p>
            <a:r>
              <a:rPr lang="en-US" smtClean="0"/>
              <a:t>	scalable</a:t>
            </a:r>
          </a:p>
          <a:p>
            <a:endParaRPr 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8162" name="Rectangle 2"/>
          <p:cNvSpPr>
            <a:spLocks noGrp="1" noRot="1" noChangeAspect="1" noChangeArrowheads="1" noTextEdit="1"/>
          </p:cNvSpPr>
          <p:nvPr>
            <p:ph type="sldImg"/>
          </p:nvPr>
        </p:nvSpPr>
        <p:spPr>
          <a:xfrm>
            <a:off x="873125" y="720725"/>
            <a:ext cx="5651500" cy="4238625"/>
          </a:xfrm>
          <a:ln/>
        </p:spPr>
      </p:sp>
      <p:sp>
        <p:nvSpPr>
          <p:cNvPr id="988163" name="Rectangle 3"/>
          <p:cNvSpPr>
            <a:spLocks noGrp="1" noChangeArrowheads="1"/>
          </p:cNvSpPr>
          <p:nvPr>
            <p:ph type="body" idx="1"/>
          </p:nvPr>
        </p:nvSpPr>
        <p:spPr>
          <a:xfrm>
            <a:off x="1057275" y="5434013"/>
            <a:ext cx="5364163" cy="2894012"/>
          </a:xfrm>
          <a:noFill/>
          <a:ln/>
        </p:spPr>
        <p:txBody>
          <a:bodyPr/>
          <a:lstStyle/>
          <a:p>
            <a:pPr algn="ctr"/>
            <a:r>
              <a:rPr lang="en-US" b="1" smtClean="0"/>
              <a:t>Choice #3: Require All Systems Communicate In an Open, Unambiguous Data Language</a:t>
            </a:r>
          </a:p>
          <a:p>
            <a:endParaRPr lang="en-US" smtClean="0"/>
          </a:p>
          <a:p>
            <a:r>
              <a:rPr lang="en-US" smtClean="0"/>
              <a:t>Rather than using proprietary, point-to-point interfaces to integrate the large number of potential application platforms and their associated technical applications with each other, compliance with MIMOSA open system specifications provide a standards-based abstraction and integration layer.  Applications can leverage the standards with a wide range of Technical Applications providing integration between the true real-time platform control environment and the transaction processing ERP environment.  Adoption of Non-proprietary, Open Standards such will enable cost effective transition management for many different technical applications as they change over time.</a:t>
            </a:r>
          </a:p>
          <a:p>
            <a:endParaRPr lang="en-US" smtClean="0"/>
          </a:p>
          <a:p>
            <a:r>
              <a:rPr lang="en-US" smtClean="0"/>
              <a:t>MIMOSA’s Open System Architecture for Condition Based Maintenance (OSA-CBM) is on-platform. </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8994" name="Rectangle 2"/>
          <p:cNvSpPr>
            <a:spLocks noGrp="1" noRot="1" noChangeAspect="1" noChangeArrowheads="1" noTextEdit="1"/>
          </p:cNvSpPr>
          <p:nvPr>
            <p:ph type="sldImg"/>
          </p:nvPr>
        </p:nvSpPr>
        <p:spPr>
          <a:xfrm>
            <a:off x="1260475" y="722313"/>
            <a:ext cx="4795838" cy="3597275"/>
          </a:xfrm>
          <a:ln/>
        </p:spPr>
      </p:sp>
      <p:sp>
        <p:nvSpPr>
          <p:cNvPr id="1748995" name="Rectangle 3"/>
          <p:cNvSpPr>
            <a:spLocks noGrp="1" noChangeArrowheads="1"/>
          </p:cNvSpPr>
          <p:nvPr>
            <p:ph type="body" idx="1"/>
          </p:nvPr>
        </p:nvSpPr>
        <p:spPr>
          <a:xfrm>
            <a:off x="731838" y="4562475"/>
            <a:ext cx="5851525" cy="4316413"/>
          </a:xfrm>
          <a:noFill/>
          <a:ln/>
        </p:spPr>
        <p:txBody>
          <a:bodyPr/>
          <a:lstStyle/>
          <a:p>
            <a:endParaRPr 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42" name="Rectangle 2"/>
          <p:cNvSpPr>
            <a:spLocks noGrp="1" noRot="1" noChangeAspect="1" noChangeArrowheads="1" noTextEdit="1"/>
          </p:cNvSpPr>
          <p:nvPr>
            <p:ph type="sldImg"/>
          </p:nvPr>
        </p:nvSpPr>
        <p:spPr>
          <a:xfrm>
            <a:off x="1255713" y="719138"/>
            <a:ext cx="4802187" cy="3602037"/>
          </a:xfrm>
          <a:ln/>
        </p:spPr>
      </p:sp>
      <p:sp>
        <p:nvSpPr>
          <p:cNvPr id="1751043" name="Rectangle 3"/>
          <p:cNvSpPr>
            <a:spLocks noGrp="1" noChangeArrowheads="1"/>
          </p:cNvSpPr>
          <p:nvPr>
            <p:ph type="body" idx="1"/>
          </p:nvPr>
        </p:nvSpPr>
        <p:spPr>
          <a:xfrm>
            <a:off x="730250" y="4560888"/>
            <a:ext cx="5854700" cy="4321175"/>
          </a:xfrm>
          <a:noFill/>
          <a:ln/>
        </p:spPr>
        <p:txBody>
          <a:bodyPr/>
          <a:lstStyle/>
          <a:p>
            <a:endParaRPr 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3090" name="Rectangle 2"/>
          <p:cNvSpPr>
            <a:spLocks noGrp="1" noRot="1" noChangeAspect="1" noChangeArrowheads="1" noTextEdit="1"/>
          </p:cNvSpPr>
          <p:nvPr>
            <p:ph type="sldImg"/>
          </p:nvPr>
        </p:nvSpPr>
        <p:spPr>
          <a:xfrm>
            <a:off x="1255713" y="719138"/>
            <a:ext cx="4802187" cy="3602037"/>
          </a:xfrm>
          <a:ln/>
        </p:spPr>
      </p:sp>
      <p:sp>
        <p:nvSpPr>
          <p:cNvPr id="1753091" name="Rectangle 3"/>
          <p:cNvSpPr>
            <a:spLocks noGrp="1" noChangeArrowheads="1"/>
          </p:cNvSpPr>
          <p:nvPr>
            <p:ph type="body" idx="1"/>
          </p:nvPr>
        </p:nvSpPr>
        <p:spPr>
          <a:xfrm>
            <a:off x="730250" y="4560888"/>
            <a:ext cx="5854700" cy="4321175"/>
          </a:xfrm>
          <a:noFill/>
          <a:ln/>
        </p:spPr>
        <p:txBody>
          <a:bodyPr/>
          <a:lstStyle/>
          <a:p>
            <a:endParaRPr 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5138" name="Rectangle 2"/>
          <p:cNvSpPr>
            <a:spLocks noGrp="1" noRot="1" noChangeAspect="1" noChangeArrowheads="1" noTextEdit="1"/>
          </p:cNvSpPr>
          <p:nvPr>
            <p:ph type="sldImg"/>
          </p:nvPr>
        </p:nvSpPr>
        <p:spPr>
          <a:xfrm>
            <a:off x="1309688" y="741363"/>
            <a:ext cx="4746625" cy="3559175"/>
          </a:xfrm>
          <a:ln/>
        </p:spPr>
      </p:sp>
      <p:sp>
        <p:nvSpPr>
          <p:cNvPr id="1755139" name="Rectangle 3"/>
          <p:cNvSpPr>
            <a:spLocks noGrp="1" noChangeArrowheads="1"/>
          </p:cNvSpPr>
          <p:nvPr>
            <p:ph type="body" idx="1"/>
          </p:nvPr>
        </p:nvSpPr>
        <p:spPr>
          <a:xfrm>
            <a:off x="993775" y="4595813"/>
            <a:ext cx="5378450" cy="4300537"/>
          </a:xfrm>
          <a:noFill/>
          <a:ln/>
        </p:spPr>
        <p:txBody>
          <a:bodyPr/>
          <a:lstStyle/>
          <a:p>
            <a:endParaRPr 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7186" name="Rectangle 2"/>
          <p:cNvSpPr>
            <a:spLocks noGrp="1" noRot="1" noChangeAspect="1" noChangeArrowheads="1" noTextEdit="1"/>
          </p:cNvSpPr>
          <p:nvPr>
            <p:ph type="sldImg"/>
          </p:nvPr>
        </p:nvSpPr>
        <p:spPr>
          <a:xfrm>
            <a:off x="939800" y="320675"/>
            <a:ext cx="5435600" cy="4076700"/>
          </a:xfrm>
          <a:ln/>
        </p:spPr>
      </p:sp>
      <p:sp>
        <p:nvSpPr>
          <p:cNvPr id="1757187" name="Rectangle 3"/>
          <p:cNvSpPr>
            <a:spLocks noGrp="1" noChangeArrowheads="1"/>
          </p:cNvSpPr>
          <p:nvPr>
            <p:ph type="body" idx="1"/>
          </p:nvPr>
        </p:nvSpPr>
        <p:spPr>
          <a:xfrm>
            <a:off x="993775" y="4425950"/>
            <a:ext cx="5364163" cy="4319588"/>
          </a:xfrm>
          <a:noFill/>
          <a:ln/>
        </p:spPr>
        <p:txBody>
          <a:bodyPr lIns="87358" tIns="43680" rIns="87358" bIns="43680"/>
          <a:lstStyle/>
          <a:p>
            <a:r>
              <a:rPr lang="en-US" smtClean="0"/>
              <a:t>The figure above  is a simplified version of the </a:t>
            </a:r>
            <a:r>
              <a:rPr lang="en-US" b="1" smtClean="0"/>
              <a:t>Purdue model</a:t>
            </a:r>
            <a:r>
              <a:rPr lang="en-US" smtClean="0"/>
              <a:t>, showing the S95 scope.</a:t>
            </a:r>
          </a:p>
          <a:p>
            <a:r>
              <a:rPr lang="en-US" smtClean="0"/>
              <a:t>Level 4 is high level planning and scheduling and logistics.</a:t>
            </a:r>
          </a:p>
          <a:p>
            <a:r>
              <a:rPr lang="en-US" smtClean="0"/>
              <a:t>Level 3 is manufacturing control,</a:t>
            </a:r>
          </a:p>
          <a:p>
            <a:pPr lvl="1"/>
            <a:r>
              <a:rPr lang="en-US" smtClean="0"/>
              <a:t>including operations scheduling - or planning.</a:t>
            </a:r>
          </a:p>
          <a:p>
            <a:r>
              <a:rPr lang="en-US" smtClean="0"/>
              <a:t>Level 2 needs a lot of definition.</a:t>
            </a:r>
          </a:p>
          <a:p>
            <a:pPr lvl="1"/>
            <a:r>
              <a:rPr lang="en-US" smtClean="0"/>
              <a:t>Describe S88.01 and the batch model and how it stops at the process cell.</a:t>
            </a:r>
          </a:p>
          <a:p>
            <a:pPr lvl="2"/>
            <a:r>
              <a:rPr lang="en-US" smtClean="0"/>
              <a:t>Describe some of the S88.01 models.</a:t>
            </a:r>
          </a:p>
          <a:p>
            <a:pPr lvl="1"/>
            <a:r>
              <a:rPr lang="en-US" smtClean="0"/>
              <a:t>There are less well-defined models for continuous and discrete processes.</a:t>
            </a:r>
          </a:p>
          <a:p>
            <a:pPr lvl="2"/>
            <a:r>
              <a:rPr lang="en-US" smtClean="0"/>
              <a:t>Continuous is handled somewhat by S88.01, but without the concept of recipes for products, just recipes for product startup and shutdown.</a:t>
            </a:r>
          </a:p>
          <a:p>
            <a:pPr lvl="2"/>
            <a:r>
              <a:rPr lang="en-US" smtClean="0"/>
              <a:t>PDXI has a model at least of all of the static information (design of P&amp;IDs) and control loops, but not very dynamic</a:t>
            </a:r>
          </a:p>
          <a:p>
            <a:pPr lvl="1"/>
            <a:r>
              <a:rPr lang="en-US" smtClean="0"/>
              <a:t>Discrete models </a:t>
            </a:r>
          </a:p>
          <a:p>
            <a:pPr lvl="2"/>
            <a:r>
              <a:rPr lang="en-US" smtClean="0"/>
              <a:t> SME (Society of Mechanical Engineers has some material, but nothing in the ISA /IEC/ISO arena. </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9234" name="Rectangle 2"/>
          <p:cNvSpPr>
            <a:spLocks noGrp="1" noRot="1" noChangeAspect="1" noChangeArrowheads="1" noTextEdit="1"/>
          </p:cNvSpPr>
          <p:nvPr>
            <p:ph type="sldImg"/>
          </p:nvPr>
        </p:nvSpPr>
        <p:spPr>
          <a:xfrm>
            <a:off x="1255713" y="719138"/>
            <a:ext cx="4802187" cy="3602037"/>
          </a:xfrm>
          <a:ln/>
        </p:spPr>
      </p:sp>
      <p:sp>
        <p:nvSpPr>
          <p:cNvPr id="1759235" name="Rectangle 3"/>
          <p:cNvSpPr>
            <a:spLocks noGrp="1" noChangeArrowheads="1"/>
          </p:cNvSpPr>
          <p:nvPr>
            <p:ph type="body" idx="1"/>
          </p:nvPr>
        </p:nvSpPr>
        <p:spPr>
          <a:xfrm>
            <a:off x="730250" y="4560888"/>
            <a:ext cx="5854700" cy="4321175"/>
          </a:xfrm>
          <a:noFill/>
          <a:ln/>
        </p:spPr>
        <p:txBody>
          <a:bodyPr/>
          <a:lstStyle/>
          <a:p>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82" name="Rectangle 2"/>
          <p:cNvSpPr>
            <a:spLocks noGrp="1" noRot="1" noChangeAspect="1" noChangeArrowheads="1" noTextEdit="1"/>
          </p:cNvSpPr>
          <p:nvPr>
            <p:ph type="sldImg"/>
          </p:nvPr>
        </p:nvSpPr>
        <p:spPr>
          <a:xfrm>
            <a:off x="1255713" y="719138"/>
            <a:ext cx="4802187" cy="3602037"/>
          </a:xfrm>
          <a:ln/>
        </p:spPr>
      </p:sp>
      <p:sp>
        <p:nvSpPr>
          <p:cNvPr id="1761283" name="Rectangle 3"/>
          <p:cNvSpPr>
            <a:spLocks noGrp="1" noChangeArrowheads="1"/>
          </p:cNvSpPr>
          <p:nvPr>
            <p:ph type="body" idx="1"/>
          </p:nvPr>
        </p:nvSpPr>
        <p:spPr>
          <a:xfrm>
            <a:off x="976313" y="4560888"/>
            <a:ext cx="5362575" cy="4321175"/>
          </a:xfrm>
          <a:noFill/>
          <a:ln/>
        </p:spPr>
        <p:txBody>
          <a:bodyPr/>
          <a:lstStyle/>
          <a:p>
            <a:endParaRPr lang="en-US" smtClean="0">
              <a:ea typeface="ＭＳ Ｐゴシック"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3986" name="Rectangle 2"/>
          <p:cNvSpPr>
            <a:spLocks noGrp="1" noRot="1" noChangeAspect="1" noChangeArrowheads="1" noTextEdit="1"/>
          </p:cNvSpPr>
          <p:nvPr>
            <p:ph type="sldImg"/>
          </p:nvPr>
        </p:nvSpPr>
        <p:spPr>
          <a:xfrm>
            <a:off x="873125" y="720725"/>
            <a:ext cx="5651500" cy="4238625"/>
          </a:xfrm>
          <a:ln/>
        </p:spPr>
      </p:sp>
      <p:sp>
        <p:nvSpPr>
          <p:cNvPr id="1833987" name="Rectangle 3"/>
          <p:cNvSpPr>
            <a:spLocks noGrp="1" noChangeArrowheads="1"/>
          </p:cNvSpPr>
          <p:nvPr>
            <p:ph type="body" idx="1"/>
          </p:nvPr>
        </p:nvSpPr>
        <p:spPr>
          <a:xfrm>
            <a:off x="1057275" y="5434013"/>
            <a:ext cx="5364163" cy="2894012"/>
          </a:xfrm>
          <a:noFill/>
          <a:ln/>
        </p:spPr>
        <p:txBody>
          <a:bodyPr/>
          <a:lstStyle/>
          <a:p>
            <a:pPr algn="ctr"/>
            <a:r>
              <a:rPr lang="en-US" b="1" smtClean="0"/>
              <a:t>How Best to Integrate the 100+ Systems</a:t>
            </a:r>
          </a:p>
          <a:p>
            <a:endParaRPr 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3330" name="Rectangle 2"/>
          <p:cNvSpPr>
            <a:spLocks noGrp="1" noRot="1" noChangeAspect="1" noChangeArrowheads="1" noTextEdit="1"/>
          </p:cNvSpPr>
          <p:nvPr>
            <p:ph type="sldImg"/>
          </p:nvPr>
        </p:nvSpPr>
        <p:spPr>
          <a:xfrm>
            <a:off x="1308100" y="739775"/>
            <a:ext cx="4749800" cy="3562350"/>
          </a:xfrm>
          <a:ln/>
        </p:spPr>
      </p:sp>
      <p:sp>
        <p:nvSpPr>
          <p:cNvPr id="1763331" name="Rectangle 3"/>
          <p:cNvSpPr>
            <a:spLocks noGrp="1" noChangeArrowheads="1"/>
          </p:cNvSpPr>
          <p:nvPr>
            <p:ph type="body" idx="1"/>
          </p:nvPr>
        </p:nvSpPr>
        <p:spPr>
          <a:xfrm>
            <a:off x="993775" y="4595813"/>
            <a:ext cx="5378450" cy="4300537"/>
          </a:xfrm>
          <a:noFill/>
          <a:ln/>
        </p:spPr>
        <p:txBody>
          <a:bodyPr/>
          <a:lstStyle/>
          <a:p>
            <a:endParaRPr 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5378" name="Rectangle 2"/>
          <p:cNvSpPr>
            <a:spLocks noGrp="1" noRot="1" noChangeAspect="1" noChangeArrowheads="1" noTextEdit="1"/>
          </p:cNvSpPr>
          <p:nvPr>
            <p:ph type="sldImg"/>
          </p:nvPr>
        </p:nvSpPr>
        <p:spPr>
          <a:xfrm>
            <a:off x="939800" y="320675"/>
            <a:ext cx="5435600" cy="4076700"/>
          </a:xfrm>
          <a:ln/>
        </p:spPr>
      </p:sp>
      <p:sp>
        <p:nvSpPr>
          <p:cNvPr id="1765379" name="Rectangle 3"/>
          <p:cNvSpPr>
            <a:spLocks noGrp="1" noChangeArrowheads="1"/>
          </p:cNvSpPr>
          <p:nvPr>
            <p:ph type="body" idx="1"/>
          </p:nvPr>
        </p:nvSpPr>
        <p:spPr>
          <a:xfrm>
            <a:off x="976313" y="4398963"/>
            <a:ext cx="5362575" cy="4322762"/>
          </a:xfrm>
          <a:noFill/>
          <a:ln/>
        </p:spPr>
        <p:txBody>
          <a:bodyPr/>
          <a:lstStyle/>
          <a:p>
            <a:endParaRPr 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7426" name="Rectangle 2"/>
          <p:cNvSpPr>
            <a:spLocks noGrp="1" noRot="1" noChangeAspect="1" noChangeArrowheads="1" noTextEdit="1"/>
          </p:cNvSpPr>
          <p:nvPr>
            <p:ph type="sldImg"/>
          </p:nvPr>
        </p:nvSpPr>
        <p:spPr>
          <a:xfrm>
            <a:off x="1308100" y="739775"/>
            <a:ext cx="4749800" cy="3562350"/>
          </a:xfrm>
          <a:ln/>
        </p:spPr>
      </p:sp>
      <p:sp>
        <p:nvSpPr>
          <p:cNvPr id="1767427" name="Rectangle 3"/>
          <p:cNvSpPr>
            <a:spLocks noGrp="1" noChangeArrowheads="1"/>
          </p:cNvSpPr>
          <p:nvPr>
            <p:ph type="body" idx="1"/>
          </p:nvPr>
        </p:nvSpPr>
        <p:spPr>
          <a:xfrm>
            <a:off x="993775" y="4595813"/>
            <a:ext cx="5378450" cy="4300537"/>
          </a:xfrm>
          <a:noFill/>
          <a:ln/>
        </p:spPr>
        <p:txBody>
          <a:bodyPr/>
          <a:lstStyle/>
          <a:p>
            <a:r>
              <a:rPr lang="en-US" smtClean="0"/>
              <a:t>Here is the production schedule data model annotated with some of the attributes for each object.</a:t>
            </a: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9474" name="Rectangle 2"/>
          <p:cNvSpPr>
            <a:spLocks noGrp="1" noRot="1" noChangeAspect="1" noChangeArrowheads="1" noTextEdit="1"/>
          </p:cNvSpPr>
          <p:nvPr>
            <p:ph type="sldImg"/>
          </p:nvPr>
        </p:nvSpPr>
        <p:spPr>
          <a:xfrm>
            <a:off x="1309688" y="741363"/>
            <a:ext cx="4746625" cy="3559175"/>
          </a:xfrm>
          <a:ln/>
        </p:spPr>
      </p:sp>
      <p:sp>
        <p:nvSpPr>
          <p:cNvPr id="1769475" name="Rectangle 3"/>
          <p:cNvSpPr>
            <a:spLocks noGrp="1" noChangeArrowheads="1"/>
          </p:cNvSpPr>
          <p:nvPr>
            <p:ph type="body" idx="1"/>
          </p:nvPr>
        </p:nvSpPr>
        <p:spPr>
          <a:xfrm>
            <a:off x="993775" y="4595813"/>
            <a:ext cx="5378450" cy="4300537"/>
          </a:xfrm>
          <a:noFill/>
          <a:ln/>
        </p:spPr>
        <p:txBody>
          <a:bodyPr/>
          <a:lstStyle/>
          <a:p>
            <a:endParaRPr 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22" name="Rectangle 2"/>
          <p:cNvSpPr>
            <a:spLocks noGrp="1" noRot="1" noChangeAspect="1" noChangeArrowheads="1" noTextEdit="1"/>
          </p:cNvSpPr>
          <p:nvPr>
            <p:ph type="sldImg"/>
          </p:nvPr>
        </p:nvSpPr>
        <p:spPr>
          <a:xfrm>
            <a:off x="1260475" y="722313"/>
            <a:ext cx="4795838" cy="3597275"/>
          </a:xfrm>
          <a:ln/>
        </p:spPr>
      </p:sp>
      <p:sp>
        <p:nvSpPr>
          <p:cNvPr id="1771523" name="Rectangle 3"/>
          <p:cNvSpPr>
            <a:spLocks noGrp="1" noChangeArrowheads="1"/>
          </p:cNvSpPr>
          <p:nvPr>
            <p:ph type="body" idx="1"/>
          </p:nvPr>
        </p:nvSpPr>
        <p:spPr>
          <a:xfrm>
            <a:off x="731838" y="4562475"/>
            <a:ext cx="5851525" cy="4316413"/>
          </a:xfrm>
          <a:noFill/>
          <a:ln/>
        </p:spPr>
        <p:txBody>
          <a:bodyPr/>
          <a:lstStyle/>
          <a:p>
            <a:endParaRPr 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6098" name="Rectangle 2"/>
          <p:cNvSpPr>
            <a:spLocks noGrp="1" noRot="1" noChangeAspect="1" noChangeArrowheads="1" noTextEdit="1"/>
          </p:cNvSpPr>
          <p:nvPr>
            <p:ph type="sldImg"/>
          </p:nvPr>
        </p:nvSpPr>
        <p:spPr>
          <a:xfrm>
            <a:off x="1260475" y="722313"/>
            <a:ext cx="4795838" cy="3597275"/>
          </a:xfrm>
          <a:ln/>
        </p:spPr>
      </p:sp>
      <p:sp>
        <p:nvSpPr>
          <p:cNvPr id="1796099" name="Rectangle 3"/>
          <p:cNvSpPr>
            <a:spLocks noGrp="1" noChangeArrowheads="1"/>
          </p:cNvSpPr>
          <p:nvPr>
            <p:ph type="body" idx="1"/>
          </p:nvPr>
        </p:nvSpPr>
        <p:spPr>
          <a:xfrm>
            <a:off x="731838" y="4562475"/>
            <a:ext cx="5851525" cy="4316413"/>
          </a:xfrm>
          <a:noFill/>
          <a:ln/>
        </p:spPr>
        <p:txBody>
          <a:bodyPr/>
          <a:lstStyle/>
          <a:p>
            <a:endParaRPr 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42" name="Rectangle 2"/>
          <p:cNvSpPr>
            <a:spLocks noGrp="1" noRot="1" noChangeAspect="1" noChangeArrowheads="1" noTextEdit="1"/>
          </p:cNvSpPr>
          <p:nvPr>
            <p:ph type="sldImg"/>
          </p:nvPr>
        </p:nvSpPr>
        <p:spPr>
          <a:xfrm>
            <a:off x="752475" y="719138"/>
            <a:ext cx="5443538" cy="4083050"/>
          </a:xfrm>
          <a:ln/>
        </p:spPr>
      </p:sp>
      <p:sp>
        <p:nvSpPr>
          <p:cNvPr id="1853443" name="Rectangle 3"/>
          <p:cNvSpPr>
            <a:spLocks noGrp="1" noChangeArrowheads="1"/>
          </p:cNvSpPr>
          <p:nvPr>
            <p:ph type="body" idx="1"/>
          </p:nvPr>
        </p:nvSpPr>
        <p:spPr>
          <a:xfrm>
            <a:off x="974725" y="5008563"/>
            <a:ext cx="5365750" cy="3873500"/>
          </a:xfrm>
          <a:noFill/>
          <a:ln/>
        </p:spPr>
        <p:txBody>
          <a:bodyPr/>
          <a:lstStyle/>
          <a:p>
            <a:endParaRPr 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1634" name="Rectangle 2"/>
          <p:cNvSpPr>
            <a:spLocks noGrp="1" noRot="1" noChangeAspect="1" noChangeArrowheads="1" noTextEdit="1"/>
          </p:cNvSpPr>
          <p:nvPr>
            <p:ph type="sldImg"/>
          </p:nvPr>
        </p:nvSpPr>
        <p:spPr>
          <a:xfrm>
            <a:off x="752475" y="719138"/>
            <a:ext cx="5443538" cy="4083050"/>
          </a:xfrm>
          <a:ln/>
        </p:spPr>
      </p:sp>
      <p:sp>
        <p:nvSpPr>
          <p:cNvPr id="1861635" name="Rectangle 3"/>
          <p:cNvSpPr>
            <a:spLocks noGrp="1" noChangeArrowheads="1"/>
          </p:cNvSpPr>
          <p:nvPr>
            <p:ph type="body" idx="1"/>
          </p:nvPr>
        </p:nvSpPr>
        <p:spPr>
          <a:xfrm>
            <a:off x="974725" y="5008563"/>
            <a:ext cx="5365750" cy="3873500"/>
          </a:xfrm>
          <a:noFill/>
          <a:ln/>
        </p:spPr>
        <p:txBody>
          <a:bodyPr/>
          <a:lstStyle/>
          <a:p>
            <a:endParaRPr 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8162" name="Rectangle 2"/>
          <p:cNvSpPr>
            <a:spLocks noGrp="1" noRot="1" noChangeAspect="1" noChangeArrowheads="1" noTextEdit="1"/>
          </p:cNvSpPr>
          <p:nvPr>
            <p:ph type="sldImg"/>
          </p:nvPr>
        </p:nvSpPr>
        <p:spPr>
          <a:xfrm>
            <a:off x="873125" y="720725"/>
            <a:ext cx="5651500" cy="4238625"/>
          </a:xfrm>
          <a:ln/>
        </p:spPr>
      </p:sp>
      <p:sp>
        <p:nvSpPr>
          <p:cNvPr id="988163" name="Rectangle 3"/>
          <p:cNvSpPr>
            <a:spLocks noGrp="1" noChangeArrowheads="1"/>
          </p:cNvSpPr>
          <p:nvPr>
            <p:ph type="body" idx="1"/>
          </p:nvPr>
        </p:nvSpPr>
        <p:spPr>
          <a:xfrm>
            <a:off x="1057275" y="5434013"/>
            <a:ext cx="5364163" cy="2894012"/>
          </a:xfrm>
          <a:noFill/>
          <a:ln/>
        </p:spPr>
        <p:txBody>
          <a:bodyPr/>
          <a:lstStyle/>
          <a:p>
            <a:pPr algn="ctr"/>
            <a:r>
              <a:rPr lang="en-US" b="1" smtClean="0"/>
              <a:t>Choice #3: Require All Systems Communicate In an Open, Unambiguous Data Language</a:t>
            </a:r>
          </a:p>
          <a:p>
            <a:endParaRPr lang="en-US" smtClean="0"/>
          </a:p>
          <a:p>
            <a:r>
              <a:rPr lang="en-US" smtClean="0"/>
              <a:t>Rather than using proprietary, point-to-point interfaces to integrate the large number of potential application platforms and their associated technical applications with each other, compliance with MIMOSA open system specifications provide a standards-based abstraction and integration layer.  Applications can leverage the standards with a wide range of Technical Applications providing integration between the true real-time platform control environment and the transaction processing ERP environment.  Adoption of Non-proprietary, Open Standards such will enable cost effective transition management for many different technical applications as they change over time.</a:t>
            </a:r>
          </a:p>
          <a:p>
            <a:endParaRPr lang="en-US" smtClean="0"/>
          </a:p>
          <a:p>
            <a:r>
              <a:rPr lang="en-US" smtClean="0"/>
              <a:t>MIMOSA’s Open System Architecture for Condition Based Maintenance (OSA-CBM) is on-platform. </a:t>
            </a: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7778" name="Rectangle 2"/>
          <p:cNvSpPr>
            <a:spLocks noGrp="1" noRot="1" noChangeAspect="1" noChangeArrowheads="1" noTextEdit="1"/>
          </p:cNvSpPr>
          <p:nvPr>
            <p:ph type="sldImg"/>
          </p:nvPr>
        </p:nvSpPr>
        <p:spPr>
          <a:xfrm>
            <a:off x="-519113" y="847725"/>
            <a:ext cx="8494713" cy="6370638"/>
          </a:xfrm>
          <a:ln/>
        </p:spPr>
      </p:sp>
      <p:sp>
        <p:nvSpPr>
          <p:cNvPr id="1867779" name="Rectangle 3"/>
          <p:cNvSpPr>
            <a:spLocks noGrp="1" noChangeArrowheads="1"/>
          </p:cNvSpPr>
          <p:nvPr>
            <p:ph type="body" idx="1"/>
          </p:nvPr>
        </p:nvSpPr>
        <p:spPr>
          <a:xfrm>
            <a:off x="1028700" y="7205663"/>
            <a:ext cx="5364163" cy="1712912"/>
          </a:xfrm>
          <a:noFill/>
          <a:ln/>
        </p:spPr>
        <p:txBody>
          <a:bodyPr/>
          <a:lstStyle/>
          <a:p>
            <a:pPr algn="ctr"/>
            <a:r>
              <a:rPr lang="en-US" b="1" smtClean="0"/>
              <a:t>UML / XML Training</a:t>
            </a:r>
          </a:p>
          <a:p>
            <a:pPr algn="ctr"/>
            <a:r>
              <a:rPr lang="en-US" b="1" smtClean="0"/>
              <a:t>OpenO&amp;M Common Interoperability Registry V0.6</a:t>
            </a:r>
          </a:p>
          <a:p>
            <a:pPr algn="ctr"/>
            <a:r>
              <a:rPr lang="en-US" b="1" smtClean="0"/>
              <a:t>UML Model</a:t>
            </a:r>
          </a:p>
          <a:p>
            <a:endParaRPr lang="en-US" smtClean="0"/>
          </a:p>
          <a:p>
            <a:endParaRPr lang="en-US" smtClean="0"/>
          </a:p>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2018" name="Rectangle 2"/>
          <p:cNvSpPr>
            <a:spLocks noGrp="1" noRot="1" noChangeAspect="1" noChangeArrowheads="1" noTextEdit="1"/>
          </p:cNvSpPr>
          <p:nvPr>
            <p:ph type="sldImg"/>
          </p:nvPr>
        </p:nvSpPr>
        <p:spPr>
          <a:xfrm>
            <a:off x="873125" y="720725"/>
            <a:ext cx="5651500" cy="4238625"/>
          </a:xfrm>
          <a:ln/>
        </p:spPr>
      </p:sp>
      <p:sp>
        <p:nvSpPr>
          <p:cNvPr id="982019" name="Rectangle 3"/>
          <p:cNvSpPr>
            <a:spLocks noGrp="1" noChangeArrowheads="1"/>
          </p:cNvSpPr>
          <p:nvPr>
            <p:ph type="body" idx="1"/>
          </p:nvPr>
        </p:nvSpPr>
        <p:spPr>
          <a:xfrm>
            <a:off x="1057275" y="5434013"/>
            <a:ext cx="5364163" cy="2894012"/>
          </a:xfrm>
          <a:noFill/>
          <a:ln/>
        </p:spPr>
        <p:txBody>
          <a:bodyPr/>
          <a:lstStyle/>
          <a:p>
            <a:pPr algn="ctr"/>
            <a:r>
              <a:rPr lang="en-US" b="1" smtClean="0"/>
              <a:t>How Best to Integrate the 100+ Systems</a:t>
            </a:r>
          </a:p>
          <a:p>
            <a:endParaRPr 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8018" name="Rectangle 2"/>
          <p:cNvSpPr>
            <a:spLocks noGrp="1" noRot="1" noChangeAspect="1" noChangeArrowheads="1" noTextEdit="1"/>
          </p:cNvSpPr>
          <p:nvPr>
            <p:ph type="sldImg"/>
          </p:nvPr>
        </p:nvSpPr>
        <p:spPr>
          <a:xfrm>
            <a:off x="-519113" y="847725"/>
            <a:ext cx="8494713" cy="6370638"/>
          </a:xfrm>
          <a:ln/>
        </p:spPr>
      </p:sp>
      <p:sp>
        <p:nvSpPr>
          <p:cNvPr id="1878019" name="Rectangle 3"/>
          <p:cNvSpPr>
            <a:spLocks noGrp="1" noChangeArrowheads="1"/>
          </p:cNvSpPr>
          <p:nvPr>
            <p:ph type="body" idx="1"/>
          </p:nvPr>
        </p:nvSpPr>
        <p:spPr>
          <a:xfrm>
            <a:off x="1028700" y="7205663"/>
            <a:ext cx="5364163" cy="1712912"/>
          </a:xfrm>
          <a:noFill/>
          <a:ln/>
        </p:spPr>
        <p:txBody>
          <a:bodyPr/>
          <a:lstStyle/>
          <a:p>
            <a:pPr algn="ctr"/>
            <a:r>
              <a:rPr lang="en-US" b="1" smtClean="0"/>
              <a:t>UML / XML Training</a:t>
            </a:r>
          </a:p>
          <a:p>
            <a:pPr algn="ctr"/>
            <a:r>
              <a:rPr lang="en-US" b="1" smtClean="0"/>
              <a:t>OpenO&amp;M Common Interoperability Registry V0.6</a:t>
            </a:r>
          </a:p>
          <a:p>
            <a:pPr algn="ctr"/>
            <a:r>
              <a:rPr lang="en-US" b="1" smtClean="0"/>
              <a:t>UML Model</a:t>
            </a:r>
          </a:p>
          <a:p>
            <a:pPr algn="ctr"/>
            <a:r>
              <a:rPr lang="en-US" b="1" smtClean="0"/>
              <a:t>CIRRegistry</a:t>
            </a:r>
            <a:endParaRPr lang="en-US" smtClean="0"/>
          </a:p>
          <a:p>
            <a:endParaRPr lang="en-US" smtClean="0"/>
          </a:p>
          <a:p>
            <a:endParaRPr 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9826" name="Rectangle 2"/>
          <p:cNvSpPr>
            <a:spLocks noGrp="1" noRot="1" noChangeAspect="1" noChangeArrowheads="1" noTextEdit="1"/>
          </p:cNvSpPr>
          <p:nvPr>
            <p:ph type="sldImg"/>
          </p:nvPr>
        </p:nvSpPr>
        <p:spPr>
          <a:xfrm>
            <a:off x="-519113" y="847725"/>
            <a:ext cx="8494713" cy="6370638"/>
          </a:xfrm>
          <a:ln/>
        </p:spPr>
      </p:sp>
      <p:sp>
        <p:nvSpPr>
          <p:cNvPr id="1869827" name="Rectangle 3"/>
          <p:cNvSpPr>
            <a:spLocks noGrp="1" noChangeArrowheads="1"/>
          </p:cNvSpPr>
          <p:nvPr>
            <p:ph type="body" idx="1"/>
          </p:nvPr>
        </p:nvSpPr>
        <p:spPr>
          <a:xfrm>
            <a:off x="1028700" y="7205663"/>
            <a:ext cx="5364163" cy="1712912"/>
          </a:xfrm>
          <a:noFill/>
          <a:ln/>
        </p:spPr>
        <p:txBody>
          <a:bodyPr/>
          <a:lstStyle/>
          <a:p>
            <a:pPr algn="ctr"/>
            <a:r>
              <a:rPr lang="en-US" b="1" smtClean="0"/>
              <a:t>UML / XML Training</a:t>
            </a:r>
          </a:p>
          <a:p>
            <a:pPr algn="ctr"/>
            <a:r>
              <a:rPr lang="en-US" b="1" smtClean="0"/>
              <a:t>OpenO&amp;M Common Interoperability Registry V0.6</a:t>
            </a:r>
          </a:p>
          <a:p>
            <a:pPr algn="ctr"/>
            <a:r>
              <a:rPr lang="en-US" b="1" smtClean="0"/>
              <a:t>UML Model</a:t>
            </a:r>
          </a:p>
          <a:p>
            <a:endParaRPr lang="en-US" smtClean="0"/>
          </a:p>
          <a:p>
            <a:endParaRPr lang="en-US" smtClean="0"/>
          </a:p>
          <a:p>
            <a:endParaRPr 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0066" name="Rectangle 2"/>
          <p:cNvSpPr>
            <a:spLocks noGrp="1" noRot="1" noChangeAspect="1" noChangeArrowheads="1" noTextEdit="1"/>
          </p:cNvSpPr>
          <p:nvPr>
            <p:ph type="sldImg"/>
          </p:nvPr>
        </p:nvSpPr>
        <p:spPr>
          <a:xfrm>
            <a:off x="-519113" y="847725"/>
            <a:ext cx="8494713" cy="6370638"/>
          </a:xfrm>
          <a:ln/>
        </p:spPr>
      </p:sp>
      <p:sp>
        <p:nvSpPr>
          <p:cNvPr id="1880067" name="Rectangle 3"/>
          <p:cNvSpPr>
            <a:spLocks noGrp="1" noChangeArrowheads="1"/>
          </p:cNvSpPr>
          <p:nvPr>
            <p:ph type="body" idx="1"/>
          </p:nvPr>
        </p:nvSpPr>
        <p:spPr>
          <a:xfrm>
            <a:off x="1028700" y="7205663"/>
            <a:ext cx="5364163" cy="1712912"/>
          </a:xfrm>
          <a:noFill/>
          <a:ln/>
        </p:spPr>
        <p:txBody>
          <a:bodyPr/>
          <a:lstStyle/>
          <a:p>
            <a:pPr algn="ctr"/>
            <a:r>
              <a:rPr lang="en-US" b="1" smtClean="0"/>
              <a:t>UML / XML Training</a:t>
            </a:r>
          </a:p>
          <a:p>
            <a:pPr algn="ctr"/>
            <a:r>
              <a:rPr lang="en-US" b="1" smtClean="0"/>
              <a:t>OpenO&amp;M Common Interoperability Registry V0.6</a:t>
            </a:r>
          </a:p>
          <a:p>
            <a:pPr algn="ctr"/>
            <a:r>
              <a:rPr lang="en-US" b="1" smtClean="0"/>
              <a:t>UML Model</a:t>
            </a:r>
          </a:p>
          <a:p>
            <a:pPr algn="ctr"/>
            <a:r>
              <a:rPr lang="en-US" b="1" smtClean="0"/>
              <a:t>CIRCategory</a:t>
            </a:r>
            <a:endParaRPr lang="en-US" smtClean="0"/>
          </a:p>
          <a:p>
            <a:endParaRPr lang="en-US" smtClean="0"/>
          </a:p>
          <a:p>
            <a:endParaRPr 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1874" name="Rectangle 2"/>
          <p:cNvSpPr>
            <a:spLocks noGrp="1" noRot="1" noChangeAspect="1" noChangeArrowheads="1" noTextEdit="1"/>
          </p:cNvSpPr>
          <p:nvPr>
            <p:ph type="sldImg"/>
          </p:nvPr>
        </p:nvSpPr>
        <p:spPr>
          <a:xfrm>
            <a:off x="-519113" y="847725"/>
            <a:ext cx="8494713" cy="6370638"/>
          </a:xfrm>
          <a:ln/>
        </p:spPr>
      </p:sp>
      <p:sp>
        <p:nvSpPr>
          <p:cNvPr id="1871875" name="Rectangle 3"/>
          <p:cNvSpPr>
            <a:spLocks noGrp="1" noChangeArrowheads="1"/>
          </p:cNvSpPr>
          <p:nvPr>
            <p:ph type="body" idx="1"/>
          </p:nvPr>
        </p:nvSpPr>
        <p:spPr>
          <a:xfrm>
            <a:off x="1028700" y="7205663"/>
            <a:ext cx="5364163" cy="1712912"/>
          </a:xfrm>
          <a:noFill/>
          <a:ln/>
        </p:spPr>
        <p:txBody>
          <a:bodyPr/>
          <a:lstStyle/>
          <a:p>
            <a:pPr algn="ctr"/>
            <a:r>
              <a:rPr lang="en-US" b="1" smtClean="0"/>
              <a:t>UML / XML Training</a:t>
            </a:r>
          </a:p>
          <a:p>
            <a:pPr algn="ctr"/>
            <a:r>
              <a:rPr lang="en-US" b="1" smtClean="0"/>
              <a:t>OpenO&amp;M Common Interoperability Registry V0.6</a:t>
            </a:r>
          </a:p>
          <a:p>
            <a:pPr algn="ctr"/>
            <a:r>
              <a:rPr lang="en-US" b="1" smtClean="0"/>
              <a:t>UML Model</a:t>
            </a:r>
          </a:p>
          <a:p>
            <a:endParaRPr lang="en-US" smtClean="0"/>
          </a:p>
          <a:p>
            <a:endParaRPr lang="en-US" smtClean="0"/>
          </a:p>
          <a:p>
            <a:endParaRPr 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2114" name="Rectangle 2"/>
          <p:cNvSpPr>
            <a:spLocks noGrp="1" noRot="1" noChangeAspect="1" noChangeArrowheads="1" noTextEdit="1"/>
          </p:cNvSpPr>
          <p:nvPr>
            <p:ph type="sldImg"/>
          </p:nvPr>
        </p:nvSpPr>
        <p:spPr>
          <a:xfrm>
            <a:off x="-519113" y="847725"/>
            <a:ext cx="8494713" cy="6370638"/>
          </a:xfrm>
          <a:ln/>
        </p:spPr>
      </p:sp>
      <p:sp>
        <p:nvSpPr>
          <p:cNvPr id="1882115" name="Rectangle 3"/>
          <p:cNvSpPr>
            <a:spLocks noGrp="1" noChangeArrowheads="1"/>
          </p:cNvSpPr>
          <p:nvPr>
            <p:ph type="body" idx="1"/>
          </p:nvPr>
        </p:nvSpPr>
        <p:spPr>
          <a:xfrm>
            <a:off x="1028700" y="7205663"/>
            <a:ext cx="5364163" cy="1712912"/>
          </a:xfrm>
          <a:noFill/>
          <a:ln/>
        </p:spPr>
        <p:txBody>
          <a:bodyPr/>
          <a:lstStyle/>
          <a:p>
            <a:pPr algn="ctr"/>
            <a:r>
              <a:rPr lang="en-US" b="1" smtClean="0"/>
              <a:t>UML / XML Training</a:t>
            </a:r>
          </a:p>
          <a:p>
            <a:pPr algn="ctr"/>
            <a:r>
              <a:rPr lang="en-US" b="1" smtClean="0"/>
              <a:t>OpenO&amp;M Common Interoperability Registry V0.6</a:t>
            </a:r>
          </a:p>
          <a:p>
            <a:pPr algn="ctr"/>
            <a:r>
              <a:rPr lang="en-US" b="1" smtClean="0"/>
              <a:t>UML Model</a:t>
            </a:r>
          </a:p>
          <a:p>
            <a:pPr algn="ctr"/>
            <a:r>
              <a:rPr lang="en-US" b="1" smtClean="0"/>
              <a:t>CIRRegistry</a:t>
            </a:r>
            <a:endParaRPr lang="en-US" smtClean="0"/>
          </a:p>
          <a:p>
            <a:endParaRPr lang="en-US" smtClean="0"/>
          </a:p>
          <a:p>
            <a:endParaRPr 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5730" name="Rectangle 2"/>
          <p:cNvSpPr>
            <a:spLocks noGrp="1" noRot="1" noChangeAspect="1" noChangeArrowheads="1" noTextEdit="1"/>
          </p:cNvSpPr>
          <p:nvPr>
            <p:ph type="sldImg"/>
          </p:nvPr>
        </p:nvSpPr>
        <p:spPr>
          <a:xfrm>
            <a:off x="-519113" y="847725"/>
            <a:ext cx="8494713" cy="6370638"/>
          </a:xfrm>
          <a:ln/>
        </p:spPr>
      </p:sp>
      <p:sp>
        <p:nvSpPr>
          <p:cNvPr id="1865731" name="Rectangle 3"/>
          <p:cNvSpPr>
            <a:spLocks noGrp="1" noChangeArrowheads="1"/>
          </p:cNvSpPr>
          <p:nvPr>
            <p:ph type="body" idx="1"/>
          </p:nvPr>
        </p:nvSpPr>
        <p:spPr>
          <a:xfrm>
            <a:off x="1028700" y="7205663"/>
            <a:ext cx="5364163" cy="1712912"/>
          </a:xfrm>
          <a:noFill/>
          <a:ln/>
        </p:spPr>
        <p:txBody>
          <a:bodyPr/>
          <a:lstStyle/>
          <a:p>
            <a:pPr algn="ctr"/>
            <a:r>
              <a:rPr lang="en-US" b="1" smtClean="0"/>
              <a:t>UML / XML Training</a:t>
            </a:r>
          </a:p>
          <a:p>
            <a:pPr algn="ctr"/>
            <a:r>
              <a:rPr lang="en-US" b="1" smtClean="0"/>
              <a:t>UNCEFACT Core Components</a:t>
            </a:r>
          </a:p>
          <a:p>
            <a:pPr algn="ctr"/>
            <a:r>
              <a:rPr lang="en-US" b="1" smtClean="0"/>
              <a:t>TextType</a:t>
            </a:r>
          </a:p>
          <a:p>
            <a:endParaRPr lang="en-US" smtClean="0"/>
          </a:p>
          <a:p>
            <a:endParaRPr lang="en-US" smtClean="0"/>
          </a:p>
          <a:p>
            <a:endParaRPr 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22" name="Rectangle 2"/>
          <p:cNvSpPr>
            <a:spLocks noGrp="1" noRot="1" noChangeAspect="1" noChangeArrowheads="1" noTextEdit="1"/>
          </p:cNvSpPr>
          <p:nvPr>
            <p:ph type="sldImg"/>
          </p:nvPr>
        </p:nvSpPr>
        <p:spPr>
          <a:xfrm>
            <a:off x="-519113" y="847725"/>
            <a:ext cx="8494713" cy="6370638"/>
          </a:xfrm>
          <a:ln/>
        </p:spPr>
      </p:sp>
      <p:sp>
        <p:nvSpPr>
          <p:cNvPr id="1873923" name="Rectangle 3"/>
          <p:cNvSpPr>
            <a:spLocks noGrp="1" noChangeArrowheads="1"/>
          </p:cNvSpPr>
          <p:nvPr>
            <p:ph type="body" idx="1"/>
          </p:nvPr>
        </p:nvSpPr>
        <p:spPr>
          <a:xfrm>
            <a:off x="1028700" y="7205663"/>
            <a:ext cx="5364163" cy="1712912"/>
          </a:xfrm>
          <a:noFill/>
          <a:ln/>
        </p:spPr>
        <p:txBody>
          <a:bodyPr/>
          <a:lstStyle/>
          <a:p>
            <a:pPr algn="ctr"/>
            <a:r>
              <a:rPr lang="en-US" b="1" smtClean="0"/>
              <a:t>UML / XML Training</a:t>
            </a:r>
          </a:p>
          <a:p>
            <a:pPr algn="ctr"/>
            <a:r>
              <a:rPr lang="en-US" b="1" smtClean="0"/>
              <a:t>OpenO&amp;M Common Interoperability Registry V0.6</a:t>
            </a:r>
          </a:p>
          <a:p>
            <a:pPr algn="ctr"/>
            <a:r>
              <a:rPr lang="en-US" b="1" smtClean="0"/>
              <a:t>UML Model</a:t>
            </a:r>
          </a:p>
          <a:p>
            <a:endParaRPr lang="en-US" smtClean="0"/>
          </a:p>
          <a:p>
            <a:endParaRPr lang="en-US" smtClean="0"/>
          </a:p>
          <a:p>
            <a:endParaRPr lang="en-US"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62" name="Rectangle 2"/>
          <p:cNvSpPr>
            <a:spLocks noGrp="1" noRot="1" noChangeAspect="1" noChangeArrowheads="1" noTextEdit="1"/>
          </p:cNvSpPr>
          <p:nvPr>
            <p:ph type="sldImg"/>
          </p:nvPr>
        </p:nvSpPr>
        <p:spPr>
          <a:xfrm>
            <a:off x="-519113" y="847725"/>
            <a:ext cx="8494713" cy="6370638"/>
          </a:xfrm>
          <a:ln/>
        </p:spPr>
      </p:sp>
      <p:sp>
        <p:nvSpPr>
          <p:cNvPr id="1884163" name="Rectangle 3"/>
          <p:cNvSpPr>
            <a:spLocks noGrp="1" noChangeArrowheads="1"/>
          </p:cNvSpPr>
          <p:nvPr>
            <p:ph type="body" idx="1"/>
          </p:nvPr>
        </p:nvSpPr>
        <p:spPr>
          <a:xfrm>
            <a:off x="1028700" y="7205663"/>
            <a:ext cx="5364163" cy="1712912"/>
          </a:xfrm>
          <a:noFill/>
          <a:ln/>
        </p:spPr>
        <p:txBody>
          <a:bodyPr/>
          <a:lstStyle/>
          <a:p>
            <a:pPr algn="ctr"/>
            <a:r>
              <a:rPr lang="en-US" b="1" smtClean="0"/>
              <a:t>UML / XML Training</a:t>
            </a:r>
          </a:p>
          <a:p>
            <a:pPr algn="ctr"/>
            <a:r>
              <a:rPr lang="en-US" b="1" smtClean="0"/>
              <a:t>OpenO&amp;M Common Interoperability Registry V0.6</a:t>
            </a:r>
          </a:p>
          <a:p>
            <a:pPr algn="ctr"/>
            <a:r>
              <a:rPr lang="en-US" b="1" smtClean="0"/>
              <a:t>UML Model</a:t>
            </a:r>
          </a:p>
          <a:p>
            <a:pPr algn="ctr"/>
            <a:r>
              <a:rPr lang="en-US" b="1" smtClean="0"/>
              <a:t>CIRRegistry</a:t>
            </a:r>
            <a:endParaRPr lang="en-US" smtClean="0"/>
          </a:p>
          <a:p>
            <a:endParaRPr lang="en-US" smtClean="0"/>
          </a:p>
          <a:p>
            <a:endParaRPr lang="en-US"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5970" name="Rectangle 2"/>
          <p:cNvSpPr>
            <a:spLocks noGrp="1" noRot="1" noChangeAspect="1" noChangeArrowheads="1" noTextEdit="1"/>
          </p:cNvSpPr>
          <p:nvPr>
            <p:ph type="sldImg"/>
          </p:nvPr>
        </p:nvSpPr>
        <p:spPr>
          <a:xfrm>
            <a:off x="-519113" y="847725"/>
            <a:ext cx="8494713" cy="6370638"/>
          </a:xfrm>
          <a:ln/>
        </p:spPr>
      </p:sp>
      <p:sp>
        <p:nvSpPr>
          <p:cNvPr id="1875971" name="Rectangle 3"/>
          <p:cNvSpPr>
            <a:spLocks noGrp="1" noChangeArrowheads="1"/>
          </p:cNvSpPr>
          <p:nvPr>
            <p:ph type="body" idx="1"/>
          </p:nvPr>
        </p:nvSpPr>
        <p:spPr>
          <a:xfrm>
            <a:off x="1028700" y="7205663"/>
            <a:ext cx="5364163" cy="1712912"/>
          </a:xfrm>
          <a:noFill/>
          <a:ln/>
        </p:spPr>
        <p:txBody>
          <a:bodyPr/>
          <a:lstStyle/>
          <a:p>
            <a:pPr algn="ctr"/>
            <a:r>
              <a:rPr lang="en-US" b="1" smtClean="0"/>
              <a:t>UML / XML Training</a:t>
            </a:r>
          </a:p>
          <a:p>
            <a:pPr algn="ctr"/>
            <a:r>
              <a:rPr lang="en-US" b="1" smtClean="0"/>
              <a:t>OpenO&amp;M Common Interoperability Registry V0.6</a:t>
            </a:r>
          </a:p>
          <a:p>
            <a:pPr algn="ctr"/>
            <a:r>
              <a:rPr lang="en-US" b="1" smtClean="0"/>
              <a:t>UML Model</a:t>
            </a:r>
          </a:p>
          <a:p>
            <a:endParaRPr lang="en-US" smtClean="0"/>
          </a:p>
          <a:p>
            <a:endParaRPr lang="en-US" smtClean="0"/>
          </a:p>
          <a:p>
            <a:endParaRPr lang="en-US"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42" name="Rectangle 2"/>
          <p:cNvSpPr>
            <a:spLocks noGrp="1" noRot="1" noChangeAspect="1" noChangeArrowheads="1" noTextEdit="1"/>
          </p:cNvSpPr>
          <p:nvPr>
            <p:ph type="sldImg"/>
          </p:nvPr>
        </p:nvSpPr>
        <p:spPr>
          <a:xfrm>
            <a:off x="752475" y="719138"/>
            <a:ext cx="5443538" cy="4083050"/>
          </a:xfrm>
          <a:ln/>
        </p:spPr>
      </p:sp>
      <p:sp>
        <p:nvSpPr>
          <p:cNvPr id="1853443" name="Rectangle 3"/>
          <p:cNvSpPr>
            <a:spLocks noGrp="1" noChangeArrowheads="1"/>
          </p:cNvSpPr>
          <p:nvPr>
            <p:ph type="body" idx="1"/>
          </p:nvPr>
        </p:nvSpPr>
        <p:spPr>
          <a:xfrm>
            <a:off x="974725" y="5008563"/>
            <a:ext cx="5365750" cy="3873500"/>
          </a:xfrm>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6"/>
          <p:cNvSpPr>
            <a:spLocks noGrp="1" noChangeArrowheads="1"/>
          </p:cNvSpPr>
          <p:nvPr>
            <p:ph type="dt" sz="half" idx="10"/>
          </p:nvPr>
        </p:nvSpPr>
        <p:spPr>
          <a:ln/>
        </p:spPr>
        <p:txBody>
          <a:bodyPr/>
          <a:lstStyle>
            <a:lvl1pPr>
              <a:defRPr/>
            </a:lvl1pPr>
          </a:lstStyle>
          <a:p>
            <a:r>
              <a:rPr lang="en-US"/>
              <a:t>June 17, 2008</a:t>
            </a:r>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
        <p:nvSpPr>
          <p:cNvPr id="6" name="Rectangle 9"/>
          <p:cNvSpPr>
            <a:spLocks noGrp="1" noChangeArrowheads="1"/>
          </p:cNvSpPr>
          <p:nvPr>
            <p:ph type="sldNum" sz="quarter" idx="12"/>
          </p:nvPr>
        </p:nvSpPr>
        <p:spPr>
          <a:ln/>
        </p:spPr>
        <p:txBody>
          <a:bodyPr/>
          <a:lstStyle>
            <a:lvl1pPr>
              <a:defRPr/>
            </a:lvl1pPr>
          </a:lstStyle>
          <a:p>
            <a:pPr>
              <a:defRPr/>
            </a:pPr>
            <a:fld id="{93C9B3D8-0477-453F-9375-6882D97E18A2}"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r>
              <a:rPr lang="en-US"/>
              <a:t>June 17, 2008</a:t>
            </a:r>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
        <p:nvSpPr>
          <p:cNvPr id="6" name="Rectangle 9"/>
          <p:cNvSpPr>
            <a:spLocks noGrp="1" noChangeArrowheads="1"/>
          </p:cNvSpPr>
          <p:nvPr>
            <p:ph type="sldNum" sz="quarter" idx="12"/>
          </p:nvPr>
        </p:nvSpPr>
        <p:spPr>
          <a:ln/>
        </p:spPr>
        <p:txBody>
          <a:bodyPr/>
          <a:lstStyle>
            <a:lvl1pPr>
              <a:defRPr/>
            </a:lvl1pPr>
          </a:lstStyle>
          <a:p>
            <a:pPr>
              <a:defRPr/>
            </a:pPr>
            <a:fld id="{6F6C40A3-5E15-463B-802B-763F9636920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43700" y="309563"/>
            <a:ext cx="2171700" cy="601503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228600" y="309563"/>
            <a:ext cx="6362700" cy="60150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r>
              <a:rPr lang="en-US"/>
              <a:t>June 17, 2008</a:t>
            </a:r>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
        <p:nvSpPr>
          <p:cNvPr id="6" name="Rectangle 9"/>
          <p:cNvSpPr>
            <a:spLocks noGrp="1" noChangeArrowheads="1"/>
          </p:cNvSpPr>
          <p:nvPr>
            <p:ph type="sldNum" sz="quarter" idx="12"/>
          </p:nvPr>
        </p:nvSpPr>
        <p:spPr>
          <a:ln/>
        </p:spPr>
        <p:txBody>
          <a:bodyPr/>
          <a:lstStyle>
            <a:lvl1pPr>
              <a:defRPr/>
            </a:lvl1pPr>
          </a:lstStyle>
          <a:p>
            <a:pPr>
              <a:defRPr/>
            </a:pPr>
            <a:fld id="{1127A170-5B47-4BE3-960E-C7CB6BFCD29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93938" y="309563"/>
            <a:ext cx="6392862" cy="6572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228600" y="1427163"/>
            <a:ext cx="4267200" cy="48974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27163"/>
            <a:ext cx="4267200" cy="48974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228600" y="6477000"/>
            <a:ext cx="2133600" cy="381000"/>
          </a:xfrm>
        </p:spPr>
        <p:txBody>
          <a:bodyPr/>
          <a:lstStyle>
            <a:lvl1pPr>
              <a:defRPr/>
            </a:lvl1pPr>
          </a:lstStyle>
          <a:p>
            <a:r>
              <a:rPr lang="en-US"/>
              <a:t>June 17, 2008</a:t>
            </a:r>
          </a:p>
        </p:txBody>
      </p:sp>
      <p:sp>
        <p:nvSpPr>
          <p:cNvPr id="6" name="Footer Placeholder 5"/>
          <p:cNvSpPr>
            <a:spLocks noGrp="1"/>
          </p:cNvSpPr>
          <p:nvPr>
            <p:ph type="ftr" sz="quarter" idx="11"/>
          </p:nvPr>
        </p:nvSpPr>
        <p:spPr>
          <a:xfrm>
            <a:off x="3124200" y="6477000"/>
            <a:ext cx="2895600" cy="381000"/>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6781800" y="6477000"/>
            <a:ext cx="2133600" cy="381000"/>
          </a:xfrm>
        </p:spPr>
        <p:txBody>
          <a:bodyPr/>
          <a:lstStyle>
            <a:lvl1pPr>
              <a:defRPr/>
            </a:lvl1pPr>
          </a:lstStyle>
          <a:p>
            <a:pPr>
              <a:defRPr/>
            </a:pPr>
            <a:fld id="{9DF00385-A0A0-440D-B2ED-22C2E37D6B00}"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AndTx" preserve="1">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2293938" y="309563"/>
            <a:ext cx="6392862" cy="65722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1427163"/>
            <a:ext cx="4267200" cy="48974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427163"/>
            <a:ext cx="4267200" cy="489743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228600" y="6477000"/>
            <a:ext cx="2133600" cy="381000"/>
          </a:xfrm>
        </p:spPr>
        <p:txBody>
          <a:bodyPr/>
          <a:lstStyle>
            <a:lvl1pPr>
              <a:defRPr/>
            </a:lvl1pPr>
          </a:lstStyle>
          <a:p>
            <a:r>
              <a:rPr lang="en-US"/>
              <a:t>June 17, 2008</a:t>
            </a:r>
          </a:p>
        </p:txBody>
      </p:sp>
      <p:sp>
        <p:nvSpPr>
          <p:cNvPr id="6" name="Footer Placeholder 5"/>
          <p:cNvSpPr>
            <a:spLocks noGrp="1"/>
          </p:cNvSpPr>
          <p:nvPr>
            <p:ph type="ftr" sz="quarter" idx="11"/>
          </p:nvPr>
        </p:nvSpPr>
        <p:spPr>
          <a:xfrm>
            <a:off x="3124200" y="6477000"/>
            <a:ext cx="2895600" cy="381000"/>
          </a:xfrm>
        </p:spPr>
        <p:txBody>
          <a:bodyPr/>
          <a:lstStyle>
            <a:lvl1pPr>
              <a:defRPr/>
            </a:lvl1pPr>
          </a:lstStyle>
          <a:p>
            <a:pPr>
              <a:defRPr/>
            </a:pPr>
            <a:endParaRPr lang="en-US"/>
          </a:p>
        </p:txBody>
      </p:sp>
      <p:sp>
        <p:nvSpPr>
          <p:cNvPr id="7" name="Slide Number Placeholder 6"/>
          <p:cNvSpPr>
            <a:spLocks noGrp="1"/>
          </p:cNvSpPr>
          <p:nvPr>
            <p:ph type="sldNum" sz="quarter" idx="12"/>
          </p:nvPr>
        </p:nvSpPr>
        <p:spPr>
          <a:xfrm>
            <a:off x="6781800" y="6477000"/>
            <a:ext cx="2133600" cy="381000"/>
          </a:xfrm>
        </p:spPr>
        <p:txBody>
          <a:bodyPr/>
          <a:lstStyle>
            <a:lvl1pPr>
              <a:defRPr/>
            </a:lvl1pPr>
          </a:lstStyle>
          <a:p>
            <a:pPr>
              <a:defRPr/>
            </a:pPr>
            <a:fld id="{0AAA5DDB-D954-44B4-8E43-87C21058587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2293938" y="309563"/>
            <a:ext cx="6392862" cy="657225"/>
          </a:xfrm>
        </p:spPr>
        <p:txBody>
          <a:bodyPr/>
          <a:lstStyle/>
          <a:p>
            <a:r>
              <a:rPr lang="en-US" smtClean="0"/>
              <a:t>Click to edit Master title style</a:t>
            </a:r>
            <a:endParaRPr lang="en-US"/>
          </a:p>
        </p:txBody>
      </p:sp>
      <p:sp>
        <p:nvSpPr>
          <p:cNvPr id="3" name="SmartArt Placeholder 2"/>
          <p:cNvSpPr>
            <a:spLocks noGrp="1"/>
          </p:cNvSpPr>
          <p:nvPr>
            <p:ph type="dgm" idx="1"/>
          </p:nvPr>
        </p:nvSpPr>
        <p:spPr>
          <a:xfrm>
            <a:off x="228600" y="1427163"/>
            <a:ext cx="8686800" cy="4897437"/>
          </a:xfrm>
        </p:spPr>
        <p:txBody>
          <a:bodyPr/>
          <a:lstStyle/>
          <a:p>
            <a:endParaRPr lang="en-US"/>
          </a:p>
        </p:txBody>
      </p:sp>
      <p:sp>
        <p:nvSpPr>
          <p:cNvPr id="4" name="Date Placeholder 3"/>
          <p:cNvSpPr>
            <a:spLocks noGrp="1"/>
          </p:cNvSpPr>
          <p:nvPr>
            <p:ph type="dt" sz="half" idx="10"/>
          </p:nvPr>
        </p:nvSpPr>
        <p:spPr>
          <a:xfrm>
            <a:off x="228600" y="6477000"/>
            <a:ext cx="2133600" cy="381000"/>
          </a:xfrm>
        </p:spPr>
        <p:txBody>
          <a:bodyPr/>
          <a:lstStyle>
            <a:lvl1pPr>
              <a:defRPr/>
            </a:lvl1pPr>
          </a:lstStyle>
          <a:p>
            <a:r>
              <a:rPr lang="en-US"/>
              <a:t>June 17, 2008</a:t>
            </a:r>
          </a:p>
        </p:txBody>
      </p:sp>
      <p:sp>
        <p:nvSpPr>
          <p:cNvPr id="5" name="Footer Placeholder 4"/>
          <p:cNvSpPr>
            <a:spLocks noGrp="1"/>
          </p:cNvSpPr>
          <p:nvPr>
            <p:ph type="ftr" sz="quarter" idx="11"/>
          </p:nvPr>
        </p:nvSpPr>
        <p:spPr>
          <a:xfrm>
            <a:off x="3124200" y="6477000"/>
            <a:ext cx="2895600" cy="381000"/>
          </a:xfrm>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781800" y="6477000"/>
            <a:ext cx="2133600" cy="381000"/>
          </a:xfrm>
        </p:spPr>
        <p:txBody>
          <a:bodyPr/>
          <a:lstStyle>
            <a:lvl1pPr>
              <a:defRPr/>
            </a:lvl1pPr>
          </a:lstStyle>
          <a:p>
            <a:pPr>
              <a:defRPr/>
            </a:pPr>
            <a:fld id="{AE858508-639E-49D9-B2BA-C2E7A6176B51}"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2293938" y="309563"/>
            <a:ext cx="6392862" cy="65722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228600" y="1427163"/>
            <a:ext cx="8686800" cy="4897437"/>
          </a:xfrm>
        </p:spPr>
        <p:txBody>
          <a:bodyPr/>
          <a:lstStyle/>
          <a:p>
            <a:endParaRPr lang="en-US"/>
          </a:p>
        </p:txBody>
      </p:sp>
      <p:sp>
        <p:nvSpPr>
          <p:cNvPr id="4" name="Date Placeholder 3"/>
          <p:cNvSpPr>
            <a:spLocks noGrp="1"/>
          </p:cNvSpPr>
          <p:nvPr>
            <p:ph type="dt" sz="half" idx="10"/>
          </p:nvPr>
        </p:nvSpPr>
        <p:spPr>
          <a:xfrm>
            <a:off x="228600" y="6477000"/>
            <a:ext cx="2133600" cy="381000"/>
          </a:xfrm>
        </p:spPr>
        <p:txBody>
          <a:bodyPr/>
          <a:lstStyle>
            <a:lvl1pPr>
              <a:defRPr/>
            </a:lvl1pPr>
          </a:lstStyle>
          <a:p>
            <a:r>
              <a:rPr lang="en-US"/>
              <a:t>June 17, 2008</a:t>
            </a:r>
          </a:p>
        </p:txBody>
      </p:sp>
      <p:sp>
        <p:nvSpPr>
          <p:cNvPr id="5" name="Footer Placeholder 4"/>
          <p:cNvSpPr>
            <a:spLocks noGrp="1"/>
          </p:cNvSpPr>
          <p:nvPr>
            <p:ph type="ftr" sz="quarter" idx="11"/>
          </p:nvPr>
        </p:nvSpPr>
        <p:spPr>
          <a:xfrm>
            <a:off x="3124200" y="6477000"/>
            <a:ext cx="2895600" cy="381000"/>
          </a:xfrm>
        </p:spPr>
        <p:txBody>
          <a:bodyPr/>
          <a:lstStyle>
            <a:lvl1pPr>
              <a:defRPr/>
            </a:lvl1pPr>
          </a:lstStyle>
          <a:p>
            <a:pPr>
              <a:defRPr/>
            </a:pPr>
            <a:endParaRPr lang="en-US"/>
          </a:p>
        </p:txBody>
      </p:sp>
      <p:sp>
        <p:nvSpPr>
          <p:cNvPr id="6" name="Slide Number Placeholder 5"/>
          <p:cNvSpPr>
            <a:spLocks noGrp="1"/>
          </p:cNvSpPr>
          <p:nvPr>
            <p:ph type="sldNum" sz="quarter" idx="12"/>
          </p:nvPr>
        </p:nvSpPr>
        <p:spPr>
          <a:xfrm>
            <a:off x="6781800" y="6477000"/>
            <a:ext cx="2133600" cy="381000"/>
          </a:xfrm>
        </p:spPr>
        <p:txBody>
          <a:bodyPr/>
          <a:lstStyle>
            <a:lvl1pPr>
              <a:defRPr/>
            </a:lvl1pPr>
          </a:lstStyle>
          <a:p>
            <a:pPr>
              <a:defRPr/>
            </a:pPr>
            <a:fld id="{DF3DBAF7-2F62-422F-A3E1-9089460C6905}"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228600"/>
            <a:ext cx="7772400" cy="5041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r>
              <a:rPr lang="en-US"/>
              <a:t>June 17, 2008</a:t>
            </a:r>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
        <p:nvSpPr>
          <p:cNvPr id="6" name="Rectangle 9"/>
          <p:cNvSpPr>
            <a:spLocks noGrp="1" noChangeArrowheads="1"/>
          </p:cNvSpPr>
          <p:nvPr>
            <p:ph type="sldNum" sz="quarter" idx="12"/>
          </p:nvPr>
        </p:nvSpPr>
        <p:spPr>
          <a:ln/>
        </p:spPr>
        <p:txBody>
          <a:bodyPr/>
          <a:lstStyle>
            <a:lvl1pPr>
              <a:defRPr/>
            </a:lvl1pPr>
          </a:lstStyle>
          <a:p>
            <a:pPr>
              <a:defRPr/>
            </a:pPr>
            <a:fld id="{0FA5E2A4-A0D5-4D73-947F-022767BD54C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a:ln/>
        </p:spPr>
        <p:txBody>
          <a:bodyPr/>
          <a:lstStyle>
            <a:lvl1pPr>
              <a:defRPr/>
            </a:lvl1pPr>
          </a:lstStyle>
          <a:p>
            <a:r>
              <a:rPr lang="en-US"/>
              <a:t>June 17, 2008</a:t>
            </a:r>
          </a:p>
        </p:txBody>
      </p:sp>
      <p:sp>
        <p:nvSpPr>
          <p:cNvPr id="5" name="Rectangle 7"/>
          <p:cNvSpPr>
            <a:spLocks noGrp="1" noChangeArrowheads="1"/>
          </p:cNvSpPr>
          <p:nvPr>
            <p:ph type="ftr" sz="quarter" idx="11"/>
          </p:nvPr>
        </p:nvSpPr>
        <p:spPr>
          <a:ln/>
        </p:spPr>
        <p:txBody>
          <a:bodyPr/>
          <a:lstStyle>
            <a:lvl1pPr>
              <a:defRPr/>
            </a:lvl1pPr>
          </a:lstStyle>
          <a:p>
            <a:pPr>
              <a:defRPr/>
            </a:pPr>
            <a:endParaRPr lang="en-US"/>
          </a:p>
        </p:txBody>
      </p:sp>
      <p:sp>
        <p:nvSpPr>
          <p:cNvPr id="6" name="Rectangle 9"/>
          <p:cNvSpPr>
            <a:spLocks noGrp="1" noChangeArrowheads="1"/>
          </p:cNvSpPr>
          <p:nvPr>
            <p:ph type="sldNum" sz="quarter" idx="12"/>
          </p:nvPr>
        </p:nvSpPr>
        <p:spPr>
          <a:ln/>
        </p:spPr>
        <p:txBody>
          <a:bodyPr/>
          <a:lstStyle>
            <a:lvl1pPr>
              <a:defRPr/>
            </a:lvl1pPr>
          </a:lstStyle>
          <a:p>
            <a:pPr>
              <a:defRPr/>
            </a:pPr>
            <a:fld id="{5AECC1F0-EB01-421A-9286-F20D67F2829E}"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228600" y="1427163"/>
            <a:ext cx="4267200" cy="4897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427163"/>
            <a:ext cx="4267200" cy="4897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r>
              <a:rPr lang="en-US"/>
              <a:t>June 17, 2008</a:t>
            </a:r>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
        <p:nvSpPr>
          <p:cNvPr id="7" name="Rectangle 9"/>
          <p:cNvSpPr>
            <a:spLocks noGrp="1" noChangeArrowheads="1"/>
          </p:cNvSpPr>
          <p:nvPr>
            <p:ph type="sldNum" sz="quarter" idx="12"/>
          </p:nvPr>
        </p:nvSpPr>
        <p:spPr>
          <a:ln/>
        </p:spPr>
        <p:txBody>
          <a:bodyPr/>
          <a:lstStyle>
            <a:lvl1pPr>
              <a:defRPr/>
            </a:lvl1pPr>
          </a:lstStyle>
          <a:p>
            <a:pPr>
              <a:defRPr/>
            </a:pPr>
            <a:fld id="{7C979E6E-B40F-4C86-B00D-28EADE8C981C}"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ln/>
        </p:spPr>
        <p:txBody>
          <a:bodyPr/>
          <a:lstStyle>
            <a:lvl1pPr>
              <a:defRPr/>
            </a:lvl1pPr>
          </a:lstStyle>
          <a:p>
            <a:r>
              <a:rPr lang="en-US"/>
              <a:t>June 17, 2008</a:t>
            </a:r>
          </a:p>
        </p:txBody>
      </p:sp>
      <p:sp>
        <p:nvSpPr>
          <p:cNvPr id="8" name="Rectangle 7"/>
          <p:cNvSpPr>
            <a:spLocks noGrp="1" noChangeArrowheads="1"/>
          </p:cNvSpPr>
          <p:nvPr>
            <p:ph type="ftr" sz="quarter" idx="11"/>
          </p:nvPr>
        </p:nvSpPr>
        <p:spPr>
          <a:ln/>
        </p:spPr>
        <p:txBody>
          <a:bodyPr/>
          <a:lstStyle>
            <a:lvl1pPr>
              <a:defRPr/>
            </a:lvl1pPr>
          </a:lstStyle>
          <a:p>
            <a:pPr>
              <a:defRPr/>
            </a:pPr>
            <a:endParaRPr lang="en-US"/>
          </a:p>
        </p:txBody>
      </p:sp>
      <p:sp>
        <p:nvSpPr>
          <p:cNvPr id="9" name="Rectangle 9"/>
          <p:cNvSpPr>
            <a:spLocks noGrp="1" noChangeArrowheads="1"/>
          </p:cNvSpPr>
          <p:nvPr>
            <p:ph type="sldNum" sz="quarter" idx="12"/>
          </p:nvPr>
        </p:nvSpPr>
        <p:spPr>
          <a:ln/>
        </p:spPr>
        <p:txBody>
          <a:bodyPr/>
          <a:lstStyle>
            <a:lvl1pPr>
              <a:defRPr/>
            </a:lvl1pPr>
          </a:lstStyle>
          <a:p>
            <a:pPr>
              <a:defRPr/>
            </a:pPr>
            <a:fld id="{BB262741-0C66-4BDB-ADE6-B63E7F3423AE}"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a:ln/>
        </p:spPr>
        <p:txBody>
          <a:bodyPr/>
          <a:lstStyle>
            <a:lvl1pPr>
              <a:defRPr/>
            </a:lvl1pPr>
          </a:lstStyle>
          <a:p>
            <a:r>
              <a:rPr lang="en-US"/>
              <a:t>June 17, 2008</a:t>
            </a:r>
          </a:p>
        </p:txBody>
      </p:sp>
      <p:sp>
        <p:nvSpPr>
          <p:cNvPr id="4" name="Rectangle 7"/>
          <p:cNvSpPr>
            <a:spLocks noGrp="1" noChangeArrowheads="1"/>
          </p:cNvSpPr>
          <p:nvPr>
            <p:ph type="ftr" sz="quarter" idx="11"/>
          </p:nvPr>
        </p:nvSpPr>
        <p:spPr>
          <a:ln/>
        </p:spPr>
        <p:txBody>
          <a:bodyPr/>
          <a:lstStyle>
            <a:lvl1pPr>
              <a:defRPr/>
            </a:lvl1pPr>
          </a:lstStyle>
          <a:p>
            <a:pPr>
              <a:defRPr/>
            </a:pPr>
            <a:endParaRPr lang="en-US"/>
          </a:p>
        </p:txBody>
      </p:sp>
      <p:sp>
        <p:nvSpPr>
          <p:cNvPr id="5" name="Rectangle 9"/>
          <p:cNvSpPr>
            <a:spLocks noGrp="1" noChangeArrowheads="1"/>
          </p:cNvSpPr>
          <p:nvPr>
            <p:ph type="sldNum" sz="quarter" idx="12"/>
          </p:nvPr>
        </p:nvSpPr>
        <p:spPr>
          <a:ln/>
        </p:spPr>
        <p:txBody>
          <a:bodyPr/>
          <a:lstStyle>
            <a:lvl1pPr>
              <a:defRPr/>
            </a:lvl1pPr>
          </a:lstStyle>
          <a:p>
            <a:pPr>
              <a:defRPr/>
            </a:pPr>
            <a:fld id="{A67DC171-F14E-45EF-9C89-35EC2D09453B}"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r>
              <a:rPr lang="en-US"/>
              <a:t>June 17, 2008</a:t>
            </a:r>
          </a:p>
        </p:txBody>
      </p:sp>
      <p:sp>
        <p:nvSpPr>
          <p:cNvPr id="3" name="Rectangle 7"/>
          <p:cNvSpPr>
            <a:spLocks noGrp="1" noChangeArrowheads="1"/>
          </p:cNvSpPr>
          <p:nvPr>
            <p:ph type="ftr" sz="quarter" idx="11"/>
          </p:nvPr>
        </p:nvSpPr>
        <p:spPr>
          <a:ln/>
        </p:spPr>
        <p:txBody>
          <a:bodyPr/>
          <a:lstStyle>
            <a:lvl1pPr>
              <a:defRPr/>
            </a:lvl1pPr>
          </a:lstStyle>
          <a:p>
            <a:pPr>
              <a:defRPr/>
            </a:pPr>
            <a:endParaRPr lang="en-US"/>
          </a:p>
        </p:txBody>
      </p:sp>
      <p:sp>
        <p:nvSpPr>
          <p:cNvPr id="4" name="Rectangle 9"/>
          <p:cNvSpPr>
            <a:spLocks noGrp="1" noChangeArrowheads="1"/>
          </p:cNvSpPr>
          <p:nvPr>
            <p:ph type="sldNum" sz="quarter" idx="12"/>
          </p:nvPr>
        </p:nvSpPr>
        <p:spPr>
          <a:ln/>
        </p:spPr>
        <p:txBody>
          <a:bodyPr/>
          <a:lstStyle>
            <a:lvl1pPr>
              <a:defRPr/>
            </a:lvl1pPr>
          </a:lstStyle>
          <a:p>
            <a:pPr>
              <a:defRPr/>
            </a:pPr>
            <a:fld id="{2A8D86CF-90D6-48F5-A243-574620C71979}"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r>
              <a:rPr lang="en-US"/>
              <a:t>June 17, 2008</a:t>
            </a:r>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
        <p:nvSpPr>
          <p:cNvPr id="7" name="Rectangle 9"/>
          <p:cNvSpPr>
            <a:spLocks noGrp="1" noChangeArrowheads="1"/>
          </p:cNvSpPr>
          <p:nvPr>
            <p:ph type="sldNum" sz="quarter" idx="12"/>
          </p:nvPr>
        </p:nvSpPr>
        <p:spPr>
          <a:ln/>
        </p:spPr>
        <p:txBody>
          <a:bodyPr/>
          <a:lstStyle>
            <a:lvl1pPr>
              <a:defRPr/>
            </a:lvl1pPr>
          </a:lstStyle>
          <a:p>
            <a:pPr>
              <a:defRPr/>
            </a:pPr>
            <a:fld id="{1C0D7ECF-2FAF-448A-B169-8283B862E32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r>
              <a:rPr lang="en-US"/>
              <a:t>June 17, 2008</a:t>
            </a:r>
          </a:p>
        </p:txBody>
      </p:sp>
      <p:sp>
        <p:nvSpPr>
          <p:cNvPr id="6" name="Rectangle 7"/>
          <p:cNvSpPr>
            <a:spLocks noGrp="1" noChangeArrowheads="1"/>
          </p:cNvSpPr>
          <p:nvPr>
            <p:ph type="ftr" sz="quarter" idx="11"/>
          </p:nvPr>
        </p:nvSpPr>
        <p:spPr>
          <a:ln/>
        </p:spPr>
        <p:txBody>
          <a:bodyPr/>
          <a:lstStyle>
            <a:lvl1pPr>
              <a:defRPr/>
            </a:lvl1pPr>
          </a:lstStyle>
          <a:p>
            <a:pPr>
              <a:defRPr/>
            </a:pPr>
            <a:endParaRPr lang="en-US"/>
          </a:p>
        </p:txBody>
      </p:sp>
      <p:sp>
        <p:nvSpPr>
          <p:cNvPr id="7" name="Rectangle 9"/>
          <p:cNvSpPr>
            <a:spLocks noGrp="1" noChangeArrowheads="1"/>
          </p:cNvSpPr>
          <p:nvPr>
            <p:ph type="sldNum" sz="quarter" idx="12"/>
          </p:nvPr>
        </p:nvSpPr>
        <p:spPr>
          <a:ln/>
        </p:spPr>
        <p:txBody>
          <a:bodyPr/>
          <a:lstStyle>
            <a:lvl1pPr>
              <a:defRPr/>
            </a:lvl1pPr>
          </a:lstStyle>
          <a:p>
            <a:pPr>
              <a:defRPr/>
            </a:pPr>
            <a:fld id="{9E114A2F-2E41-407A-89DA-266AAEBEED8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21" Type="http://schemas.openxmlformats.org/officeDocument/2006/relationships/image" Target="../media/image4.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Open O&amp;M PPT Background"/>
          <p:cNvPicPr>
            <a:picLocks noChangeArrowheads="1"/>
          </p:cNvPicPr>
          <p:nvPr userDrawn="1"/>
        </p:nvPicPr>
        <p:blipFill>
          <a:blip r:embed="rId18" cstate="print"/>
          <a:srcRect/>
          <a:stretch>
            <a:fillRect/>
          </a:stretch>
        </p:blipFill>
        <p:spPr bwMode="auto">
          <a:xfrm>
            <a:off x="0" y="1190625"/>
            <a:ext cx="9144000" cy="5730875"/>
          </a:xfrm>
          <a:prstGeom prst="rect">
            <a:avLst/>
          </a:prstGeom>
          <a:noFill/>
          <a:ln w="9525">
            <a:noFill/>
            <a:miter lim="800000"/>
            <a:headEnd/>
            <a:tailEnd/>
          </a:ln>
        </p:spPr>
      </p:pic>
      <p:pic>
        <p:nvPicPr>
          <p:cNvPr id="1027" name="Picture 3" descr="Open O&amp;M PPT Background Base"/>
          <p:cNvPicPr>
            <a:picLocks noChangeAspect="1" noChangeArrowheads="1"/>
          </p:cNvPicPr>
          <p:nvPr userDrawn="1"/>
        </p:nvPicPr>
        <p:blipFill>
          <a:blip r:embed="rId19" cstate="print"/>
          <a:srcRect/>
          <a:stretch>
            <a:fillRect/>
          </a:stretch>
        </p:blipFill>
        <p:spPr bwMode="auto">
          <a:xfrm>
            <a:off x="0" y="5886450"/>
            <a:ext cx="9144000" cy="1047750"/>
          </a:xfrm>
          <a:prstGeom prst="rect">
            <a:avLst/>
          </a:prstGeom>
          <a:noFill/>
          <a:ln w="9525">
            <a:noFill/>
            <a:miter lim="800000"/>
            <a:headEnd/>
            <a:tailEnd/>
          </a:ln>
        </p:spPr>
      </p:pic>
      <p:pic>
        <p:nvPicPr>
          <p:cNvPr id="1028" name="Picture 4" descr="Open O&amp;M PPT Banner"/>
          <p:cNvPicPr>
            <a:picLocks noChangeAspect="1" noChangeArrowheads="1"/>
          </p:cNvPicPr>
          <p:nvPr userDrawn="1"/>
        </p:nvPicPr>
        <p:blipFill>
          <a:blip r:embed="rId20" cstate="print"/>
          <a:srcRect/>
          <a:stretch>
            <a:fillRect/>
          </a:stretch>
        </p:blipFill>
        <p:spPr bwMode="auto">
          <a:xfrm>
            <a:off x="0" y="0"/>
            <a:ext cx="9144000" cy="1146175"/>
          </a:xfrm>
          <a:prstGeom prst="rect">
            <a:avLst/>
          </a:prstGeom>
          <a:noFill/>
          <a:ln w="9525">
            <a:noFill/>
            <a:miter lim="800000"/>
            <a:headEnd/>
            <a:tailEnd/>
          </a:ln>
        </p:spPr>
      </p:pic>
      <p:sp>
        <p:nvSpPr>
          <p:cNvPr id="1029" name="Rectangle 5"/>
          <p:cNvSpPr>
            <a:spLocks noGrp="1" noChangeArrowheads="1"/>
          </p:cNvSpPr>
          <p:nvPr>
            <p:ph type="body" idx="1"/>
          </p:nvPr>
        </p:nvSpPr>
        <p:spPr bwMode="auto">
          <a:xfrm>
            <a:off x="228600" y="1427163"/>
            <a:ext cx="8686800" cy="4897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836038" name="Rectangle 6"/>
          <p:cNvSpPr>
            <a:spLocks noGrp="1" noChangeArrowheads="1"/>
          </p:cNvSpPr>
          <p:nvPr>
            <p:ph type="dt" sz="half" idx="2"/>
          </p:nvPr>
        </p:nvSpPr>
        <p:spPr bwMode="auto">
          <a:xfrm>
            <a:off x="228600" y="6477000"/>
            <a:ext cx="2133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solidFill>
                  <a:schemeClr val="tx1"/>
                </a:solidFill>
                <a:latin typeface="Arial" charset="0"/>
              </a:defRPr>
            </a:lvl1pPr>
          </a:lstStyle>
          <a:p>
            <a:r>
              <a:rPr lang="en-US"/>
              <a:t>June 17, 2008</a:t>
            </a:r>
          </a:p>
        </p:txBody>
      </p:sp>
      <p:sp>
        <p:nvSpPr>
          <p:cNvPr id="1836039" name="Rectangle 7"/>
          <p:cNvSpPr>
            <a:spLocks noGrp="1" noChangeArrowheads="1"/>
          </p:cNvSpPr>
          <p:nvPr>
            <p:ph type="ftr" sz="quarter" idx="3"/>
          </p:nvPr>
        </p:nvSpPr>
        <p:spPr bwMode="auto">
          <a:xfrm>
            <a:off x="3124200" y="6477000"/>
            <a:ext cx="2895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solidFill>
                  <a:srgbClr val="8C8C8C"/>
                </a:solidFill>
                <a:latin typeface="+mn-lt"/>
              </a:defRPr>
            </a:lvl1pPr>
          </a:lstStyle>
          <a:p>
            <a:pPr>
              <a:defRPr/>
            </a:pPr>
            <a:endParaRPr lang="en-US"/>
          </a:p>
        </p:txBody>
      </p:sp>
      <p:sp>
        <p:nvSpPr>
          <p:cNvPr id="1836041" name="Rectangle 9"/>
          <p:cNvSpPr>
            <a:spLocks noGrp="1" noChangeArrowheads="1"/>
          </p:cNvSpPr>
          <p:nvPr>
            <p:ph type="sldNum" sz="quarter" idx="4"/>
          </p:nvPr>
        </p:nvSpPr>
        <p:spPr bwMode="auto">
          <a:xfrm>
            <a:off x="6781800" y="6477000"/>
            <a:ext cx="2133600" cy="381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smtClean="0">
                <a:solidFill>
                  <a:srgbClr val="8C8C8C"/>
                </a:solidFill>
                <a:latin typeface="+mn-lt"/>
              </a:defRPr>
            </a:lvl1pPr>
          </a:lstStyle>
          <a:p>
            <a:pPr>
              <a:defRPr/>
            </a:pPr>
            <a:fld id="{D52D3BED-DA45-46BE-8691-B0F6E47A8ED0}" type="slidenum">
              <a:rPr lang="en-US"/>
              <a:pPr>
                <a:defRPr/>
              </a:pPr>
              <a:t>‹#›</a:t>
            </a:fld>
            <a:endParaRPr lang="en-US"/>
          </a:p>
        </p:txBody>
      </p:sp>
      <p:pic>
        <p:nvPicPr>
          <p:cNvPr id="1033" name="Picture 13" descr="Open O&amp;M Logo"/>
          <p:cNvPicPr>
            <a:picLocks noChangeAspect="1" noChangeArrowheads="1"/>
          </p:cNvPicPr>
          <p:nvPr userDrawn="1"/>
        </p:nvPicPr>
        <p:blipFill>
          <a:blip r:embed="rId21" cstate="print"/>
          <a:srcRect/>
          <a:stretch>
            <a:fillRect/>
          </a:stretch>
        </p:blipFill>
        <p:spPr bwMode="auto">
          <a:xfrm>
            <a:off x="33338" y="33338"/>
            <a:ext cx="3371850" cy="1047750"/>
          </a:xfrm>
          <a:prstGeom prst="rect">
            <a:avLst/>
          </a:prstGeom>
          <a:noFill/>
          <a:ln w="9525">
            <a:noFill/>
            <a:miter lim="800000"/>
            <a:headEnd/>
            <a:tailEnd/>
          </a:ln>
        </p:spPr>
      </p:pic>
      <p:sp>
        <p:nvSpPr>
          <p:cNvPr id="1034" name="Rectangle 8"/>
          <p:cNvSpPr>
            <a:spLocks noGrp="1" noChangeArrowheads="1"/>
          </p:cNvSpPr>
          <p:nvPr>
            <p:ph type="title"/>
          </p:nvPr>
        </p:nvSpPr>
        <p:spPr bwMode="auto">
          <a:xfrm>
            <a:off x="2293938" y="309563"/>
            <a:ext cx="6392862" cy="657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 id="2147483669" r:id="rId16"/>
  </p:sldLayoutIdLst>
  <p:timing>
    <p:tnLst>
      <p:par>
        <p:cTn id="1" dur="indefinite" restart="never" nodeType="tmRoot"/>
      </p:par>
    </p:tnLst>
  </p:timing>
  <p:hf hdr="0" ftr="0"/>
  <p:txStyles>
    <p:titleStyle>
      <a:lvl1pPr algn="l" rtl="0" eaLnBrk="0" fontAlgn="base" hangingPunct="0">
        <a:spcBef>
          <a:spcPct val="0"/>
        </a:spcBef>
        <a:spcAft>
          <a:spcPct val="0"/>
        </a:spcAft>
        <a:defRPr sz="2800">
          <a:solidFill>
            <a:schemeClr val="tx1"/>
          </a:solidFill>
          <a:latin typeface="+mj-lt"/>
          <a:ea typeface="+mj-ea"/>
          <a:cs typeface="+mj-cs"/>
        </a:defRPr>
      </a:lvl1pPr>
      <a:lvl2pPr algn="l" rtl="0" eaLnBrk="0" fontAlgn="base" hangingPunct="0">
        <a:spcBef>
          <a:spcPct val="0"/>
        </a:spcBef>
        <a:spcAft>
          <a:spcPct val="0"/>
        </a:spcAft>
        <a:defRPr sz="2800">
          <a:solidFill>
            <a:schemeClr val="tx1"/>
          </a:solidFill>
          <a:latin typeface="Arial" charset="0"/>
        </a:defRPr>
      </a:lvl2pPr>
      <a:lvl3pPr algn="l" rtl="0" eaLnBrk="0" fontAlgn="base" hangingPunct="0">
        <a:spcBef>
          <a:spcPct val="0"/>
        </a:spcBef>
        <a:spcAft>
          <a:spcPct val="0"/>
        </a:spcAft>
        <a:defRPr sz="2800">
          <a:solidFill>
            <a:schemeClr val="tx1"/>
          </a:solidFill>
          <a:latin typeface="Arial" charset="0"/>
        </a:defRPr>
      </a:lvl3pPr>
      <a:lvl4pPr algn="l" rtl="0" eaLnBrk="0" fontAlgn="base" hangingPunct="0">
        <a:spcBef>
          <a:spcPct val="0"/>
        </a:spcBef>
        <a:spcAft>
          <a:spcPct val="0"/>
        </a:spcAft>
        <a:defRPr sz="2800">
          <a:solidFill>
            <a:schemeClr val="tx1"/>
          </a:solidFill>
          <a:latin typeface="Arial" charset="0"/>
        </a:defRPr>
      </a:lvl4pPr>
      <a:lvl5pPr algn="l" rtl="0" eaLnBrk="0" fontAlgn="base" hangingPunct="0">
        <a:spcBef>
          <a:spcPct val="0"/>
        </a:spcBef>
        <a:spcAft>
          <a:spcPct val="0"/>
        </a:spcAft>
        <a:defRPr sz="2800">
          <a:solidFill>
            <a:schemeClr val="tx1"/>
          </a:solidFill>
          <a:latin typeface="Arial" charset="0"/>
        </a:defRPr>
      </a:lvl5pPr>
      <a:lvl6pPr marL="457200" algn="l" rtl="0" fontAlgn="base">
        <a:spcBef>
          <a:spcPct val="0"/>
        </a:spcBef>
        <a:spcAft>
          <a:spcPct val="0"/>
        </a:spcAft>
        <a:defRPr sz="2800">
          <a:solidFill>
            <a:srgbClr val="8C8C8C"/>
          </a:solidFill>
          <a:latin typeface="Arial" charset="0"/>
        </a:defRPr>
      </a:lvl6pPr>
      <a:lvl7pPr marL="914400" algn="l" rtl="0" fontAlgn="base">
        <a:spcBef>
          <a:spcPct val="0"/>
        </a:spcBef>
        <a:spcAft>
          <a:spcPct val="0"/>
        </a:spcAft>
        <a:defRPr sz="2800">
          <a:solidFill>
            <a:srgbClr val="8C8C8C"/>
          </a:solidFill>
          <a:latin typeface="Arial" charset="0"/>
        </a:defRPr>
      </a:lvl7pPr>
      <a:lvl8pPr marL="1371600" algn="l" rtl="0" fontAlgn="base">
        <a:spcBef>
          <a:spcPct val="0"/>
        </a:spcBef>
        <a:spcAft>
          <a:spcPct val="0"/>
        </a:spcAft>
        <a:defRPr sz="2800">
          <a:solidFill>
            <a:srgbClr val="8C8C8C"/>
          </a:solidFill>
          <a:latin typeface="Arial" charset="0"/>
        </a:defRPr>
      </a:lvl8pPr>
      <a:lvl9pPr marL="1828800" algn="l" rtl="0" fontAlgn="base">
        <a:spcBef>
          <a:spcPct val="0"/>
        </a:spcBef>
        <a:spcAft>
          <a:spcPct val="0"/>
        </a:spcAft>
        <a:defRPr sz="2800">
          <a:solidFill>
            <a:srgbClr val="8C8C8C"/>
          </a:solidFill>
          <a:latin typeface="Arial" charset="0"/>
        </a:defRPr>
      </a:lvl9pPr>
    </p:titleStyle>
    <p:bodyStyle>
      <a:lvl1pPr marL="342900" indent="-342900" algn="l" rtl="0" eaLnBrk="0" fontAlgn="base" hangingPunct="0">
        <a:spcBef>
          <a:spcPct val="20000"/>
        </a:spcBef>
        <a:spcAft>
          <a:spcPct val="0"/>
        </a:spcAft>
        <a:buChar char="•"/>
        <a:defRPr sz="24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rgbClr val="8C8C8C"/>
          </a:solidFill>
          <a:latin typeface="+mn-lt"/>
        </a:defRPr>
      </a:lvl6pPr>
      <a:lvl7pPr marL="2971800" indent="-228600" algn="l" rtl="0" fontAlgn="base">
        <a:spcBef>
          <a:spcPct val="20000"/>
        </a:spcBef>
        <a:spcAft>
          <a:spcPct val="0"/>
        </a:spcAft>
        <a:buChar char="»"/>
        <a:defRPr sz="2000">
          <a:solidFill>
            <a:srgbClr val="8C8C8C"/>
          </a:solidFill>
          <a:latin typeface="+mn-lt"/>
        </a:defRPr>
      </a:lvl7pPr>
      <a:lvl8pPr marL="3429000" indent="-228600" algn="l" rtl="0" fontAlgn="base">
        <a:spcBef>
          <a:spcPct val="20000"/>
        </a:spcBef>
        <a:spcAft>
          <a:spcPct val="0"/>
        </a:spcAft>
        <a:buChar char="»"/>
        <a:defRPr sz="2000">
          <a:solidFill>
            <a:srgbClr val="8C8C8C"/>
          </a:solidFill>
          <a:latin typeface="+mn-lt"/>
        </a:defRPr>
      </a:lvl8pPr>
      <a:lvl9pPr marL="3886200" indent="-228600" algn="l" rtl="0" fontAlgn="base">
        <a:spcBef>
          <a:spcPct val="20000"/>
        </a:spcBef>
        <a:spcAft>
          <a:spcPct val="0"/>
        </a:spcAft>
        <a:buChar char="»"/>
        <a:defRPr sz="2000">
          <a:solidFill>
            <a:srgbClr val="8C8C8C"/>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mailto:kbever@mimosa.org"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101.xml.rels><?xml version="1.0" encoding="UTF-8" standalone="yes"?>
<Relationships xmlns="http://schemas.openxmlformats.org/package/2006/relationships"><Relationship Id="rId3" Type="http://schemas.openxmlformats.org/officeDocument/2006/relationships/image" Target="../media/image88.wmf"/><Relationship Id="rId7" Type="http://schemas.openxmlformats.org/officeDocument/2006/relationships/image" Target="../media/image92.png"/><Relationship Id="rId2" Type="http://schemas.openxmlformats.org/officeDocument/2006/relationships/notesSlide" Target="../notesSlides/notesSlide80.xml"/><Relationship Id="rId1" Type="http://schemas.openxmlformats.org/officeDocument/2006/relationships/slideLayout" Target="../slideLayouts/slideLayout2.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wmf"/></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10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4.jpeg"/><Relationship Id="rId3" Type="http://schemas.openxmlformats.org/officeDocument/2006/relationships/notesSlide" Target="../notesSlides/notesSlide88.xml"/><Relationship Id="rId7" Type="http://schemas.openxmlformats.org/officeDocument/2006/relationships/image" Target="../media/image51.png"/><Relationship Id="rId12" Type="http://schemas.openxmlformats.org/officeDocument/2006/relationships/image" Target="../media/image55.png"/><Relationship Id="rId2" Type="http://schemas.openxmlformats.org/officeDocument/2006/relationships/slideLayout" Target="../slideLayouts/slideLayout6.xml"/><Relationship Id="rId1" Type="http://schemas.openxmlformats.org/officeDocument/2006/relationships/vmlDrawing" Target="../drawings/vmlDrawing10.vml"/><Relationship Id="rId6" Type="http://schemas.openxmlformats.org/officeDocument/2006/relationships/image" Target="file:///C:\My%20Documents\Virtual%20Convergence\Orgs\MIMOSA\Images\MIMOSATM.gif" TargetMode="External"/><Relationship Id="rId11" Type="http://schemas.openxmlformats.org/officeDocument/2006/relationships/image" Target="../media/image54.png"/><Relationship Id="rId5" Type="http://schemas.openxmlformats.org/officeDocument/2006/relationships/image" Target="../media/image50.png"/><Relationship Id="rId10" Type="http://schemas.openxmlformats.org/officeDocument/2006/relationships/image" Target="http://www.openapplications.org/images/OAGi-logobluesbackground.jpg" TargetMode="External"/><Relationship Id="rId4" Type="http://schemas.openxmlformats.org/officeDocument/2006/relationships/oleObject" Target="../embeddings/oleObject10.bin"/><Relationship Id="rId9" Type="http://schemas.openxmlformats.org/officeDocument/2006/relationships/image" Target="../media/image53.jpeg"/></Relationships>
</file>

<file path=ppt/slides/_rels/slide111.xml.rels><?xml version="1.0" encoding="UTF-8" standalone="yes"?>
<Relationships xmlns="http://schemas.openxmlformats.org/package/2006/relationships"><Relationship Id="rId3" Type="http://schemas.openxmlformats.org/officeDocument/2006/relationships/image" Target="../media/image94.emf"/><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95.emf"/><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94.emf"/><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96.emf"/><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94.emf"/><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97.emf"/><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hyperlink" Target="http://en.wikipedia.org/wiki/Byte" TargetMode="External"/><Relationship Id="rId7" Type="http://schemas.openxmlformats.org/officeDocument/2006/relationships/hyperlink" Target="http://en.wikipedia.org/wiki/Hexadecimal" TargetMode="External"/><Relationship Id="rId2" Type="http://schemas.openxmlformats.org/officeDocument/2006/relationships/notesSlide" Target="../notesSlides/notesSlide95.xml"/><Relationship Id="rId1" Type="http://schemas.openxmlformats.org/officeDocument/2006/relationships/slideLayout" Target="../slideLayouts/slideLayout2.xml"/><Relationship Id="rId6" Type="http://schemas.openxmlformats.org/officeDocument/2006/relationships/hyperlink" Target="http://en.wikipedia.org/wiki/Canonical" TargetMode="External"/><Relationship Id="rId5" Type="http://schemas.openxmlformats.org/officeDocument/2006/relationships/hyperlink" Target="http://en.wikipedia.org/wiki/1000000000000_(number)" TargetMode="External"/><Relationship Id="rId4" Type="http://schemas.openxmlformats.org/officeDocument/2006/relationships/hyperlink" Target="http://en.wikipedia.org/wiki/Bit" TargetMode="External"/></Relationships>
</file>

<file path=ppt/slides/_rels/slide118.xml.rels><?xml version="1.0" encoding="UTF-8" standalone="yes"?>
<Relationships xmlns="http://schemas.openxmlformats.org/package/2006/relationships"><Relationship Id="rId3" Type="http://schemas.openxmlformats.org/officeDocument/2006/relationships/image" Target="../media/image94.emf"/><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119.xml.rels><?xml version="1.0" encoding="UTF-8" standalone="yes"?>
<Relationships xmlns="http://schemas.openxmlformats.org/package/2006/relationships"><Relationship Id="rId3" Type="http://schemas.openxmlformats.org/officeDocument/2006/relationships/image" Target="../media/image98.emf"/><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3" Type="http://schemas.openxmlformats.org/officeDocument/2006/relationships/image" Target="../media/image94.emf"/><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4.jpeg"/><Relationship Id="rId3" Type="http://schemas.openxmlformats.org/officeDocument/2006/relationships/notesSlide" Target="../notesSlides/notesSlide100.xml"/><Relationship Id="rId7" Type="http://schemas.openxmlformats.org/officeDocument/2006/relationships/image" Target="../media/image51.png"/><Relationship Id="rId12" Type="http://schemas.openxmlformats.org/officeDocument/2006/relationships/image" Target="../media/image55.png"/><Relationship Id="rId2" Type="http://schemas.openxmlformats.org/officeDocument/2006/relationships/slideLayout" Target="../slideLayouts/slideLayout6.xml"/><Relationship Id="rId1" Type="http://schemas.openxmlformats.org/officeDocument/2006/relationships/vmlDrawing" Target="../drawings/vmlDrawing11.vml"/><Relationship Id="rId6" Type="http://schemas.openxmlformats.org/officeDocument/2006/relationships/image" Target="file:///C:\My%20Documents\Virtual%20Convergence\Orgs\MIMOSA\Images\MIMOSATM.gif" TargetMode="External"/><Relationship Id="rId11" Type="http://schemas.openxmlformats.org/officeDocument/2006/relationships/image" Target="../media/image54.png"/><Relationship Id="rId5" Type="http://schemas.openxmlformats.org/officeDocument/2006/relationships/image" Target="../media/image50.png"/><Relationship Id="rId10" Type="http://schemas.openxmlformats.org/officeDocument/2006/relationships/image" Target="http://www.openapplications.org/images/OAGi-logobluesbackground.jpg" TargetMode="External"/><Relationship Id="rId4" Type="http://schemas.openxmlformats.org/officeDocument/2006/relationships/oleObject" Target="../embeddings/oleObject11.bin"/><Relationship Id="rId9" Type="http://schemas.openxmlformats.org/officeDocument/2006/relationships/image" Target="../media/image53.jpeg"/></Relationships>
</file>

<file path=ppt/slides/_rels/slide123.xml.rels><?xml version="1.0" encoding="UTF-8" standalone="yes"?>
<Relationships xmlns="http://schemas.openxmlformats.org/package/2006/relationships"><Relationship Id="rId2" Type="http://schemas.openxmlformats.org/officeDocument/2006/relationships/image" Target="../media/image99.emf"/><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7.xml"/><Relationship Id="rId4" Type="http://schemas.openxmlformats.org/officeDocument/2006/relationships/image" Target="../media/image102.png"/></Relationships>
</file>

<file path=ppt/slides/_rels/slide125.xml.rels><?xml version="1.0" encoding="UTF-8" standalone="yes"?>
<Relationships xmlns="http://schemas.openxmlformats.org/package/2006/relationships"><Relationship Id="rId2" Type="http://schemas.openxmlformats.org/officeDocument/2006/relationships/image" Target="../media/image103.wmf"/><Relationship Id="rId1" Type="http://schemas.openxmlformats.org/officeDocument/2006/relationships/slideLayout" Target="../slideLayouts/slideLayout6.xml"/></Relationships>
</file>

<file path=ppt/slides/_rels/slide126.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4.png"/><Relationship Id="rId1" Type="http://schemas.openxmlformats.org/officeDocument/2006/relationships/slideLayout" Target="../slideLayouts/slideLayout7.xml"/><Relationship Id="rId6" Type="http://schemas.openxmlformats.org/officeDocument/2006/relationships/image" Target="../media/image105.png"/><Relationship Id="rId5" Type="http://schemas.openxmlformats.org/officeDocument/2006/relationships/image" Target="../media/image101.png"/><Relationship Id="rId4" Type="http://schemas.openxmlformats.org/officeDocument/2006/relationships/image" Target="../media/image100.png"/></Relationships>
</file>

<file path=ppt/slides/_rels/slide127.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0.png"/><Relationship Id="rId1" Type="http://schemas.openxmlformats.org/officeDocument/2006/relationships/slideLayout" Target="../slideLayouts/slideLayout7.xml"/><Relationship Id="rId6" Type="http://schemas.openxmlformats.org/officeDocument/2006/relationships/image" Target="../media/image105.png"/><Relationship Id="rId5" Type="http://schemas.openxmlformats.org/officeDocument/2006/relationships/image" Target="../media/image101.png"/><Relationship Id="rId4" Type="http://schemas.openxmlformats.org/officeDocument/2006/relationships/image" Target="../media/image104.png"/></Relationships>
</file>

<file path=ppt/slides/_rels/slide128.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image" Target="../media/image101.png"/><Relationship Id="rId1" Type="http://schemas.openxmlformats.org/officeDocument/2006/relationships/slideLayout" Target="../slideLayouts/slideLayout7.xml"/><Relationship Id="rId6" Type="http://schemas.openxmlformats.org/officeDocument/2006/relationships/image" Target="../media/image104.png"/><Relationship Id="rId5" Type="http://schemas.openxmlformats.org/officeDocument/2006/relationships/image" Target="../media/image105.png"/><Relationship Id="rId4" Type="http://schemas.openxmlformats.org/officeDocument/2006/relationships/image" Target="../media/image102.png"/></Relationships>
</file>

<file path=ppt/slides/_rels/slide12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0.png"/><Relationship Id="rId1" Type="http://schemas.openxmlformats.org/officeDocument/2006/relationships/slideLayout" Target="../slideLayouts/slideLayout7.xml"/><Relationship Id="rId6" Type="http://schemas.openxmlformats.org/officeDocument/2006/relationships/image" Target="../media/image105.png"/><Relationship Id="rId5" Type="http://schemas.openxmlformats.org/officeDocument/2006/relationships/image" Target="../media/image101.png"/><Relationship Id="rId4" Type="http://schemas.openxmlformats.org/officeDocument/2006/relationships/image" Target="../media/image104.png"/></Relationships>
</file>

<file path=ppt/slides/_rels/slide13.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6.pn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9.xml.rels><?xml version="1.0" encoding="UTF-8" standalone="yes"?>
<Relationships xmlns="http://schemas.openxmlformats.org/package/2006/relationships"><Relationship Id="rId2" Type="http://schemas.openxmlformats.org/officeDocument/2006/relationships/image" Target="../media/image106.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40.xml.rels><?xml version="1.0" encoding="UTF-8" standalone="yes"?>
<Relationships xmlns="http://schemas.openxmlformats.org/package/2006/relationships"><Relationship Id="rId2" Type="http://schemas.openxmlformats.org/officeDocument/2006/relationships/image" Target="../media/image107.emf"/><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2" Type="http://schemas.openxmlformats.org/officeDocument/2006/relationships/image" Target="../media/image108.emf"/><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2" Type="http://schemas.openxmlformats.org/officeDocument/2006/relationships/image" Target="../media/image109.emf"/><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jpeg"/><Relationship Id="rId9" Type="http://schemas.openxmlformats.org/officeDocument/2006/relationships/image" Target="../media/image1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3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openxmlformats.org/officeDocument/2006/relationships/image" Target="../media/image52.png"/><Relationship Id="rId13" Type="http://schemas.openxmlformats.org/officeDocument/2006/relationships/image" Target="../media/image4.jpeg"/><Relationship Id="rId3" Type="http://schemas.openxmlformats.org/officeDocument/2006/relationships/notesSlide" Target="../notesSlides/notesSlide20.xml"/><Relationship Id="rId7" Type="http://schemas.openxmlformats.org/officeDocument/2006/relationships/image" Target="../media/image51.png"/><Relationship Id="rId12" Type="http://schemas.openxmlformats.org/officeDocument/2006/relationships/image" Target="../media/image55.png"/><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file:///C:\My%20Documents\Virtual%20Convergence\Orgs\MIMOSA\Images\MIMOSATM.gif" TargetMode="External"/><Relationship Id="rId11" Type="http://schemas.openxmlformats.org/officeDocument/2006/relationships/image" Target="../media/image54.png"/><Relationship Id="rId5" Type="http://schemas.openxmlformats.org/officeDocument/2006/relationships/image" Target="../media/image50.png"/><Relationship Id="rId10" Type="http://schemas.openxmlformats.org/officeDocument/2006/relationships/image" Target="http://www.openapplications.org/images/OAGi-logobluesbackground.jpg" TargetMode="External"/><Relationship Id="rId4" Type="http://schemas.openxmlformats.org/officeDocument/2006/relationships/oleObject" Target="../embeddings/oleObject3.bin"/><Relationship Id="rId9" Type="http://schemas.openxmlformats.org/officeDocument/2006/relationships/image" Target="../media/image53.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notesSlide" Target="../notesSlides/notesSlide22.xml"/><Relationship Id="rId7" Type="http://schemas.openxmlformats.org/officeDocument/2006/relationships/image" Target="../media/image51.png"/><Relationship Id="rId12" Type="http://schemas.openxmlformats.org/officeDocument/2006/relationships/image" Target="../media/image56.jpeg"/><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file:///C:\My%20Documents\Virtual%20Convergence\Orgs\MIMOSA\Images\MIMOSATM.gif" TargetMode="External"/><Relationship Id="rId11" Type="http://schemas.openxmlformats.org/officeDocument/2006/relationships/hyperlink" Target="http://www.openoandm.org/" TargetMode="External"/><Relationship Id="rId5" Type="http://schemas.openxmlformats.org/officeDocument/2006/relationships/image" Target="../media/image50.png"/><Relationship Id="rId10" Type="http://schemas.openxmlformats.org/officeDocument/2006/relationships/image" Target="http://www.openapplications.org/images/OAGi-logobluesbackground.jpg" TargetMode="External"/><Relationship Id="rId4" Type="http://schemas.openxmlformats.org/officeDocument/2006/relationships/oleObject" Target="../embeddings/oleObject4.bin"/><Relationship Id="rId9" Type="http://schemas.openxmlformats.org/officeDocument/2006/relationships/image" Target="../media/image53.jpeg"/></Relationships>
</file>

<file path=ppt/slides/_rels/slide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file:///C:\My%20Documents\Virtual%20Convergence\Orgs\MIMOSA\Images\MIMOSATM.gif" TargetMode="External"/></Relationships>
</file>

<file path=ppt/slides/_rels/slide41.xml.rels><?xml version="1.0" encoding="UTF-8" standalone="yes"?>
<Relationships xmlns="http://schemas.openxmlformats.org/package/2006/relationships"><Relationship Id="rId8" Type="http://schemas.openxmlformats.org/officeDocument/2006/relationships/image" Target="../media/image62.wmf"/><Relationship Id="rId3" Type="http://schemas.openxmlformats.org/officeDocument/2006/relationships/image" Target="../media/image57.wmf"/><Relationship Id="rId7" Type="http://schemas.openxmlformats.org/officeDocument/2006/relationships/image" Target="../media/image61.wmf"/><Relationship Id="rId12" Type="http://schemas.openxmlformats.org/officeDocument/2006/relationships/image" Target="../media/image66.wmf"/><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60.wmf"/><Relationship Id="rId11" Type="http://schemas.openxmlformats.org/officeDocument/2006/relationships/image" Target="../media/image65.wmf"/><Relationship Id="rId5" Type="http://schemas.openxmlformats.org/officeDocument/2006/relationships/image" Target="../media/image59.wmf"/><Relationship Id="rId10" Type="http://schemas.openxmlformats.org/officeDocument/2006/relationships/image" Target="../media/image64.wmf"/><Relationship Id="rId4" Type="http://schemas.openxmlformats.org/officeDocument/2006/relationships/image" Target="../media/image58.png"/><Relationship Id="rId9" Type="http://schemas.openxmlformats.org/officeDocument/2006/relationships/image" Target="../media/image63.wmf"/></Relationships>
</file>

<file path=ppt/slides/_rels/slide42.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67.emf"/><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1.xml"/><Relationship Id="rId5" Type="http://schemas.openxmlformats.org/officeDocument/2006/relationships/image" Target="../media/image70.png"/><Relationship Id="rId4" Type="http://schemas.openxmlformats.org/officeDocument/2006/relationships/image" Target="../media/image69.emf"/></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71.emf"/><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hyperlink" Target="http://images.search.yahoo.com/search/%20http:/images.search.yahoo.com/search/images/view?back=http://images.search.yahoo.com/search/images?p=small+rocket+motor&amp;ei=UTF-8&amp;fr=yfp-t-471&amp;b=21&amp;w=100&amp;h=100&amp;imgurl=www.rabbitscooters.com/products/images/cache/part_motor_250w_small.jpg&amp;rurl=http://www.rabbitscooters.com/products/bestselling_parts.htm&amp;size=2.7kB&amp;name=part_motor_250w_small.jpg&amp;p=small+rocket+motor&amp;type=jpeg&amp;no=34&amp;tt=263&amp;oid=7224a44b766fd614&amp;ei=UTF-8" TargetMode="External"/><Relationship Id="rId2" Type="http://schemas.openxmlformats.org/officeDocument/2006/relationships/image" Target="../media/image71.emf"/><Relationship Id="rId1" Type="http://schemas.openxmlformats.org/officeDocument/2006/relationships/slideLayout" Target="../slideLayouts/slideLayout7.xml"/><Relationship Id="rId4" Type="http://schemas.openxmlformats.org/officeDocument/2006/relationships/image" Target="../media/image72.jpeg"/></Relationships>
</file>

<file path=ppt/slides/_rels/slide58.xml.rels><?xml version="1.0" encoding="UTF-8" standalone="yes"?>
<Relationships xmlns="http://schemas.openxmlformats.org/package/2006/relationships"><Relationship Id="rId3" Type="http://schemas.openxmlformats.org/officeDocument/2006/relationships/hyperlink" Target="http://images.search.yahoo.com/search/%20http:/images.search.yahoo.com/search/images/view?back=http://images.search.yahoo.com/search/images?p=small+rocket+motor&amp;ei=UTF-8&amp;fr=yfp-t-471&amp;b=21&amp;w=100&amp;h=100&amp;imgurl=www.rabbitscooters.com/products/images/cache/part_motor_250w_small.jpg&amp;rurl=http://www.rabbitscooters.com/products/bestselling_parts.htm&amp;size=2.7kB&amp;name=part_motor_250w_small.jpg&amp;p=small+rocket+motor&amp;type=jpeg&amp;no=34&amp;tt=263&amp;oid=7224a44b766fd614&amp;ei=UTF-8" TargetMode="External"/><Relationship Id="rId2" Type="http://schemas.openxmlformats.org/officeDocument/2006/relationships/image" Target="../media/image71.emf"/><Relationship Id="rId1" Type="http://schemas.openxmlformats.org/officeDocument/2006/relationships/slideLayout" Target="../slideLayouts/slideLayout7.xml"/><Relationship Id="rId4" Type="http://schemas.openxmlformats.org/officeDocument/2006/relationships/image" Target="../media/image72.jpe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74.emf"/><Relationship Id="rId2" Type="http://schemas.openxmlformats.org/officeDocument/2006/relationships/notesSlide" Target="../notesSlides/notesSlide45.xml"/><Relationship Id="rId1" Type="http://schemas.openxmlformats.org/officeDocument/2006/relationships/slideLayout" Target="../slideLayouts/slideLayout7.xml"/><Relationship Id="rId4" Type="http://schemas.openxmlformats.org/officeDocument/2006/relationships/image" Target="../media/image75.emf"/></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oleObject5.bin"/></Relationships>
</file>

<file path=ppt/slides/_rels/slide69.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6.bin"/></Relationships>
</file>

<file path=ppt/slides/_rels/slide72.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7.bin"/></Relationships>
</file>

<file path=ppt/slides/_rels/slide76.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vmlDrawing" Target="../drawings/vmlDrawing8.vml"/><Relationship Id="rId5" Type="http://schemas.openxmlformats.org/officeDocument/2006/relationships/oleObject" Target="../embeddings/oleObject8.bin"/><Relationship Id="rId4" Type="http://schemas.openxmlformats.org/officeDocument/2006/relationships/image" Target="../media/image80.emf"/></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0.emf"/><Relationship Id="rId2" Type="http://schemas.openxmlformats.org/officeDocument/2006/relationships/notesSlide" Target="../notesSlides/notesSlide58.xml"/><Relationship Id="rId1" Type="http://schemas.openxmlformats.org/officeDocument/2006/relationships/slideLayout" Target="../slideLayouts/slideLayout6.xml"/><Relationship Id="rId4" Type="http://schemas.openxmlformats.org/officeDocument/2006/relationships/chart" Target="../charts/char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3" Type="http://schemas.openxmlformats.org/officeDocument/2006/relationships/image" Target="../media/image69.emf"/><Relationship Id="rId2" Type="http://schemas.openxmlformats.org/officeDocument/2006/relationships/notesSlide" Target="../notesSlides/notesSlide59.xml"/><Relationship Id="rId1" Type="http://schemas.openxmlformats.org/officeDocument/2006/relationships/slideLayout" Target="../slideLayouts/slideLayout16.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6.xml"/><Relationship Id="rId1" Type="http://schemas.openxmlformats.org/officeDocument/2006/relationships/vmlDrawing" Target="../drawings/vmlDrawing9.vml"/><Relationship Id="rId4" Type="http://schemas.openxmlformats.org/officeDocument/2006/relationships/oleObject" Target="../embeddings/oleObject9.bin"/></Relationships>
</file>

<file path=ppt/slides/_rels/slide8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3.wmf"/><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3.xml"/></Relationships>
</file>

<file path=ppt/slides/_rels/slide9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2.xml"/><Relationship Id="rId1" Type="http://schemas.openxmlformats.org/officeDocument/2006/relationships/slideLayout" Target="../slideLayouts/slideLayout6.xml"/><Relationship Id="rId4" Type="http://schemas.openxmlformats.org/officeDocument/2006/relationships/image" Target="../media/image52.pn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5.xml"/></Relationships>
</file>

<file path=ppt/slides/_rels/slide96.xml.rels><?xml version="1.0" encoding="UTF-8" standalone="yes"?>
<Relationships xmlns="http://schemas.openxmlformats.org/package/2006/relationships"><Relationship Id="rId3" Type="http://schemas.openxmlformats.org/officeDocument/2006/relationships/image" Target="../media/image84.wmf"/><Relationship Id="rId7" Type="http://schemas.openxmlformats.org/officeDocument/2006/relationships/image" Target="../media/image51.png"/><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image" Target="../media/image87.wmf"/><Relationship Id="rId5" Type="http://schemas.openxmlformats.org/officeDocument/2006/relationships/image" Target="../media/image86.wmf"/><Relationship Id="rId4" Type="http://schemas.openxmlformats.org/officeDocument/2006/relationships/image" Target="../media/image85.wmf"/></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3"/>
          <p:cNvSpPr>
            <a:spLocks noGrp="1"/>
          </p:cNvSpPr>
          <p:nvPr>
            <p:ph type="dt" sz="quarter" idx="10"/>
          </p:nvPr>
        </p:nvSpPr>
        <p:spPr/>
        <p:txBody>
          <a:bodyPr/>
          <a:lstStyle/>
          <a:p>
            <a:r>
              <a:rPr lang="en-US" dirty="0" smtClean="0"/>
              <a:t>May 2012</a:t>
            </a:r>
            <a:endParaRPr lang="en-US" dirty="0"/>
          </a:p>
        </p:txBody>
      </p:sp>
      <p:sp>
        <p:nvSpPr>
          <p:cNvPr id="6" name="Slide Number Placeholder 5"/>
          <p:cNvSpPr>
            <a:spLocks noGrp="1"/>
          </p:cNvSpPr>
          <p:nvPr>
            <p:ph type="sldNum" sz="quarter" idx="12"/>
          </p:nvPr>
        </p:nvSpPr>
        <p:spPr/>
        <p:txBody>
          <a:bodyPr/>
          <a:lstStyle/>
          <a:p>
            <a:pPr>
              <a:defRPr/>
            </a:pPr>
            <a:fld id="{4481B419-C259-4BA3-B8DF-2EE878E76553}" type="slidenum">
              <a:rPr lang="en-US"/>
              <a:pPr>
                <a:defRPr/>
              </a:pPr>
              <a:t>1</a:t>
            </a:fld>
            <a:endParaRPr lang="en-US"/>
          </a:p>
        </p:txBody>
      </p:sp>
      <p:pic>
        <p:nvPicPr>
          <p:cNvPr id="2052" name="Picture 2" descr="OpenO&amp;M Faded"/>
          <p:cNvPicPr>
            <a:picLocks noChangeAspect="1" noChangeArrowheads="1"/>
          </p:cNvPicPr>
          <p:nvPr/>
        </p:nvPicPr>
        <p:blipFill>
          <a:blip r:embed="rId3" cstate="print"/>
          <a:srcRect/>
          <a:stretch>
            <a:fillRect/>
          </a:stretch>
        </p:blipFill>
        <p:spPr bwMode="auto">
          <a:xfrm>
            <a:off x="6553200" y="1698625"/>
            <a:ext cx="2105025" cy="2105025"/>
          </a:xfrm>
          <a:prstGeom prst="rect">
            <a:avLst/>
          </a:prstGeom>
          <a:noFill/>
          <a:ln w="9525">
            <a:noFill/>
            <a:miter lim="800000"/>
            <a:headEnd/>
            <a:tailEnd/>
          </a:ln>
        </p:spPr>
      </p:pic>
      <p:sp>
        <p:nvSpPr>
          <p:cNvPr id="2053" name="Rectangle 3"/>
          <p:cNvSpPr>
            <a:spLocks noGrp="1" noChangeArrowheads="1"/>
          </p:cNvSpPr>
          <p:nvPr>
            <p:ph type="ctrTitle"/>
          </p:nvPr>
        </p:nvSpPr>
        <p:spPr>
          <a:xfrm>
            <a:off x="476250" y="2373313"/>
            <a:ext cx="8386763" cy="1849437"/>
          </a:xfrm>
        </p:spPr>
        <p:txBody>
          <a:bodyPr/>
          <a:lstStyle/>
          <a:p>
            <a:pPr eaLnBrk="1" hangingPunct="1"/>
            <a:r>
              <a:rPr lang="en-US" sz="3200" dirty="0" smtClean="0"/>
              <a:t>OpenO&amp;M </a:t>
            </a:r>
            <a:r>
              <a:rPr lang="en-US" sz="3200" smtClean="0"/>
              <a:t>and MIMOSA Standards </a:t>
            </a:r>
            <a:r>
              <a:rPr lang="en-US" sz="3200" dirty="0" smtClean="0"/>
              <a:t>Introduction</a:t>
            </a:r>
          </a:p>
        </p:txBody>
      </p:sp>
      <p:sp>
        <p:nvSpPr>
          <p:cNvPr id="2054" name="Rectangle 4"/>
          <p:cNvSpPr>
            <a:spLocks noGrp="1" noChangeArrowheads="1"/>
          </p:cNvSpPr>
          <p:nvPr>
            <p:ph type="subTitle" idx="1"/>
          </p:nvPr>
        </p:nvSpPr>
        <p:spPr>
          <a:xfrm>
            <a:off x="4117975" y="4178300"/>
            <a:ext cx="4629150" cy="1905000"/>
          </a:xfrm>
        </p:spPr>
        <p:txBody>
          <a:bodyPr/>
          <a:lstStyle/>
          <a:p>
            <a:pPr algn="l" eaLnBrk="1" hangingPunct="1">
              <a:lnSpc>
                <a:spcPct val="80000"/>
              </a:lnSpc>
            </a:pPr>
            <a:r>
              <a:rPr lang="en-US" sz="1400" b="1" dirty="0" smtClean="0"/>
              <a:t>Ken Bever</a:t>
            </a:r>
          </a:p>
          <a:p>
            <a:pPr algn="l" eaLnBrk="1" hangingPunct="1">
              <a:lnSpc>
                <a:spcPct val="80000"/>
              </a:lnSpc>
            </a:pPr>
            <a:endParaRPr lang="en-US" sz="1000" dirty="0" smtClean="0"/>
          </a:p>
          <a:p>
            <a:pPr algn="l" eaLnBrk="1" hangingPunct="1">
              <a:lnSpc>
                <a:spcPct val="80000"/>
              </a:lnSpc>
            </a:pPr>
            <a:r>
              <a:rPr lang="en-US" sz="1000" dirty="0" smtClean="0"/>
              <a:t>Core Member, OpenO&amp;M Initiative</a:t>
            </a:r>
          </a:p>
          <a:p>
            <a:pPr algn="l" eaLnBrk="1" hangingPunct="1">
              <a:lnSpc>
                <a:spcPct val="80000"/>
              </a:lnSpc>
            </a:pPr>
            <a:r>
              <a:rPr lang="en-US" sz="1000" dirty="0" smtClean="0"/>
              <a:t>CTO, MIMOSA</a:t>
            </a:r>
          </a:p>
          <a:p>
            <a:pPr algn="l" eaLnBrk="1" hangingPunct="1">
              <a:lnSpc>
                <a:spcPct val="80000"/>
              </a:lnSpc>
            </a:pPr>
            <a:r>
              <a:rPr lang="en-US" sz="1000" dirty="0" err="1" smtClean="0"/>
              <a:t>Convenor</a:t>
            </a:r>
            <a:r>
              <a:rPr lang="en-US" sz="1000" dirty="0" smtClean="0"/>
              <a:t>, ISO TC108/SC5/WG6</a:t>
            </a:r>
          </a:p>
          <a:p>
            <a:pPr algn="l" eaLnBrk="1" hangingPunct="1">
              <a:lnSpc>
                <a:spcPct val="80000"/>
              </a:lnSpc>
            </a:pPr>
            <a:r>
              <a:rPr lang="en-US" sz="1000" dirty="0" smtClean="0"/>
              <a:t>Member, ISO TC184/SC5/Wg7</a:t>
            </a:r>
          </a:p>
          <a:p>
            <a:pPr algn="l" eaLnBrk="1" hangingPunct="1">
              <a:lnSpc>
                <a:spcPct val="80000"/>
              </a:lnSpc>
            </a:pPr>
            <a:r>
              <a:rPr lang="en-US" sz="1000" dirty="0" smtClean="0"/>
              <a:t>Member, ISA SP95</a:t>
            </a:r>
          </a:p>
          <a:p>
            <a:pPr algn="l" eaLnBrk="1" hangingPunct="1">
              <a:lnSpc>
                <a:spcPct val="80000"/>
              </a:lnSpc>
            </a:pPr>
            <a:endParaRPr lang="en-US" sz="1000" dirty="0" smtClean="0"/>
          </a:p>
          <a:p>
            <a:pPr algn="l" eaLnBrk="1" hangingPunct="1">
              <a:lnSpc>
                <a:spcPct val="80000"/>
              </a:lnSpc>
            </a:pPr>
            <a:r>
              <a:rPr lang="en-US" sz="1000" dirty="0" smtClean="0">
                <a:hlinkClick r:id="rId4"/>
              </a:rPr>
              <a:t>kbever@mimosa.org</a:t>
            </a:r>
            <a:endParaRPr lang="en-US" sz="1000" dirty="0" smtClean="0"/>
          </a:p>
          <a:p>
            <a:pPr algn="l" eaLnBrk="1" hangingPunct="1">
              <a:lnSpc>
                <a:spcPct val="80000"/>
              </a:lnSpc>
            </a:pPr>
            <a:r>
              <a:rPr lang="en-US" sz="1000" dirty="0" smtClean="0"/>
              <a:t>Phone: 513-276-4105</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0914" name="Rectangle 2"/>
          <p:cNvSpPr>
            <a:spLocks noChangeArrowheads="1"/>
          </p:cNvSpPr>
          <p:nvPr/>
        </p:nvSpPr>
        <p:spPr bwMode="auto">
          <a:xfrm>
            <a:off x="85725" y="2219325"/>
            <a:ext cx="2087563" cy="3081338"/>
          </a:xfrm>
          <a:prstGeom prst="rect">
            <a:avLst/>
          </a:prstGeom>
          <a:solidFill>
            <a:srgbClr val="FFFF99">
              <a:alpha val="80000"/>
            </a:srgbClr>
          </a:solidFill>
          <a:ln w="25400">
            <a:solidFill>
              <a:schemeClr val="tx1"/>
            </a:solidFill>
            <a:miter lim="800000"/>
            <a:headEnd/>
            <a:tailEnd/>
          </a:ln>
          <a:effectLst/>
        </p:spPr>
        <p:txBody>
          <a:bodyPr tIns="0" anchor="ctr"/>
          <a:lstStyle/>
          <a:p>
            <a:r>
              <a:rPr lang="en-US" sz="2000" b="1">
                <a:solidFill>
                  <a:schemeClr val="tx1"/>
                </a:solidFill>
                <a:latin typeface="Arial" charset="0"/>
              </a:rPr>
              <a:t>How Can I Access My Engineering Designs &amp; Reliability Study Data? (</a:t>
            </a:r>
            <a:r>
              <a:rPr lang="en-US" sz="1400" b="1">
                <a:solidFill>
                  <a:schemeClr val="tx1"/>
                </a:solidFill>
              </a:rPr>
              <a:t>P&amp;ID Designs and OEM Component Part Cut Sheet Data)</a:t>
            </a:r>
            <a:r>
              <a:rPr lang="en-US" sz="1400" b="1"/>
              <a:t> </a:t>
            </a:r>
          </a:p>
        </p:txBody>
      </p:sp>
      <p:sp>
        <p:nvSpPr>
          <p:cNvPr id="1830915" name="Rectangle 3"/>
          <p:cNvSpPr>
            <a:spLocks noChangeArrowheads="1"/>
          </p:cNvSpPr>
          <p:nvPr/>
        </p:nvSpPr>
        <p:spPr bwMode="auto">
          <a:xfrm>
            <a:off x="0" y="5613400"/>
            <a:ext cx="9144000" cy="838200"/>
          </a:xfrm>
          <a:prstGeom prst="rect">
            <a:avLst/>
          </a:prstGeom>
          <a:solidFill>
            <a:srgbClr val="FF9966"/>
          </a:solidFill>
          <a:ln w="9525">
            <a:solidFill>
              <a:srgbClr val="FF6600"/>
            </a:solidFill>
            <a:miter lim="800000"/>
            <a:headEnd/>
            <a:tailEnd/>
          </a:ln>
          <a:effectLst/>
        </p:spPr>
        <p:txBody>
          <a:bodyPr wrap="none" anchorCtr="1"/>
          <a:lstStyle/>
          <a:p>
            <a:r>
              <a:rPr kumimoji="1" lang="en-US" sz="1800" b="1">
                <a:solidFill>
                  <a:schemeClr val="tx2"/>
                </a:solidFill>
                <a:latin typeface="Tahoma" pitchFamily="34" charset="0"/>
                <a:ea typeface="ＭＳ Ｐゴシック" pitchFamily="34" charset="-128"/>
              </a:rPr>
              <a:t>How Can My Control Systems, Plant Data Historians &amp; </a:t>
            </a:r>
          </a:p>
          <a:p>
            <a:r>
              <a:rPr kumimoji="1" lang="en-US" sz="1800" b="1">
                <a:solidFill>
                  <a:schemeClr val="tx2"/>
                </a:solidFill>
                <a:latin typeface="Tahoma" pitchFamily="34" charset="0"/>
                <a:ea typeface="ＭＳ Ｐゴシック" pitchFamily="34" charset="-128"/>
              </a:rPr>
              <a:t>Plant Asset Health/Safety/Environmental Systems </a:t>
            </a:r>
          </a:p>
          <a:p>
            <a:r>
              <a:rPr kumimoji="1" lang="en-US" sz="1800" b="1">
                <a:solidFill>
                  <a:schemeClr val="tx2"/>
                </a:solidFill>
                <a:latin typeface="Tahoma" pitchFamily="34" charset="0"/>
                <a:ea typeface="ＭＳ Ｐゴシック" pitchFamily="34" charset="-128"/>
              </a:rPr>
              <a:t>Provide Timely and Relevant Data and Events to all Other Enterprise Systems? </a:t>
            </a:r>
          </a:p>
        </p:txBody>
      </p:sp>
      <p:sp>
        <p:nvSpPr>
          <p:cNvPr id="1830917" name="Rectangle 5"/>
          <p:cNvSpPr>
            <a:spLocks noChangeArrowheads="1"/>
          </p:cNvSpPr>
          <p:nvPr/>
        </p:nvSpPr>
        <p:spPr bwMode="auto">
          <a:xfrm>
            <a:off x="6753225" y="2014538"/>
            <a:ext cx="2290763" cy="3484562"/>
          </a:xfrm>
          <a:prstGeom prst="rect">
            <a:avLst/>
          </a:prstGeom>
          <a:solidFill>
            <a:srgbClr val="D3F5D7"/>
          </a:solidFill>
          <a:ln w="25400">
            <a:solidFill>
              <a:schemeClr val="tx1"/>
            </a:solidFill>
            <a:miter lim="800000"/>
            <a:headEnd/>
            <a:tailEnd/>
          </a:ln>
          <a:effectLst/>
        </p:spPr>
        <p:txBody>
          <a:bodyPr tIns="0" anchor="ctr"/>
          <a:lstStyle/>
          <a:p>
            <a:r>
              <a:rPr lang="en-US" sz="1800" b="1">
                <a:solidFill>
                  <a:schemeClr val="tx1"/>
                </a:solidFill>
                <a:latin typeface="Arial" charset="0"/>
              </a:rPr>
              <a:t>How Can I Make My Maintenance Systems Predictive or Condition-based (CBM)  and Optimize My Maintenance Resources (Labor, Parts, Tools, Utilities)?</a:t>
            </a:r>
            <a:r>
              <a:rPr lang="en-US" sz="2000" b="1">
                <a:solidFill>
                  <a:schemeClr val="tx1"/>
                </a:solidFill>
                <a:latin typeface="Arial" charset="0"/>
              </a:rPr>
              <a:t> </a:t>
            </a:r>
            <a:endParaRPr lang="en-US" b="1">
              <a:solidFill>
                <a:schemeClr val="tx1"/>
              </a:solidFill>
              <a:latin typeface="Arial" charset="0"/>
            </a:endParaRPr>
          </a:p>
        </p:txBody>
      </p:sp>
      <p:sp>
        <p:nvSpPr>
          <p:cNvPr id="1830918" name="Oval 6"/>
          <p:cNvSpPr>
            <a:spLocks noChangeArrowheads="1"/>
          </p:cNvSpPr>
          <p:nvPr/>
        </p:nvSpPr>
        <p:spPr bwMode="auto">
          <a:xfrm>
            <a:off x="3325813" y="2438400"/>
            <a:ext cx="2336800" cy="2286000"/>
          </a:xfrm>
          <a:prstGeom prst="ellipse">
            <a:avLst/>
          </a:prstGeom>
          <a:solidFill>
            <a:srgbClr val="53AB6E"/>
          </a:solidFill>
          <a:ln w="25400">
            <a:solidFill>
              <a:schemeClr val="tx1"/>
            </a:solidFill>
            <a:round/>
            <a:headEnd/>
            <a:tailEnd/>
          </a:ln>
          <a:effectLst/>
        </p:spPr>
        <p:txBody>
          <a:bodyPr tIns="0" anchor="ctr"/>
          <a:lstStyle/>
          <a:p>
            <a:endParaRPr lang="en-US" sz="2000" i="1">
              <a:solidFill>
                <a:schemeClr val="tx1"/>
              </a:solidFill>
              <a:latin typeface="Arial" charset="0"/>
            </a:endParaRPr>
          </a:p>
        </p:txBody>
      </p:sp>
      <p:sp>
        <p:nvSpPr>
          <p:cNvPr id="1830919" name="Text Box 7"/>
          <p:cNvSpPr txBox="1">
            <a:spLocks noChangeArrowheads="1"/>
          </p:cNvSpPr>
          <p:nvPr/>
        </p:nvSpPr>
        <p:spPr bwMode="auto">
          <a:xfrm>
            <a:off x="3511550" y="2903538"/>
            <a:ext cx="2062163" cy="1368425"/>
          </a:xfrm>
          <a:prstGeom prst="rect">
            <a:avLst/>
          </a:prstGeom>
          <a:noFill/>
          <a:ln w="9525">
            <a:noFill/>
            <a:miter lim="800000"/>
            <a:headEnd/>
            <a:tailEnd/>
          </a:ln>
          <a:effectLst/>
        </p:spPr>
        <p:txBody>
          <a:bodyPr>
            <a:spAutoFit/>
          </a:bodyPr>
          <a:lstStyle/>
          <a:p>
            <a:r>
              <a:rPr kumimoji="1" lang="en-US" sz="1400" b="1">
                <a:solidFill>
                  <a:schemeClr val="tx2"/>
                </a:solidFill>
                <a:latin typeface="Arial" charset="0"/>
              </a:rPr>
              <a:t>How Can I Access My Physical Plant Configuration and Installed Equipment Registry Components (Past &amp; Present)?</a:t>
            </a:r>
            <a:endParaRPr lang="en-US" sz="1400" b="1" i="1">
              <a:solidFill>
                <a:schemeClr val="tx1"/>
              </a:solidFill>
              <a:latin typeface="Arial" charset="0"/>
            </a:endParaRPr>
          </a:p>
        </p:txBody>
      </p:sp>
      <p:sp>
        <p:nvSpPr>
          <p:cNvPr id="1830920" name="Rectangle 8"/>
          <p:cNvSpPr>
            <a:spLocks noGrp="1" noChangeArrowheads="1"/>
          </p:cNvSpPr>
          <p:nvPr>
            <p:ph type="title"/>
          </p:nvPr>
        </p:nvSpPr>
        <p:spPr>
          <a:xfrm>
            <a:off x="2352675" y="180975"/>
            <a:ext cx="5822950" cy="657225"/>
          </a:xfrm>
        </p:spPr>
        <p:txBody>
          <a:bodyPr/>
          <a:lstStyle/>
          <a:p>
            <a:r>
              <a:rPr lang="en-US" sz="2400" smtClean="0"/>
              <a:t>Industrial Asset Management </a:t>
            </a:r>
            <a:br>
              <a:rPr lang="en-US" sz="2400" smtClean="0"/>
            </a:br>
            <a:r>
              <a:rPr lang="en-US" sz="2400" smtClean="0"/>
              <a:t>Data Integration Challenges </a:t>
            </a:r>
          </a:p>
        </p:txBody>
      </p:sp>
      <p:sp>
        <p:nvSpPr>
          <p:cNvPr id="1830921" name="Rectangle 9"/>
          <p:cNvSpPr>
            <a:spLocks noChangeArrowheads="1"/>
          </p:cNvSpPr>
          <p:nvPr/>
        </p:nvSpPr>
        <p:spPr bwMode="auto">
          <a:xfrm>
            <a:off x="5080000" y="1001713"/>
            <a:ext cx="4006850" cy="931862"/>
          </a:xfrm>
          <a:prstGeom prst="rect">
            <a:avLst/>
          </a:prstGeom>
          <a:solidFill>
            <a:srgbClr val="FF66FF"/>
          </a:solidFill>
          <a:ln w="25400">
            <a:solidFill>
              <a:schemeClr val="tx1"/>
            </a:solidFill>
            <a:miter lim="800000"/>
            <a:headEnd/>
            <a:tailEnd/>
          </a:ln>
          <a:effectLst/>
        </p:spPr>
        <p:txBody>
          <a:bodyPr tIns="0" anchor="ctr"/>
          <a:lstStyle/>
          <a:p>
            <a:r>
              <a:rPr lang="en-US" b="1" dirty="0" smtClean="0">
                <a:solidFill>
                  <a:schemeClr val="tx1"/>
                </a:solidFill>
                <a:latin typeface="Arial" charset="0"/>
              </a:rPr>
              <a:t>How Can I Feed Current and Future Asset Capability Data Into My Production Optimization, Planning &amp; Scheduling Systems?</a:t>
            </a:r>
            <a:endParaRPr lang="en-US" b="1" dirty="0">
              <a:solidFill>
                <a:schemeClr val="tx1"/>
              </a:solidFill>
              <a:latin typeface="Arial" charset="0"/>
            </a:endParaRPr>
          </a:p>
        </p:txBody>
      </p:sp>
    </p:spTree>
  </p:cSld>
  <p:clrMapOvr>
    <a:masterClrMapping/>
  </p:clrMapOv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0258" name="AutoShape 2"/>
          <p:cNvSpPr>
            <a:spLocks noChangeArrowheads="1"/>
          </p:cNvSpPr>
          <p:nvPr/>
        </p:nvSpPr>
        <p:spPr bwMode="auto">
          <a:xfrm>
            <a:off x="127000" y="2228850"/>
            <a:ext cx="1639888" cy="3352800"/>
          </a:xfrm>
          <a:prstGeom prst="upDownArrow">
            <a:avLst>
              <a:gd name="adj1" fmla="val 89741"/>
              <a:gd name="adj2" fmla="val 50176"/>
            </a:avLst>
          </a:prstGeom>
          <a:solidFill>
            <a:srgbClr val="EBF5FF"/>
          </a:solidFill>
          <a:ln w="9525" algn="ctr">
            <a:solidFill>
              <a:schemeClr val="tx1"/>
            </a:solidFill>
            <a:miter lim="800000"/>
            <a:headEnd/>
            <a:tailEnd/>
          </a:ln>
          <a:effectLst/>
        </p:spPr>
        <p:txBody>
          <a:bodyPr wrap="none" lIns="101882" tIns="50941" rIns="101882" bIns="50941" anchor="ctr"/>
          <a:lstStyle/>
          <a:p>
            <a:pPr defTabSz="1019175" eaLnBrk="0" hangingPunct="0"/>
            <a:r>
              <a:rPr lang="en-US" sz="1900" b="1">
                <a:solidFill>
                  <a:schemeClr val="tx1"/>
                </a:solidFill>
                <a:latin typeface="Tahoma" pitchFamily="34" charset="0"/>
                <a:ea typeface="ＭＳ Ｐゴシック" pitchFamily="34" charset="-128"/>
              </a:rPr>
              <a:t>Resource</a:t>
            </a:r>
          </a:p>
          <a:p>
            <a:pPr defTabSz="1019175" eaLnBrk="0" hangingPunct="0"/>
            <a:r>
              <a:rPr lang="en-US" sz="1900" b="1">
                <a:solidFill>
                  <a:schemeClr val="tx1"/>
                </a:solidFill>
                <a:latin typeface="Tahoma" pitchFamily="34" charset="0"/>
                <a:ea typeface="ＭＳ Ｐゴシック" pitchFamily="34" charset="-128"/>
              </a:rPr>
              <a:t>Information</a:t>
            </a:r>
          </a:p>
          <a:p>
            <a:pPr defTabSz="1019175" eaLnBrk="0" hangingPunct="0"/>
            <a:r>
              <a:rPr lang="en-US" b="1">
                <a:solidFill>
                  <a:schemeClr val="tx1"/>
                </a:solidFill>
                <a:latin typeface="Tahoma" pitchFamily="34" charset="0"/>
                <a:ea typeface="ＭＳ Ｐゴシック" pitchFamily="34" charset="-128"/>
              </a:rPr>
              <a:t>(Personnel, </a:t>
            </a:r>
          </a:p>
          <a:p>
            <a:pPr defTabSz="1019175" eaLnBrk="0" hangingPunct="0"/>
            <a:r>
              <a:rPr lang="en-US" b="1">
                <a:solidFill>
                  <a:schemeClr val="tx1"/>
                </a:solidFill>
                <a:latin typeface="Tahoma" pitchFamily="34" charset="0"/>
                <a:ea typeface="ＭＳ Ｐゴシック" pitchFamily="34" charset="-128"/>
              </a:rPr>
              <a:t>Equipment,</a:t>
            </a:r>
          </a:p>
          <a:p>
            <a:pPr defTabSz="1019175" eaLnBrk="0" hangingPunct="0"/>
            <a:r>
              <a:rPr lang="en-US" b="1">
                <a:solidFill>
                  <a:schemeClr val="tx1"/>
                </a:solidFill>
                <a:latin typeface="Tahoma" pitchFamily="34" charset="0"/>
                <a:ea typeface="ＭＳ Ｐゴシック" pitchFamily="34" charset="-128"/>
              </a:rPr>
              <a:t>Material,</a:t>
            </a:r>
          </a:p>
          <a:p>
            <a:pPr defTabSz="1019175" eaLnBrk="0" hangingPunct="0"/>
            <a:r>
              <a:rPr lang="en-US" b="1">
                <a:solidFill>
                  <a:schemeClr val="tx1"/>
                </a:solidFill>
                <a:latin typeface="Tahoma" pitchFamily="34" charset="0"/>
                <a:ea typeface="ＭＳ Ｐゴシック" pitchFamily="34" charset="-128"/>
              </a:rPr>
              <a:t>Segments)</a:t>
            </a:r>
          </a:p>
        </p:txBody>
      </p:sp>
      <p:sp>
        <p:nvSpPr>
          <p:cNvPr id="1760259" name="Rectangle 3"/>
          <p:cNvSpPr>
            <a:spLocks noGrp="1" noChangeArrowheads="1"/>
          </p:cNvSpPr>
          <p:nvPr>
            <p:ph type="title"/>
          </p:nvPr>
        </p:nvSpPr>
        <p:spPr/>
        <p:txBody>
          <a:bodyPr/>
          <a:lstStyle/>
          <a:p>
            <a:r>
              <a:rPr lang="en-US" smtClean="0"/>
              <a:t>Exchanged Level 3-4 Information</a:t>
            </a:r>
            <a:endParaRPr lang="en-US" altLang="ja-JP" smtClean="0">
              <a:ea typeface="ＭＳ Ｐゴシック" pitchFamily="34" charset="-128"/>
            </a:endParaRPr>
          </a:p>
        </p:txBody>
      </p:sp>
      <p:sp>
        <p:nvSpPr>
          <p:cNvPr id="1760260" name="Oval 4"/>
          <p:cNvSpPr>
            <a:spLocks noChangeArrowheads="1"/>
          </p:cNvSpPr>
          <p:nvPr/>
        </p:nvSpPr>
        <p:spPr bwMode="auto">
          <a:xfrm>
            <a:off x="2260600" y="3221038"/>
            <a:ext cx="6429375" cy="3462337"/>
          </a:xfrm>
          <a:prstGeom prst="ellipse">
            <a:avLst/>
          </a:prstGeom>
          <a:gradFill rotWithShape="0">
            <a:gsLst>
              <a:gs pos="0">
                <a:srgbClr val="FFFFFF"/>
              </a:gs>
              <a:gs pos="100000">
                <a:srgbClr val="FFFF99"/>
              </a:gs>
            </a:gsLst>
            <a:lin ang="5400000" scaled="1"/>
          </a:gradFill>
          <a:ln w="9525">
            <a:solidFill>
              <a:schemeClr val="tx1"/>
            </a:solidFill>
            <a:round/>
            <a:headEnd/>
            <a:tailEnd/>
          </a:ln>
          <a:effectLst/>
        </p:spPr>
        <p:txBody>
          <a:bodyPr wrap="none" lIns="101882" tIns="50941" rIns="101882" bIns="50941" anchor="ctr"/>
          <a:lstStyle/>
          <a:p>
            <a:pPr defTabSz="1019175" eaLnBrk="0" hangingPunct="0"/>
            <a:endParaRPr lang="en-US" altLang="ja-JP" sz="3200">
              <a:solidFill>
                <a:schemeClr val="tx1"/>
              </a:solidFill>
              <a:latin typeface="Arial" charset="0"/>
              <a:ea typeface="ＭＳ Ｐゴシック" pitchFamily="34" charset="-128"/>
            </a:endParaRPr>
          </a:p>
          <a:p>
            <a:pPr defTabSz="1019175" eaLnBrk="0" hangingPunct="0"/>
            <a:endParaRPr lang="en-US" altLang="ja-JP" sz="3200">
              <a:solidFill>
                <a:schemeClr val="tx1"/>
              </a:solidFill>
              <a:latin typeface="Arial" charset="0"/>
              <a:ea typeface="ＭＳ Ｐゴシック" pitchFamily="34" charset="-128"/>
            </a:endParaRPr>
          </a:p>
          <a:p>
            <a:pPr defTabSz="1019175" eaLnBrk="0" hangingPunct="0"/>
            <a:endParaRPr lang="en-US" altLang="ja-JP" sz="3200">
              <a:solidFill>
                <a:schemeClr val="tx1"/>
              </a:solidFill>
              <a:latin typeface="Arial" charset="0"/>
              <a:ea typeface="ＭＳ Ｐゴシック" pitchFamily="34" charset="-128"/>
            </a:endParaRPr>
          </a:p>
          <a:p>
            <a:pPr defTabSz="1019175" eaLnBrk="0" hangingPunct="0"/>
            <a:r>
              <a:rPr lang="en-US" altLang="ja-JP" sz="2100" b="1">
                <a:solidFill>
                  <a:schemeClr val="tx1"/>
                </a:solidFill>
                <a:latin typeface="Tahoma" pitchFamily="34" charset="0"/>
                <a:ea typeface="ＭＳ Ｐゴシック" pitchFamily="34" charset="-128"/>
              </a:rPr>
              <a:t>Manufacturing operations &amp;</a:t>
            </a:r>
          </a:p>
          <a:p>
            <a:pPr defTabSz="1019175" eaLnBrk="0" hangingPunct="0"/>
            <a:r>
              <a:rPr lang="en-US" altLang="ja-JP" sz="2100" b="1">
                <a:solidFill>
                  <a:schemeClr val="tx1"/>
                </a:solidFill>
                <a:latin typeface="Tahoma" pitchFamily="34" charset="0"/>
                <a:ea typeface="ＭＳ Ｐゴシック" pitchFamily="34" charset="-128"/>
              </a:rPr>
              <a:t>control information</a:t>
            </a:r>
            <a:endParaRPr lang="en-US" altLang="ja-JP" sz="2100">
              <a:solidFill>
                <a:schemeClr val="tx1"/>
              </a:solidFill>
              <a:latin typeface="Tahoma" pitchFamily="34" charset="0"/>
              <a:ea typeface="ＭＳ Ｐゴシック" pitchFamily="34" charset="-128"/>
            </a:endParaRPr>
          </a:p>
          <a:p>
            <a:pPr defTabSz="1019175" eaLnBrk="0" hangingPunct="0"/>
            <a:r>
              <a:rPr lang="en-US" altLang="ja-JP" sz="1800">
                <a:solidFill>
                  <a:schemeClr val="tx1"/>
                </a:solidFill>
                <a:latin typeface="Arial" charset="0"/>
                <a:ea typeface="ＭＳ Ｐゴシック" pitchFamily="34" charset="-128"/>
              </a:rPr>
              <a:t>Production operations, maintenance</a:t>
            </a:r>
          </a:p>
          <a:p>
            <a:pPr defTabSz="1019175" eaLnBrk="0" hangingPunct="0"/>
            <a:r>
              <a:rPr lang="en-US" altLang="ja-JP" sz="1800">
                <a:solidFill>
                  <a:schemeClr val="tx1"/>
                </a:solidFill>
                <a:latin typeface="Arial" charset="0"/>
                <a:ea typeface="ＭＳ Ｐゴシック" pitchFamily="34" charset="-128"/>
              </a:rPr>
              <a:t>operations, quality operations, etc</a:t>
            </a:r>
          </a:p>
        </p:txBody>
      </p:sp>
      <p:sp>
        <p:nvSpPr>
          <p:cNvPr id="1760261" name="Oval 5"/>
          <p:cNvSpPr>
            <a:spLocks noChangeArrowheads="1"/>
          </p:cNvSpPr>
          <p:nvPr/>
        </p:nvSpPr>
        <p:spPr bwMode="auto">
          <a:xfrm>
            <a:off x="2260600" y="1314450"/>
            <a:ext cx="6429375" cy="3462338"/>
          </a:xfrm>
          <a:prstGeom prst="ellipse">
            <a:avLst/>
          </a:prstGeom>
          <a:gradFill rotWithShape="0">
            <a:gsLst>
              <a:gs pos="0">
                <a:srgbClr val="CCFFCC"/>
              </a:gs>
              <a:gs pos="100000">
                <a:srgbClr val="FFFFFF"/>
              </a:gs>
            </a:gsLst>
            <a:lin ang="5400000" scaled="1"/>
          </a:gradFill>
          <a:ln w="9525">
            <a:solidFill>
              <a:schemeClr val="tx1"/>
            </a:solidFill>
            <a:round/>
            <a:headEnd/>
            <a:tailEnd/>
          </a:ln>
          <a:effectLst/>
        </p:spPr>
        <p:txBody>
          <a:bodyPr wrap="none" lIns="101882" tIns="50941" rIns="101882" bIns="50941" anchor="ctr"/>
          <a:lstStyle/>
          <a:p>
            <a:pPr defTabSz="1019175" eaLnBrk="0" hangingPunct="0"/>
            <a:r>
              <a:rPr lang="en-US" altLang="ja-JP" sz="2100" b="1">
                <a:solidFill>
                  <a:schemeClr val="tx1"/>
                </a:solidFill>
                <a:latin typeface="Tahoma" pitchFamily="34" charset="0"/>
                <a:ea typeface="ＭＳ Ｐゴシック" pitchFamily="34" charset="-128"/>
              </a:rPr>
              <a:t>Business planning &amp;</a:t>
            </a:r>
          </a:p>
          <a:p>
            <a:pPr defTabSz="1019175" eaLnBrk="0" hangingPunct="0"/>
            <a:r>
              <a:rPr lang="en-US" altLang="ja-JP" sz="2100" b="1">
                <a:solidFill>
                  <a:schemeClr val="tx1"/>
                </a:solidFill>
                <a:latin typeface="Tahoma" pitchFamily="34" charset="0"/>
                <a:ea typeface="ＭＳ Ｐゴシック" pitchFamily="34" charset="-128"/>
              </a:rPr>
              <a:t>logistics information</a:t>
            </a:r>
            <a:endParaRPr lang="en-US" altLang="ja-JP" sz="2100">
              <a:solidFill>
                <a:schemeClr val="tx1"/>
              </a:solidFill>
              <a:latin typeface="Tahoma" pitchFamily="34" charset="0"/>
              <a:ea typeface="ＭＳ Ｐゴシック" pitchFamily="34" charset="-128"/>
            </a:endParaRPr>
          </a:p>
          <a:p>
            <a:pPr defTabSz="1019175" eaLnBrk="0" hangingPunct="0"/>
            <a:r>
              <a:rPr lang="en-US" altLang="ja-JP" sz="1800">
                <a:solidFill>
                  <a:schemeClr val="tx1"/>
                </a:solidFill>
                <a:latin typeface="Tahoma" pitchFamily="34" charset="0"/>
                <a:ea typeface="ＭＳ Ｐゴシック" pitchFamily="34" charset="-128"/>
              </a:rPr>
              <a:t>Plant production scheduling,</a:t>
            </a:r>
          </a:p>
          <a:p>
            <a:pPr defTabSz="1019175" eaLnBrk="0" hangingPunct="0"/>
            <a:r>
              <a:rPr lang="en-US" altLang="ja-JP" sz="1800">
                <a:solidFill>
                  <a:schemeClr val="tx1"/>
                </a:solidFill>
                <a:latin typeface="Tahoma" pitchFamily="34" charset="0"/>
                <a:ea typeface="ＭＳ Ｐゴシック" pitchFamily="34" charset="-128"/>
              </a:rPr>
              <a:t>operational management, etc</a:t>
            </a:r>
          </a:p>
          <a:p>
            <a:pPr defTabSz="1019175" eaLnBrk="0" hangingPunct="0"/>
            <a:endParaRPr lang="en-US" altLang="ja-JP" sz="1800">
              <a:solidFill>
                <a:schemeClr val="tx1"/>
              </a:solidFill>
              <a:latin typeface="Tahoma" pitchFamily="34" charset="0"/>
              <a:ea typeface="ＭＳ Ｐゴシック" pitchFamily="34" charset="-128"/>
            </a:endParaRPr>
          </a:p>
          <a:p>
            <a:pPr defTabSz="1019175" eaLnBrk="0" hangingPunct="0"/>
            <a:endParaRPr lang="en-US" altLang="ja-JP" sz="1800">
              <a:solidFill>
                <a:schemeClr val="tx1"/>
              </a:solidFill>
              <a:latin typeface="Arial" charset="0"/>
              <a:ea typeface="ＭＳ Ｐゴシック" pitchFamily="34" charset="-128"/>
            </a:endParaRPr>
          </a:p>
          <a:p>
            <a:pPr defTabSz="1019175" eaLnBrk="0" hangingPunct="0"/>
            <a:endParaRPr lang="en-US" altLang="ja-JP" sz="3200">
              <a:solidFill>
                <a:schemeClr val="tx1"/>
              </a:solidFill>
              <a:latin typeface="Arial" charset="0"/>
              <a:ea typeface="ＭＳ Ｐゴシック" pitchFamily="34" charset="-128"/>
            </a:endParaRPr>
          </a:p>
          <a:p>
            <a:pPr defTabSz="1019175" eaLnBrk="0" hangingPunct="0"/>
            <a:endParaRPr lang="en-US" altLang="ja-JP" sz="3200">
              <a:solidFill>
                <a:schemeClr val="tx1"/>
              </a:solidFill>
              <a:latin typeface="Arial" charset="0"/>
              <a:ea typeface="ＭＳ Ｐゴシック" pitchFamily="34" charset="-128"/>
            </a:endParaRPr>
          </a:p>
        </p:txBody>
      </p:sp>
      <p:sp>
        <p:nvSpPr>
          <p:cNvPr id="1760262" name="Oval 6"/>
          <p:cNvSpPr>
            <a:spLocks noChangeArrowheads="1"/>
          </p:cNvSpPr>
          <p:nvPr/>
        </p:nvSpPr>
        <p:spPr bwMode="auto">
          <a:xfrm>
            <a:off x="3578225" y="2873375"/>
            <a:ext cx="1808163" cy="2163763"/>
          </a:xfrm>
          <a:prstGeom prst="ellipse">
            <a:avLst/>
          </a:prstGeom>
          <a:solidFill>
            <a:srgbClr val="EBF5FF"/>
          </a:solidFill>
          <a:ln w="9525">
            <a:solidFill>
              <a:schemeClr val="tx1"/>
            </a:solidFill>
            <a:round/>
            <a:headEnd/>
            <a:tailEnd/>
          </a:ln>
          <a:effectLst/>
        </p:spPr>
        <p:txBody>
          <a:bodyPr wrap="none" lIns="101882" tIns="50941" rIns="101882" bIns="50941" anchor="ctr"/>
          <a:lstStyle/>
          <a:p>
            <a:pPr defTabSz="1019175" eaLnBrk="0" hangingPunct="0"/>
            <a:endParaRPr lang="en-US" altLang="ja-JP" b="1">
              <a:solidFill>
                <a:schemeClr val="tx1"/>
              </a:solidFill>
              <a:latin typeface="Arial" charset="0"/>
              <a:ea typeface="ＭＳ Ｐゴシック" pitchFamily="34" charset="-128"/>
            </a:endParaRPr>
          </a:p>
          <a:p>
            <a:pPr defTabSz="1019175" eaLnBrk="0" hangingPunct="0"/>
            <a:r>
              <a:rPr lang="en-US" altLang="ja-JP" sz="2100" b="1">
                <a:solidFill>
                  <a:schemeClr val="tx1"/>
                </a:solidFill>
                <a:latin typeface="Tahoma" pitchFamily="34" charset="0"/>
                <a:ea typeface="ＭＳ Ｐゴシック" pitchFamily="34" charset="-128"/>
              </a:rPr>
              <a:t>Product</a:t>
            </a:r>
          </a:p>
          <a:p>
            <a:pPr defTabSz="1019175" eaLnBrk="0" hangingPunct="0"/>
            <a:r>
              <a:rPr lang="en-US" altLang="ja-JP" sz="2100" b="1">
                <a:solidFill>
                  <a:schemeClr val="tx1"/>
                </a:solidFill>
                <a:latin typeface="Tahoma" pitchFamily="34" charset="0"/>
                <a:ea typeface="ＭＳ Ｐゴシック" pitchFamily="34" charset="-128"/>
              </a:rPr>
              <a:t>definition</a:t>
            </a:r>
          </a:p>
          <a:p>
            <a:pPr defTabSz="1019175" eaLnBrk="0" hangingPunct="0"/>
            <a:r>
              <a:rPr lang="en-US" altLang="ja-JP" sz="2100" b="1">
                <a:solidFill>
                  <a:schemeClr val="tx1"/>
                </a:solidFill>
                <a:latin typeface="Tahoma" pitchFamily="34" charset="0"/>
                <a:ea typeface="ＭＳ Ｐゴシック" pitchFamily="34" charset="-128"/>
              </a:rPr>
              <a:t>information</a:t>
            </a:r>
          </a:p>
          <a:p>
            <a:pPr defTabSz="1019175" eaLnBrk="0" hangingPunct="0"/>
            <a:r>
              <a:rPr lang="en-US" altLang="ja-JP">
                <a:solidFill>
                  <a:schemeClr val="tx1"/>
                </a:solidFill>
                <a:latin typeface="Tahoma" pitchFamily="34" charset="0"/>
                <a:ea typeface="ＭＳ Ｐゴシック" pitchFamily="34" charset="-128"/>
              </a:rPr>
              <a:t>(What must be</a:t>
            </a:r>
            <a:br>
              <a:rPr lang="en-US" altLang="ja-JP">
                <a:solidFill>
                  <a:schemeClr val="tx1"/>
                </a:solidFill>
                <a:latin typeface="Tahoma" pitchFamily="34" charset="0"/>
                <a:ea typeface="ＭＳ Ｐゴシック" pitchFamily="34" charset="-128"/>
              </a:rPr>
            </a:br>
            <a:r>
              <a:rPr lang="en-US" altLang="ja-JP">
                <a:solidFill>
                  <a:schemeClr val="tx1"/>
                </a:solidFill>
                <a:latin typeface="Tahoma" pitchFamily="34" charset="0"/>
                <a:ea typeface="ＭＳ Ｐゴシック" pitchFamily="34" charset="-128"/>
              </a:rPr>
              <a:t>defined to make</a:t>
            </a:r>
          </a:p>
          <a:p>
            <a:pPr defTabSz="1019175" eaLnBrk="0" hangingPunct="0"/>
            <a:r>
              <a:rPr lang="en-US" altLang="ja-JP">
                <a:solidFill>
                  <a:schemeClr val="tx1"/>
                </a:solidFill>
                <a:latin typeface="Tahoma" pitchFamily="34" charset="0"/>
                <a:ea typeface="ＭＳ Ｐゴシック" pitchFamily="34" charset="-128"/>
              </a:rPr>
              <a:t>a product)</a:t>
            </a:r>
          </a:p>
        </p:txBody>
      </p:sp>
      <p:sp>
        <p:nvSpPr>
          <p:cNvPr id="1760263" name="Oval 7"/>
          <p:cNvSpPr>
            <a:spLocks noChangeArrowheads="1"/>
          </p:cNvSpPr>
          <p:nvPr/>
        </p:nvSpPr>
        <p:spPr bwMode="auto">
          <a:xfrm>
            <a:off x="1752600" y="2873375"/>
            <a:ext cx="1808163" cy="2163763"/>
          </a:xfrm>
          <a:prstGeom prst="ellipse">
            <a:avLst/>
          </a:prstGeom>
          <a:solidFill>
            <a:srgbClr val="EBF5FF"/>
          </a:solidFill>
          <a:ln w="9525">
            <a:solidFill>
              <a:schemeClr val="tx1"/>
            </a:solidFill>
            <a:round/>
            <a:headEnd/>
            <a:tailEnd/>
          </a:ln>
          <a:effectLst/>
        </p:spPr>
        <p:txBody>
          <a:bodyPr wrap="none" lIns="101882" tIns="50941" rIns="101882" bIns="50941" anchor="ctr"/>
          <a:lstStyle/>
          <a:p>
            <a:pPr defTabSz="1019175" eaLnBrk="0" hangingPunct="0"/>
            <a:r>
              <a:rPr lang="en-US" altLang="ja-JP" sz="2100" b="1">
                <a:solidFill>
                  <a:schemeClr val="tx1"/>
                </a:solidFill>
                <a:latin typeface="Tahoma" pitchFamily="34" charset="0"/>
                <a:ea typeface="ＭＳ Ｐゴシック" pitchFamily="34" charset="-128"/>
              </a:rPr>
              <a:t>Production</a:t>
            </a:r>
          </a:p>
          <a:p>
            <a:pPr defTabSz="1019175" eaLnBrk="0" hangingPunct="0"/>
            <a:r>
              <a:rPr lang="en-US" altLang="ja-JP" sz="2100" b="1">
                <a:solidFill>
                  <a:schemeClr val="tx1"/>
                </a:solidFill>
                <a:latin typeface="Tahoma" pitchFamily="34" charset="0"/>
                <a:ea typeface="ＭＳ Ｐゴシック" pitchFamily="34" charset="-128"/>
              </a:rPr>
              <a:t>capability</a:t>
            </a:r>
          </a:p>
          <a:p>
            <a:pPr defTabSz="1019175" eaLnBrk="0" hangingPunct="0"/>
            <a:r>
              <a:rPr lang="en-US" altLang="ja-JP" sz="2100" b="1">
                <a:solidFill>
                  <a:schemeClr val="tx1"/>
                </a:solidFill>
                <a:latin typeface="Tahoma" pitchFamily="34" charset="0"/>
                <a:ea typeface="ＭＳ Ｐゴシック" pitchFamily="34" charset="-128"/>
              </a:rPr>
              <a:t>information</a:t>
            </a:r>
            <a:endParaRPr lang="en-US" altLang="ja-JP" sz="2100">
              <a:solidFill>
                <a:schemeClr val="tx1"/>
              </a:solidFill>
              <a:latin typeface="Tahoma" pitchFamily="34" charset="0"/>
              <a:ea typeface="ＭＳ Ｐゴシック" pitchFamily="34" charset="-128"/>
            </a:endParaRPr>
          </a:p>
          <a:p>
            <a:pPr defTabSz="1019175" eaLnBrk="0" hangingPunct="0"/>
            <a:r>
              <a:rPr lang="en-US" altLang="ja-JP">
                <a:solidFill>
                  <a:schemeClr val="tx1"/>
                </a:solidFill>
                <a:latin typeface="Arial" charset="0"/>
                <a:ea typeface="ＭＳ Ｐゴシック" pitchFamily="34" charset="-128"/>
              </a:rPr>
              <a:t>(What resources</a:t>
            </a:r>
          </a:p>
          <a:p>
            <a:pPr defTabSz="1019175" eaLnBrk="0" hangingPunct="0"/>
            <a:r>
              <a:rPr lang="en-US" altLang="ja-JP">
                <a:solidFill>
                  <a:schemeClr val="tx1"/>
                </a:solidFill>
                <a:latin typeface="Arial" charset="0"/>
                <a:ea typeface="ＭＳ Ｐゴシック" pitchFamily="34" charset="-128"/>
              </a:rPr>
              <a:t>are available)</a:t>
            </a:r>
          </a:p>
        </p:txBody>
      </p:sp>
      <p:sp>
        <p:nvSpPr>
          <p:cNvPr id="1760264" name="Oval 8"/>
          <p:cNvSpPr>
            <a:spLocks noChangeArrowheads="1"/>
          </p:cNvSpPr>
          <p:nvPr/>
        </p:nvSpPr>
        <p:spPr bwMode="auto">
          <a:xfrm>
            <a:off x="5389563" y="2906713"/>
            <a:ext cx="1808162" cy="2163762"/>
          </a:xfrm>
          <a:prstGeom prst="ellipse">
            <a:avLst/>
          </a:prstGeom>
          <a:solidFill>
            <a:srgbClr val="EBF5FF"/>
          </a:solidFill>
          <a:ln w="9525">
            <a:solidFill>
              <a:schemeClr val="tx1"/>
            </a:solidFill>
            <a:round/>
            <a:headEnd/>
            <a:tailEnd/>
          </a:ln>
          <a:effectLst/>
        </p:spPr>
        <p:txBody>
          <a:bodyPr wrap="none" lIns="101882" tIns="50941" rIns="101882" bIns="50941" anchor="ctr"/>
          <a:lstStyle/>
          <a:p>
            <a:pPr defTabSz="1019175" eaLnBrk="0" hangingPunct="0"/>
            <a:r>
              <a:rPr lang="en-US" altLang="ja-JP" sz="2100" b="1">
                <a:solidFill>
                  <a:schemeClr val="tx1"/>
                </a:solidFill>
                <a:latin typeface="Tahoma" pitchFamily="34" charset="0"/>
                <a:ea typeface="ＭＳ Ｐゴシック" pitchFamily="34" charset="-128"/>
              </a:rPr>
              <a:t>Production</a:t>
            </a:r>
          </a:p>
          <a:p>
            <a:pPr defTabSz="1019175" eaLnBrk="0" hangingPunct="0"/>
            <a:r>
              <a:rPr lang="en-US" altLang="ja-JP" sz="2100" b="1">
                <a:solidFill>
                  <a:schemeClr val="tx1"/>
                </a:solidFill>
                <a:latin typeface="Tahoma" pitchFamily="34" charset="0"/>
                <a:ea typeface="ＭＳ Ｐゴシック" pitchFamily="34" charset="-128"/>
              </a:rPr>
              <a:t>schedule</a:t>
            </a:r>
          </a:p>
          <a:p>
            <a:pPr defTabSz="1019175" eaLnBrk="0" hangingPunct="0"/>
            <a:r>
              <a:rPr lang="en-US" altLang="ja-JP" sz="2100" b="1">
                <a:solidFill>
                  <a:schemeClr val="tx1"/>
                </a:solidFill>
                <a:latin typeface="Tahoma" pitchFamily="34" charset="0"/>
                <a:ea typeface="ＭＳ Ｐゴシック" pitchFamily="34" charset="-128"/>
              </a:rPr>
              <a:t>information</a:t>
            </a:r>
            <a:endParaRPr lang="en-US" altLang="ja-JP" sz="2100">
              <a:solidFill>
                <a:schemeClr val="tx1"/>
              </a:solidFill>
              <a:latin typeface="Tahoma" pitchFamily="34" charset="0"/>
              <a:ea typeface="ＭＳ Ｐゴシック" pitchFamily="34" charset="-128"/>
            </a:endParaRPr>
          </a:p>
          <a:p>
            <a:pPr defTabSz="1019175" eaLnBrk="0" hangingPunct="0"/>
            <a:r>
              <a:rPr lang="en-US" altLang="ja-JP">
                <a:solidFill>
                  <a:schemeClr val="tx1"/>
                </a:solidFill>
                <a:latin typeface="Tahoma" pitchFamily="34" charset="0"/>
                <a:ea typeface="ＭＳ Ｐゴシック" pitchFamily="34" charset="-128"/>
              </a:rPr>
              <a:t>(What to</a:t>
            </a:r>
          </a:p>
          <a:p>
            <a:pPr defTabSz="1019175" eaLnBrk="0" hangingPunct="0"/>
            <a:r>
              <a:rPr lang="en-US" altLang="ja-JP">
                <a:solidFill>
                  <a:schemeClr val="tx1"/>
                </a:solidFill>
                <a:latin typeface="Tahoma" pitchFamily="34" charset="0"/>
                <a:ea typeface="ＭＳ Ｐゴシック" pitchFamily="34" charset="-128"/>
              </a:rPr>
              <a:t>make and use)</a:t>
            </a:r>
          </a:p>
        </p:txBody>
      </p:sp>
      <p:sp>
        <p:nvSpPr>
          <p:cNvPr id="1760265" name="Oval 9"/>
          <p:cNvSpPr>
            <a:spLocks noChangeArrowheads="1"/>
          </p:cNvSpPr>
          <p:nvPr/>
        </p:nvSpPr>
        <p:spPr bwMode="auto">
          <a:xfrm>
            <a:off x="7194550" y="2905125"/>
            <a:ext cx="1808163" cy="2165350"/>
          </a:xfrm>
          <a:prstGeom prst="ellipse">
            <a:avLst/>
          </a:prstGeom>
          <a:solidFill>
            <a:srgbClr val="EBF5FF"/>
          </a:solidFill>
          <a:ln w="9525">
            <a:solidFill>
              <a:schemeClr val="tx1"/>
            </a:solidFill>
            <a:round/>
            <a:headEnd/>
            <a:tailEnd/>
          </a:ln>
          <a:effectLst/>
        </p:spPr>
        <p:txBody>
          <a:bodyPr wrap="none" lIns="101882" tIns="50941" rIns="101882" bIns="50941" anchor="ctr"/>
          <a:lstStyle/>
          <a:p>
            <a:pPr defTabSz="1019175" eaLnBrk="0" hangingPunct="0"/>
            <a:r>
              <a:rPr lang="en-US" altLang="ja-JP" sz="2100" b="1">
                <a:solidFill>
                  <a:schemeClr val="tx1"/>
                </a:solidFill>
                <a:latin typeface="Tahoma" pitchFamily="34" charset="0"/>
                <a:ea typeface="ＭＳ Ｐゴシック" pitchFamily="34" charset="-128"/>
              </a:rPr>
              <a:t>Production</a:t>
            </a:r>
          </a:p>
          <a:p>
            <a:pPr defTabSz="1019175" eaLnBrk="0" hangingPunct="0"/>
            <a:r>
              <a:rPr lang="en-US" altLang="ja-JP" sz="2100" b="1">
                <a:solidFill>
                  <a:schemeClr val="tx1"/>
                </a:solidFill>
                <a:latin typeface="Tahoma" pitchFamily="34" charset="0"/>
                <a:ea typeface="ＭＳ Ｐゴシック" pitchFamily="34" charset="-128"/>
              </a:rPr>
              <a:t>response</a:t>
            </a:r>
          </a:p>
          <a:p>
            <a:pPr defTabSz="1019175" eaLnBrk="0" hangingPunct="0"/>
            <a:r>
              <a:rPr lang="en-US" altLang="ja-JP" sz="2100" b="1">
                <a:solidFill>
                  <a:schemeClr val="tx1"/>
                </a:solidFill>
                <a:latin typeface="Tahoma" pitchFamily="34" charset="0"/>
                <a:ea typeface="ＭＳ Ｐゴシック" pitchFamily="34" charset="-128"/>
              </a:rPr>
              <a:t>information</a:t>
            </a:r>
            <a:endParaRPr lang="en-US" altLang="ja-JP" sz="2100">
              <a:solidFill>
                <a:schemeClr val="tx1"/>
              </a:solidFill>
              <a:latin typeface="Tahoma" pitchFamily="34" charset="0"/>
              <a:ea typeface="ＭＳ Ｐゴシック" pitchFamily="34" charset="-128"/>
            </a:endParaRPr>
          </a:p>
          <a:p>
            <a:pPr defTabSz="1019175" eaLnBrk="0" hangingPunct="0"/>
            <a:r>
              <a:rPr lang="en-US" altLang="ja-JP">
                <a:solidFill>
                  <a:schemeClr val="tx1"/>
                </a:solidFill>
                <a:latin typeface="Tahoma" pitchFamily="34" charset="0"/>
                <a:ea typeface="ＭＳ Ｐゴシック" pitchFamily="34" charset="-128"/>
              </a:rPr>
              <a:t>(What was</a:t>
            </a:r>
          </a:p>
          <a:p>
            <a:pPr defTabSz="1019175" eaLnBrk="0" hangingPunct="0"/>
            <a:r>
              <a:rPr lang="en-US" altLang="ja-JP">
                <a:solidFill>
                  <a:schemeClr val="tx1"/>
                </a:solidFill>
                <a:latin typeface="Tahoma" pitchFamily="34" charset="0"/>
                <a:ea typeface="ＭＳ Ｐゴシック" pitchFamily="34" charset="-128"/>
              </a:rPr>
              <a:t>made and used)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60260"/>
                                        </p:tgtEl>
                                        <p:attrNameLst>
                                          <p:attrName>style.visibility</p:attrName>
                                        </p:attrNameLst>
                                      </p:cBhvr>
                                      <p:to>
                                        <p:strVal val="visible"/>
                                      </p:to>
                                    </p:set>
                                    <p:animEffect transition="in" filter="fade">
                                      <p:cBhvr>
                                        <p:cTn id="7" dur="1000"/>
                                        <p:tgtEl>
                                          <p:spTgt spid="176026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760263"/>
                                        </p:tgtEl>
                                        <p:attrNameLst>
                                          <p:attrName>style.visibility</p:attrName>
                                        </p:attrNameLst>
                                      </p:cBhvr>
                                      <p:to>
                                        <p:strVal val="visible"/>
                                      </p:to>
                                    </p:set>
                                    <p:animEffect transition="in" filter="fade">
                                      <p:cBhvr>
                                        <p:cTn id="12" dur="1000"/>
                                        <p:tgtEl>
                                          <p:spTgt spid="176026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760262"/>
                                        </p:tgtEl>
                                        <p:attrNameLst>
                                          <p:attrName>style.visibility</p:attrName>
                                        </p:attrNameLst>
                                      </p:cBhvr>
                                      <p:to>
                                        <p:strVal val="visible"/>
                                      </p:to>
                                    </p:set>
                                    <p:animEffect transition="in" filter="fade">
                                      <p:cBhvr>
                                        <p:cTn id="17" dur="1000"/>
                                        <p:tgtEl>
                                          <p:spTgt spid="176026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60264"/>
                                        </p:tgtEl>
                                        <p:attrNameLst>
                                          <p:attrName>style.visibility</p:attrName>
                                        </p:attrNameLst>
                                      </p:cBhvr>
                                      <p:to>
                                        <p:strVal val="visible"/>
                                      </p:to>
                                    </p:set>
                                    <p:animEffect transition="in" filter="fade">
                                      <p:cBhvr>
                                        <p:cTn id="22" dur="1000"/>
                                        <p:tgtEl>
                                          <p:spTgt spid="176026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760265"/>
                                        </p:tgtEl>
                                        <p:attrNameLst>
                                          <p:attrName>style.visibility</p:attrName>
                                        </p:attrNameLst>
                                      </p:cBhvr>
                                      <p:to>
                                        <p:strVal val="visible"/>
                                      </p:to>
                                    </p:set>
                                    <p:animEffect transition="in" filter="fade">
                                      <p:cBhvr>
                                        <p:cTn id="27" dur="1000"/>
                                        <p:tgtEl>
                                          <p:spTgt spid="176026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760258"/>
                                        </p:tgtEl>
                                        <p:attrNameLst>
                                          <p:attrName>style.visibility</p:attrName>
                                        </p:attrNameLst>
                                      </p:cBhvr>
                                      <p:to>
                                        <p:strVal val="visible"/>
                                      </p:to>
                                    </p:set>
                                    <p:animEffect transition="in" filter="fade">
                                      <p:cBhvr>
                                        <p:cTn id="32" dur="1000"/>
                                        <p:tgtEl>
                                          <p:spTgt spid="17602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0258" grpId="0" animBg="1"/>
      <p:bldP spid="1760260" grpId="0" animBg="1" autoUpdateAnimBg="0"/>
      <p:bldP spid="1760262" grpId="0" animBg="1" autoUpdateAnimBg="0"/>
      <p:bldP spid="1760263" grpId="0" animBg="1" autoUpdateAnimBg="0"/>
      <p:bldP spid="1760264" grpId="0" animBg="1" autoUpdateAnimBg="0"/>
      <p:bldP spid="1760265" grpId="0" animBg="1" autoUpdateAnimBg="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2306" name="Rectangle 2"/>
          <p:cNvSpPr>
            <a:spLocks noGrp="1" noChangeArrowheads="1"/>
          </p:cNvSpPr>
          <p:nvPr>
            <p:ph type="title"/>
          </p:nvPr>
        </p:nvSpPr>
        <p:spPr/>
        <p:txBody>
          <a:bodyPr/>
          <a:lstStyle/>
          <a:p>
            <a:r>
              <a:rPr lang="en-US" smtClean="0"/>
              <a:t>What Is B2MML?</a:t>
            </a:r>
          </a:p>
        </p:txBody>
      </p:sp>
      <p:sp>
        <p:nvSpPr>
          <p:cNvPr id="1762307" name="Rectangle 3"/>
          <p:cNvSpPr>
            <a:spLocks noGrp="1" noChangeArrowheads="1"/>
          </p:cNvSpPr>
          <p:nvPr>
            <p:ph type="body" idx="1"/>
          </p:nvPr>
        </p:nvSpPr>
        <p:spPr/>
        <p:txBody>
          <a:bodyPr/>
          <a:lstStyle/>
          <a:p>
            <a:r>
              <a:rPr lang="en-US" sz="1800" smtClean="0"/>
              <a:t>B2MML = Business To Manufacturing Markup Language</a:t>
            </a:r>
          </a:p>
          <a:p>
            <a:r>
              <a:rPr lang="en-US" sz="1800" smtClean="0"/>
              <a:t>Standards based, vendor independent XML schema (W3C) implementation of </a:t>
            </a:r>
            <a:br>
              <a:rPr lang="en-US" sz="1800" smtClean="0"/>
            </a:br>
            <a:r>
              <a:rPr lang="en-US" sz="1800" smtClean="0"/>
              <a:t>ISA-95</a:t>
            </a:r>
          </a:p>
          <a:p>
            <a:pPr lvl="1"/>
            <a:r>
              <a:rPr lang="en-US" sz="1800" b="1" smtClean="0"/>
              <a:t>B2MML and MIMOSA OSA-EAI follows the functional lead of the ISA-95 standard</a:t>
            </a:r>
          </a:p>
          <a:p>
            <a:r>
              <a:rPr lang="en-US" sz="1800" smtClean="0"/>
              <a:t>Tool for bringing together automation</a:t>
            </a:r>
            <a:br>
              <a:rPr lang="en-US" sz="1800" smtClean="0"/>
            </a:br>
            <a:r>
              <a:rPr lang="en-US" sz="1800" smtClean="0"/>
              <a:t> &amp; IT groups</a:t>
            </a:r>
          </a:p>
          <a:p>
            <a:pPr lvl="1"/>
            <a:r>
              <a:rPr lang="en-US" sz="1800" smtClean="0"/>
              <a:t>Information familiar to automation</a:t>
            </a:r>
            <a:br>
              <a:rPr lang="en-US" sz="1800" smtClean="0"/>
            </a:br>
            <a:r>
              <a:rPr lang="en-US" sz="1800" smtClean="0"/>
              <a:t>professionals in an IT acceptable </a:t>
            </a:r>
            <a:br>
              <a:rPr lang="en-US" sz="1800" smtClean="0"/>
            </a:br>
            <a:r>
              <a:rPr lang="en-US" sz="1800" smtClean="0"/>
              <a:t>format</a:t>
            </a:r>
          </a:p>
          <a:p>
            <a:r>
              <a:rPr lang="en-US" sz="1800" smtClean="0"/>
              <a:t>Logical progression when ISA-95</a:t>
            </a:r>
            <a:br>
              <a:rPr lang="en-US" sz="1800" smtClean="0"/>
            </a:br>
            <a:r>
              <a:rPr lang="en-US" sz="1800" smtClean="0"/>
              <a:t>standard used for analysis and design</a:t>
            </a:r>
          </a:p>
          <a:p>
            <a:r>
              <a:rPr lang="en-US" sz="1800" smtClean="0"/>
              <a:t>Developed by and available </a:t>
            </a:r>
            <a:br>
              <a:rPr lang="en-US" sz="1800" smtClean="0"/>
            </a:br>
            <a:r>
              <a:rPr lang="en-US" sz="1800" smtClean="0"/>
              <a:t>from the WBF</a:t>
            </a:r>
          </a:p>
          <a:p>
            <a:pPr lvl="1"/>
            <a:r>
              <a:rPr lang="en-US" sz="1800" smtClean="0"/>
              <a:t>www.wbf.org</a:t>
            </a:r>
          </a:p>
        </p:txBody>
      </p:sp>
      <p:grpSp>
        <p:nvGrpSpPr>
          <p:cNvPr id="1762308" name="Group 4"/>
          <p:cNvGrpSpPr>
            <a:grpSpLocks/>
          </p:cNvGrpSpPr>
          <p:nvPr/>
        </p:nvGrpSpPr>
        <p:grpSpPr bwMode="auto">
          <a:xfrm>
            <a:off x="5486400" y="3351213"/>
            <a:ext cx="3352800" cy="3319462"/>
            <a:chOff x="3456" y="2111"/>
            <a:chExt cx="2112" cy="2091"/>
          </a:xfrm>
        </p:grpSpPr>
        <p:pic>
          <p:nvPicPr>
            <p:cNvPr id="1762309" name="Picture 5"/>
            <p:cNvPicPr>
              <a:picLocks noChangeAspect="1" noChangeArrowheads="1"/>
            </p:cNvPicPr>
            <p:nvPr/>
          </p:nvPicPr>
          <p:blipFill>
            <a:blip r:embed="rId3" cstate="print"/>
            <a:srcRect/>
            <a:stretch>
              <a:fillRect/>
            </a:stretch>
          </p:blipFill>
          <p:spPr bwMode="auto">
            <a:xfrm>
              <a:off x="4560" y="3145"/>
              <a:ext cx="1008" cy="943"/>
            </a:xfrm>
            <a:prstGeom prst="rect">
              <a:avLst/>
            </a:prstGeom>
            <a:noFill/>
            <a:ln w="9525">
              <a:noFill/>
              <a:miter lim="800000"/>
              <a:headEnd/>
              <a:tailEnd/>
            </a:ln>
            <a:effectLst/>
          </p:spPr>
        </p:pic>
        <p:grpSp>
          <p:nvGrpSpPr>
            <p:cNvPr id="1762310" name="Group 6"/>
            <p:cNvGrpSpPr>
              <a:grpSpLocks/>
            </p:cNvGrpSpPr>
            <p:nvPr/>
          </p:nvGrpSpPr>
          <p:grpSpPr bwMode="auto">
            <a:xfrm>
              <a:off x="3936" y="2954"/>
              <a:ext cx="864" cy="1248"/>
              <a:chOff x="2869" y="1874"/>
              <a:chExt cx="145" cy="176"/>
            </a:xfrm>
          </p:grpSpPr>
          <p:sp>
            <p:nvSpPr>
              <p:cNvPr id="1762311" name="Rectangle 7"/>
              <p:cNvSpPr>
                <a:spLocks noChangeArrowheads="1"/>
              </p:cNvSpPr>
              <p:nvPr/>
            </p:nvSpPr>
            <p:spPr bwMode="auto">
              <a:xfrm>
                <a:off x="2956" y="1906"/>
                <a:ext cx="44" cy="144"/>
              </a:xfrm>
              <a:prstGeom prst="rect">
                <a:avLst/>
              </a:prstGeom>
              <a:solidFill>
                <a:srgbClr val="E0E0E0"/>
              </a:solidFill>
              <a:ln w="9525">
                <a:noFill/>
                <a:miter lim="800000"/>
                <a:headEnd/>
                <a:tailEnd/>
              </a:ln>
            </p:spPr>
            <p:txBody>
              <a:bodyPr/>
              <a:lstStyle/>
              <a:p>
                <a:endParaRPr lang="en-US"/>
              </a:p>
            </p:txBody>
          </p:sp>
          <p:sp>
            <p:nvSpPr>
              <p:cNvPr id="1762312" name="Freeform 8"/>
              <p:cNvSpPr>
                <a:spLocks/>
              </p:cNvSpPr>
              <p:nvPr/>
            </p:nvSpPr>
            <p:spPr bwMode="auto">
              <a:xfrm>
                <a:off x="2883" y="1888"/>
                <a:ext cx="73" cy="162"/>
              </a:xfrm>
              <a:custGeom>
                <a:avLst/>
                <a:gdLst/>
                <a:ahLst/>
                <a:cxnLst>
                  <a:cxn ang="0">
                    <a:pos x="0" y="246"/>
                  </a:cxn>
                  <a:cxn ang="0">
                    <a:pos x="144" y="325"/>
                  </a:cxn>
                  <a:cxn ang="0">
                    <a:pos x="144" y="38"/>
                  </a:cxn>
                  <a:cxn ang="0">
                    <a:pos x="121" y="24"/>
                  </a:cxn>
                  <a:cxn ang="0">
                    <a:pos x="0" y="0"/>
                  </a:cxn>
                  <a:cxn ang="0">
                    <a:pos x="0" y="246"/>
                  </a:cxn>
                </a:cxnLst>
                <a:rect l="0" t="0" r="r" b="b"/>
                <a:pathLst>
                  <a:path w="144" h="325">
                    <a:moveTo>
                      <a:pt x="0" y="246"/>
                    </a:moveTo>
                    <a:lnTo>
                      <a:pt x="144" y="325"/>
                    </a:lnTo>
                    <a:lnTo>
                      <a:pt x="144" y="38"/>
                    </a:lnTo>
                    <a:lnTo>
                      <a:pt x="121" y="24"/>
                    </a:lnTo>
                    <a:lnTo>
                      <a:pt x="0" y="0"/>
                    </a:lnTo>
                    <a:lnTo>
                      <a:pt x="0" y="246"/>
                    </a:lnTo>
                    <a:close/>
                  </a:path>
                </a:pathLst>
              </a:custGeom>
              <a:solidFill>
                <a:srgbClr val="606060"/>
              </a:solidFill>
              <a:ln w="9525">
                <a:noFill/>
                <a:round/>
                <a:headEnd/>
                <a:tailEnd/>
              </a:ln>
            </p:spPr>
            <p:txBody>
              <a:bodyPr/>
              <a:lstStyle/>
              <a:p>
                <a:endParaRPr lang="en-US"/>
              </a:p>
            </p:txBody>
          </p:sp>
          <p:sp>
            <p:nvSpPr>
              <p:cNvPr id="1762313" name="Freeform 9"/>
              <p:cNvSpPr>
                <a:spLocks/>
              </p:cNvSpPr>
              <p:nvPr/>
            </p:nvSpPr>
            <p:spPr bwMode="auto">
              <a:xfrm>
                <a:off x="2955" y="1906"/>
                <a:ext cx="44" cy="16"/>
              </a:xfrm>
              <a:custGeom>
                <a:avLst/>
                <a:gdLst/>
                <a:ahLst/>
                <a:cxnLst>
                  <a:cxn ang="0">
                    <a:pos x="0" y="0"/>
                  </a:cxn>
                  <a:cxn ang="0">
                    <a:pos x="89" y="0"/>
                  </a:cxn>
                  <a:cxn ang="0">
                    <a:pos x="89" y="33"/>
                  </a:cxn>
                  <a:cxn ang="0">
                    <a:pos x="0" y="15"/>
                  </a:cxn>
                  <a:cxn ang="0">
                    <a:pos x="0" y="0"/>
                  </a:cxn>
                </a:cxnLst>
                <a:rect l="0" t="0" r="r" b="b"/>
                <a:pathLst>
                  <a:path w="89" h="33">
                    <a:moveTo>
                      <a:pt x="0" y="0"/>
                    </a:moveTo>
                    <a:lnTo>
                      <a:pt x="89" y="0"/>
                    </a:lnTo>
                    <a:lnTo>
                      <a:pt x="89" y="33"/>
                    </a:lnTo>
                    <a:lnTo>
                      <a:pt x="0" y="15"/>
                    </a:lnTo>
                    <a:lnTo>
                      <a:pt x="0" y="0"/>
                    </a:lnTo>
                    <a:close/>
                  </a:path>
                </a:pathLst>
              </a:custGeom>
              <a:solidFill>
                <a:srgbClr val="808080"/>
              </a:solidFill>
              <a:ln w="9525">
                <a:noFill/>
                <a:round/>
                <a:headEnd/>
                <a:tailEnd/>
              </a:ln>
            </p:spPr>
            <p:txBody>
              <a:bodyPr/>
              <a:lstStyle/>
              <a:p>
                <a:endParaRPr lang="en-US"/>
              </a:p>
            </p:txBody>
          </p:sp>
          <p:sp>
            <p:nvSpPr>
              <p:cNvPr id="1762314" name="Rectangle 10"/>
              <p:cNvSpPr>
                <a:spLocks noChangeArrowheads="1"/>
              </p:cNvSpPr>
              <p:nvPr/>
            </p:nvSpPr>
            <p:spPr bwMode="auto">
              <a:xfrm>
                <a:off x="2956" y="1926"/>
                <a:ext cx="21" cy="9"/>
              </a:xfrm>
              <a:prstGeom prst="rect">
                <a:avLst/>
              </a:prstGeom>
              <a:solidFill>
                <a:srgbClr val="E00000"/>
              </a:solidFill>
              <a:ln w="9525">
                <a:noFill/>
                <a:miter lim="800000"/>
                <a:headEnd/>
                <a:tailEnd/>
              </a:ln>
            </p:spPr>
            <p:txBody>
              <a:bodyPr/>
              <a:lstStyle/>
              <a:p>
                <a:endParaRPr lang="en-US"/>
              </a:p>
            </p:txBody>
          </p:sp>
          <p:sp>
            <p:nvSpPr>
              <p:cNvPr id="1762315" name="Rectangle 11"/>
              <p:cNvSpPr>
                <a:spLocks noChangeArrowheads="1"/>
              </p:cNvSpPr>
              <p:nvPr/>
            </p:nvSpPr>
            <p:spPr bwMode="auto">
              <a:xfrm>
                <a:off x="2978" y="1926"/>
                <a:ext cx="23" cy="9"/>
              </a:xfrm>
              <a:prstGeom prst="rect">
                <a:avLst/>
              </a:prstGeom>
              <a:solidFill>
                <a:srgbClr val="E00000"/>
              </a:solidFill>
              <a:ln w="9525">
                <a:noFill/>
                <a:miter lim="800000"/>
                <a:headEnd/>
                <a:tailEnd/>
              </a:ln>
            </p:spPr>
            <p:txBody>
              <a:bodyPr/>
              <a:lstStyle/>
              <a:p>
                <a:endParaRPr lang="en-US"/>
              </a:p>
            </p:txBody>
          </p:sp>
          <p:sp>
            <p:nvSpPr>
              <p:cNvPr id="1762316" name="Rectangle 12"/>
              <p:cNvSpPr>
                <a:spLocks noChangeArrowheads="1"/>
              </p:cNvSpPr>
              <p:nvPr/>
            </p:nvSpPr>
            <p:spPr bwMode="auto">
              <a:xfrm>
                <a:off x="2966" y="1917"/>
                <a:ext cx="23" cy="9"/>
              </a:xfrm>
              <a:prstGeom prst="rect">
                <a:avLst/>
              </a:prstGeom>
              <a:solidFill>
                <a:srgbClr val="600000"/>
              </a:solidFill>
              <a:ln w="9525">
                <a:noFill/>
                <a:miter lim="800000"/>
                <a:headEnd/>
                <a:tailEnd/>
              </a:ln>
            </p:spPr>
            <p:txBody>
              <a:bodyPr/>
              <a:lstStyle/>
              <a:p>
                <a:endParaRPr lang="en-US"/>
              </a:p>
            </p:txBody>
          </p:sp>
          <p:sp>
            <p:nvSpPr>
              <p:cNvPr id="1762317" name="Rectangle 13"/>
              <p:cNvSpPr>
                <a:spLocks noChangeArrowheads="1"/>
              </p:cNvSpPr>
              <p:nvPr/>
            </p:nvSpPr>
            <p:spPr bwMode="auto">
              <a:xfrm>
                <a:off x="2990" y="1917"/>
                <a:ext cx="11" cy="9"/>
              </a:xfrm>
              <a:prstGeom prst="rect">
                <a:avLst/>
              </a:prstGeom>
              <a:solidFill>
                <a:srgbClr val="E00000"/>
              </a:solidFill>
              <a:ln w="9525">
                <a:noFill/>
                <a:miter lim="800000"/>
                <a:headEnd/>
                <a:tailEnd/>
              </a:ln>
            </p:spPr>
            <p:txBody>
              <a:bodyPr/>
              <a:lstStyle/>
              <a:p>
                <a:endParaRPr lang="en-US"/>
              </a:p>
            </p:txBody>
          </p:sp>
          <p:sp>
            <p:nvSpPr>
              <p:cNvPr id="1762318" name="Rectangle 14"/>
              <p:cNvSpPr>
                <a:spLocks noChangeArrowheads="1"/>
              </p:cNvSpPr>
              <p:nvPr/>
            </p:nvSpPr>
            <p:spPr bwMode="auto">
              <a:xfrm>
                <a:off x="2954" y="1917"/>
                <a:ext cx="11" cy="9"/>
              </a:xfrm>
              <a:prstGeom prst="rect">
                <a:avLst/>
              </a:prstGeom>
              <a:solidFill>
                <a:srgbClr val="E00000"/>
              </a:solidFill>
              <a:ln w="9525">
                <a:noFill/>
                <a:miter lim="800000"/>
                <a:headEnd/>
                <a:tailEnd/>
              </a:ln>
            </p:spPr>
            <p:txBody>
              <a:bodyPr/>
              <a:lstStyle/>
              <a:p>
                <a:endParaRPr lang="en-US"/>
              </a:p>
            </p:txBody>
          </p:sp>
          <p:sp>
            <p:nvSpPr>
              <p:cNvPr id="1762319" name="Rectangle 15"/>
              <p:cNvSpPr>
                <a:spLocks noChangeArrowheads="1"/>
              </p:cNvSpPr>
              <p:nvPr/>
            </p:nvSpPr>
            <p:spPr bwMode="auto">
              <a:xfrm>
                <a:off x="2956" y="1907"/>
                <a:ext cx="21" cy="9"/>
              </a:xfrm>
              <a:prstGeom prst="rect">
                <a:avLst/>
              </a:prstGeom>
              <a:solidFill>
                <a:srgbClr val="E00000"/>
              </a:solidFill>
              <a:ln w="9525">
                <a:noFill/>
                <a:miter lim="800000"/>
                <a:headEnd/>
                <a:tailEnd/>
              </a:ln>
            </p:spPr>
            <p:txBody>
              <a:bodyPr/>
              <a:lstStyle/>
              <a:p>
                <a:endParaRPr lang="en-US"/>
              </a:p>
            </p:txBody>
          </p:sp>
          <p:sp>
            <p:nvSpPr>
              <p:cNvPr id="1762320" name="Rectangle 16"/>
              <p:cNvSpPr>
                <a:spLocks noChangeArrowheads="1"/>
              </p:cNvSpPr>
              <p:nvPr/>
            </p:nvSpPr>
            <p:spPr bwMode="auto">
              <a:xfrm>
                <a:off x="2979" y="1907"/>
                <a:ext cx="22" cy="9"/>
              </a:xfrm>
              <a:prstGeom prst="rect">
                <a:avLst/>
              </a:prstGeom>
              <a:solidFill>
                <a:srgbClr val="E00000"/>
              </a:solidFill>
              <a:ln w="9525">
                <a:noFill/>
                <a:miter lim="800000"/>
                <a:headEnd/>
                <a:tailEnd/>
              </a:ln>
            </p:spPr>
            <p:txBody>
              <a:bodyPr/>
              <a:lstStyle/>
              <a:p>
                <a:endParaRPr lang="en-US"/>
              </a:p>
            </p:txBody>
          </p:sp>
          <p:sp>
            <p:nvSpPr>
              <p:cNvPr id="1762321" name="Rectangle 17"/>
              <p:cNvSpPr>
                <a:spLocks noChangeArrowheads="1"/>
              </p:cNvSpPr>
              <p:nvPr/>
            </p:nvSpPr>
            <p:spPr bwMode="auto">
              <a:xfrm>
                <a:off x="2956" y="1945"/>
                <a:ext cx="20" cy="8"/>
              </a:xfrm>
              <a:prstGeom prst="rect">
                <a:avLst/>
              </a:prstGeom>
              <a:solidFill>
                <a:srgbClr val="E00000"/>
              </a:solidFill>
              <a:ln w="9525">
                <a:noFill/>
                <a:miter lim="800000"/>
                <a:headEnd/>
                <a:tailEnd/>
              </a:ln>
            </p:spPr>
            <p:txBody>
              <a:bodyPr/>
              <a:lstStyle/>
              <a:p>
                <a:endParaRPr lang="en-US"/>
              </a:p>
            </p:txBody>
          </p:sp>
          <p:sp>
            <p:nvSpPr>
              <p:cNvPr id="1762322" name="Rectangle 18"/>
              <p:cNvSpPr>
                <a:spLocks noChangeArrowheads="1"/>
              </p:cNvSpPr>
              <p:nvPr/>
            </p:nvSpPr>
            <p:spPr bwMode="auto">
              <a:xfrm>
                <a:off x="2978" y="1945"/>
                <a:ext cx="23" cy="8"/>
              </a:xfrm>
              <a:prstGeom prst="rect">
                <a:avLst/>
              </a:prstGeom>
              <a:solidFill>
                <a:srgbClr val="E00000"/>
              </a:solidFill>
              <a:ln w="9525">
                <a:noFill/>
                <a:miter lim="800000"/>
                <a:headEnd/>
                <a:tailEnd/>
              </a:ln>
            </p:spPr>
            <p:txBody>
              <a:bodyPr/>
              <a:lstStyle/>
              <a:p>
                <a:endParaRPr lang="en-US"/>
              </a:p>
            </p:txBody>
          </p:sp>
          <p:sp>
            <p:nvSpPr>
              <p:cNvPr id="1762323" name="Rectangle 19"/>
              <p:cNvSpPr>
                <a:spLocks noChangeArrowheads="1"/>
              </p:cNvSpPr>
              <p:nvPr/>
            </p:nvSpPr>
            <p:spPr bwMode="auto">
              <a:xfrm>
                <a:off x="2966" y="1936"/>
                <a:ext cx="23" cy="8"/>
              </a:xfrm>
              <a:prstGeom prst="rect">
                <a:avLst/>
              </a:prstGeom>
              <a:solidFill>
                <a:srgbClr val="600000"/>
              </a:solidFill>
              <a:ln w="9525">
                <a:noFill/>
                <a:miter lim="800000"/>
                <a:headEnd/>
                <a:tailEnd/>
              </a:ln>
            </p:spPr>
            <p:txBody>
              <a:bodyPr/>
              <a:lstStyle/>
              <a:p>
                <a:endParaRPr lang="en-US"/>
              </a:p>
            </p:txBody>
          </p:sp>
          <p:sp>
            <p:nvSpPr>
              <p:cNvPr id="1762324" name="Rectangle 20"/>
              <p:cNvSpPr>
                <a:spLocks noChangeArrowheads="1"/>
              </p:cNvSpPr>
              <p:nvPr/>
            </p:nvSpPr>
            <p:spPr bwMode="auto">
              <a:xfrm>
                <a:off x="2989" y="1936"/>
                <a:ext cx="12" cy="8"/>
              </a:xfrm>
              <a:prstGeom prst="rect">
                <a:avLst/>
              </a:prstGeom>
              <a:solidFill>
                <a:srgbClr val="E00000"/>
              </a:solidFill>
              <a:ln w="9525">
                <a:noFill/>
                <a:miter lim="800000"/>
                <a:headEnd/>
                <a:tailEnd/>
              </a:ln>
            </p:spPr>
            <p:txBody>
              <a:bodyPr/>
              <a:lstStyle/>
              <a:p>
                <a:endParaRPr lang="en-US"/>
              </a:p>
            </p:txBody>
          </p:sp>
          <p:sp>
            <p:nvSpPr>
              <p:cNvPr id="1762325" name="Rectangle 21"/>
              <p:cNvSpPr>
                <a:spLocks noChangeArrowheads="1"/>
              </p:cNvSpPr>
              <p:nvPr/>
            </p:nvSpPr>
            <p:spPr bwMode="auto">
              <a:xfrm>
                <a:off x="2956" y="1936"/>
                <a:ext cx="9" cy="8"/>
              </a:xfrm>
              <a:prstGeom prst="rect">
                <a:avLst/>
              </a:prstGeom>
              <a:solidFill>
                <a:srgbClr val="E00000"/>
              </a:solidFill>
              <a:ln w="9525">
                <a:noFill/>
                <a:miter lim="800000"/>
                <a:headEnd/>
                <a:tailEnd/>
              </a:ln>
            </p:spPr>
            <p:txBody>
              <a:bodyPr/>
              <a:lstStyle/>
              <a:p>
                <a:endParaRPr lang="en-US"/>
              </a:p>
            </p:txBody>
          </p:sp>
          <p:sp>
            <p:nvSpPr>
              <p:cNvPr id="1762326" name="Rectangle 22"/>
              <p:cNvSpPr>
                <a:spLocks noChangeArrowheads="1"/>
              </p:cNvSpPr>
              <p:nvPr/>
            </p:nvSpPr>
            <p:spPr bwMode="auto">
              <a:xfrm>
                <a:off x="2955" y="1964"/>
                <a:ext cx="21" cy="8"/>
              </a:xfrm>
              <a:prstGeom prst="rect">
                <a:avLst/>
              </a:prstGeom>
              <a:solidFill>
                <a:srgbClr val="E00000"/>
              </a:solidFill>
              <a:ln w="9525">
                <a:noFill/>
                <a:miter lim="800000"/>
                <a:headEnd/>
                <a:tailEnd/>
              </a:ln>
            </p:spPr>
            <p:txBody>
              <a:bodyPr/>
              <a:lstStyle/>
              <a:p>
                <a:endParaRPr lang="en-US"/>
              </a:p>
            </p:txBody>
          </p:sp>
          <p:sp>
            <p:nvSpPr>
              <p:cNvPr id="1762327" name="Rectangle 23"/>
              <p:cNvSpPr>
                <a:spLocks noChangeArrowheads="1"/>
              </p:cNvSpPr>
              <p:nvPr/>
            </p:nvSpPr>
            <p:spPr bwMode="auto">
              <a:xfrm>
                <a:off x="2978" y="1964"/>
                <a:ext cx="23" cy="8"/>
              </a:xfrm>
              <a:prstGeom prst="rect">
                <a:avLst/>
              </a:prstGeom>
              <a:solidFill>
                <a:srgbClr val="E00000"/>
              </a:solidFill>
              <a:ln w="9525">
                <a:noFill/>
                <a:miter lim="800000"/>
                <a:headEnd/>
                <a:tailEnd/>
              </a:ln>
            </p:spPr>
            <p:txBody>
              <a:bodyPr/>
              <a:lstStyle/>
              <a:p>
                <a:endParaRPr lang="en-US"/>
              </a:p>
            </p:txBody>
          </p:sp>
          <p:sp>
            <p:nvSpPr>
              <p:cNvPr id="1762328" name="Rectangle 24"/>
              <p:cNvSpPr>
                <a:spLocks noChangeArrowheads="1"/>
              </p:cNvSpPr>
              <p:nvPr/>
            </p:nvSpPr>
            <p:spPr bwMode="auto">
              <a:xfrm>
                <a:off x="2966" y="1955"/>
                <a:ext cx="23" cy="8"/>
              </a:xfrm>
              <a:prstGeom prst="rect">
                <a:avLst/>
              </a:prstGeom>
              <a:solidFill>
                <a:srgbClr val="E00000"/>
              </a:solidFill>
              <a:ln w="9525">
                <a:noFill/>
                <a:miter lim="800000"/>
                <a:headEnd/>
                <a:tailEnd/>
              </a:ln>
            </p:spPr>
            <p:txBody>
              <a:bodyPr/>
              <a:lstStyle/>
              <a:p>
                <a:endParaRPr lang="en-US"/>
              </a:p>
            </p:txBody>
          </p:sp>
          <p:sp>
            <p:nvSpPr>
              <p:cNvPr id="1762329" name="Rectangle 25"/>
              <p:cNvSpPr>
                <a:spLocks noChangeArrowheads="1"/>
              </p:cNvSpPr>
              <p:nvPr/>
            </p:nvSpPr>
            <p:spPr bwMode="auto">
              <a:xfrm>
                <a:off x="2989" y="1955"/>
                <a:ext cx="12" cy="8"/>
              </a:xfrm>
              <a:prstGeom prst="rect">
                <a:avLst/>
              </a:prstGeom>
              <a:solidFill>
                <a:srgbClr val="600000"/>
              </a:solidFill>
              <a:ln w="9525">
                <a:noFill/>
                <a:miter lim="800000"/>
                <a:headEnd/>
                <a:tailEnd/>
              </a:ln>
            </p:spPr>
            <p:txBody>
              <a:bodyPr/>
              <a:lstStyle/>
              <a:p>
                <a:endParaRPr lang="en-US"/>
              </a:p>
            </p:txBody>
          </p:sp>
          <p:sp>
            <p:nvSpPr>
              <p:cNvPr id="1762330" name="Rectangle 26"/>
              <p:cNvSpPr>
                <a:spLocks noChangeArrowheads="1"/>
              </p:cNvSpPr>
              <p:nvPr/>
            </p:nvSpPr>
            <p:spPr bwMode="auto">
              <a:xfrm>
                <a:off x="2955" y="1955"/>
                <a:ext cx="10" cy="8"/>
              </a:xfrm>
              <a:prstGeom prst="rect">
                <a:avLst/>
              </a:prstGeom>
              <a:solidFill>
                <a:srgbClr val="E00000"/>
              </a:solidFill>
              <a:ln w="9525">
                <a:noFill/>
                <a:miter lim="800000"/>
                <a:headEnd/>
                <a:tailEnd/>
              </a:ln>
            </p:spPr>
            <p:txBody>
              <a:bodyPr/>
              <a:lstStyle/>
              <a:p>
                <a:endParaRPr lang="en-US"/>
              </a:p>
            </p:txBody>
          </p:sp>
          <p:sp>
            <p:nvSpPr>
              <p:cNvPr id="1762331" name="Rectangle 27"/>
              <p:cNvSpPr>
                <a:spLocks noChangeArrowheads="1"/>
              </p:cNvSpPr>
              <p:nvPr/>
            </p:nvSpPr>
            <p:spPr bwMode="auto">
              <a:xfrm>
                <a:off x="2956" y="1983"/>
                <a:ext cx="20" cy="8"/>
              </a:xfrm>
              <a:prstGeom prst="rect">
                <a:avLst/>
              </a:prstGeom>
              <a:solidFill>
                <a:srgbClr val="E00000"/>
              </a:solidFill>
              <a:ln w="9525">
                <a:noFill/>
                <a:miter lim="800000"/>
                <a:headEnd/>
                <a:tailEnd/>
              </a:ln>
            </p:spPr>
            <p:txBody>
              <a:bodyPr/>
              <a:lstStyle/>
              <a:p>
                <a:endParaRPr lang="en-US"/>
              </a:p>
            </p:txBody>
          </p:sp>
          <p:sp>
            <p:nvSpPr>
              <p:cNvPr id="1762332" name="Rectangle 28"/>
              <p:cNvSpPr>
                <a:spLocks noChangeArrowheads="1"/>
              </p:cNvSpPr>
              <p:nvPr/>
            </p:nvSpPr>
            <p:spPr bwMode="auto">
              <a:xfrm>
                <a:off x="2978" y="1983"/>
                <a:ext cx="23" cy="8"/>
              </a:xfrm>
              <a:prstGeom prst="rect">
                <a:avLst/>
              </a:prstGeom>
              <a:solidFill>
                <a:srgbClr val="E00000"/>
              </a:solidFill>
              <a:ln w="9525">
                <a:noFill/>
                <a:miter lim="800000"/>
                <a:headEnd/>
                <a:tailEnd/>
              </a:ln>
            </p:spPr>
            <p:txBody>
              <a:bodyPr/>
              <a:lstStyle/>
              <a:p>
                <a:endParaRPr lang="en-US"/>
              </a:p>
            </p:txBody>
          </p:sp>
          <p:sp>
            <p:nvSpPr>
              <p:cNvPr id="1762333" name="Rectangle 29"/>
              <p:cNvSpPr>
                <a:spLocks noChangeArrowheads="1"/>
              </p:cNvSpPr>
              <p:nvPr/>
            </p:nvSpPr>
            <p:spPr bwMode="auto">
              <a:xfrm>
                <a:off x="2966" y="1974"/>
                <a:ext cx="22" cy="8"/>
              </a:xfrm>
              <a:prstGeom prst="rect">
                <a:avLst/>
              </a:prstGeom>
              <a:solidFill>
                <a:srgbClr val="600000"/>
              </a:solidFill>
              <a:ln w="9525">
                <a:noFill/>
                <a:miter lim="800000"/>
                <a:headEnd/>
                <a:tailEnd/>
              </a:ln>
            </p:spPr>
            <p:txBody>
              <a:bodyPr/>
              <a:lstStyle/>
              <a:p>
                <a:endParaRPr lang="en-US"/>
              </a:p>
            </p:txBody>
          </p:sp>
          <p:sp>
            <p:nvSpPr>
              <p:cNvPr id="1762334" name="Rectangle 30"/>
              <p:cNvSpPr>
                <a:spLocks noChangeArrowheads="1"/>
              </p:cNvSpPr>
              <p:nvPr/>
            </p:nvSpPr>
            <p:spPr bwMode="auto">
              <a:xfrm>
                <a:off x="2989" y="1973"/>
                <a:ext cx="12" cy="9"/>
              </a:xfrm>
              <a:prstGeom prst="rect">
                <a:avLst/>
              </a:prstGeom>
              <a:solidFill>
                <a:srgbClr val="E00000"/>
              </a:solidFill>
              <a:ln w="9525">
                <a:noFill/>
                <a:miter lim="800000"/>
                <a:headEnd/>
                <a:tailEnd/>
              </a:ln>
            </p:spPr>
            <p:txBody>
              <a:bodyPr/>
              <a:lstStyle/>
              <a:p>
                <a:endParaRPr lang="en-US"/>
              </a:p>
            </p:txBody>
          </p:sp>
          <p:sp>
            <p:nvSpPr>
              <p:cNvPr id="1762335" name="Rectangle 31"/>
              <p:cNvSpPr>
                <a:spLocks noChangeArrowheads="1"/>
              </p:cNvSpPr>
              <p:nvPr/>
            </p:nvSpPr>
            <p:spPr bwMode="auto">
              <a:xfrm>
                <a:off x="2956" y="1973"/>
                <a:ext cx="9" cy="9"/>
              </a:xfrm>
              <a:prstGeom prst="rect">
                <a:avLst/>
              </a:prstGeom>
              <a:solidFill>
                <a:srgbClr val="E00000"/>
              </a:solidFill>
              <a:ln w="9525">
                <a:noFill/>
                <a:miter lim="800000"/>
                <a:headEnd/>
                <a:tailEnd/>
              </a:ln>
            </p:spPr>
            <p:txBody>
              <a:bodyPr/>
              <a:lstStyle/>
              <a:p>
                <a:endParaRPr lang="en-US"/>
              </a:p>
            </p:txBody>
          </p:sp>
          <p:sp>
            <p:nvSpPr>
              <p:cNvPr id="1762336" name="Rectangle 32"/>
              <p:cNvSpPr>
                <a:spLocks noChangeArrowheads="1"/>
              </p:cNvSpPr>
              <p:nvPr/>
            </p:nvSpPr>
            <p:spPr bwMode="auto">
              <a:xfrm>
                <a:off x="2955" y="2003"/>
                <a:ext cx="22" cy="7"/>
              </a:xfrm>
              <a:prstGeom prst="rect">
                <a:avLst/>
              </a:prstGeom>
              <a:solidFill>
                <a:srgbClr val="E00000"/>
              </a:solidFill>
              <a:ln w="9525">
                <a:noFill/>
                <a:miter lim="800000"/>
                <a:headEnd/>
                <a:tailEnd/>
              </a:ln>
            </p:spPr>
            <p:txBody>
              <a:bodyPr/>
              <a:lstStyle/>
              <a:p>
                <a:endParaRPr lang="en-US"/>
              </a:p>
            </p:txBody>
          </p:sp>
          <p:sp>
            <p:nvSpPr>
              <p:cNvPr id="1762337" name="Rectangle 33"/>
              <p:cNvSpPr>
                <a:spLocks noChangeArrowheads="1"/>
              </p:cNvSpPr>
              <p:nvPr/>
            </p:nvSpPr>
            <p:spPr bwMode="auto">
              <a:xfrm>
                <a:off x="2978" y="2002"/>
                <a:ext cx="23" cy="9"/>
              </a:xfrm>
              <a:prstGeom prst="rect">
                <a:avLst/>
              </a:prstGeom>
              <a:solidFill>
                <a:srgbClr val="E00000"/>
              </a:solidFill>
              <a:ln w="9525">
                <a:noFill/>
                <a:miter lim="800000"/>
                <a:headEnd/>
                <a:tailEnd/>
              </a:ln>
            </p:spPr>
            <p:txBody>
              <a:bodyPr/>
              <a:lstStyle/>
              <a:p>
                <a:endParaRPr lang="en-US"/>
              </a:p>
            </p:txBody>
          </p:sp>
          <p:sp>
            <p:nvSpPr>
              <p:cNvPr id="1762338" name="Rectangle 34"/>
              <p:cNvSpPr>
                <a:spLocks noChangeArrowheads="1"/>
              </p:cNvSpPr>
              <p:nvPr/>
            </p:nvSpPr>
            <p:spPr bwMode="auto">
              <a:xfrm>
                <a:off x="2966" y="1993"/>
                <a:ext cx="23" cy="8"/>
              </a:xfrm>
              <a:prstGeom prst="rect">
                <a:avLst/>
              </a:prstGeom>
              <a:solidFill>
                <a:srgbClr val="E00000"/>
              </a:solidFill>
              <a:ln w="9525">
                <a:noFill/>
                <a:miter lim="800000"/>
                <a:headEnd/>
                <a:tailEnd/>
              </a:ln>
            </p:spPr>
            <p:txBody>
              <a:bodyPr/>
              <a:lstStyle/>
              <a:p>
                <a:endParaRPr lang="en-US"/>
              </a:p>
            </p:txBody>
          </p:sp>
          <p:sp>
            <p:nvSpPr>
              <p:cNvPr id="1762339" name="Rectangle 35"/>
              <p:cNvSpPr>
                <a:spLocks noChangeArrowheads="1"/>
              </p:cNvSpPr>
              <p:nvPr/>
            </p:nvSpPr>
            <p:spPr bwMode="auto">
              <a:xfrm>
                <a:off x="2990" y="1993"/>
                <a:ext cx="11" cy="8"/>
              </a:xfrm>
              <a:prstGeom prst="rect">
                <a:avLst/>
              </a:prstGeom>
              <a:solidFill>
                <a:srgbClr val="E00000"/>
              </a:solidFill>
              <a:ln w="9525">
                <a:noFill/>
                <a:miter lim="800000"/>
                <a:headEnd/>
                <a:tailEnd/>
              </a:ln>
            </p:spPr>
            <p:txBody>
              <a:bodyPr/>
              <a:lstStyle/>
              <a:p>
                <a:endParaRPr lang="en-US"/>
              </a:p>
            </p:txBody>
          </p:sp>
          <p:sp>
            <p:nvSpPr>
              <p:cNvPr id="1762340" name="Rectangle 36"/>
              <p:cNvSpPr>
                <a:spLocks noChangeArrowheads="1"/>
              </p:cNvSpPr>
              <p:nvPr/>
            </p:nvSpPr>
            <p:spPr bwMode="auto">
              <a:xfrm>
                <a:off x="2955" y="2022"/>
                <a:ext cx="21" cy="8"/>
              </a:xfrm>
              <a:prstGeom prst="rect">
                <a:avLst/>
              </a:prstGeom>
              <a:solidFill>
                <a:srgbClr val="600000"/>
              </a:solidFill>
              <a:ln w="9525">
                <a:noFill/>
                <a:miter lim="800000"/>
                <a:headEnd/>
                <a:tailEnd/>
              </a:ln>
            </p:spPr>
            <p:txBody>
              <a:bodyPr/>
              <a:lstStyle/>
              <a:p>
                <a:endParaRPr lang="en-US"/>
              </a:p>
            </p:txBody>
          </p:sp>
          <p:sp>
            <p:nvSpPr>
              <p:cNvPr id="1762341" name="Rectangle 37"/>
              <p:cNvSpPr>
                <a:spLocks noChangeArrowheads="1"/>
              </p:cNvSpPr>
              <p:nvPr/>
            </p:nvSpPr>
            <p:spPr bwMode="auto">
              <a:xfrm>
                <a:off x="2978" y="2022"/>
                <a:ext cx="23" cy="8"/>
              </a:xfrm>
              <a:prstGeom prst="rect">
                <a:avLst/>
              </a:prstGeom>
              <a:solidFill>
                <a:srgbClr val="E00000"/>
              </a:solidFill>
              <a:ln w="9525">
                <a:noFill/>
                <a:miter lim="800000"/>
                <a:headEnd/>
                <a:tailEnd/>
              </a:ln>
            </p:spPr>
            <p:txBody>
              <a:bodyPr/>
              <a:lstStyle/>
              <a:p>
                <a:endParaRPr lang="en-US"/>
              </a:p>
            </p:txBody>
          </p:sp>
          <p:sp>
            <p:nvSpPr>
              <p:cNvPr id="1762342" name="Rectangle 38"/>
              <p:cNvSpPr>
                <a:spLocks noChangeArrowheads="1"/>
              </p:cNvSpPr>
              <p:nvPr/>
            </p:nvSpPr>
            <p:spPr bwMode="auto">
              <a:xfrm>
                <a:off x="2966" y="2012"/>
                <a:ext cx="23" cy="8"/>
              </a:xfrm>
              <a:prstGeom prst="rect">
                <a:avLst/>
              </a:prstGeom>
              <a:solidFill>
                <a:srgbClr val="600000"/>
              </a:solidFill>
              <a:ln w="9525">
                <a:noFill/>
                <a:miter lim="800000"/>
                <a:headEnd/>
                <a:tailEnd/>
              </a:ln>
            </p:spPr>
            <p:txBody>
              <a:bodyPr/>
              <a:lstStyle/>
              <a:p>
                <a:endParaRPr lang="en-US"/>
              </a:p>
            </p:txBody>
          </p:sp>
          <p:sp>
            <p:nvSpPr>
              <p:cNvPr id="1762343" name="Rectangle 39"/>
              <p:cNvSpPr>
                <a:spLocks noChangeArrowheads="1"/>
              </p:cNvSpPr>
              <p:nvPr/>
            </p:nvSpPr>
            <p:spPr bwMode="auto">
              <a:xfrm>
                <a:off x="2989" y="2012"/>
                <a:ext cx="12" cy="8"/>
              </a:xfrm>
              <a:prstGeom prst="rect">
                <a:avLst/>
              </a:prstGeom>
              <a:solidFill>
                <a:srgbClr val="E00000"/>
              </a:solidFill>
              <a:ln w="9525">
                <a:noFill/>
                <a:miter lim="800000"/>
                <a:headEnd/>
                <a:tailEnd/>
              </a:ln>
            </p:spPr>
            <p:txBody>
              <a:bodyPr/>
              <a:lstStyle/>
              <a:p>
                <a:endParaRPr lang="en-US"/>
              </a:p>
            </p:txBody>
          </p:sp>
          <p:sp>
            <p:nvSpPr>
              <p:cNvPr id="1762344" name="Rectangle 40"/>
              <p:cNvSpPr>
                <a:spLocks noChangeArrowheads="1"/>
              </p:cNvSpPr>
              <p:nvPr/>
            </p:nvSpPr>
            <p:spPr bwMode="auto">
              <a:xfrm>
                <a:off x="2956" y="2012"/>
                <a:ext cx="9" cy="8"/>
              </a:xfrm>
              <a:prstGeom prst="rect">
                <a:avLst/>
              </a:prstGeom>
              <a:solidFill>
                <a:srgbClr val="E00000"/>
              </a:solidFill>
              <a:ln w="9525">
                <a:noFill/>
                <a:miter lim="800000"/>
                <a:headEnd/>
                <a:tailEnd/>
              </a:ln>
            </p:spPr>
            <p:txBody>
              <a:bodyPr/>
              <a:lstStyle/>
              <a:p>
                <a:endParaRPr lang="en-US"/>
              </a:p>
            </p:txBody>
          </p:sp>
          <p:sp>
            <p:nvSpPr>
              <p:cNvPr id="1762345" name="Rectangle 41"/>
              <p:cNvSpPr>
                <a:spLocks noChangeArrowheads="1"/>
              </p:cNvSpPr>
              <p:nvPr/>
            </p:nvSpPr>
            <p:spPr bwMode="auto">
              <a:xfrm>
                <a:off x="2956" y="2040"/>
                <a:ext cx="20" cy="8"/>
              </a:xfrm>
              <a:prstGeom prst="rect">
                <a:avLst/>
              </a:prstGeom>
              <a:solidFill>
                <a:srgbClr val="E00000"/>
              </a:solidFill>
              <a:ln w="9525">
                <a:noFill/>
                <a:miter lim="800000"/>
                <a:headEnd/>
                <a:tailEnd/>
              </a:ln>
            </p:spPr>
            <p:txBody>
              <a:bodyPr/>
              <a:lstStyle/>
              <a:p>
                <a:endParaRPr lang="en-US"/>
              </a:p>
            </p:txBody>
          </p:sp>
          <p:sp>
            <p:nvSpPr>
              <p:cNvPr id="1762346" name="Rectangle 42"/>
              <p:cNvSpPr>
                <a:spLocks noChangeArrowheads="1"/>
              </p:cNvSpPr>
              <p:nvPr/>
            </p:nvSpPr>
            <p:spPr bwMode="auto">
              <a:xfrm>
                <a:off x="2978" y="2040"/>
                <a:ext cx="23" cy="9"/>
              </a:xfrm>
              <a:prstGeom prst="rect">
                <a:avLst/>
              </a:prstGeom>
              <a:solidFill>
                <a:srgbClr val="400000"/>
              </a:solidFill>
              <a:ln w="9525">
                <a:noFill/>
                <a:miter lim="800000"/>
                <a:headEnd/>
                <a:tailEnd/>
              </a:ln>
            </p:spPr>
            <p:txBody>
              <a:bodyPr/>
              <a:lstStyle/>
              <a:p>
                <a:endParaRPr lang="en-US"/>
              </a:p>
            </p:txBody>
          </p:sp>
          <p:sp>
            <p:nvSpPr>
              <p:cNvPr id="1762347" name="Rectangle 43"/>
              <p:cNvSpPr>
                <a:spLocks noChangeArrowheads="1"/>
              </p:cNvSpPr>
              <p:nvPr/>
            </p:nvSpPr>
            <p:spPr bwMode="auto">
              <a:xfrm>
                <a:off x="2966" y="2031"/>
                <a:ext cx="23" cy="8"/>
              </a:xfrm>
              <a:prstGeom prst="rect">
                <a:avLst/>
              </a:prstGeom>
              <a:solidFill>
                <a:srgbClr val="600000"/>
              </a:solidFill>
              <a:ln w="9525">
                <a:noFill/>
                <a:miter lim="800000"/>
                <a:headEnd/>
                <a:tailEnd/>
              </a:ln>
            </p:spPr>
            <p:txBody>
              <a:bodyPr/>
              <a:lstStyle/>
              <a:p>
                <a:endParaRPr lang="en-US"/>
              </a:p>
            </p:txBody>
          </p:sp>
          <p:sp>
            <p:nvSpPr>
              <p:cNvPr id="1762348" name="Rectangle 44"/>
              <p:cNvSpPr>
                <a:spLocks noChangeArrowheads="1"/>
              </p:cNvSpPr>
              <p:nvPr/>
            </p:nvSpPr>
            <p:spPr bwMode="auto">
              <a:xfrm>
                <a:off x="2989" y="2031"/>
                <a:ext cx="12" cy="8"/>
              </a:xfrm>
              <a:prstGeom prst="rect">
                <a:avLst/>
              </a:prstGeom>
              <a:solidFill>
                <a:srgbClr val="E00000"/>
              </a:solidFill>
              <a:ln w="9525">
                <a:noFill/>
                <a:miter lim="800000"/>
                <a:headEnd/>
                <a:tailEnd/>
              </a:ln>
            </p:spPr>
            <p:txBody>
              <a:bodyPr/>
              <a:lstStyle/>
              <a:p>
                <a:endParaRPr lang="en-US"/>
              </a:p>
            </p:txBody>
          </p:sp>
          <p:sp>
            <p:nvSpPr>
              <p:cNvPr id="1762349" name="Rectangle 45"/>
              <p:cNvSpPr>
                <a:spLocks noChangeArrowheads="1"/>
              </p:cNvSpPr>
              <p:nvPr/>
            </p:nvSpPr>
            <p:spPr bwMode="auto">
              <a:xfrm>
                <a:off x="2955" y="2031"/>
                <a:ext cx="10" cy="8"/>
              </a:xfrm>
              <a:prstGeom prst="rect">
                <a:avLst/>
              </a:prstGeom>
              <a:solidFill>
                <a:srgbClr val="E00000"/>
              </a:solidFill>
              <a:ln w="9525">
                <a:noFill/>
                <a:miter lim="800000"/>
                <a:headEnd/>
                <a:tailEnd/>
              </a:ln>
            </p:spPr>
            <p:txBody>
              <a:bodyPr/>
              <a:lstStyle/>
              <a:p>
                <a:endParaRPr lang="en-US"/>
              </a:p>
            </p:txBody>
          </p:sp>
          <p:sp>
            <p:nvSpPr>
              <p:cNvPr id="1762350" name="Freeform 46"/>
              <p:cNvSpPr>
                <a:spLocks/>
              </p:cNvSpPr>
              <p:nvPr/>
            </p:nvSpPr>
            <p:spPr bwMode="auto">
              <a:xfrm>
                <a:off x="2949" y="2038"/>
                <a:ext cx="7" cy="10"/>
              </a:xfrm>
              <a:custGeom>
                <a:avLst/>
                <a:gdLst/>
                <a:ahLst/>
                <a:cxnLst>
                  <a:cxn ang="0">
                    <a:pos x="13" y="4"/>
                  </a:cxn>
                  <a:cxn ang="0">
                    <a:pos x="13" y="20"/>
                  </a:cxn>
                  <a:cxn ang="0">
                    <a:pos x="0" y="15"/>
                  </a:cxn>
                  <a:cxn ang="0">
                    <a:pos x="0" y="0"/>
                  </a:cxn>
                  <a:cxn ang="0">
                    <a:pos x="13" y="4"/>
                  </a:cxn>
                </a:cxnLst>
                <a:rect l="0" t="0" r="r" b="b"/>
                <a:pathLst>
                  <a:path w="13" h="20">
                    <a:moveTo>
                      <a:pt x="13" y="4"/>
                    </a:moveTo>
                    <a:lnTo>
                      <a:pt x="13" y="20"/>
                    </a:lnTo>
                    <a:lnTo>
                      <a:pt x="0" y="15"/>
                    </a:lnTo>
                    <a:lnTo>
                      <a:pt x="0" y="0"/>
                    </a:lnTo>
                    <a:lnTo>
                      <a:pt x="13" y="4"/>
                    </a:lnTo>
                    <a:close/>
                  </a:path>
                </a:pathLst>
              </a:custGeom>
              <a:solidFill>
                <a:srgbClr val="800000"/>
              </a:solidFill>
              <a:ln w="9525">
                <a:noFill/>
                <a:round/>
                <a:headEnd/>
                <a:tailEnd/>
              </a:ln>
            </p:spPr>
            <p:txBody>
              <a:bodyPr/>
              <a:lstStyle/>
              <a:p>
                <a:endParaRPr lang="en-US"/>
              </a:p>
            </p:txBody>
          </p:sp>
          <p:sp>
            <p:nvSpPr>
              <p:cNvPr id="1762351" name="Freeform 47"/>
              <p:cNvSpPr>
                <a:spLocks/>
              </p:cNvSpPr>
              <p:nvPr/>
            </p:nvSpPr>
            <p:spPr bwMode="auto">
              <a:xfrm>
                <a:off x="2929" y="2027"/>
                <a:ext cx="19" cy="18"/>
              </a:xfrm>
              <a:custGeom>
                <a:avLst/>
                <a:gdLst/>
                <a:ahLst/>
                <a:cxnLst>
                  <a:cxn ang="0">
                    <a:pos x="38" y="22"/>
                  </a:cxn>
                  <a:cxn ang="0">
                    <a:pos x="38" y="36"/>
                  </a:cxn>
                  <a:cxn ang="0">
                    <a:pos x="0" y="16"/>
                  </a:cxn>
                  <a:cxn ang="0">
                    <a:pos x="0" y="0"/>
                  </a:cxn>
                  <a:cxn ang="0">
                    <a:pos x="38" y="22"/>
                  </a:cxn>
                </a:cxnLst>
                <a:rect l="0" t="0" r="r" b="b"/>
                <a:pathLst>
                  <a:path w="38" h="36">
                    <a:moveTo>
                      <a:pt x="38" y="22"/>
                    </a:moveTo>
                    <a:lnTo>
                      <a:pt x="38" y="36"/>
                    </a:lnTo>
                    <a:lnTo>
                      <a:pt x="0" y="16"/>
                    </a:lnTo>
                    <a:lnTo>
                      <a:pt x="0" y="0"/>
                    </a:lnTo>
                    <a:lnTo>
                      <a:pt x="38" y="22"/>
                    </a:lnTo>
                    <a:close/>
                  </a:path>
                </a:pathLst>
              </a:custGeom>
              <a:solidFill>
                <a:srgbClr val="400000"/>
              </a:solidFill>
              <a:ln w="9525">
                <a:noFill/>
                <a:round/>
                <a:headEnd/>
                <a:tailEnd/>
              </a:ln>
            </p:spPr>
            <p:txBody>
              <a:bodyPr/>
              <a:lstStyle/>
              <a:p>
                <a:endParaRPr lang="en-US"/>
              </a:p>
            </p:txBody>
          </p:sp>
          <p:sp>
            <p:nvSpPr>
              <p:cNvPr id="1762352" name="Freeform 48"/>
              <p:cNvSpPr>
                <a:spLocks/>
              </p:cNvSpPr>
              <p:nvPr/>
            </p:nvSpPr>
            <p:spPr bwMode="auto">
              <a:xfrm>
                <a:off x="2910" y="2017"/>
                <a:ext cx="19" cy="18"/>
              </a:xfrm>
              <a:custGeom>
                <a:avLst/>
                <a:gdLst/>
                <a:ahLst/>
                <a:cxnLst>
                  <a:cxn ang="0">
                    <a:pos x="38" y="20"/>
                  </a:cxn>
                  <a:cxn ang="0">
                    <a:pos x="38" y="36"/>
                  </a:cxn>
                  <a:cxn ang="0">
                    <a:pos x="0" y="16"/>
                  </a:cxn>
                  <a:cxn ang="0">
                    <a:pos x="0" y="0"/>
                  </a:cxn>
                  <a:cxn ang="0">
                    <a:pos x="38" y="20"/>
                  </a:cxn>
                </a:cxnLst>
                <a:rect l="0" t="0" r="r" b="b"/>
                <a:pathLst>
                  <a:path w="38" h="36">
                    <a:moveTo>
                      <a:pt x="38" y="20"/>
                    </a:moveTo>
                    <a:lnTo>
                      <a:pt x="38" y="36"/>
                    </a:lnTo>
                    <a:lnTo>
                      <a:pt x="0" y="16"/>
                    </a:lnTo>
                    <a:lnTo>
                      <a:pt x="0" y="0"/>
                    </a:lnTo>
                    <a:lnTo>
                      <a:pt x="38" y="20"/>
                    </a:lnTo>
                    <a:close/>
                  </a:path>
                </a:pathLst>
              </a:custGeom>
              <a:solidFill>
                <a:srgbClr val="800000"/>
              </a:solidFill>
              <a:ln w="9525">
                <a:noFill/>
                <a:round/>
                <a:headEnd/>
                <a:tailEnd/>
              </a:ln>
            </p:spPr>
            <p:txBody>
              <a:bodyPr/>
              <a:lstStyle/>
              <a:p>
                <a:endParaRPr lang="en-US"/>
              </a:p>
            </p:txBody>
          </p:sp>
          <p:sp>
            <p:nvSpPr>
              <p:cNvPr id="1762353" name="Freeform 49"/>
              <p:cNvSpPr>
                <a:spLocks/>
              </p:cNvSpPr>
              <p:nvPr/>
            </p:nvSpPr>
            <p:spPr bwMode="auto">
              <a:xfrm>
                <a:off x="2892" y="2007"/>
                <a:ext cx="18" cy="17"/>
              </a:xfrm>
              <a:custGeom>
                <a:avLst/>
                <a:gdLst/>
                <a:ahLst/>
                <a:cxnLst>
                  <a:cxn ang="0">
                    <a:pos x="38" y="20"/>
                  </a:cxn>
                  <a:cxn ang="0">
                    <a:pos x="38" y="35"/>
                  </a:cxn>
                  <a:cxn ang="0">
                    <a:pos x="0" y="15"/>
                  </a:cxn>
                  <a:cxn ang="0">
                    <a:pos x="0" y="0"/>
                  </a:cxn>
                  <a:cxn ang="0">
                    <a:pos x="38" y="20"/>
                  </a:cxn>
                </a:cxnLst>
                <a:rect l="0" t="0" r="r" b="b"/>
                <a:pathLst>
                  <a:path w="38" h="35">
                    <a:moveTo>
                      <a:pt x="38" y="20"/>
                    </a:moveTo>
                    <a:lnTo>
                      <a:pt x="38" y="35"/>
                    </a:lnTo>
                    <a:lnTo>
                      <a:pt x="0" y="15"/>
                    </a:lnTo>
                    <a:lnTo>
                      <a:pt x="0" y="0"/>
                    </a:lnTo>
                    <a:lnTo>
                      <a:pt x="38" y="20"/>
                    </a:lnTo>
                    <a:close/>
                  </a:path>
                </a:pathLst>
              </a:custGeom>
              <a:solidFill>
                <a:srgbClr val="600000"/>
              </a:solidFill>
              <a:ln w="9525">
                <a:noFill/>
                <a:round/>
                <a:headEnd/>
                <a:tailEnd/>
              </a:ln>
            </p:spPr>
            <p:txBody>
              <a:bodyPr/>
              <a:lstStyle/>
              <a:p>
                <a:endParaRPr lang="en-US"/>
              </a:p>
            </p:txBody>
          </p:sp>
          <p:sp>
            <p:nvSpPr>
              <p:cNvPr id="1762354" name="Freeform 50"/>
              <p:cNvSpPr>
                <a:spLocks/>
              </p:cNvSpPr>
              <p:nvPr/>
            </p:nvSpPr>
            <p:spPr bwMode="auto">
              <a:xfrm>
                <a:off x="2882" y="2001"/>
                <a:ext cx="9" cy="12"/>
              </a:xfrm>
              <a:custGeom>
                <a:avLst/>
                <a:gdLst/>
                <a:ahLst/>
                <a:cxnLst>
                  <a:cxn ang="0">
                    <a:pos x="18" y="10"/>
                  </a:cxn>
                  <a:cxn ang="0">
                    <a:pos x="18" y="23"/>
                  </a:cxn>
                  <a:cxn ang="0">
                    <a:pos x="0" y="14"/>
                  </a:cxn>
                  <a:cxn ang="0">
                    <a:pos x="0" y="0"/>
                  </a:cxn>
                  <a:cxn ang="0">
                    <a:pos x="18" y="10"/>
                  </a:cxn>
                </a:cxnLst>
                <a:rect l="0" t="0" r="r" b="b"/>
                <a:pathLst>
                  <a:path w="18" h="23">
                    <a:moveTo>
                      <a:pt x="18" y="10"/>
                    </a:moveTo>
                    <a:lnTo>
                      <a:pt x="18" y="23"/>
                    </a:lnTo>
                    <a:lnTo>
                      <a:pt x="0" y="14"/>
                    </a:lnTo>
                    <a:lnTo>
                      <a:pt x="0" y="0"/>
                    </a:lnTo>
                    <a:lnTo>
                      <a:pt x="18" y="10"/>
                    </a:lnTo>
                    <a:close/>
                  </a:path>
                </a:pathLst>
              </a:custGeom>
              <a:solidFill>
                <a:srgbClr val="800000"/>
              </a:solidFill>
              <a:ln w="9525">
                <a:noFill/>
                <a:round/>
                <a:headEnd/>
                <a:tailEnd/>
              </a:ln>
            </p:spPr>
            <p:txBody>
              <a:bodyPr/>
              <a:lstStyle/>
              <a:p>
                <a:endParaRPr lang="en-US"/>
              </a:p>
            </p:txBody>
          </p:sp>
          <p:sp>
            <p:nvSpPr>
              <p:cNvPr id="1762355" name="Freeform 51"/>
              <p:cNvSpPr>
                <a:spLocks/>
              </p:cNvSpPr>
              <p:nvPr/>
            </p:nvSpPr>
            <p:spPr bwMode="auto">
              <a:xfrm>
                <a:off x="2949" y="1906"/>
                <a:ext cx="7" cy="10"/>
              </a:xfrm>
              <a:custGeom>
                <a:avLst/>
                <a:gdLst/>
                <a:ahLst/>
                <a:cxnLst>
                  <a:cxn ang="0">
                    <a:pos x="13" y="4"/>
                  </a:cxn>
                  <a:cxn ang="0">
                    <a:pos x="13" y="20"/>
                  </a:cxn>
                  <a:cxn ang="0">
                    <a:pos x="0" y="17"/>
                  </a:cxn>
                  <a:cxn ang="0">
                    <a:pos x="0" y="0"/>
                  </a:cxn>
                  <a:cxn ang="0">
                    <a:pos x="13" y="4"/>
                  </a:cxn>
                </a:cxnLst>
                <a:rect l="0" t="0" r="r" b="b"/>
                <a:pathLst>
                  <a:path w="13" h="20">
                    <a:moveTo>
                      <a:pt x="13" y="4"/>
                    </a:moveTo>
                    <a:lnTo>
                      <a:pt x="13" y="20"/>
                    </a:lnTo>
                    <a:lnTo>
                      <a:pt x="0" y="17"/>
                    </a:lnTo>
                    <a:lnTo>
                      <a:pt x="0" y="0"/>
                    </a:lnTo>
                    <a:lnTo>
                      <a:pt x="13" y="4"/>
                    </a:lnTo>
                    <a:close/>
                  </a:path>
                </a:pathLst>
              </a:custGeom>
              <a:solidFill>
                <a:srgbClr val="800000"/>
              </a:solidFill>
              <a:ln w="9525">
                <a:noFill/>
                <a:round/>
                <a:headEnd/>
                <a:tailEnd/>
              </a:ln>
            </p:spPr>
            <p:txBody>
              <a:bodyPr/>
              <a:lstStyle/>
              <a:p>
                <a:endParaRPr lang="en-US"/>
              </a:p>
            </p:txBody>
          </p:sp>
          <p:sp>
            <p:nvSpPr>
              <p:cNvPr id="1762356" name="Freeform 52"/>
              <p:cNvSpPr>
                <a:spLocks/>
              </p:cNvSpPr>
              <p:nvPr/>
            </p:nvSpPr>
            <p:spPr bwMode="auto">
              <a:xfrm>
                <a:off x="2929" y="1901"/>
                <a:ext cx="19" cy="12"/>
              </a:xfrm>
              <a:custGeom>
                <a:avLst/>
                <a:gdLst/>
                <a:ahLst/>
                <a:cxnLst>
                  <a:cxn ang="0">
                    <a:pos x="38" y="9"/>
                  </a:cxn>
                  <a:cxn ang="0">
                    <a:pos x="38" y="24"/>
                  </a:cxn>
                  <a:cxn ang="0">
                    <a:pos x="0" y="15"/>
                  </a:cxn>
                  <a:cxn ang="0">
                    <a:pos x="0" y="0"/>
                  </a:cxn>
                  <a:cxn ang="0">
                    <a:pos x="38" y="9"/>
                  </a:cxn>
                </a:cxnLst>
                <a:rect l="0" t="0" r="r" b="b"/>
                <a:pathLst>
                  <a:path w="38" h="24">
                    <a:moveTo>
                      <a:pt x="38" y="9"/>
                    </a:moveTo>
                    <a:lnTo>
                      <a:pt x="38" y="24"/>
                    </a:lnTo>
                    <a:lnTo>
                      <a:pt x="0" y="15"/>
                    </a:lnTo>
                    <a:lnTo>
                      <a:pt x="0" y="0"/>
                    </a:lnTo>
                    <a:lnTo>
                      <a:pt x="38" y="9"/>
                    </a:lnTo>
                    <a:close/>
                  </a:path>
                </a:pathLst>
              </a:custGeom>
              <a:solidFill>
                <a:srgbClr val="600000"/>
              </a:solidFill>
              <a:ln w="9525">
                <a:noFill/>
                <a:round/>
                <a:headEnd/>
                <a:tailEnd/>
              </a:ln>
            </p:spPr>
            <p:txBody>
              <a:bodyPr/>
              <a:lstStyle/>
              <a:p>
                <a:endParaRPr lang="en-US"/>
              </a:p>
            </p:txBody>
          </p:sp>
          <p:sp>
            <p:nvSpPr>
              <p:cNvPr id="1762357" name="Freeform 53"/>
              <p:cNvSpPr>
                <a:spLocks/>
              </p:cNvSpPr>
              <p:nvPr/>
            </p:nvSpPr>
            <p:spPr bwMode="auto">
              <a:xfrm>
                <a:off x="2910" y="1896"/>
                <a:ext cx="19" cy="11"/>
              </a:xfrm>
              <a:custGeom>
                <a:avLst/>
                <a:gdLst/>
                <a:ahLst/>
                <a:cxnLst>
                  <a:cxn ang="0">
                    <a:pos x="38" y="10"/>
                  </a:cxn>
                  <a:cxn ang="0">
                    <a:pos x="38" y="23"/>
                  </a:cxn>
                  <a:cxn ang="0">
                    <a:pos x="0" y="14"/>
                  </a:cxn>
                  <a:cxn ang="0">
                    <a:pos x="0" y="0"/>
                  </a:cxn>
                  <a:cxn ang="0">
                    <a:pos x="38" y="10"/>
                  </a:cxn>
                </a:cxnLst>
                <a:rect l="0" t="0" r="r" b="b"/>
                <a:pathLst>
                  <a:path w="38" h="23">
                    <a:moveTo>
                      <a:pt x="38" y="10"/>
                    </a:moveTo>
                    <a:lnTo>
                      <a:pt x="38" y="23"/>
                    </a:lnTo>
                    <a:lnTo>
                      <a:pt x="0" y="14"/>
                    </a:lnTo>
                    <a:lnTo>
                      <a:pt x="0" y="0"/>
                    </a:lnTo>
                    <a:lnTo>
                      <a:pt x="38" y="10"/>
                    </a:lnTo>
                    <a:close/>
                  </a:path>
                </a:pathLst>
              </a:custGeom>
              <a:solidFill>
                <a:srgbClr val="800000"/>
              </a:solidFill>
              <a:ln w="9525">
                <a:noFill/>
                <a:round/>
                <a:headEnd/>
                <a:tailEnd/>
              </a:ln>
            </p:spPr>
            <p:txBody>
              <a:bodyPr/>
              <a:lstStyle/>
              <a:p>
                <a:endParaRPr lang="en-US"/>
              </a:p>
            </p:txBody>
          </p:sp>
          <p:sp>
            <p:nvSpPr>
              <p:cNvPr id="1762358" name="Freeform 54"/>
              <p:cNvSpPr>
                <a:spLocks/>
              </p:cNvSpPr>
              <p:nvPr/>
            </p:nvSpPr>
            <p:spPr bwMode="auto">
              <a:xfrm>
                <a:off x="2892" y="1891"/>
                <a:ext cx="18" cy="11"/>
              </a:xfrm>
              <a:custGeom>
                <a:avLst/>
                <a:gdLst/>
                <a:ahLst/>
                <a:cxnLst>
                  <a:cxn ang="0">
                    <a:pos x="38" y="10"/>
                  </a:cxn>
                  <a:cxn ang="0">
                    <a:pos x="38" y="22"/>
                  </a:cxn>
                  <a:cxn ang="0">
                    <a:pos x="0" y="13"/>
                  </a:cxn>
                  <a:cxn ang="0">
                    <a:pos x="0" y="0"/>
                  </a:cxn>
                  <a:cxn ang="0">
                    <a:pos x="38" y="10"/>
                  </a:cxn>
                </a:cxnLst>
                <a:rect l="0" t="0" r="r" b="b"/>
                <a:pathLst>
                  <a:path w="38" h="22">
                    <a:moveTo>
                      <a:pt x="38" y="10"/>
                    </a:moveTo>
                    <a:lnTo>
                      <a:pt x="38" y="22"/>
                    </a:lnTo>
                    <a:lnTo>
                      <a:pt x="0" y="13"/>
                    </a:lnTo>
                    <a:lnTo>
                      <a:pt x="0" y="0"/>
                    </a:lnTo>
                    <a:lnTo>
                      <a:pt x="38" y="10"/>
                    </a:lnTo>
                    <a:close/>
                  </a:path>
                </a:pathLst>
              </a:custGeom>
              <a:solidFill>
                <a:srgbClr val="800000"/>
              </a:solidFill>
              <a:ln w="9525">
                <a:noFill/>
                <a:round/>
                <a:headEnd/>
                <a:tailEnd/>
              </a:ln>
            </p:spPr>
            <p:txBody>
              <a:bodyPr/>
              <a:lstStyle/>
              <a:p>
                <a:endParaRPr lang="en-US"/>
              </a:p>
            </p:txBody>
          </p:sp>
          <p:sp>
            <p:nvSpPr>
              <p:cNvPr id="1762359" name="Freeform 55"/>
              <p:cNvSpPr>
                <a:spLocks/>
              </p:cNvSpPr>
              <p:nvPr/>
            </p:nvSpPr>
            <p:spPr bwMode="auto">
              <a:xfrm>
                <a:off x="2882" y="1889"/>
                <a:ext cx="9" cy="9"/>
              </a:xfrm>
              <a:custGeom>
                <a:avLst/>
                <a:gdLst/>
                <a:ahLst/>
                <a:cxnLst>
                  <a:cxn ang="0">
                    <a:pos x="18" y="4"/>
                  </a:cxn>
                  <a:cxn ang="0">
                    <a:pos x="18" y="18"/>
                  </a:cxn>
                  <a:cxn ang="0">
                    <a:pos x="0" y="13"/>
                  </a:cxn>
                  <a:cxn ang="0">
                    <a:pos x="0" y="0"/>
                  </a:cxn>
                  <a:cxn ang="0">
                    <a:pos x="18" y="4"/>
                  </a:cxn>
                </a:cxnLst>
                <a:rect l="0" t="0" r="r" b="b"/>
                <a:pathLst>
                  <a:path w="18" h="18">
                    <a:moveTo>
                      <a:pt x="18" y="4"/>
                    </a:moveTo>
                    <a:lnTo>
                      <a:pt x="18" y="18"/>
                    </a:lnTo>
                    <a:lnTo>
                      <a:pt x="0" y="13"/>
                    </a:lnTo>
                    <a:lnTo>
                      <a:pt x="0" y="0"/>
                    </a:lnTo>
                    <a:lnTo>
                      <a:pt x="18" y="4"/>
                    </a:lnTo>
                    <a:close/>
                  </a:path>
                </a:pathLst>
              </a:custGeom>
              <a:solidFill>
                <a:srgbClr val="400000"/>
              </a:solidFill>
              <a:ln w="9525">
                <a:noFill/>
                <a:round/>
                <a:headEnd/>
                <a:tailEnd/>
              </a:ln>
            </p:spPr>
            <p:txBody>
              <a:bodyPr/>
              <a:lstStyle/>
              <a:p>
                <a:endParaRPr lang="en-US"/>
              </a:p>
            </p:txBody>
          </p:sp>
          <p:sp>
            <p:nvSpPr>
              <p:cNvPr id="1762360" name="Freeform 56"/>
              <p:cNvSpPr>
                <a:spLocks/>
              </p:cNvSpPr>
              <p:nvPr/>
            </p:nvSpPr>
            <p:spPr bwMode="auto">
              <a:xfrm>
                <a:off x="2929" y="1919"/>
                <a:ext cx="19" cy="13"/>
              </a:xfrm>
              <a:custGeom>
                <a:avLst/>
                <a:gdLst/>
                <a:ahLst/>
                <a:cxnLst>
                  <a:cxn ang="0">
                    <a:pos x="38" y="9"/>
                  </a:cxn>
                  <a:cxn ang="0">
                    <a:pos x="38" y="26"/>
                  </a:cxn>
                  <a:cxn ang="0">
                    <a:pos x="0" y="15"/>
                  </a:cxn>
                  <a:cxn ang="0">
                    <a:pos x="0" y="0"/>
                  </a:cxn>
                  <a:cxn ang="0">
                    <a:pos x="38" y="9"/>
                  </a:cxn>
                </a:cxnLst>
                <a:rect l="0" t="0" r="r" b="b"/>
                <a:pathLst>
                  <a:path w="38" h="26">
                    <a:moveTo>
                      <a:pt x="38" y="9"/>
                    </a:moveTo>
                    <a:lnTo>
                      <a:pt x="38" y="26"/>
                    </a:lnTo>
                    <a:lnTo>
                      <a:pt x="0" y="15"/>
                    </a:lnTo>
                    <a:lnTo>
                      <a:pt x="0" y="0"/>
                    </a:lnTo>
                    <a:lnTo>
                      <a:pt x="38" y="9"/>
                    </a:lnTo>
                    <a:close/>
                  </a:path>
                </a:pathLst>
              </a:custGeom>
              <a:solidFill>
                <a:srgbClr val="800000"/>
              </a:solidFill>
              <a:ln w="9525">
                <a:noFill/>
                <a:round/>
                <a:headEnd/>
                <a:tailEnd/>
              </a:ln>
            </p:spPr>
            <p:txBody>
              <a:bodyPr/>
              <a:lstStyle/>
              <a:p>
                <a:endParaRPr lang="en-US"/>
              </a:p>
            </p:txBody>
          </p:sp>
          <p:sp>
            <p:nvSpPr>
              <p:cNvPr id="1762361" name="Freeform 57"/>
              <p:cNvSpPr>
                <a:spLocks/>
              </p:cNvSpPr>
              <p:nvPr/>
            </p:nvSpPr>
            <p:spPr bwMode="auto">
              <a:xfrm>
                <a:off x="2910" y="1913"/>
                <a:ext cx="19" cy="13"/>
              </a:xfrm>
              <a:custGeom>
                <a:avLst/>
                <a:gdLst/>
                <a:ahLst/>
                <a:cxnLst>
                  <a:cxn ang="0">
                    <a:pos x="38" y="12"/>
                  </a:cxn>
                  <a:cxn ang="0">
                    <a:pos x="38" y="25"/>
                  </a:cxn>
                  <a:cxn ang="0">
                    <a:pos x="0" y="16"/>
                  </a:cxn>
                  <a:cxn ang="0">
                    <a:pos x="0" y="0"/>
                  </a:cxn>
                  <a:cxn ang="0">
                    <a:pos x="38" y="12"/>
                  </a:cxn>
                </a:cxnLst>
                <a:rect l="0" t="0" r="r" b="b"/>
                <a:pathLst>
                  <a:path w="38" h="25">
                    <a:moveTo>
                      <a:pt x="38" y="12"/>
                    </a:moveTo>
                    <a:lnTo>
                      <a:pt x="38" y="25"/>
                    </a:lnTo>
                    <a:lnTo>
                      <a:pt x="0" y="16"/>
                    </a:lnTo>
                    <a:lnTo>
                      <a:pt x="0" y="0"/>
                    </a:lnTo>
                    <a:lnTo>
                      <a:pt x="38" y="12"/>
                    </a:lnTo>
                    <a:close/>
                  </a:path>
                </a:pathLst>
              </a:custGeom>
              <a:solidFill>
                <a:srgbClr val="600000"/>
              </a:solidFill>
              <a:ln w="9525">
                <a:noFill/>
                <a:round/>
                <a:headEnd/>
                <a:tailEnd/>
              </a:ln>
            </p:spPr>
            <p:txBody>
              <a:bodyPr/>
              <a:lstStyle/>
              <a:p>
                <a:endParaRPr lang="en-US"/>
              </a:p>
            </p:txBody>
          </p:sp>
          <p:sp>
            <p:nvSpPr>
              <p:cNvPr id="1762362" name="Freeform 58"/>
              <p:cNvSpPr>
                <a:spLocks/>
              </p:cNvSpPr>
              <p:nvPr/>
            </p:nvSpPr>
            <p:spPr bwMode="auto">
              <a:xfrm>
                <a:off x="2892" y="1907"/>
                <a:ext cx="18" cy="13"/>
              </a:xfrm>
              <a:custGeom>
                <a:avLst/>
                <a:gdLst/>
                <a:ahLst/>
                <a:cxnLst>
                  <a:cxn ang="0">
                    <a:pos x="38" y="11"/>
                  </a:cxn>
                  <a:cxn ang="0">
                    <a:pos x="38" y="25"/>
                  </a:cxn>
                  <a:cxn ang="0">
                    <a:pos x="0" y="13"/>
                  </a:cxn>
                  <a:cxn ang="0">
                    <a:pos x="0" y="0"/>
                  </a:cxn>
                  <a:cxn ang="0">
                    <a:pos x="38" y="11"/>
                  </a:cxn>
                </a:cxnLst>
                <a:rect l="0" t="0" r="r" b="b"/>
                <a:pathLst>
                  <a:path w="38" h="25">
                    <a:moveTo>
                      <a:pt x="38" y="11"/>
                    </a:moveTo>
                    <a:lnTo>
                      <a:pt x="38" y="25"/>
                    </a:lnTo>
                    <a:lnTo>
                      <a:pt x="0" y="13"/>
                    </a:lnTo>
                    <a:lnTo>
                      <a:pt x="0" y="0"/>
                    </a:lnTo>
                    <a:lnTo>
                      <a:pt x="38" y="11"/>
                    </a:lnTo>
                    <a:close/>
                  </a:path>
                </a:pathLst>
              </a:custGeom>
              <a:solidFill>
                <a:srgbClr val="400000"/>
              </a:solidFill>
              <a:ln w="9525">
                <a:noFill/>
                <a:round/>
                <a:headEnd/>
                <a:tailEnd/>
              </a:ln>
            </p:spPr>
            <p:txBody>
              <a:bodyPr/>
              <a:lstStyle/>
              <a:p>
                <a:endParaRPr lang="en-US"/>
              </a:p>
            </p:txBody>
          </p:sp>
          <p:sp>
            <p:nvSpPr>
              <p:cNvPr id="1762363" name="Freeform 59"/>
              <p:cNvSpPr>
                <a:spLocks/>
              </p:cNvSpPr>
              <p:nvPr/>
            </p:nvSpPr>
            <p:spPr bwMode="auto">
              <a:xfrm>
                <a:off x="2882" y="1905"/>
                <a:ext cx="9" cy="9"/>
              </a:xfrm>
              <a:custGeom>
                <a:avLst/>
                <a:gdLst/>
                <a:ahLst/>
                <a:cxnLst>
                  <a:cxn ang="0">
                    <a:pos x="18" y="5"/>
                  </a:cxn>
                  <a:cxn ang="0">
                    <a:pos x="18" y="18"/>
                  </a:cxn>
                  <a:cxn ang="0">
                    <a:pos x="0" y="12"/>
                  </a:cxn>
                  <a:cxn ang="0">
                    <a:pos x="0" y="0"/>
                  </a:cxn>
                  <a:cxn ang="0">
                    <a:pos x="18" y="5"/>
                  </a:cxn>
                </a:cxnLst>
                <a:rect l="0" t="0" r="r" b="b"/>
                <a:pathLst>
                  <a:path w="18" h="18">
                    <a:moveTo>
                      <a:pt x="18" y="5"/>
                    </a:moveTo>
                    <a:lnTo>
                      <a:pt x="18" y="18"/>
                    </a:lnTo>
                    <a:lnTo>
                      <a:pt x="0" y="12"/>
                    </a:lnTo>
                    <a:lnTo>
                      <a:pt x="0" y="0"/>
                    </a:lnTo>
                    <a:lnTo>
                      <a:pt x="18" y="5"/>
                    </a:lnTo>
                    <a:close/>
                  </a:path>
                </a:pathLst>
              </a:custGeom>
              <a:solidFill>
                <a:srgbClr val="800000"/>
              </a:solidFill>
              <a:ln w="9525">
                <a:noFill/>
                <a:round/>
                <a:headEnd/>
                <a:tailEnd/>
              </a:ln>
            </p:spPr>
            <p:txBody>
              <a:bodyPr/>
              <a:lstStyle/>
              <a:p>
                <a:endParaRPr lang="en-US"/>
              </a:p>
            </p:txBody>
          </p:sp>
          <p:sp>
            <p:nvSpPr>
              <p:cNvPr id="1762364" name="Freeform 60"/>
              <p:cNvSpPr>
                <a:spLocks/>
              </p:cNvSpPr>
              <p:nvPr/>
            </p:nvSpPr>
            <p:spPr bwMode="auto">
              <a:xfrm>
                <a:off x="2949" y="1944"/>
                <a:ext cx="7" cy="9"/>
              </a:xfrm>
              <a:custGeom>
                <a:avLst/>
                <a:gdLst/>
                <a:ahLst/>
                <a:cxnLst>
                  <a:cxn ang="0">
                    <a:pos x="13" y="4"/>
                  </a:cxn>
                  <a:cxn ang="0">
                    <a:pos x="13" y="20"/>
                  </a:cxn>
                  <a:cxn ang="0">
                    <a:pos x="0" y="16"/>
                  </a:cxn>
                  <a:cxn ang="0">
                    <a:pos x="0" y="0"/>
                  </a:cxn>
                  <a:cxn ang="0">
                    <a:pos x="13" y="4"/>
                  </a:cxn>
                </a:cxnLst>
                <a:rect l="0" t="0" r="r" b="b"/>
                <a:pathLst>
                  <a:path w="13" h="20">
                    <a:moveTo>
                      <a:pt x="13" y="4"/>
                    </a:moveTo>
                    <a:lnTo>
                      <a:pt x="13" y="20"/>
                    </a:lnTo>
                    <a:lnTo>
                      <a:pt x="0" y="16"/>
                    </a:lnTo>
                    <a:lnTo>
                      <a:pt x="0" y="0"/>
                    </a:lnTo>
                    <a:lnTo>
                      <a:pt x="13" y="4"/>
                    </a:lnTo>
                    <a:close/>
                  </a:path>
                </a:pathLst>
              </a:custGeom>
              <a:solidFill>
                <a:srgbClr val="800000"/>
              </a:solidFill>
              <a:ln w="9525">
                <a:noFill/>
                <a:round/>
                <a:headEnd/>
                <a:tailEnd/>
              </a:ln>
            </p:spPr>
            <p:txBody>
              <a:bodyPr/>
              <a:lstStyle/>
              <a:p>
                <a:endParaRPr lang="en-US"/>
              </a:p>
            </p:txBody>
          </p:sp>
          <p:sp>
            <p:nvSpPr>
              <p:cNvPr id="1762365" name="Freeform 61"/>
              <p:cNvSpPr>
                <a:spLocks/>
              </p:cNvSpPr>
              <p:nvPr/>
            </p:nvSpPr>
            <p:spPr bwMode="auto">
              <a:xfrm>
                <a:off x="2929" y="1937"/>
                <a:ext cx="19" cy="14"/>
              </a:xfrm>
              <a:custGeom>
                <a:avLst/>
                <a:gdLst/>
                <a:ahLst/>
                <a:cxnLst>
                  <a:cxn ang="0">
                    <a:pos x="38" y="13"/>
                  </a:cxn>
                  <a:cxn ang="0">
                    <a:pos x="38" y="28"/>
                  </a:cxn>
                  <a:cxn ang="0">
                    <a:pos x="0" y="15"/>
                  </a:cxn>
                  <a:cxn ang="0">
                    <a:pos x="0" y="0"/>
                  </a:cxn>
                  <a:cxn ang="0">
                    <a:pos x="38" y="13"/>
                  </a:cxn>
                </a:cxnLst>
                <a:rect l="0" t="0" r="r" b="b"/>
                <a:pathLst>
                  <a:path w="38" h="28">
                    <a:moveTo>
                      <a:pt x="38" y="13"/>
                    </a:moveTo>
                    <a:lnTo>
                      <a:pt x="38" y="28"/>
                    </a:lnTo>
                    <a:lnTo>
                      <a:pt x="0" y="15"/>
                    </a:lnTo>
                    <a:lnTo>
                      <a:pt x="0" y="0"/>
                    </a:lnTo>
                    <a:lnTo>
                      <a:pt x="38" y="13"/>
                    </a:lnTo>
                    <a:close/>
                  </a:path>
                </a:pathLst>
              </a:custGeom>
              <a:solidFill>
                <a:srgbClr val="600000"/>
              </a:solidFill>
              <a:ln w="9525">
                <a:noFill/>
                <a:round/>
                <a:headEnd/>
                <a:tailEnd/>
              </a:ln>
            </p:spPr>
            <p:txBody>
              <a:bodyPr/>
              <a:lstStyle/>
              <a:p>
                <a:endParaRPr lang="en-US"/>
              </a:p>
            </p:txBody>
          </p:sp>
          <p:sp>
            <p:nvSpPr>
              <p:cNvPr id="1762366" name="Freeform 62"/>
              <p:cNvSpPr>
                <a:spLocks/>
              </p:cNvSpPr>
              <p:nvPr/>
            </p:nvSpPr>
            <p:spPr bwMode="auto">
              <a:xfrm>
                <a:off x="2910" y="1931"/>
                <a:ext cx="19" cy="13"/>
              </a:xfrm>
              <a:custGeom>
                <a:avLst/>
                <a:gdLst/>
                <a:ahLst/>
                <a:cxnLst>
                  <a:cxn ang="0">
                    <a:pos x="38" y="12"/>
                  </a:cxn>
                  <a:cxn ang="0">
                    <a:pos x="38" y="25"/>
                  </a:cxn>
                  <a:cxn ang="0">
                    <a:pos x="0" y="12"/>
                  </a:cxn>
                  <a:cxn ang="0">
                    <a:pos x="0" y="0"/>
                  </a:cxn>
                  <a:cxn ang="0">
                    <a:pos x="38" y="12"/>
                  </a:cxn>
                </a:cxnLst>
                <a:rect l="0" t="0" r="r" b="b"/>
                <a:pathLst>
                  <a:path w="38" h="25">
                    <a:moveTo>
                      <a:pt x="38" y="12"/>
                    </a:moveTo>
                    <a:lnTo>
                      <a:pt x="38" y="25"/>
                    </a:lnTo>
                    <a:lnTo>
                      <a:pt x="0" y="12"/>
                    </a:lnTo>
                    <a:lnTo>
                      <a:pt x="0" y="0"/>
                    </a:lnTo>
                    <a:lnTo>
                      <a:pt x="38" y="12"/>
                    </a:lnTo>
                    <a:close/>
                  </a:path>
                </a:pathLst>
              </a:custGeom>
              <a:solidFill>
                <a:srgbClr val="800000"/>
              </a:solidFill>
              <a:ln w="9525">
                <a:noFill/>
                <a:round/>
                <a:headEnd/>
                <a:tailEnd/>
              </a:ln>
            </p:spPr>
            <p:txBody>
              <a:bodyPr/>
              <a:lstStyle/>
              <a:p>
                <a:endParaRPr lang="en-US"/>
              </a:p>
            </p:txBody>
          </p:sp>
          <p:sp>
            <p:nvSpPr>
              <p:cNvPr id="1762367" name="Freeform 63"/>
              <p:cNvSpPr>
                <a:spLocks/>
              </p:cNvSpPr>
              <p:nvPr/>
            </p:nvSpPr>
            <p:spPr bwMode="auto">
              <a:xfrm>
                <a:off x="2892" y="1924"/>
                <a:ext cx="18" cy="13"/>
              </a:xfrm>
              <a:custGeom>
                <a:avLst/>
                <a:gdLst/>
                <a:ahLst/>
                <a:cxnLst>
                  <a:cxn ang="0">
                    <a:pos x="38" y="15"/>
                  </a:cxn>
                  <a:cxn ang="0">
                    <a:pos x="38" y="27"/>
                  </a:cxn>
                  <a:cxn ang="0">
                    <a:pos x="0" y="15"/>
                  </a:cxn>
                  <a:cxn ang="0">
                    <a:pos x="0" y="0"/>
                  </a:cxn>
                  <a:cxn ang="0">
                    <a:pos x="38" y="15"/>
                  </a:cxn>
                </a:cxnLst>
                <a:rect l="0" t="0" r="r" b="b"/>
                <a:pathLst>
                  <a:path w="38" h="27">
                    <a:moveTo>
                      <a:pt x="38" y="15"/>
                    </a:moveTo>
                    <a:lnTo>
                      <a:pt x="38" y="27"/>
                    </a:lnTo>
                    <a:lnTo>
                      <a:pt x="0" y="15"/>
                    </a:lnTo>
                    <a:lnTo>
                      <a:pt x="0" y="0"/>
                    </a:lnTo>
                    <a:lnTo>
                      <a:pt x="38" y="15"/>
                    </a:lnTo>
                    <a:close/>
                  </a:path>
                </a:pathLst>
              </a:custGeom>
              <a:solidFill>
                <a:srgbClr val="600000"/>
              </a:solidFill>
              <a:ln w="9525">
                <a:noFill/>
                <a:round/>
                <a:headEnd/>
                <a:tailEnd/>
              </a:ln>
            </p:spPr>
            <p:txBody>
              <a:bodyPr/>
              <a:lstStyle/>
              <a:p>
                <a:endParaRPr lang="en-US"/>
              </a:p>
            </p:txBody>
          </p:sp>
          <p:sp>
            <p:nvSpPr>
              <p:cNvPr id="1762368" name="Freeform 64"/>
              <p:cNvSpPr>
                <a:spLocks/>
              </p:cNvSpPr>
              <p:nvPr/>
            </p:nvSpPr>
            <p:spPr bwMode="auto">
              <a:xfrm>
                <a:off x="2882" y="1921"/>
                <a:ext cx="9" cy="10"/>
              </a:xfrm>
              <a:custGeom>
                <a:avLst/>
                <a:gdLst/>
                <a:ahLst/>
                <a:cxnLst>
                  <a:cxn ang="0">
                    <a:pos x="18" y="5"/>
                  </a:cxn>
                  <a:cxn ang="0">
                    <a:pos x="18" y="20"/>
                  </a:cxn>
                  <a:cxn ang="0">
                    <a:pos x="0" y="13"/>
                  </a:cxn>
                  <a:cxn ang="0">
                    <a:pos x="0" y="0"/>
                  </a:cxn>
                  <a:cxn ang="0">
                    <a:pos x="18" y="5"/>
                  </a:cxn>
                </a:cxnLst>
                <a:rect l="0" t="0" r="r" b="b"/>
                <a:pathLst>
                  <a:path w="18" h="20">
                    <a:moveTo>
                      <a:pt x="18" y="5"/>
                    </a:moveTo>
                    <a:lnTo>
                      <a:pt x="18" y="20"/>
                    </a:lnTo>
                    <a:lnTo>
                      <a:pt x="0" y="13"/>
                    </a:lnTo>
                    <a:lnTo>
                      <a:pt x="0" y="0"/>
                    </a:lnTo>
                    <a:lnTo>
                      <a:pt x="18" y="5"/>
                    </a:lnTo>
                    <a:close/>
                  </a:path>
                </a:pathLst>
              </a:custGeom>
              <a:solidFill>
                <a:srgbClr val="800000"/>
              </a:solidFill>
              <a:ln w="9525">
                <a:noFill/>
                <a:round/>
                <a:headEnd/>
                <a:tailEnd/>
              </a:ln>
            </p:spPr>
            <p:txBody>
              <a:bodyPr/>
              <a:lstStyle/>
              <a:p>
                <a:endParaRPr lang="en-US"/>
              </a:p>
            </p:txBody>
          </p:sp>
          <p:sp>
            <p:nvSpPr>
              <p:cNvPr id="1762369" name="Freeform 65"/>
              <p:cNvSpPr>
                <a:spLocks/>
              </p:cNvSpPr>
              <p:nvPr/>
            </p:nvSpPr>
            <p:spPr bwMode="auto">
              <a:xfrm>
                <a:off x="2949" y="1962"/>
                <a:ext cx="6" cy="9"/>
              </a:xfrm>
              <a:custGeom>
                <a:avLst/>
                <a:gdLst/>
                <a:ahLst/>
                <a:cxnLst>
                  <a:cxn ang="0">
                    <a:pos x="11" y="6"/>
                  </a:cxn>
                  <a:cxn ang="0">
                    <a:pos x="11" y="20"/>
                  </a:cxn>
                  <a:cxn ang="0">
                    <a:pos x="0" y="18"/>
                  </a:cxn>
                  <a:cxn ang="0">
                    <a:pos x="0" y="0"/>
                  </a:cxn>
                  <a:cxn ang="0">
                    <a:pos x="11" y="6"/>
                  </a:cxn>
                </a:cxnLst>
                <a:rect l="0" t="0" r="r" b="b"/>
                <a:pathLst>
                  <a:path w="11" h="20">
                    <a:moveTo>
                      <a:pt x="11" y="6"/>
                    </a:moveTo>
                    <a:lnTo>
                      <a:pt x="11" y="20"/>
                    </a:lnTo>
                    <a:lnTo>
                      <a:pt x="0" y="18"/>
                    </a:lnTo>
                    <a:lnTo>
                      <a:pt x="0" y="0"/>
                    </a:lnTo>
                    <a:lnTo>
                      <a:pt x="11" y="6"/>
                    </a:lnTo>
                    <a:close/>
                  </a:path>
                </a:pathLst>
              </a:custGeom>
              <a:solidFill>
                <a:srgbClr val="800000"/>
              </a:solidFill>
              <a:ln w="9525">
                <a:noFill/>
                <a:round/>
                <a:headEnd/>
                <a:tailEnd/>
              </a:ln>
            </p:spPr>
            <p:txBody>
              <a:bodyPr/>
              <a:lstStyle/>
              <a:p>
                <a:endParaRPr lang="en-US"/>
              </a:p>
            </p:txBody>
          </p:sp>
          <p:sp>
            <p:nvSpPr>
              <p:cNvPr id="1762370" name="Freeform 66"/>
              <p:cNvSpPr>
                <a:spLocks/>
              </p:cNvSpPr>
              <p:nvPr/>
            </p:nvSpPr>
            <p:spPr bwMode="auto">
              <a:xfrm>
                <a:off x="2929" y="1955"/>
                <a:ext cx="19" cy="15"/>
              </a:xfrm>
              <a:custGeom>
                <a:avLst/>
                <a:gdLst/>
                <a:ahLst/>
                <a:cxnLst>
                  <a:cxn ang="0">
                    <a:pos x="38" y="12"/>
                  </a:cxn>
                  <a:cxn ang="0">
                    <a:pos x="38" y="28"/>
                  </a:cxn>
                  <a:cxn ang="0">
                    <a:pos x="0" y="14"/>
                  </a:cxn>
                  <a:cxn ang="0">
                    <a:pos x="0" y="0"/>
                  </a:cxn>
                  <a:cxn ang="0">
                    <a:pos x="38" y="12"/>
                  </a:cxn>
                </a:cxnLst>
                <a:rect l="0" t="0" r="r" b="b"/>
                <a:pathLst>
                  <a:path w="38" h="28">
                    <a:moveTo>
                      <a:pt x="38" y="12"/>
                    </a:moveTo>
                    <a:lnTo>
                      <a:pt x="38" y="28"/>
                    </a:lnTo>
                    <a:lnTo>
                      <a:pt x="0" y="14"/>
                    </a:lnTo>
                    <a:lnTo>
                      <a:pt x="0" y="0"/>
                    </a:lnTo>
                    <a:lnTo>
                      <a:pt x="38" y="12"/>
                    </a:lnTo>
                    <a:close/>
                  </a:path>
                </a:pathLst>
              </a:custGeom>
              <a:solidFill>
                <a:srgbClr val="800000"/>
              </a:solidFill>
              <a:ln w="9525">
                <a:noFill/>
                <a:round/>
                <a:headEnd/>
                <a:tailEnd/>
              </a:ln>
            </p:spPr>
            <p:txBody>
              <a:bodyPr/>
              <a:lstStyle/>
              <a:p>
                <a:endParaRPr lang="en-US"/>
              </a:p>
            </p:txBody>
          </p:sp>
          <p:sp>
            <p:nvSpPr>
              <p:cNvPr id="1762371" name="Freeform 67"/>
              <p:cNvSpPr>
                <a:spLocks/>
              </p:cNvSpPr>
              <p:nvPr/>
            </p:nvSpPr>
            <p:spPr bwMode="auto">
              <a:xfrm>
                <a:off x="2910" y="1948"/>
                <a:ext cx="19" cy="14"/>
              </a:xfrm>
              <a:custGeom>
                <a:avLst/>
                <a:gdLst/>
                <a:ahLst/>
                <a:cxnLst>
                  <a:cxn ang="0">
                    <a:pos x="38" y="15"/>
                  </a:cxn>
                  <a:cxn ang="0">
                    <a:pos x="38" y="27"/>
                  </a:cxn>
                  <a:cxn ang="0">
                    <a:pos x="0" y="15"/>
                  </a:cxn>
                  <a:cxn ang="0">
                    <a:pos x="0" y="0"/>
                  </a:cxn>
                  <a:cxn ang="0">
                    <a:pos x="38" y="15"/>
                  </a:cxn>
                </a:cxnLst>
                <a:rect l="0" t="0" r="r" b="b"/>
                <a:pathLst>
                  <a:path w="38" h="27">
                    <a:moveTo>
                      <a:pt x="38" y="15"/>
                    </a:moveTo>
                    <a:lnTo>
                      <a:pt x="38" y="27"/>
                    </a:lnTo>
                    <a:lnTo>
                      <a:pt x="0" y="15"/>
                    </a:lnTo>
                    <a:lnTo>
                      <a:pt x="0" y="0"/>
                    </a:lnTo>
                    <a:lnTo>
                      <a:pt x="38" y="15"/>
                    </a:lnTo>
                    <a:close/>
                  </a:path>
                </a:pathLst>
              </a:custGeom>
              <a:solidFill>
                <a:srgbClr val="800000"/>
              </a:solidFill>
              <a:ln w="9525">
                <a:noFill/>
                <a:round/>
                <a:headEnd/>
                <a:tailEnd/>
              </a:ln>
            </p:spPr>
            <p:txBody>
              <a:bodyPr/>
              <a:lstStyle/>
              <a:p>
                <a:endParaRPr lang="en-US"/>
              </a:p>
            </p:txBody>
          </p:sp>
          <p:sp>
            <p:nvSpPr>
              <p:cNvPr id="1762372" name="Freeform 68"/>
              <p:cNvSpPr>
                <a:spLocks/>
              </p:cNvSpPr>
              <p:nvPr/>
            </p:nvSpPr>
            <p:spPr bwMode="auto">
              <a:xfrm>
                <a:off x="2892" y="1941"/>
                <a:ext cx="18" cy="13"/>
              </a:xfrm>
              <a:custGeom>
                <a:avLst/>
                <a:gdLst/>
                <a:ahLst/>
                <a:cxnLst>
                  <a:cxn ang="0">
                    <a:pos x="38" y="12"/>
                  </a:cxn>
                  <a:cxn ang="0">
                    <a:pos x="38" y="27"/>
                  </a:cxn>
                  <a:cxn ang="0">
                    <a:pos x="0" y="12"/>
                  </a:cxn>
                  <a:cxn ang="0">
                    <a:pos x="0" y="0"/>
                  </a:cxn>
                  <a:cxn ang="0">
                    <a:pos x="38" y="12"/>
                  </a:cxn>
                </a:cxnLst>
                <a:rect l="0" t="0" r="r" b="b"/>
                <a:pathLst>
                  <a:path w="38" h="27">
                    <a:moveTo>
                      <a:pt x="38" y="12"/>
                    </a:moveTo>
                    <a:lnTo>
                      <a:pt x="38" y="27"/>
                    </a:lnTo>
                    <a:lnTo>
                      <a:pt x="0" y="12"/>
                    </a:lnTo>
                    <a:lnTo>
                      <a:pt x="0" y="0"/>
                    </a:lnTo>
                    <a:lnTo>
                      <a:pt x="38" y="12"/>
                    </a:lnTo>
                    <a:close/>
                  </a:path>
                </a:pathLst>
              </a:custGeom>
              <a:solidFill>
                <a:srgbClr val="800000"/>
              </a:solidFill>
              <a:ln w="9525">
                <a:noFill/>
                <a:round/>
                <a:headEnd/>
                <a:tailEnd/>
              </a:ln>
            </p:spPr>
            <p:txBody>
              <a:bodyPr/>
              <a:lstStyle/>
              <a:p>
                <a:endParaRPr lang="en-US"/>
              </a:p>
            </p:txBody>
          </p:sp>
          <p:sp>
            <p:nvSpPr>
              <p:cNvPr id="1762373" name="Freeform 69"/>
              <p:cNvSpPr>
                <a:spLocks/>
              </p:cNvSpPr>
              <p:nvPr/>
            </p:nvSpPr>
            <p:spPr bwMode="auto">
              <a:xfrm>
                <a:off x="2882" y="1937"/>
                <a:ext cx="9" cy="10"/>
              </a:xfrm>
              <a:custGeom>
                <a:avLst/>
                <a:gdLst/>
                <a:ahLst/>
                <a:cxnLst>
                  <a:cxn ang="0">
                    <a:pos x="18" y="6"/>
                  </a:cxn>
                  <a:cxn ang="0">
                    <a:pos x="18" y="20"/>
                  </a:cxn>
                  <a:cxn ang="0">
                    <a:pos x="0" y="13"/>
                  </a:cxn>
                  <a:cxn ang="0">
                    <a:pos x="0" y="0"/>
                  </a:cxn>
                  <a:cxn ang="0">
                    <a:pos x="18" y="6"/>
                  </a:cxn>
                </a:cxnLst>
                <a:rect l="0" t="0" r="r" b="b"/>
                <a:pathLst>
                  <a:path w="18" h="20">
                    <a:moveTo>
                      <a:pt x="18" y="6"/>
                    </a:moveTo>
                    <a:lnTo>
                      <a:pt x="18" y="20"/>
                    </a:lnTo>
                    <a:lnTo>
                      <a:pt x="0" y="13"/>
                    </a:lnTo>
                    <a:lnTo>
                      <a:pt x="0" y="0"/>
                    </a:lnTo>
                    <a:lnTo>
                      <a:pt x="18" y="6"/>
                    </a:lnTo>
                    <a:close/>
                  </a:path>
                </a:pathLst>
              </a:custGeom>
              <a:solidFill>
                <a:srgbClr val="400000"/>
              </a:solidFill>
              <a:ln w="9525">
                <a:noFill/>
                <a:round/>
                <a:headEnd/>
                <a:tailEnd/>
              </a:ln>
            </p:spPr>
            <p:txBody>
              <a:bodyPr/>
              <a:lstStyle/>
              <a:p>
                <a:endParaRPr lang="en-US"/>
              </a:p>
            </p:txBody>
          </p:sp>
          <p:sp>
            <p:nvSpPr>
              <p:cNvPr id="1762374" name="Freeform 70"/>
              <p:cNvSpPr>
                <a:spLocks/>
              </p:cNvSpPr>
              <p:nvPr/>
            </p:nvSpPr>
            <p:spPr bwMode="auto">
              <a:xfrm>
                <a:off x="2949" y="1981"/>
                <a:ext cx="7" cy="10"/>
              </a:xfrm>
              <a:custGeom>
                <a:avLst/>
                <a:gdLst/>
                <a:ahLst/>
                <a:cxnLst>
                  <a:cxn ang="0">
                    <a:pos x="13" y="3"/>
                  </a:cxn>
                  <a:cxn ang="0">
                    <a:pos x="13" y="20"/>
                  </a:cxn>
                  <a:cxn ang="0">
                    <a:pos x="0" y="14"/>
                  </a:cxn>
                  <a:cxn ang="0">
                    <a:pos x="0" y="0"/>
                  </a:cxn>
                  <a:cxn ang="0">
                    <a:pos x="13" y="3"/>
                  </a:cxn>
                </a:cxnLst>
                <a:rect l="0" t="0" r="r" b="b"/>
                <a:pathLst>
                  <a:path w="13" h="20">
                    <a:moveTo>
                      <a:pt x="13" y="3"/>
                    </a:moveTo>
                    <a:lnTo>
                      <a:pt x="13" y="20"/>
                    </a:lnTo>
                    <a:lnTo>
                      <a:pt x="0" y="14"/>
                    </a:lnTo>
                    <a:lnTo>
                      <a:pt x="0" y="0"/>
                    </a:lnTo>
                    <a:lnTo>
                      <a:pt x="13" y="3"/>
                    </a:lnTo>
                    <a:close/>
                  </a:path>
                </a:pathLst>
              </a:custGeom>
              <a:solidFill>
                <a:srgbClr val="800000"/>
              </a:solidFill>
              <a:ln w="9525">
                <a:noFill/>
                <a:round/>
                <a:headEnd/>
                <a:tailEnd/>
              </a:ln>
            </p:spPr>
            <p:txBody>
              <a:bodyPr/>
              <a:lstStyle/>
              <a:p>
                <a:endParaRPr lang="en-US"/>
              </a:p>
            </p:txBody>
          </p:sp>
          <p:sp>
            <p:nvSpPr>
              <p:cNvPr id="1762375" name="Freeform 71"/>
              <p:cNvSpPr>
                <a:spLocks/>
              </p:cNvSpPr>
              <p:nvPr/>
            </p:nvSpPr>
            <p:spPr bwMode="auto">
              <a:xfrm>
                <a:off x="2929" y="1973"/>
                <a:ext cx="19" cy="15"/>
              </a:xfrm>
              <a:custGeom>
                <a:avLst/>
                <a:gdLst/>
                <a:ahLst/>
                <a:cxnLst>
                  <a:cxn ang="0">
                    <a:pos x="38" y="14"/>
                  </a:cxn>
                  <a:cxn ang="0">
                    <a:pos x="38" y="28"/>
                  </a:cxn>
                  <a:cxn ang="0">
                    <a:pos x="0" y="14"/>
                  </a:cxn>
                  <a:cxn ang="0">
                    <a:pos x="0" y="0"/>
                  </a:cxn>
                  <a:cxn ang="0">
                    <a:pos x="38" y="14"/>
                  </a:cxn>
                </a:cxnLst>
                <a:rect l="0" t="0" r="r" b="b"/>
                <a:pathLst>
                  <a:path w="38" h="28">
                    <a:moveTo>
                      <a:pt x="38" y="14"/>
                    </a:moveTo>
                    <a:lnTo>
                      <a:pt x="38" y="28"/>
                    </a:lnTo>
                    <a:lnTo>
                      <a:pt x="0" y="14"/>
                    </a:lnTo>
                    <a:lnTo>
                      <a:pt x="0" y="0"/>
                    </a:lnTo>
                    <a:lnTo>
                      <a:pt x="38" y="14"/>
                    </a:lnTo>
                    <a:close/>
                  </a:path>
                </a:pathLst>
              </a:custGeom>
              <a:solidFill>
                <a:srgbClr val="800000"/>
              </a:solidFill>
              <a:ln w="9525">
                <a:noFill/>
                <a:round/>
                <a:headEnd/>
                <a:tailEnd/>
              </a:ln>
            </p:spPr>
            <p:txBody>
              <a:bodyPr/>
              <a:lstStyle/>
              <a:p>
                <a:endParaRPr lang="en-US"/>
              </a:p>
            </p:txBody>
          </p:sp>
          <p:sp>
            <p:nvSpPr>
              <p:cNvPr id="1762376" name="Freeform 72"/>
              <p:cNvSpPr>
                <a:spLocks/>
              </p:cNvSpPr>
              <p:nvPr/>
            </p:nvSpPr>
            <p:spPr bwMode="auto">
              <a:xfrm>
                <a:off x="2910" y="1965"/>
                <a:ext cx="19" cy="16"/>
              </a:xfrm>
              <a:custGeom>
                <a:avLst/>
                <a:gdLst/>
                <a:ahLst/>
                <a:cxnLst>
                  <a:cxn ang="0">
                    <a:pos x="38" y="15"/>
                  </a:cxn>
                  <a:cxn ang="0">
                    <a:pos x="38" y="31"/>
                  </a:cxn>
                  <a:cxn ang="0">
                    <a:pos x="0" y="15"/>
                  </a:cxn>
                  <a:cxn ang="0">
                    <a:pos x="0" y="0"/>
                  </a:cxn>
                  <a:cxn ang="0">
                    <a:pos x="38" y="15"/>
                  </a:cxn>
                </a:cxnLst>
                <a:rect l="0" t="0" r="r" b="b"/>
                <a:pathLst>
                  <a:path w="38" h="31">
                    <a:moveTo>
                      <a:pt x="38" y="15"/>
                    </a:moveTo>
                    <a:lnTo>
                      <a:pt x="38" y="31"/>
                    </a:lnTo>
                    <a:lnTo>
                      <a:pt x="0" y="15"/>
                    </a:lnTo>
                    <a:lnTo>
                      <a:pt x="0" y="0"/>
                    </a:lnTo>
                    <a:lnTo>
                      <a:pt x="38" y="15"/>
                    </a:lnTo>
                    <a:close/>
                  </a:path>
                </a:pathLst>
              </a:custGeom>
              <a:solidFill>
                <a:srgbClr val="800000"/>
              </a:solidFill>
              <a:ln w="9525">
                <a:noFill/>
                <a:round/>
                <a:headEnd/>
                <a:tailEnd/>
              </a:ln>
            </p:spPr>
            <p:txBody>
              <a:bodyPr/>
              <a:lstStyle/>
              <a:p>
                <a:endParaRPr lang="en-US"/>
              </a:p>
            </p:txBody>
          </p:sp>
          <p:sp>
            <p:nvSpPr>
              <p:cNvPr id="1762377" name="Freeform 73"/>
              <p:cNvSpPr>
                <a:spLocks/>
              </p:cNvSpPr>
              <p:nvPr/>
            </p:nvSpPr>
            <p:spPr bwMode="auto">
              <a:xfrm>
                <a:off x="2892" y="1957"/>
                <a:ext cx="18" cy="14"/>
              </a:xfrm>
              <a:custGeom>
                <a:avLst/>
                <a:gdLst/>
                <a:ahLst/>
                <a:cxnLst>
                  <a:cxn ang="0">
                    <a:pos x="38" y="16"/>
                  </a:cxn>
                  <a:cxn ang="0">
                    <a:pos x="38" y="29"/>
                  </a:cxn>
                  <a:cxn ang="0">
                    <a:pos x="0" y="15"/>
                  </a:cxn>
                  <a:cxn ang="0">
                    <a:pos x="0" y="0"/>
                  </a:cxn>
                  <a:cxn ang="0">
                    <a:pos x="38" y="16"/>
                  </a:cxn>
                </a:cxnLst>
                <a:rect l="0" t="0" r="r" b="b"/>
                <a:pathLst>
                  <a:path w="38" h="29">
                    <a:moveTo>
                      <a:pt x="38" y="16"/>
                    </a:moveTo>
                    <a:lnTo>
                      <a:pt x="38" y="29"/>
                    </a:lnTo>
                    <a:lnTo>
                      <a:pt x="0" y="15"/>
                    </a:lnTo>
                    <a:lnTo>
                      <a:pt x="0" y="0"/>
                    </a:lnTo>
                    <a:lnTo>
                      <a:pt x="38" y="16"/>
                    </a:lnTo>
                    <a:close/>
                  </a:path>
                </a:pathLst>
              </a:custGeom>
              <a:solidFill>
                <a:srgbClr val="800000"/>
              </a:solidFill>
              <a:ln w="9525">
                <a:noFill/>
                <a:round/>
                <a:headEnd/>
                <a:tailEnd/>
              </a:ln>
            </p:spPr>
            <p:txBody>
              <a:bodyPr/>
              <a:lstStyle/>
              <a:p>
                <a:endParaRPr lang="en-US"/>
              </a:p>
            </p:txBody>
          </p:sp>
          <p:sp>
            <p:nvSpPr>
              <p:cNvPr id="1762378" name="Freeform 74"/>
              <p:cNvSpPr>
                <a:spLocks/>
              </p:cNvSpPr>
              <p:nvPr/>
            </p:nvSpPr>
            <p:spPr bwMode="auto">
              <a:xfrm>
                <a:off x="2882" y="1953"/>
                <a:ext cx="9" cy="10"/>
              </a:xfrm>
              <a:custGeom>
                <a:avLst/>
                <a:gdLst/>
                <a:ahLst/>
                <a:cxnLst>
                  <a:cxn ang="0">
                    <a:pos x="18" y="7"/>
                  </a:cxn>
                  <a:cxn ang="0">
                    <a:pos x="18" y="20"/>
                  </a:cxn>
                  <a:cxn ang="0">
                    <a:pos x="0" y="13"/>
                  </a:cxn>
                  <a:cxn ang="0">
                    <a:pos x="0" y="0"/>
                  </a:cxn>
                  <a:cxn ang="0">
                    <a:pos x="18" y="7"/>
                  </a:cxn>
                </a:cxnLst>
                <a:rect l="0" t="0" r="r" b="b"/>
                <a:pathLst>
                  <a:path w="18" h="20">
                    <a:moveTo>
                      <a:pt x="18" y="7"/>
                    </a:moveTo>
                    <a:lnTo>
                      <a:pt x="18" y="20"/>
                    </a:lnTo>
                    <a:lnTo>
                      <a:pt x="0" y="13"/>
                    </a:lnTo>
                    <a:lnTo>
                      <a:pt x="0" y="0"/>
                    </a:lnTo>
                    <a:lnTo>
                      <a:pt x="18" y="7"/>
                    </a:lnTo>
                    <a:close/>
                  </a:path>
                </a:pathLst>
              </a:custGeom>
              <a:solidFill>
                <a:srgbClr val="600000"/>
              </a:solidFill>
              <a:ln w="9525">
                <a:noFill/>
                <a:round/>
                <a:headEnd/>
                <a:tailEnd/>
              </a:ln>
            </p:spPr>
            <p:txBody>
              <a:bodyPr/>
              <a:lstStyle/>
              <a:p>
                <a:endParaRPr lang="en-US"/>
              </a:p>
            </p:txBody>
          </p:sp>
          <p:sp>
            <p:nvSpPr>
              <p:cNvPr id="1762379" name="Freeform 75"/>
              <p:cNvSpPr>
                <a:spLocks/>
              </p:cNvSpPr>
              <p:nvPr/>
            </p:nvSpPr>
            <p:spPr bwMode="auto">
              <a:xfrm>
                <a:off x="2949" y="2000"/>
                <a:ext cx="6" cy="10"/>
              </a:xfrm>
              <a:custGeom>
                <a:avLst/>
                <a:gdLst/>
                <a:ahLst/>
                <a:cxnLst>
                  <a:cxn ang="0">
                    <a:pos x="11" y="3"/>
                  </a:cxn>
                  <a:cxn ang="0">
                    <a:pos x="11" y="20"/>
                  </a:cxn>
                  <a:cxn ang="0">
                    <a:pos x="0" y="12"/>
                  </a:cxn>
                  <a:cxn ang="0">
                    <a:pos x="0" y="0"/>
                  </a:cxn>
                  <a:cxn ang="0">
                    <a:pos x="11" y="3"/>
                  </a:cxn>
                </a:cxnLst>
                <a:rect l="0" t="0" r="r" b="b"/>
                <a:pathLst>
                  <a:path w="11" h="20">
                    <a:moveTo>
                      <a:pt x="11" y="3"/>
                    </a:moveTo>
                    <a:lnTo>
                      <a:pt x="11" y="20"/>
                    </a:lnTo>
                    <a:lnTo>
                      <a:pt x="0" y="12"/>
                    </a:lnTo>
                    <a:lnTo>
                      <a:pt x="0" y="0"/>
                    </a:lnTo>
                    <a:lnTo>
                      <a:pt x="11" y="3"/>
                    </a:lnTo>
                    <a:close/>
                  </a:path>
                </a:pathLst>
              </a:custGeom>
              <a:solidFill>
                <a:srgbClr val="800000"/>
              </a:solidFill>
              <a:ln w="9525">
                <a:noFill/>
                <a:round/>
                <a:headEnd/>
                <a:tailEnd/>
              </a:ln>
            </p:spPr>
            <p:txBody>
              <a:bodyPr/>
              <a:lstStyle/>
              <a:p>
                <a:endParaRPr lang="en-US"/>
              </a:p>
            </p:txBody>
          </p:sp>
          <p:sp>
            <p:nvSpPr>
              <p:cNvPr id="1762380" name="Freeform 76"/>
              <p:cNvSpPr>
                <a:spLocks/>
              </p:cNvSpPr>
              <p:nvPr/>
            </p:nvSpPr>
            <p:spPr bwMode="auto">
              <a:xfrm>
                <a:off x="2929" y="1991"/>
                <a:ext cx="19" cy="16"/>
              </a:xfrm>
              <a:custGeom>
                <a:avLst/>
                <a:gdLst/>
                <a:ahLst/>
                <a:cxnLst>
                  <a:cxn ang="0">
                    <a:pos x="38" y="16"/>
                  </a:cxn>
                  <a:cxn ang="0">
                    <a:pos x="38" y="30"/>
                  </a:cxn>
                  <a:cxn ang="0">
                    <a:pos x="0" y="14"/>
                  </a:cxn>
                  <a:cxn ang="0">
                    <a:pos x="0" y="0"/>
                  </a:cxn>
                  <a:cxn ang="0">
                    <a:pos x="38" y="16"/>
                  </a:cxn>
                </a:cxnLst>
                <a:rect l="0" t="0" r="r" b="b"/>
                <a:pathLst>
                  <a:path w="38" h="30">
                    <a:moveTo>
                      <a:pt x="38" y="16"/>
                    </a:moveTo>
                    <a:lnTo>
                      <a:pt x="38" y="30"/>
                    </a:lnTo>
                    <a:lnTo>
                      <a:pt x="0" y="14"/>
                    </a:lnTo>
                    <a:lnTo>
                      <a:pt x="0" y="0"/>
                    </a:lnTo>
                    <a:lnTo>
                      <a:pt x="38" y="16"/>
                    </a:lnTo>
                    <a:close/>
                  </a:path>
                </a:pathLst>
              </a:custGeom>
              <a:solidFill>
                <a:srgbClr val="800000"/>
              </a:solidFill>
              <a:ln w="9525">
                <a:noFill/>
                <a:round/>
                <a:headEnd/>
                <a:tailEnd/>
              </a:ln>
            </p:spPr>
            <p:txBody>
              <a:bodyPr/>
              <a:lstStyle/>
              <a:p>
                <a:endParaRPr lang="en-US"/>
              </a:p>
            </p:txBody>
          </p:sp>
          <p:sp>
            <p:nvSpPr>
              <p:cNvPr id="1762381" name="Freeform 77"/>
              <p:cNvSpPr>
                <a:spLocks/>
              </p:cNvSpPr>
              <p:nvPr/>
            </p:nvSpPr>
            <p:spPr bwMode="auto">
              <a:xfrm>
                <a:off x="2910" y="1982"/>
                <a:ext cx="19" cy="17"/>
              </a:xfrm>
              <a:custGeom>
                <a:avLst/>
                <a:gdLst/>
                <a:ahLst/>
                <a:cxnLst>
                  <a:cxn ang="0">
                    <a:pos x="38" y="16"/>
                  </a:cxn>
                  <a:cxn ang="0">
                    <a:pos x="38" y="32"/>
                  </a:cxn>
                  <a:cxn ang="0">
                    <a:pos x="0" y="14"/>
                  </a:cxn>
                  <a:cxn ang="0">
                    <a:pos x="0" y="0"/>
                  </a:cxn>
                  <a:cxn ang="0">
                    <a:pos x="38" y="16"/>
                  </a:cxn>
                </a:cxnLst>
                <a:rect l="0" t="0" r="r" b="b"/>
                <a:pathLst>
                  <a:path w="38" h="32">
                    <a:moveTo>
                      <a:pt x="38" y="16"/>
                    </a:moveTo>
                    <a:lnTo>
                      <a:pt x="38" y="32"/>
                    </a:lnTo>
                    <a:lnTo>
                      <a:pt x="0" y="14"/>
                    </a:lnTo>
                    <a:lnTo>
                      <a:pt x="0" y="0"/>
                    </a:lnTo>
                    <a:lnTo>
                      <a:pt x="38" y="16"/>
                    </a:lnTo>
                    <a:close/>
                  </a:path>
                </a:pathLst>
              </a:custGeom>
              <a:solidFill>
                <a:srgbClr val="800000"/>
              </a:solidFill>
              <a:ln w="9525">
                <a:noFill/>
                <a:round/>
                <a:headEnd/>
                <a:tailEnd/>
              </a:ln>
            </p:spPr>
            <p:txBody>
              <a:bodyPr/>
              <a:lstStyle/>
              <a:p>
                <a:endParaRPr lang="en-US"/>
              </a:p>
            </p:txBody>
          </p:sp>
          <p:sp>
            <p:nvSpPr>
              <p:cNvPr id="1762382" name="Freeform 78"/>
              <p:cNvSpPr>
                <a:spLocks/>
              </p:cNvSpPr>
              <p:nvPr/>
            </p:nvSpPr>
            <p:spPr bwMode="auto">
              <a:xfrm>
                <a:off x="2892" y="1973"/>
                <a:ext cx="18" cy="16"/>
              </a:xfrm>
              <a:custGeom>
                <a:avLst/>
                <a:gdLst/>
                <a:ahLst/>
                <a:cxnLst>
                  <a:cxn ang="0">
                    <a:pos x="38" y="16"/>
                  </a:cxn>
                  <a:cxn ang="0">
                    <a:pos x="38" y="30"/>
                  </a:cxn>
                  <a:cxn ang="0">
                    <a:pos x="0" y="14"/>
                  </a:cxn>
                  <a:cxn ang="0">
                    <a:pos x="0" y="0"/>
                  </a:cxn>
                  <a:cxn ang="0">
                    <a:pos x="38" y="16"/>
                  </a:cxn>
                </a:cxnLst>
                <a:rect l="0" t="0" r="r" b="b"/>
                <a:pathLst>
                  <a:path w="38" h="30">
                    <a:moveTo>
                      <a:pt x="38" y="16"/>
                    </a:moveTo>
                    <a:lnTo>
                      <a:pt x="38" y="30"/>
                    </a:lnTo>
                    <a:lnTo>
                      <a:pt x="0" y="14"/>
                    </a:lnTo>
                    <a:lnTo>
                      <a:pt x="0" y="0"/>
                    </a:lnTo>
                    <a:lnTo>
                      <a:pt x="38" y="16"/>
                    </a:lnTo>
                    <a:close/>
                  </a:path>
                </a:pathLst>
              </a:custGeom>
              <a:solidFill>
                <a:srgbClr val="800000"/>
              </a:solidFill>
              <a:ln w="9525">
                <a:noFill/>
                <a:round/>
                <a:headEnd/>
                <a:tailEnd/>
              </a:ln>
            </p:spPr>
            <p:txBody>
              <a:bodyPr/>
              <a:lstStyle/>
              <a:p>
                <a:endParaRPr lang="en-US"/>
              </a:p>
            </p:txBody>
          </p:sp>
          <p:sp>
            <p:nvSpPr>
              <p:cNvPr id="1762383" name="Freeform 79"/>
              <p:cNvSpPr>
                <a:spLocks/>
              </p:cNvSpPr>
              <p:nvPr/>
            </p:nvSpPr>
            <p:spPr bwMode="auto">
              <a:xfrm>
                <a:off x="2882" y="1970"/>
                <a:ext cx="9" cy="11"/>
              </a:xfrm>
              <a:custGeom>
                <a:avLst/>
                <a:gdLst/>
                <a:ahLst/>
                <a:cxnLst>
                  <a:cxn ang="0">
                    <a:pos x="18" y="8"/>
                  </a:cxn>
                  <a:cxn ang="0">
                    <a:pos x="18" y="22"/>
                  </a:cxn>
                  <a:cxn ang="0">
                    <a:pos x="0" y="13"/>
                  </a:cxn>
                  <a:cxn ang="0">
                    <a:pos x="0" y="0"/>
                  </a:cxn>
                  <a:cxn ang="0">
                    <a:pos x="18" y="8"/>
                  </a:cxn>
                </a:cxnLst>
                <a:rect l="0" t="0" r="r" b="b"/>
                <a:pathLst>
                  <a:path w="18" h="22">
                    <a:moveTo>
                      <a:pt x="18" y="8"/>
                    </a:moveTo>
                    <a:lnTo>
                      <a:pt x="18" y="22"/>
                    </a:lnTo>
                    <a:lnTo>
                      <a:pt x="0" y="13"/>
                    </a:lnTo>
                    <a:lnTo>
                      <a:pt x="0" y="0"/>
                    </a:lnTo>
                    <a:lnTo>
                      <a:pt x="18" y="8"/>
                    </a:lnTo>
                    <a:close/>
                  </a:path>
                </a:pathLst>
              </a:custGeom>
              <a:solidFill>
                <a:srgbClr val="800000"/>
              </a:solidFill>
              <a:ln w="9525">
                <a:noFill/>
                <a:round/>
                <a:headEnd/>
                <a:tailEnd/>
              </a:ln>
            </p:spPr>
            <p:txBody>
              <a:bodyPr/>
              <a:lstStyle/>
              <a:p>
                <a:endParaRPr lang="en-US"/>
              </a:p>
            </p:txBody>
          </p:sp>
          <p:sp>
            <p:nvSpPr>
              <p:cNvPr id="1762384" name="Freeform 80"/>
              <p:cNvSpPr>
                <a:spLocks/>
              </p:cNvSpPr>
              <p:nvPr/>
            </p:nvSpPr>
            <p:spPr bwMode="auto">
              <a:xfrm>
                <a:off x="2949" y="2018"/>
                <a:ext cx="6" cy="12"/>
              </a:xfrm>
              <a:custGeom>
                <a:avLst/>
                <a:gdLst/>
                <a:ahLst/>
                <a:cxnLst>
                  <a:cxn ang="0">
                    <a:pos x="11" y="7"/>
                  </a:cxn>
                  <a:cxn ang="0">
                    <a:pos x="11" y="23"/>
                  </a:cxn>
                  <a:cxn ang="0">
                    <a:pos x="0" y="16"/>
                  </a:cxn>
                  <a:cxn ang="0">
                    <a:pos x="0" y="0"/>
                  </a:cxn>
                  <a:cxn ang="0">
                    <a:pos x="11" y="7"/>
                  </a:cxn>
                </a:cxnLst>
                <a:rect l="0" t="0" r="r" b="b"/>
                <a:pathLst>
                  <a:path w="11" h="23">
                    <a:moveTo>
                      <a:pt x="11" y="7"/>
                    </a:moveTo>
                    <a:lnTo>
                      <a:pt x="11" y="23"/>
                    </a:lnTo>
                    <a:lnTo>
                      <a:pt x="0" y="16"/>
                    </a:lnTo>
                    <a:lnTo>
                      <a:pt x="0" y="0"/>
                    </a:lnTo>
                    <a:lnTo>
                      <a:pt x="11" y="7"/>
                    </a:lnTo>
                    <a:close/>
                  </a:path>
                </a:pathLst>
              </a:custGeom>
              <a:solidFill>
                <a:srgbClr val="800000"/>
              </a:solidFill>
              <a:ln w="9525">
                <a:noFill/>
                <a:round/>
                <a:headEnd/>
                <a:tailEnd/>
              </a:ln>
            </p:spPr>
            <p:txBody>
              <a:bodyPr/>
              <a:lstStyle/>
              <a:p>
                <a:endParaRPr lang="en-US"/>
              </a:p>
            </p:txBody>
          </p:sp>
          <p:sp>
            <p:nvSpPr>
              <p:cNvPr id="1762385" name="Freeform 81"/>
              <p:cNvSpPr>
                <a:spLocks/>
              </p:cNvSpPr>
              <p:nvPr/>
            </p:nvSpPr>
            <p:spPr bwMode="auto">
              <a:xfrm>
                <a:off x="2929" y="2009"/>
                <a:ext cx="19" cy="17"/>
              </a:xfrm>
              <a:custGeom>
                <a:avLst/>
                <a:gdLst/>
                <a:ahLst/>
                <a:cxnLst>
                  <a:cxn ang="0">
                    <a:pos x="38" y="18"/>
                  </a:cxn>
                  <a:cxn ang="0">
                    <a:pos x="38" y="32"/>
                  </a:cxn>
                  <a:cxn ang="0">
                    <a:pos x="0" y="14"/>
                  </a:cxn>
                  <a:cxn ang="0">
                    <a:pos x="0" y="0"/>
                  </a:cxn>
                  <a:cxn ang="0">
                    <a:pos x="38" y="18"/>
                  </a:cxn>
                </a:cxnLst>
                <a:rect l="0" t="0" r="r" b="b"/>
                <a:pathLst>
                  <a:path w="38" h="32">
                    <a:moveTo>
                      <a:pt x="38" y="18"/>
                    </a:moveTo>
                    <a:lnTo>
                      <a:pt x="38" y="32"/>
                    </a:lnTo>
                    <a:lnTo>
                      <a:pt x="0" y="14"/>
                    </a:lnTo>
                    <a:lnTo>
                      <a:pt x="0" y="0"/>
                    </a:lnTo>
                    <a:lnTo>
                      <a:pt x="38" y="18"/>
                    </a:lnTo>
                    <a:close/>
                  </a:path>
                </a:pathLst>
              </a:custGeom>
              <a:solidFill>
                <a:srgbClr val="800000"/>
              </a:solidFill>
              <a:ln w="9525">
                <a:noFill/>
                <a:round/>
                <a:headEnd/>
                <a:tailEnd/>
              </a:ln>
            </p:spPr>
            <p:txBody>
              <a:bodyPr/>
              <a:lstStyle/>
              <a:p>
                <a:endParaRPr lang="en-US"/>
              </a:p>
            </p:txBody>
          </p:sp>
          <p:sp>
            <p:nvSpPr>
              <p:cNvPr id="1762386" name="Freeform 82"/>
              <p:cNvSpPr>
                <a:spLocks/>
              </p:cNvSpPr>
              <p:nvPr/>
            </p:nvSpPr>
            <p:spPr bwMode="auto">
              <a:xfrm>
                <a:off x="2910" y="2000"/>
                <a:ext cx="19" cy="17"/>
              </a:xfrm>
              <a:custGeom>
                <a:avLst/>
                <a:gdLst/>
                <a:ahLst/>
                <a:cxnLst>
                  <a:cxn ang="0">
                    <a:pos x="38" y="16"/>
                  </a:cxn>
                  <a:cxn ang="0">
                    <a:pos x="38" y="32"/>
                  </a:cxn>
                  <a:cxn ang="0">
                    <a:pos x="0" y="12"/>
                  </a:cxn>
                  <a:cxn ang="0">
                    <a:pos x="0" y="0"/>
                  </a:cxn>
                  <a:cxn ang="0">
                    <a:pos x="38" y="16"/>
                  </a:cxn>
                </a:cxnLst>
                <a:rect l="0" t="0" r="r" b="b"/>
                <a:pathLst>
                  <a:path w="38" h="32">
                    <a:moveTo>
                      <a:pt x="38" y="16"/>
                    </a:moveTo>
                    <a:lnTo>
                      <a:pt x="38" y="32"/>
                    </a:lnTo>
                    <a:lnTo>
                      <a:pt x="0" y="12"/>
                    </a:lnTo>
                    <a:lnTo>
                      <a:pt x="0" y="0"/>
                    </a:lnTo>
                    <a:lnTo>
                      <a:pt x="38" y="16"/>
                    </a:lnTo>
                    <a:close/>
                  </a:path>
                </a:pathLst>
              </a:custGeom>
              <a:solidFill>
                <a:srgbClr val="800000"/>
              </a:solidFill>
              <a:ln w="9525">
                <a:noFill/>
                <a:round/>
                <a:headEnd/>
                <a:tailEnd/>
              </a:ln>
            </p:spPr>
            <p:txBody>
              <a:bodyPr/>
              <a:lstStyle/>
              <a:p>
                <a:endParaRPr lang="en-US"/>
              </a:p>
            </p:txBody>
          </p:sp>
          <p:sp>
            <p:nvSpPr>
              <p:cNvPr id="1762387" name="Freeform 83"/>
              <p:cNvSpPr>
                <a:spLocks/>
              </p:cNvSpPr>
              <p:nvPr/>
            </p:nvSpPr>
            <p:spPr bwMode="auto">
              <a:xfrm>
                <a:off x="2892" y="1990"/>
                <a:ext cx="18" cy="17"/>
              </a:xfrm>
              <a:custGeom>
                <a:avLst/>
                <a:gdLst/>
                <a:ahLst/>
                <a:cxnLst>
                  <a:cxn ang="0">
                    <a:pos x="38" y="18"/>
                  </a:cxn>
                  <a:cxn ang="0">
                    <a:pos x="38" y="32"/>
                  </a:cxn>
                  <a:cxn ang="0">
                    <a:pos x="0" y="14"/>
                  </a:cxn>
                  <a:cxn ang="0">
                    <a:pos x="0" y="0"/>
                  </a:cxn>
                  <a:cxn ang="0">
                    <a:pos x="38" y="18"/>
                  </a:cxn>
                </a:cxnLst>
                <a:rect l="0" t="0" r="r" b="b"/>
                <a:pathLst>
                  <a:path w="38" h="32">
                    <a:moveTo>
                      <a:pt x="38" y="18"/>
                    </a:moveTo>
                    <a:lnTo>
                      <a:pt x="38" y="32"/>
                    </a:lnTo>
                    <a:lnTo>
                      <a:pt x="0" y="14"/>
                    </a:lnTo>
                    <a:lnTo>
                      <a:pt x="0" y="0"/>
                    </a:lnTo>
                    <a:lnTo>
                      <a:pt x="38" y="18"/>
                    </a:lnTo>
                    <a:close/>
                  </a:path>
                </a:pathLst>
              </a:custGeom>
              <a:solidFill>
                <a:srgbClr val="200000"/>
              </a:solidFill>
              <a:ln w="9525">
                <a:noFill/>
                <a:round/>
                <a:headEnd/>
                <a:tailEnd/>
              </a:ln>
            </p:spPr>
            <p:txBody>
              <a:bodyPr/>
              <a:lstStyle/>
              <a:p>
                <a:endParaRPr lang="en-US"/>
              </a:p>
            </p:txBody>
          </p:sp>
          <p:sp>
            <p:nvSpPr>
              <p:cNvPr id="1762388" name="Freeform 84"/>
              <p:cNvSpPr>
                <a:spLocks/>
              </p:cNvSpPr>
              <p:nvPr/>
            </p:nvSpPr>
            <p:spPr bwMode="auto">
              <a:xfrm>
                <a:off x="2882" y="1986"/>
                <a:ext cx="9" cy="11"/>
              </a:xfrm>
              <a:custGeom>
                <a:avLst/>
                <a:gdLst/>
                <a:ahLst/>
                <a:cxnLst>
                  <a:cxn ang="0">
                    <a:pos x="18" y="9"/>
                  </a:cxn>
                  <a:cxn ang="0">
                    <a:pos x="18" y="21"/>
                  </a:cxn>
                  <a:cxn ang="0">
                    <a:pos x="0" y="12"/>
                  </a:cxn>
                  <a:cxn ang="0">
                    <a:pos x="0" y="0"/>
                  </a:cxn>
                  <a:cxn ang="0">
                    <a:pos x="18" y="9"/>
                  </a:cxn>
                </a:cxnLst>
                <a:rect l="0" t="0" r="r" b="b"/>
                <a:pathLst>
                  <a:path w="18" h="21">
                    <a:moveTo>
                      <a:pt x="18" y="9"/>
                    </a:moveTo>
                    <a:lnTo>
                      <a:pt x="18" y="21"/>
                    </a:lnTo>
                    <a:lnTo>
                      <a:pt x="0" y="12"/>
                    </a:lnTo>
                    <a:lnTo>
                      <a:pt x="0" y="0"/>
                    </a:lnTo>
                    <a:lnTo>
                      <a:pt x="18" y="9"/>
                    </a:lnTo>
                    <a:close/>
                  </a:path>
                </a:pathLst>
              </a:custGeom>
              <a:solidFill>
                <a:srgbClr val="800000"/>
              </a:solidFill>
              <a:ln w="9525">
                <a:noFill/>
                <a:round/>
                <a:headEnd/>
                <a:tailEnd/>
              </a:ln>
            </p:spPr>
            <p:txBody>
              <a:bodyPr/>
              <a:lstStyle/>
              <a:p>
                <a:endParaRPr lang="en-US"/>
              </a:p>
            </p:txBody>
          </p:sp>
          <p:sp>
            <p:nvSpPr>
              <p:cNvPr id="1762389" name="Freeform 85"/>
              <p:cNvSpPr>
                <a:spLocks/>
              </p:cNvSpPr>
              <p:nvPr/>
            </p:nvSpPr>
            <p:spPr bwMode="auto">
              <a:xfrm>
                <a:off x="2882" y="1994"/>
                <a:ext cx="15" cy="14"/>
              </a:xfrm>
              <a:custGeom>
                <a:avLst/>
                <a:gdLst/>
                <a:ahLst/>
                <a:cxnLst>
                  <a:cxn ang="0">
                    <a:pos x="31" y="15"/>
                  </a:cxn>
                  <a:cxn ang="0">
                    <a:pos x="31" y="29"/>
                  </a:cxn>
                  <a:cxn ang="0">
                    <a:pos x="0" y="13"/>
                  </a:cxn>
                  <a:cxn ang="0">
                    <a:pos x="0" y="0"/>
                  </a:cxn>
                  <a:cxn ang="0">
                    <a:pos x="31" y="15"/>
                  </a:cxn>
                </a:cxnLst>
                <a:rect l="0" t="0" r="r" b="b"/>
                <a:pathLst>
                  <a:path w="31" h="29">
                    <a:moveTo>
                      <a:pt x="31" y="15"/>
                    </a:moveTo>
                    <a:lnTo>
                      <a:pt x="31" y="29"/>
                    </a:lnTo>
                    <a:lnTo>
                      <a:pt x="0" y="13"/>
                    </a:lnTo>
                    <a:lnTo>
                      <a:pt x="0" y="0"/>
                    </a:lnTo>
                    <a:lnTo>
                      <a:pt x="31" y="15"/>
                    </a:lnTo>
                    <a:close/>
                  </a:path>
                </a:pathLst>
              </a:custGeom>
              <a:solidFill>
                <a:srgbClr val="800000"/>
              </a:solidFill>
              <a:ln w="9525">
                <a:noFill/>
                <a:round/>
                <a:headEnd/>
                <a:tailEnd/>
              </a:ln>
            </p:spPr>
            <p:txBody>
              <a:bodyPr/>
              <a:lstStyle/>
              <a:p>
                <a:endParaRPr lang="en-US"/>
              </a:p>
            </p:txBody>
          </p:sp>
          <p:sp>
            <p:nvSpPr>
              <p:cNvPr id="1762390" name="Freeform 86"/>
              <p:cNvSpPr>
                <a:spLocks/>
              </p:cNvSpPr>
              <p:nvPr/>
            </p:nvSpPr>
            <p:spPr bwMode="auto">
              <a:xfrm>
                <a:off x="2935" y="2020"/>
                <a:ext cx="20" cy="18"/>
              </a:xfrm>
              <a:custGeom>
                <a:avLst/>
                <a:gdLst/>
                <a:ahLst/>
                <a:cxnLst>
                  <a:cxn ang="0">
                    <a:pos x="39" y="22"/>
                  </a:cxn>
                  <a:cxn ang="0">
                    <a:pos x="39" y="36"/>
                  </a:cxn>
                  <a:cxn ang="0">
                    <a:pos x="0" y="17"/>
                  </a:cxn>
                  <a:cxn ang="0">
                    <a:pos x="0" y="0"/>
                  </a:cxn>
                  <a:cxn ang="0">
                    <a:pos x="39" y="22"/>
                  </a:cxn>
                </a:cxnLst>
                <a:rect l="0" t="0" r="r" b="b"/>
                <a:pathLst>
                  <a:path w="39" h="36">
                    <a:moveTo>
                      <a:pt x="39" y="22"/>
                    </a:moveTo>
                    <a:lnTo>
                      <a:pt x="39" y="36"/>
                    </a:lnTo>
                    <a:lnTo>
                      <a:pt x="0" y="17"/>
                    </a:lnTo>
                    <a:lnTo>
                      <a:pt x="0" y="0"/>
                    </a:lnTo>
                    <a:lnTo>
                      <a:pt x="39" y="22"/>
                    </a:lnTo>
                    <a:close/>
                  </a:path>
                </a:pathLst>
              </a:custGeom>
              <a:solidFill>
                <a:srgbClr val="800000"/>
              </a:solidFill>
              <a:ln w="9525">
                <a:noFill/>
                <a:round/>
                <a:headEnd/>
                <a:tailEnd/>
              </a:ln>
            </p:spPr>
            <p:txBody>
              <a:bodyPr/>
              <a:lstStyle/>
              <a:p>
                <a:endParaRPr lang="en-US"/>
              </a:p>
            </p:txBody>
          </p:sp>
          <p:sp>
            <p:nvSpPr>
              <p:cNvPr id="1762391" name="Freeform 87"/>
              <p:cNvSpPr>
                <a:spLocks/>
              </p:cNvSpPr>
              <p:nvPr/>
            </p:nvSpPr>
            <p:spPr bwMode="auto">
              <a:xfrm>
                <a:off x="2917" y="2011"/>
                <a:ext cx="17" cy="16"/>
              </a:xfrm>
              <a:custGeom>
                <a:avLst/>
                <a:gdLst/>
                <a:ahLst/>
                <a:cxnLst>
                  <a:cxn ang="0">
                    <a:pos x="34" y="18"/>
                  </a:cxn>
                  <a:cxn ang="0">
                    <a:pos x="34" y="33"/>
                  </a:cxn>
                  <a:cxn ang="0">
                    <a:pos x="0" y="15"/>
                  </a:cxn>
                  <a:cxn ang="0">
                    <a:pos x="0" y="0"/>
                  </a:cxn>
                  <a:cxn ang="0">
                    <a:pos x="34" y="18"/>
                  </a:cxn>
                </a:cxnLst>
                <a:rect l="0" t="0" r="r" b="b"/>
                <a:pathLst>
                  <a:path w="34" h="33">
                    <a:moveTo>
                      <a:pt x="34" y="18"/>
                    </a:moveTo>
                    <a:lnTo>
                      <a:pt x="34" y="33"/>
                    </a:lnTo>
                    <a:lnTo>
                      <a:pt x="0" y="15"/>
                    </a:lnTo>
                    <a:lnTo>
                      <a:pt x="0" y="0"/>
                    </a:lnTo>
                    <a:lnTo>
                      <a:pt x="34" y="18"/>
                    </a:lnTo>
                    <a:close/>
                  </a:path>
                </a:pathLst>
              </a:custGeom>
              <a:solidFill>
                <a:srgbClr val="800000"/>
              </a:solidFill>
              <a:ln w="9525">
                <a:noFill/>
                <a:round/>
                <a:headEnd/>
                <a:tailEnd/>
              </a:ln>
            </p:spPr>
            <p:txBody>
              <a:bodyPr/>
              <a:lstStyle/>
              <a:p>
                <a:endParaRPr lang="en-US"/>
              </a:p>
            </p:txBody>
          </p:sp>
          <p:sp>
            <p:nvSpPr>
              <p:cNvPr id="1762392" name="Freeform 88"/>
              <p:cNvSpPr>
                <a:spLocks/>
              </p:cNvSpPr>
              <p:nvPr/>
            </p:nvSpPr>
            <p:spPr bwMode="auto">
              <a:xfrm>
                <a:off x="2898" y="2002"/>
                <a:ext cx="18" cy="16"/>
              </a:xfrm>
              <a:custGeom>
                <a:avLst/>
                <a:gdLst/>
                <a:ahLst/>
                <a:cxnLst>
                  <a:cxn ang="0">
                    <a:pos x="36" y="18"/>
                  </a:cxn>
                  <a:cxn ang="0">
                    <a:pos x="36" y="33"/>
                  </a:cxn>
                  <a:cxn ang="0">
                    <a:pos x="0" y="13"/>
                  </a:cxn>
                  <a:cxn ang="0">
                    <a:pos x="0" y="0"/>
                  </a:cxn>
                  <a:cxn ang="0">
                    <a:pos x="36" y="18"/>
                  </a:cxn>
                </a:cxnLst>
                <a:rect l="0" t="0" r="r" b="b"/>
                <a:pathLst>
                  <a:path w="36" h="33">
                    <a:moveTo>
                      <a:pt x="36" y="18"/>
                    </a:moveTo>
                    <a:lnTo>
                      <a:pt x="36" y="33"/>
                    </a:lnTo>
                    <a:lnTo>
                      <a:pt x="0" y="13"/>
                    </a:lnTo>
                    <a:lnTo>
                      <a:pt x="0" y="0"/>
                    </a:lnTo>
                    <a:lnTo>
                      <a:pt x="36" y="18"/>
                    </a:lnTo>
                    <a:close/>
                  </a:path>
                </a:pathLst>
              </a:custGeom>
              <a:solidFill>
                <a:srgbClr val="800000"/>
              </a:solidFill>
              <a:ln w="9525">
                <a:noFill/>
                <a:round/>
                <a:headEnd/>
                <a:tailEnd/>
              </a:ln>
            </p:spPr>
            <p:txBody>
              <a:bodyPr/>
              <a:lstStyle/>
              <a:p>
                <a:endParaRPr lang="en-US"/>
              </a:p>
            </p:txBody>
          </p:sp>
          <p:sp>
            <p:nvSpPr>
              <p:cNvPr id="1762393" name="Freeform 89"/>
              <p:cNvSpPr>
                <a:spLocks/>
              </p:cNvSpPr>
              <p:nvPr/>
            </p:nvSpPr>
            <p:spPr bwMode="auto">
              <a:xfrm>
                <a:off x="2882" y="1897"/>
                <a:ext cx="15" cy="10"/>
              </a:xfrm>
              <a:custGeom>
                <a:avLst/>
                <a:gdLst/>
                <a:ahLst/>
                <a:cxnLst>
                  <a:cxn ang="0">
                    <a:pos x="31" y="9"/>
                  </a:cxn>
                  <a:cxn ang="0">
                    <a:pos x="31" y="22"/>
                  </a:cxn>
                  <a:cxn ang="0">
                    <a:pos x="0" y="13"/>
                  </a:cxn>
                  <a:cxn ang="0">
                    <a:pos x="0" y="0"/>
                  </a:cxn>
                  <a:cxn ang="0">
                    <a:pos x="31" y="9"/>
                  </a:cxn>
                </a:cxnLst>
                <a:rect l="0" t="0" r="r" b="b"/>
                <a:pathLst>
                  <a:path w="31" h="22">
                    <a:moveTo>
                      <a:pt x="31" y="9"/>
                    </a:moveTo>
                    <a:lnTo>
                      <a:pt x="31" y="22"/>
                    </a:lnTo>
                    <a:lnTo>
                      <a:pt x="0" y="13"/>
                    </a:lnTo>
                    <a:lnTo>
                      <a:pt x="0" y="0"/>
                    </a:lnTo>
                    <a:lnTo>
                      <a:pt x="31" y="9"/>
                    </a:lnTo>
                    <a:close/>
                  </a:path>
                </a:pathLst>
              </a:custGeom>
              <a:solidFill>
                <a:srgbClr val="800000"/>
              </a:solidFill>
              <a:ln w="9525">
                <a:noFill/>
                <a:round/>
                <a:headEnd/>
                <a:tailEnd/>
              </a:ln>
            </p:spPr>
            <p:txBody>
              <a:bodyPr/>
              <a:lstStyle/>
              <a:p>
                <a:endParaRPr lang="en-US"/>
              </a:p>
            </p:txBody>
          </p:sp>
          <p:sp>
            <p:nvSpPr>
              <p:cNvPr id="1762394" name="Freeform 90"/>
              <p:cNvSpPr>
                <a:spLocks/>
              </p:cNvSpPr>
              <p:nvPr/>
            </p:nvSpPr>
            <p:spPr bwMode="auto">
              <a:xfrm>
                <a:off x="2918" y="1906"/>
                <a:ext cx="17" cy="13"/>
              </a:xfrm>
              <a:custGeom>
                <a:avLst/>
                <a:gdLst/>
                <a:ahLst/>
                <a:cxnLst>
                  <a:cxn ang="0">
                    <a:pos x="35" y="11"/>
                  </a:cxn>
                  <a:cxn ang="0">
                    <a:pos x="35" y="27"/>
                  </a:cxn>
                  <a:cxn ang="0">
                    <a:pos x="0" y="17"/>
                  </a:cxn>
                  <a:cxn ang="0">
                    <a:pos x="0" y="0"/>
                  </a:cxn>
                  <a:cxn ang="0">
                    <a:pos x="35" y="11"/>
                  </a:cxn>
                </a:cxnLst>
                <a:rect l="0" t="0" r="r" b="b"/>
                <a:pathLst>
                  <a:path w="35" h="27">
                    <a:moveTo>
                      <a:pt x="35" y="11"/>
                    </a:moveTo>
                    <a:lnTo>
                      <a:pt x="35" y="27"/>
                    </a:lnTo>
                    <a:lnTo>
                      <a:pt x="0" y="17"/>
                    </a:lnTo>
                    <a:lnTo>
                      <a:pt x="0" y="0"/>
                    </a:lnTo>
                    <a:lnTo>
                      <a:pt x="35" y="11"/>
                    </a:lnTo>
                    <a:close/>
                  </a:path>
                </a:pathLst>
              </a:custGeom>
              <a:solidFill>
                <a:srgbClr val="800000"/>
              </a:solidFill>
              <a:ln w="9525">
                <a:noFill/>
                <a:round/>
                <a:headEnd/>
                <a:tailEnd/>
              </a:ln>
            </p:spPr>
            <p:txBody>
              <a:bodyPr/>
              <a:lstStyle/>
              <a:p>
                <a:endParaRPr lang="en-US"/>
              </a:p>
            </p:txBody>
          </p:sp>
          <p:sp>
            <p:nvSpPr>
              <p:cNvPr id="1762395" name="Freeform 91"/>
              <p:cNvSpPr>
                <a:spLocks/>
              </p:cNvSpPr>
              <p:nvPr/>
            </p:nvSpPr>
            <p:spPr bwMode="auto">
              <a:xfrm>
                <a:off x="2899" y="1901"/>
                <a:ext cx="18" cy="12"/>
              </a:xfrm>
              <a:custGeom>
                <a:avLst/>
                <a:gdLst/>
                <a:ahLst/>
                <a:cxnLst>
                  <a:cxn ang="0">
                    <a:pos x="37" y="9"/>
                  </a:cxn>
                  <a:cxn ang="0">
                    <a:pos x="37" y="24"/>
                  </a:cxn>
                  <a:cxn ang="0">
                    <a:pos x="0" y="15"/>
                  </a:cxn>
                  <a:cxn ang="0">
                    <a:pos x="0" y="0"/>
                  </a:cxn>
                  <a:cxn ang="0">
                    <a:pos x="37" y="9"/>
                  </a:cxn>
                </a:cxnLst>
                <a:rect l="0" t="0" r="r" b="b"/>
                <a:pathLst>
                  <a:path w="37" h="24">
                    <a:moveTo>
                      <a:pt x="37" y="9"/>
                    </a:moveTo>
                    <a:lnTo>
                      <a:pt x="37" y="24"/>
                    </a:lnTo>
                    <a:lnTo>
                      <a:pt x="0" y="15"/>
                    </a:lnTo>
                    <a:lnTo>
                      <a:pt x="0" y="0"/>
                    </a:lnTo>
                    <a:lnTo>
                      <a:pt x="37" y="9"/>
                    </a:lnTo>
                    <a:close/>
                  </a:path>
                </a:pathLst>
              </a:custGeom>
              <a:solidFill>
                <a:srgbClr val="800000"/>
              </a:solidFill>
              <a:ln w="9525">
                <a:noFill/>
                <a:round/>
                <a:headEnd/>
                <a:tailEnd/>
              </a:ln>
            </p:spPr>
            <p:txBody>
              <a:bodyPr/>
              <a:lstStyle/>
              <a:p>
                <a:endParaRPr lang="en-US"/>
              </a:p>
            </p:txBody>
          </p:sp>
          <p:sp>
            <p:nvSpPr>
              <p:cNvPr id="1762396" name="Freeform 92"/>
              <p:cNvSpPr>
                <a:spLocks/>
              </p:cNvSpPr>
              <p:nvPr/>
            </p:nvSpPr>
            <p:spPr bwMode="auto">
              <a:xfrm>
                <a:off x="2882" y="1912"/>
                <a:ext cx="15" cy="13"/>
              </a:xfrm>
              <a:custGeom>
                <a:avLst/>
                <a:gdLst/>
                <a:ahLst/>
                <a:cxnLst>
                  <a:cxn ang="0">
                    <a:pos x="31" y="11"/>
                  </a:cxn>
                  <a:cxn ang="0">
                    <a:pos x="31" y="25"/>
                  </a:cxn>
                  <a:cxn ang="0">
                    <a:pos x="0" y="14"/>
                  </a:cxn>
                  <a:cxn ang="0">
                    <a:pos x="0" y="0"/>
                  </a:cxn>
                  <a:cxn ang="0">
                    <a:pos x="31" y="11"/>
                  </a:cxn>
                </a:cxnLst>
                <a:rect l="0" t="0" r="r" b="b"/>
                <a:pathLst>
                  <a:path w="31" h="25">
                    <a:moveTo>
                      <a:pt x="31" y="11"/>
                    </a:moveTo>
                    <a:lnTo>
                      <a:pt x="31" y="25"/>
                    </a:lnTo>
                    <a:lnTo>
                      <a:pt x="0" y="14"/>
                    </a:lnTo>
                    <a:lnTo>
                      <a:pt x="0" y="0"/>
                    </a:lnTo>
                    <a:lnTo>
                      <a:pt x="31" y="11"/>
                    </a:lnTo>
                    <a:close/>
                  </a:path>
                </a:pathLst>
              </a:custGeom>
              <a:solidFill>
                <a:srgbClr val="800000"/>
              </a:solidFill>
              <a:ln w="9525">
                <a:noFill/>
                <a:round/>
                <a:headEnd/>
                <a:tailEnd/>
              </a:ln>
            </p:spPr>
            <p:txBody>
              <a:bodyPr/>
              <a:lstStyle/>
              <a:p>
                <a:endParaRPr lang="en-US"/>
              </a:p>
            </p:txBody>
          </p:sp>
          <p:sp>
            <p:nvSpPr>
              <p:cNvPr id="1762397" name="Freeform 93"/>
              <p:cNvSpPr>
                <a:spLocks/>
              </p:cNvSpPr>
              <p:nvPr/>
            </p:nvSpPr>
            <p:spPr bwMode="auto">
              <a:xfrm>
                <a:off x="2935" y="1930"/>
                <a:ext cx="21" cy="14"/>
              </a:xfrm>
              <a:custGeom>
                <a:avLst/>
                <a:gdLst/>
                <a:ahLst/>
                <a:cxnLst>
                  <a:cxn ang="0">
                    <a:pos x="41" y="13"/>
                  </a:cxn>
                  <a:cxn ang="0">
                    <a:pos x="41" y="27"/>
                  </a:cxn>
                  <a:cxn ang="0">
                    <a:pos x="1" y="14"/>
                  </a:cxn>
                  <a:cxn ang="0">
                    <a:pos x="0" y="0"/>
                  </a:cxn>
                  <a:cxn ang="0">
                    <a:pos x="41" y="13"/>
                  </a:cxn>
                </a:cxnLst>
                <a:rect l="0" t="0" r="r" b="b"/>
                <a:pathLst>
                  <a:path w="41" h="27">
                    <a:moveTo>
                      <a:pt x="41" y="13"/>
                    </a:moveTo>
                    <a:lnTo>
                      <a:pt x="41" y="27"/>
                    </a:lnTo>
                    <a:lnTo>
                      <a:pt x="1" y="14"/>
                    </a:lnTo>
                    <a:lnTo>
                      <a:pt x="0" y="0"/>
                    </a:lnTo>
                    <a:lnTo>
                      <a:pt x="41" y="13"/>
                    </a:lnTo>
                    <a:close/>
                  </a:path>
                </a:pathLst>
              </a:custGeom>
              <a:solidFill>
                <a:srgbClr val="800000"/>
              </a:solidFill>
              <a:ln w="9525">
                <a:noFill/>
                <a:round/>
                <a:headEnd/>
                <a:tailEnd/>
              </a:ln>
            </p:spPr>
            <p:txBody>
              <a:bodyPr/>
              <a:lstStyle/>
              <a:p>
                <a:endParaRPr lang="en-US"/>
              </a:p>
            </p:txBody>
          </p:sp>
          <p:sp>
            <p:nvSpPr>
              <p:cNvPr id="1762398" name="Freeform 94"/>
              <p:cNvSpPr>
                <a:spLocks/>
              </p:cNvSpPr>
              <p:nvPr/>
            </p:nvSpPr>
            <p:spPr bwMode="auto">
              <a:xfrm>
                <a:off x="2918" y="1924"/>
                <a:ext cx="17" cy="13"/>
              </a:xfrm>
              <a:custGeom>
                <a:avLst/>
                <a:gdLst/>
                <a:ahLst/>
                <a:cxnLst>
                  <a:cxn ang="0">
                    <a:pos x="35" y="11"/>
                  </a:cxn>
                  <a:cxn ang="0">
                    <a:pos x="35" y="27"/>
                  </a:cxn>
                  <a:cxn ang="0">
                    <a:pos x="0" y="17"/>
                  </a:cxn>
                  <a:cxn ang="0">
                    <a:pos x="0" y="0"/>
                  </a:cxn>
                  <a:cxn ang="0">
                    <a:pos x="35" y="11"/>
                  </a:cxn>
                </a:cxnLst>
                <a:rect l="0" t="0" r="r" b="b"/>
                <a:pathLst>
                  <a:path w="35" h="27">
                    <a:moveTo>
                      <a:pt x="35" y="11"/>
                    </a:moveTo>
                    <a:lnTo>
                      <a:pt x="35" y="27"/>
                    </a:lnTo>
                    <a:lnTo>
                      <a:pt x="0" y="17"/>
                    </a:lnTo>
                    <a:lnTo>
                      <a:pt x="0" y="0"/>
                    </a:lnTo>
                    <a:lnTo>
                      <a:pt x="35" y="11"/>
                    </a:lnTo>
                    <a:close/>
                  </a:path>
                </a:pathLst>
              </a:custGeom>
              <a:solidFill>
                <a:srgbClr val="800000"/>
              </a:solidFill>
              <a:ln w="9525">
                <a:noFill/>
                <a:round/>
                <a:headEnd/>
                <a:tailEnd/>
              </a:ln>
            </p:spPr>
            <p:txBody>
              <a:bodyPr/>
              <a:lstStyle/>
              <a:p>
                <a:endParaRPr lang="en-US"/>
              </a:p>
            </p:txBody>
          </p:sp>
          <p:sp>
            <p:nvSpPr>
              <p:cNvPr id="1762399" name="Freeform 95"/>
              <p:cNvSpPr>
                <a:spLocks/>
              </p:cNvSpPr>
              <p:nvPr/>
            </p:nvSpPr>
            <p:spPr bwMode="auto">
              <a:xfrm>
                <a:off x="2899" y="1918"/>
                <a:ext cx="18" cy="13"/>
              </a:xfrm>
              <a:custGeom>
                <a:avLst/>
                <a:gdLst/>
                <a:ahLst/>
                <a:cxnLst>
                  <a:cxn ang="0">
                    <a:pos x="37" y="10"/>
                  </a:cxn>
                  <a:cxn ang="0">
                    <a:pos x="37" y="25"/>
                  </a:cxn>
                  <a:cxn ang="0">
                    <a:pos x="0" y="12"/>
                  </a:cxn>
                  <a:cxn ang="0">
                    <a:pos x="0" y="0"/>
                  </a:cxn>
                  <a:cxn ang="0">
                    <a:pos x="37" y="10"/>
                  </a:cxn>
                </a:cxnLst>
                <a:rect l="0" t="0" r="r" b="b"/>
                <a:pathLst>
                  <a:path w="37" h="25">
                    <a:moveTo>
                      <a:pt x="37" y="10"/>
                    </a:moveTo>
                    <a:lnTo>
                      <a:pt x="37" y="25"/>
                    </a:lnTo>
                    <a:lnTo>
                      <a:pt x="0" y="12"/>
                    </a:lnTo>
                    <a:lnTo>
                      <a:pt x="0" y="0"/>
                    </a:lnTo>
                    <a:lnTo>
                      <a:pt x="37" y="10"/>
                    </a:lnTo>
                    <a:close/>
                  </a:path>
                </a:pathLst>
              </a:custGeom>
              <a:solidFill>
                <a:srgbClr val="800000"/>
              </a:solidFill>
              <a:ln w="9525">
                <a:noFill/>
                <a:round/>
                <a:headEnd/>
                <a:tailEnd/>
              </a:ln>
            </p:spPr>
            <p:txBody>
              <a:bodyPr/>
              <a:lstStyle/>
              <a:p>
                <a:endParaRPr lang="en-US"/>
              </a:p>
            </p:txBody>
          </p:sp>
          <p:sp>
            <p:nvSpPr>
              <p:cNvPr id="1762400" name="Freeform 96"/>
              <p:cNvSpPr>
                <a:spLocks/>
              </p:cNvSpPr>
              <p:nvPr/>
            </p:nvSpPr>
            <p:spPr bwMode="auto">
              <a:xfrm>
                <a:off x="2882" y="1929"/>
                <a:ext cx="15" cy="13"/>
              </a:xfrm>
              <a:custGeom>
                <a:avLst/>
                <a:gdLst/>
                <a:ahLst/>
                <a:cxnLst>
                  <a:cxn ang="0">
                    <a:pos x="31" y="11"/>
                  </a:cxn>
                  <a:cxn ang="0">
                    <a:pos x="31" y="25"/>
                  </a:cxn>
                  <a:cxn ang="0">
                    <a:pos x="0" y="13"/>
                  </a:cxn>
                  <a:cxn ang="0">
                    <a:pos x="0" y="0"/>
                  </a:cxn>
                  <a:cxn ang="0">
                    <a:pos x="31" y="11"/>
                  </a:cxn>
                </a:cxnLst>
                <a:rect l="0" t="0" r="r" b="b"/>
                <a:pathLst>
                  <a:path w="31" h="25">
                    <a:moveTo>
                      <a:pt x="31" y="11"/>
                    </a:moveTo>
                    <a:lnTo>
                      <a:pt x="31" y="25"/>
                    </a:lnTo>
                    <a:lnTo>
                      <a:pt x="0" y="13"/>
                    </a:lnTo>
                    <a:lnTo>
                      <a:pt x="0" y="0"/>
                    </a:lnTo>
                    <a:lnTo>
                      <a:pt x="31" y="11"/>
                    </a:lnTo>
                    <a:close/>
                  </a:path>
                </a:pathLst>
              </a:custGeom>
              <a:solidFill>
                <a:srgbClr val="800000"/>
              </a:solidFill>
              <a:ln w="9525">
                <a:noFill/>
                <a:round/>
                <a:headEnd/>
                <a:tailEnd/>
              </a:ln>
            </p:spPr>
            <p:txBody>
              <a:bodyPr/>
              <a:lstStyle/>
              <a:p>
                <a:endParaRPr lang="en-US"/>
              </a:p>
            </p:txBody>
          </p:sp>
          <p:sp>
            <p:nvSpPr>
              <p:cNvPr id="1762401" name="Freeform 97"/>
              <p:cNvSpPr>
                <a:spLocks/>
              </p:cNvSpPr>
              <p:nvPr/>
            </p:nvSpPr>
            <p:spPr bwMode="auto">
              <a:xfrm>
                <a:off x="2918" y="1942"/>
                <a:ext cx="17" cy="13"/>
              </a:xfrm>
              <a:custGeom>
                <a:avLst/>
                <a:gdLst/>
                <a:ahLst/>
                <a:cxnLst>
                  <a:cxn ang="0">
                    <a:pos x="35" y="11"/>
                  </a:cxn>
                  <a:cxn ang="0">
                    <a:pos x="35" y="28"/>
                  </a:cxn>
                  <a:cxn ang="0">
                    <a:pos x="0" y="15"/>
                  </a:cxn>
                  <a:cxn ang="0">
                    <a:pos x="0" y="0"/>
                  </a:cxn>
                  <a:cxn ang="0">
                    <a:pos x="35" y="11"/>
                  </a:cxn>
                </a:cxnLst>
                <a:rect l="0" t="0" r="r" b="b"/>
                <a:pathLst>
                  <a:path w="35" h="28">
                    <a:moveTo>
                      <a:pt x="35" y="11"/>
                    </a:moveTo>
                    <a:lnTo>
                      <a:pt x="35" y="28"/>
                    </a:lnTo>
                    <a:lnTo>
                      <a:pt x="0" y="15"/>
                    </a:lnTo>
                    <a:lnTo>
                      <a:pt x="0" y="0"/>
                    </a:lnTo>
                    <a:lnTo>
                      <a:pt x="35" y="11"/>
                    </a:lnTo>
                    <a:close/>
                  </a:path>
                </a:pathLst>
              </a:custGeom>
              <a:solidFill>
                <a:srgbClr val="800000"/>
              </a:solidFill>
              <a:ln w="9525">
                <a:noFill/>
                <a:round/>
                <a:headEnd/>
                <a:tailEnd/>
              </a:ln>
            </p:spPr>
            <p:txBody>
              <a:bodyPr/>
              <a:lstStyle/>
              <a:p>
                <a:endParaRPr lang="en-US"/>
              </a:p>
            </p:txBody>
          </p:sp>
          <p:sp>
            <p:nvSpPr>
              <p:cNvPr id="1762402" name="Freeform 98"/>
              <p:cNvSpPr>
                <a:spLocks/>
              </p:cNvSpPr>
              <p:nvPr/>
            </p:nvSpPr>
            <p:spPr bwMode="auto">
              <a:xfrm>
                <a:off x="2899" y="1935"/>
                <a:ext cx="18" cy="14"/>
              </a:xfrm>
              <a:custGeom>
                <a:avLst/>
                <a:gdLst/>
                <a:ahLst/>
                <a:cxnLst>
                  <a:cxn ang="0">
                    <a:pos x="37" y="13"/>
                  </a:cxn>
                  <a:cxn ang="0">
                    <a:pos x="37" y="29"/>
                  </a:cxn>
                  <a:cxn ang="0">
                    <a:pos x="0" y="14"/>
                  </a:cxn>
                  <a:cxn ang="0">
                    <a:pos x="0" y="0"/>
                  </a:cxn>
                  <a:cxn ang="0">
                    <a:pos x="37" y="13"/>
                  </a:cxn>
                </a:cxnLst>
                <a:rect l="0" t="0" r="r" b="b"/>
                <a:pathLst>
                  <a:path w="37" h="29">
                    <a:moveTo>
                      <a:pt x="37" y="13"/>
                    </a:moveTo>
                    <a:lnTo>
                      <a:pt x="37" y="29"/>
                    </a:lnTo>
                    <a:lnTo>
                      <a:pt x="0" y="14"/>
                    </a:lnTo>
                    <a:lnTo>
                      <a:pt x="0" y="0"/>
                    </a:lnTo>
                    <a:lnTo>
                      <a:pt x="37" y="13"/>
                    </a:lnTo>
                    <a:close/>
                  </a:path>
                </a:pathLst>
              </a:custGeom>
              <a:solidFill>
                <a:srgbClr val="800000"/>
              </a:solidFill>
              <a:ln w="9525">
                <a:noFill/>
                <a:round/>
                <a:headEnd/>
                <a:tailEnd/>
              </a:ln>
            </p:spPr>
            <p:txBody>
              <a:bodyPr/>
              <a:lstStyle/>
              <a:p>
                <a:endParaRPr lang="en-US"/>
              </a:p>
            </p:txBody>
          </p:sp>
          <p:sp>
            <p:nvSpPr>
              <p:cNvPr id="1762403" name="Freeform 99"/>
              <p:cNvSpPr>
                <a:spLocks/>
              </p:cNvSpPr>
              <p:nvPr/>
            </p:nvSpPr>
            <p:spPr bwMode="auto">
              <a:xfrm>
                <a:off x="2882" y="1945"/>
                <a:ext cx="15" cy="13"/>
              </a:xfrm>
              <a:custGeom>
                <a:avLst/>
                <a:gdLst/>
                <a:ahLst/>
                <a:cxnLst>
                  <a:cxn ang="0">
                    <a:pos x="31" y="11"/>
                  </a:cxn>
                  <a:cxn ang="0">
                    <a:pos x="31" y="25"/>
                  </a:cxn>
                  <a:cxn ang="0">
                    <a:pos x="0" y="12"/>
                  </a:cxn>
                  <a:cxn ang="0">
                    <a:pos x="0" y="0"/>
                  </a:cxn>
                  <a:cxn ang="0">
                    <a:pos x="31" y="11"/>
                  </a:cxn>
                </a:cxnLst>
                <a:rect l="0" t="0" r="r" b="b"/>
                <a:pathLst>
                  <a:path w="31" h="25">
                    <a:moveTo>
                      <a:pt x="31" y="11"/>
                    </a:moveTo>
                    <a:lnTo>
                      <a:pt x="31" y="25"/>
                    </a:lnTo>
                    <a:lnTo>
                      <a:pt x="0" y="12"/>
                    </a:lnTo>
                    <a:lnTo>
                      <a:pt x="0" y="0"/>
                    </a:lnTo>
                    <a:lnTo>
                      <a:pt x="31" y="11"/>
                    </a:lnTo>
                    <a:close/>
                  </a:path>
                </a:pathLst>
              </a:custGeom>
              <a:solidFill>
                <a:srgbClr val="800000"/>
              </a:solidFill>
              <a:ln w="9525">
                <a:noFill/>
                <a:round/>
                <a:headEnd/>
                <a:tailEnd/>
              </a:ln>
            </p:spPr>
            <p:txBody>
              <a:bodyPr/>
              <a:lstStyle/>
              <a:p>
                <a:endParaRPr lang="en-US"/>
              </a:p>
            </p:txBody>
          </p:sp>
          <p:sp>
            <p:nvSpPr>
              <p:cNvPr id="1762404" name="Freeform 100"/>
              <p:cNvSpPr>
                <a:spLocks/>
              </p:cNvSpPr>
              <p:nvPr/>
            </p:nvSpPr>
            <p:spPr bwMode="auto">
              <a:xfrm>
                <a:off x="2935" y="1965"/>
                <a:ext cx="21" cy="16"/>
              </a:xfrm>
              <a:custGeom>
                <a:avLst/>
                <a:gdLst/>
                <a:ahLst/>
                <a:cxnLst>
                  <a:cxn ang="0">
                    <a:pos x="41" y="17"/>
                  </a:cxn>
                  <a:cxn ang="0">
                    <a:pos x="41" y="33"/>
                  </a:cxn>
                  <a:cxn ang="0">
                    <a:pos x="0" y="17"/>
                  </a:cxn>
                  <a:cxn ang="0">
                    <a:pos x="0" y="0"/>
                  </a:cxn>
                  <a:cxn ang="0">
                    <a:pos x="41" y="17"/>
                  </a:cxn>
                </a:cxnLst>
                <a:rect l="0" t="0" r="r" b="b"/>
                <a:pathLst>
                  <a:path w="41" h="33">
                    <a:moveTo>
                      <a:pt x="41" y="17"/>
                    </a:moveTo>
                    <a:lnTo>
                      <a:pt x="41" y="33"/>
                    </a:lnTo>
                    <a:lnTo>
                      <a:pt x="0" y="17"/>
                    </a:lnTo>
                    <a:lnTo>
                      <a:pt x="0" y="0"/>
                    </a:lnTo>
                    <a:lnTo>
                      <a:pt x="41" y="17"/>
                    </a:lnTo>
                    <a:close/>
                  </a:path>
                </a:pathLst>
              </a:custGeom>
              <a:solidFill>
                <a:srgbClr val="400000"/>
              </a:solidFill>
              <a:ln w="9525">
                <a:noFill/>
                <a:round/>
                <a:headEnd/>
                <a:tailEnd/>
              </a:ln>
            </p:spPr>
            <p:txBody>
              <a:bodyPr/>
              <a:lstStyle/>
              <a:p>
                <a:endParaRPr lang="en-US"/>
              </a:p>
            </p:txBody>
          </p:sp>
          <p:sp>
            <p:nvSpPr>
              <p:cNvPr id="1762405" name="Freeform 101"/>
              <p:cNvSpPr>
                <a:spLocks/>
              </p:cNvSpPr>
              <p:nvPr/>
            </p:nvSpPr>
            <p:spPr bwMode="auto">
              <a:xfrm>
                <a:off x="2917" y="1959"/>
                <a:ext cx="17" cy="14"/>
              </a:xfrm>
              <a:custGeom>
                <a:avLst/>
                <a:gdLst/>
                <a:ahLst/>
                <a:cxnLst>
                  <a:cxn ang="0">
                    <a:pos x="34" y="12"/>
                  </a:cxn>
                  <a:cxn ang="0">
                    <a:pos x="34" y="29"/>
                  </a:cxn>
                  <a:cxn ang="0">
                    <a:pos x="0" y="14"/>
                  </a:cxn>
                  <a:cxn ang="0">
                    <a:pos x="0" y="0"/>
                  </a:cxn>
                  <a:cxn ang="0">
                    <a:pos x="34" y="12"/>
                  </a:cxn>
                </a:cxnLst>
                <a:rect l="0" t="0" r="r" b="b"/>
                <a:pathLst>
                  <a:path w="34" h="29">
                    <a:moveTo>
                      <a:pt x="34" y="12"/>
                    </a:moveTo>
                    <a:lnTo>
                      <a:pt x="34" y="29"/>
                    </a:lnTo>
                    <a:lnTo>
                      <a:pt x="0" y="14"/>
                    </a:lnTo>
                    <a:lnTo>
                      <a:pt x="0" y="0"/>
                    </a:lnTo>
                    <a:lnTo>
                      <a:pt x="34" y="12"/>
                    </a:lnTo>
                    <a:close/>
                  </a:path>
                </a:pathLst>
              </a:custGeom>
              <a:solidFill>
                <a:srgbClr val="800000"/>
              </a:solidFill>
              <a:ln w="9525">
                <a:noFill/>
                <a:round/>
                <a:headEnd/>
                <a:tailEnd/>
              </a:ln>
            </p:spPr>
            <p:txBody>
              <a:bodyPr/>
              <a:lstStyle/>
              <a:p>
                <a:endParaRPr lang="en-US"/>
              </a:p>
            </p:txBody>
          </p:sp>
          <p:sp>
            <p:nvSpPr>
              <p:cNvPr id="1762406" name="Freeform 102"/>
              <p:cNvSpPr>
                <a:spLocks/>
              </p:cNvSpPr>
              <p:nvPr/>
            </p:nvSpPr>
            <p:spPr bwMode="auto">
              <a:xfrm>
                <a:off x="2898" y="1952"/>
                <a:ext cx="18" cy="13"/>
              </a:xfrm>
              <a:custGeom>
                <a:avLst/>
                <a:gdLst/>
                <a:ahLst/>
                <a:cxnLst>
                  <a:cxn ang="0">
                    <a:pos x="36" y="15"/>
                  </a:cxn>
                  <a:cxn ang="0">
                    <a:pos x="36" y="27"/>
                  </a:cxn>
                  <a:cxn ang="0">
                    <a:pos x="0" y="15"/>
                  </a:cxn>
                  <a:cxn ang="0">
                    <a:pos x="0" y="0"/>
                  </a:cxn>
                  <a:cxn ang="0">
                    <a:pos x="36" y="15"/>
                  </a:cxn>
                </a:cxnLst>
                <a:rect l="0" t="0" r="r" b="b"/>
                <a:pathLst>
                  <a:path w="36" h="27">
                    <a:moveTo>
                      <a:pt x="36" y="15"/>
                    </a:moveTo>
                    <a:lnTo>
                      <a:pt x="36" y="27"/>
                    </a:lnTo>
                    <a:lnTo>
                      <a:pt x="0" y="15"/>
                    </a:lnTo>
                    <a:lnTo>
                      <a:pt x="0" y="0"/>
                    </a:lnTo>
                    <a:lnTo>
                      <a:pt x="36" y="15"/>
                    </a:lnTo>
                    <a:close/>
                  </a:path>
                </a:pathLst>
              </a:custGeom>
              <a:solidFill>
                <a:srgbClr val="600000"/>
              </a:solidFill>
              <a:ln w="9525">
                <a:noFill/>
                <a:round/>
                <a:headEnd/>
                <a:tailEnd/>
              </a:ln>
            </p:spPr>
            <p:txBody>
              <a:bodyPr/>
              <a:lstStyle/>
              <a:p>
                <a:endParaRPr lang="en-US"/>
              </a:p>
            </p:txBody>
          </p:sp>
          <p:sp>
            <p:nvSpPr>
              <p:cNvPr id="1762407" name="Freeform 103"/>
              <p:cNvSpPr>
                <a:spLocks/>
              </p:cNvSpPr>
              <p:nvPr/>
            </p:nvSpPr>
            <p:spPr bwMode="auto">
              <a:xfrm>
                <a:off x="2882" y="1962"/>
                <a:ext cx="15" cy="12"/>
              </a:xfrm>
              <a:custGeom>
                <a:avLst/>
                <a:gdLst/>
                <a:ahLst/>
                <a:cxnLst>
                  <a:cxn ang="0">
                    <a:pos x="31" y="11"/>
                  </a:cxn>
                  <a:cxn ang="0">
                    <a:pos x="31" y="25"/>
                  </a:cxn>
                  <a:cxn ang="0">
                    <a:pos x="0" y="13"/>
                  </a:cxn>
                  <a:cxn ang="0">
                    <a:pos x="0" y="0"/>
                  </a:cxn>
                  <a:cxn ang="0">
                    <a:pos x="31" y="11"/>
                  </a:cxn>
                </a:cxnLst>
                <a:rect l="0" t="0" r="r" b="b"/>
                <a:pathLst>
                  <a:path w="31" h="25">
                    <a:moveTo>
                      <a:pt x="31" y="11"/>
                    </a:moveTo>
                    <a:lnTo>
                      <a:pt x="31" y="25"/>
                    </a:lnTo>
                    <a:lnTo>
                      <a:pt x="0" y="13"/>
                    </a:lnTo>
                    <a:lnTo>
                      <a:pt x="0" y="0"/>
                    </a:lnTo>
                    <a:lnTo>
                      <a:pt x="31" y="11"/>
                    </a:lnTo>
                    <a:close/>
                  </a:path>
                </a:pathLst>
              </a:custGeom>
              <a:solidFill>
                <a:srgbClr val="800000"/>
              </a:solidFill>
              <a:ln w="9525">
                <a:noFill/>
                <a:round/>
                <a:headEnd/>
                <a:tailEnd/>
              </a:ln>
            </p:spPr>
            <p:txBody>
              <a:bodyPr/>
              <a:lstStyle/>
              <a:p>
                <a:endParaRPr lang="en-US"/>
              </a:p>
            </p:txBody>
          </p:sp>
          <p:sp>
            <p:nvSpPr>
              <p:cNvPr id="1762408" name="Freeform 104"/>
              <p:cNvSpPr>
                <a:spLocks/>
              </p:cNvSpPr>
              <p:nvPr/>
            </p:nvSpPr>
            <p:spPr bwMode="auto">
              <a:xfrm>
                <a:off x="2935" y="1983"/>
                <a:ext cx="21" cy="17"/>
              </a:xfrm>
              <a:custGeom>
                <a:avLst/>
                <a:gdLst/>
                <a:ahLst/>
                <a:cxnLst>
                  <a:cxn ang="0">
                    <a:pos x="41" y="20"/>
                  </a:cxn>
                  <a:cxn ang="0">
                    <a:pos x="41" y="35"/>
                  </a:cxn>
                  <a:cxn ang="0">
                    <a:pos x="0" y="17"/>
                  </a:cxn>
                  <a:cxn ang="0">
                    <a:pos x="0" y="0"/>
                  </a:cxn>
                  <a:cxn ang="0">
                    <a:pos x="41" y="20"/>
                  </a:cxn>
                </a:cxnLst>
                <a:rect l="0" t="0" r="r" b="b"/>
                <a:pathLst>
                  <a:path w="41" h="35">
                    <a:moveTo>
                      <a:pt x="41" y="20"/>
                    </a:moveTo>
                    <a:lnTo>
                      <a:pt x="41" y="35"/>
                    </a:lnTo>
                    <a:lnTo>
                      <a:pt x="0" y="17"/>
                    </a:lnTo>
                    <a:lnTo>
                      <a:pt x="0" y="0"/>
                    </a:lnTo>
                    <a:lnTo>
                      <a:pt x="41" y="20"/>
                    </a:lnTo>
                    <a:close/>
                  </a:path>
                </a:pathLst>
              </a:custGeom>
              <a:solidFill>
                <a:srgbClr val="800000"/>
              </a:solidFill>
              <a:ln w="9525">
                <a:noFill/>
                <a:round/>
                <a:headEnd/>
                <a:tailEnd/>
              </a:ln>
            </p:spPr>
            <p:txBody>
              <a:bodyPr/>
              <a:lstStyle/>
              <a:p>
                <a:endParaRPr lang="en-US"/>
              </a:p>
            </p:txBody>
          </p:sp>
          <p:sp>
            <p:nvSpPr>
              <p:cNvPr id="1762409" name="Freeform 105"/>
              <p:cNvSpPr>
                <a:spLocks/>
              </p:cNvSpPr>
              <p:nvPr/>
            </p:nvSpPr>
            <p:spPr bwMode="auto">
              <a:xfrm>
                <a:off x="2917" y="1976"/>
                <a:ext cx="17" cy="15"/>
              </a:xfrm>
              <a:custGeom>
                <a:avLst/>
                <a:gdLst/>
                <a:ahLst/>
                <a:cxnLst>
                  <a:cxn ang="0">
                    <a:pos x="34" y="14"/>
                  </a:cxn>
                  <a:cxn ang="0">
                    <a:pos x="34" y="31"/>
                  </a:cxn>
                  <a:cxn ang="0">
                    <a:pos x="0" y="14"/>
                  </a:cxn>
                  <a:cxn ang="0">
                    <a:pos x="0" y="0"/>
                  </a:cxn>
                  <a:cxn ang="0">
                    <a:pos x="34" y="14"/>
                  </a:cxn>
                </a:cxnLst>
                <a:rect l="0" t="0" r="r" b="b"/>
                <a:pathLst>
                  <a:path w="34" h="31">
                    <a:moveTo>
                      <a:pt x="34" y="14"/>
                    </a:moveTo>
                    <a:lnTo>
                      <a:pt x="34" y="31"/>
                    </a:lnTo>
                    <a:lnTo>
                      <a:pt x="0" y="14"/>
                    </a:lnTo>
                    <a:lnTo>
                      <a:pt x="0" y="0"/>
                    </a:lnTo>
                    <a:lnTo>
                      <a:pt x="34" y="14"/>
                    </a:lnTo>
                    <a:close/>
                  </a:path>
                </a:pathLst>
              </a:custGeom>
              <a:solidFill>
                <a:srgbClr val="600000"/>
              </a:solidFill>
              <a:ln w="9525">
                <a:noFill/>
                <a:round/>
                <a:headEnd/>
                <a:tailEnd/>
              </a:ln>
            </p:spPr>
            <p:txBody>
              <a:bodyPr/>
              <a:lstStyle/>
              <a:p>
                <a:endParaRPr lang="en-US"/>
              </a:p>
            </p:txBody>
          </p:sp>
          <p:sp>
            <p:nvSpPr>
              <p:cNvPr id="1762410" name="Freeform 106"/>
              <p:cNvSpPr>
                <a:spLocks/>
              </p:cNvSpPr>
              <p:nvPr/>
            </p:nvSpPr>
            <p:spPr bwMode="auto">
              <a:xfrm>
                <a:off x="2898" y="1968"/>
                <a:ext cx="18" cy="15"/>
              </a:xfrm>
              <a:custGeom>
                <a:avLst/>
                <a:gdLst/>
                <a:ahLst/>
                <a:cxnLst>
                  <a:cxn ang="0">
                    <a:pos x="36" y="16"/>
                  </a:cxn>
                  <a:cxn ang="0">
                    <a:pos x="36" y="30"/>
                  </a:cxn>
                  <a:cxn ang="0">
                    <a:pos x="0" y="14"/>
                  </a:cxn>
                  <a:cxn ang="0">
                    <a:pos x="0" y="0"/>
                  </a:cxn>
                  <a:cxn ang="0">
                    <a:pos x="36" y="16"/>
                  </a:cxn>
                </a:cxnLst>
                <a:rect l="0" t="0" r="r" b="b"/>
                <a:pathLst>
                  <a:path w="36" h="30">
                    <a:moveTo>
                      <a:pt x="36" y="16"/>
                    </a:moveTo>
                    <a:lnTo>
                      <a:pt x="36" y="30"/>
                    </a:lnTo>
                    <a:lnTo>
                      <a:pt x="0" y="14"/>
                    </a:lnTo>
                    <a:lnTo>
                      <a:pt x="0" y="0"/>
                    </a:lnTo>
                    <a:lnTo>
                      <a:pt x="36" y="16"/>
                    </a:lnTo>
                    <a:close/>
                  </a:path>
                </a:pathLst>
              </a:custGeom>
              <a:solidFill>
                <a:srgbClr val="800000"/>
              </a:solidFill>
              <a:ln w="9525">
                <a:noFill/>
                <a:round/>
                <a:headEnd/>
                <a:tailEnd/>
              </a:ln>
            </p:spPr>
            <p:txBody>
              <a:bodyPr/>
              <a:lstStyle/>
              <a:p>
                <a:endParaRPr lang="en-US"/>
              </a:p>
            </p:txBody>
          </p:sp>
          <p:sp>
            <p:nvSpPr>
              <p:cNvPr id="1762411" name="Freeform 107"/>
              <p:cNvSpPr>
                <a:spLocks/>
              </p:cNvSpPr>
              <p:nvPr/>
            </p:nvSpPr>
            <p:spPr bwMode="auto">
              <a:xfrm>
                <a:off x="2882" y="1977"/>
                <a:ext cx="15" cy="14"/>
              </a:xfrm>
              <a:custGeom>
                <a:avLst/>
                <a:gdLst/>
                <a:ahLst/>
                <a:cxnLst>
                  <a:cxn ang="0">
                    <a:pos x="31" y="16"/>
                  </a:cxn>
                  <a:cxn ang="0">
                    <a:pos x="31" y="29"/>
                  </a:cxn>
                  <a:cxn ang="0">
                    <a:pos x="0" y="16"/>
                  </a:cxn>
                  <a:cxn ang="0">
                    <a:pos x="0" y="0"/>
                  </a:cxn>
                  <a:cxn ang="0">
                    <a:pos x="31" y="16"/>
                  </a:cxn>
                </a:cxnLst>
                <a:rect l="0" t="0" r="r" b="b"/>
                <a:pathLst>
                  <a:path w="31" h="29">
                    <a:moveTo>
                      <a:pt x="31" y="16"/>
                    </a:moveTo>
                    <a:lnTo>
                      <a:pt x="31" y="29"/>
                    </a:lnTo>
                    <a:lnTo>
                      <a:pt x="0" y="16"/>
                    </a:lnTo>
                    <a:lnTo>
                      <a:pt x="0" y="0"/>
                    </a:lnTo>
                    <a:lnTo>
                      <a:pt x="31" y="16"/>
                    </a:lnTo>
                    <a:close/>
                  </a:path>
                </a:pathLst>
              </a:custGeom>
              <a:solidFill>
                <a:srgbClr val="800000"/>
              </a:solidFill>
              <a:ln w="9525">
                <a:noFill/>
                <a:round/>
                <a:headEnd/>
                <a:tailEnd/>
              </a:ln>
            </p:spPr>
            <p:txBody>
              <a:bodyPr/>
              <a:lstStyle/>
              <a:p>
                <a:endParaRPr lang="en-US"/>
              </a:p>
            </p:txBody>
          </p:sp>
          <p:sp>
            <p:nvSpPr>
              <p:cNvPr id="1762412" name="Freeform 108"/>
              <p:cNvSpPr>
                <a:spLocks/>
              </p:cNvSpPr>
              <p:nvPr/>
            </p:nvSpPr>
            <p:spPr bwMode="auto">
              <a:xfrm>
                <a:off x="2935" y="2002"/>
                <a:ext cx="21" cy="18"/>
              </a:xfrm>
              <a:custGeom>
                <a:avLst/>
                <a:gdLst/>
                <a:ahLst/>
                <a:cxnLst>
                  <a:cxn ang="0">
                    <a:pos x="41" y="20"/>
                  </a:cxn>
                  <a:cxn ang="0">
                    <a:pos x="41" y="36"/>
                  </a:cxn>
                  <a:cxn ang="0">
                    <a:pos x="0" y="17"/>
                  </a:cxn>
                  <a:cxn ang="0">
                    <a:pos x="0" y="0"/>
                  </a:cxn>
                  <a:cxn ang="0">
                    <a:pos x="41" y="20"/>
                  </a:cxn>
                </a:cxnLst>
                <a:rect l="0" t="0" r="r" b="b"/>
                <a:pathLst>
                  <a:path w="41" h="36">
                    <a:moveTo>
                      <a:pt x="41" y="20"/>
                    </a:moveTo>
                    <a:lnTo>
                      <a:pt x="41" y="36"/>
                    </a:lnTo>
                    <a:lnTo>
                      <a:pt x="0" y="17"/>
                    </a:lnTo>
                    <a:lnTo>
                      <a:pt x="0" y="0"/>
                    </a:lnTo>
                    <a:lnTo>
                      <a:pt x="41" y="20"/>
                    </a:lnTo>
                    <a:close/>
                  </a:path>
                </a:pathLst>
              </a:custGeom>
              <a:solidFill>
                <a:srgbClr val="800000"/>
              </a:solidFill>
              <a:ln w="9525">
                <a:noFill/>
                <a:round/>
                <a:headEnd/>
                <a:tailEnd/>
              </a:ln>
            </p:spPr>
            <p:txBody>
              <a:bodyPr/>
              <a:lstStyle/>
              <a:p>
                <a:endParaRPr lang="en-US"/>
              </a:p>
            </p:txBody>
          </p:sp>
          <p:sp>
            <p:nvSpPr>
              <p:cNvPr id="1762413" name="Freeform 109"/>
              <p:cNvSpPr>
                <a:spLocks/>
              </p:cNvSpPr>
              <p:nvPr/>
            </p:nvSpPr>
            <p:spPr bwMode="auto">
              <a:xfrm>
                <a:off x="2917" y="1994"/>
                <a:ext cx="17" cy="16"/>
              </a:xfrm>
              <a:custGeom>
                <a:avLst/>
                <a:gdLst/>
                <a:ahLst/>
                <a:cxnLst>
                  <a:cxn ang="0">
                    <a:pos x="34" y="15"/>
                  </a:cxn>
                  <a:cxn ang="0">
                    <a:pos x="34" y="33"/>
                  </a:cxn>
                  <a:cxn ang="0">
                    <a:pos x="0" y="15"/>
                  </a:cxn>
                  <a:cxn ang="0">
                    <a:pos x="0" y="0"/>
                  </a:cxn>
                  <a:cxn ang="0">
                    <a:pos x="34" y="15"/>
                  </a:cxn>
                </a:cxnLst>
                <a:rect l="0" t="0" r="r" b="b"/>
                <a:pathLst>
                  <a:path w="34" h="33">
                    <a:moveTo>
                      <a:pt x="34" y="15"/>
                    </a:moveTo>
                    <a:lnTo>
                      <a:pt x="34" y="33"/>
                    </a:lnTo>
                    <a:lnTo>
                      <a:pt x="0" y="15"/>
                    </a:lnTo>
                    <a:lnTo>
                      <a:pt x="0" y="0"/>
                    </a:lnTo>
                    <a:lnTo>
                      <a:pt x="34" y="15"/>
                    </a:lnTo>
                    <a:close/>
                  </a:path>
                </a:pathLst>
              </a:custGeom>
              <a:solidFill>
                <a:srgbClr val="600000"/>
              </a:solidFill>
              <a:ln w="9525">
                <a:noFill/>
                <a:round/>
                <a:headEnd/>
                <a:tailEnd/>
              </a:ln>
            </p:spPr>
            <p:txBody>
              <a:bodyPr/>
              <a:lstStyle/>
              <a:p>
                <a:endParaRPr lang="en-US"/>
              </a:p>
            </p:txBody>
          </p:sp>
          <p:sp>
            <p:nvSpPr>
              <p:cNvPr id="1762414" name="Freeform 110"/>
              <p:cNvSpPr>
                <a:spLocks/>
              </p:cNvSpPr>
              <p:nvPr/>
            </p:nvSpPr>
            <p:spPr bwMode="auto">
              <a:xfrm>
                <a:off x="2898" y="1985"/>
                <a:ext cx="18" cy="16"/>
              </a:xfrm>
              <a:custGeom>
                <a:avLst/>
                <a:gdLst/>
                <a:ahLst/>
                <a:cxnLst>
                  <a:cxn ang="0">
                    <a:pos x="36" y="18"/>
                  </a:cxn>
                  <a:cxn ang="0">
                    <a:pos x="36" y="33"/>
                  </a:cxn>
                  <a:cxn ang="0">
                    <a:pos x="0" y="14"/>
                  </a:cxn>
                  <a:cxn ang="0">
                    <a:pos x="0" y="0"/>
                  </a:cxn>
                  <a:cxn ang="0">
                    <a:pos x="36" y="18"/>
                  </a:cxn>
                </a:cxnLst>
                <a:rect l="0" t="0" r="r" b="b"/>
                <a:pathLst>
                  <a:path w="36" h="33">
                    <a:moveTo>
                      <a:pt x="36" y="18"/>
                    </a:moveTo>
                    <a:lnTo>
                      <a:pt x="36" y="33"/>
                    </a:lnTo>
                    <a:lnTo>
                      <a:pt x="0" y="14"/>
                    </a:lnTo>
                    <a:lnTo>
                      <a:pt x="0" y="0"/>
                    </a:lnTo>
                    <a:lnTo>
                      <a:pt x="36" y="18"/>
                    </a:lnTo>
                    <a:close/>
                  </a:path>
                </a:pathLst>
              </a:custGeom>
              <a:solidFill>
                <a:srgbClr val="800000"/>
              </a:solidFill>
              <a:ln w="9525">
                <a:noFill/>
                <a:round/>
                <a:headEnd/>
                <a:tailEnd/>
              </a:ln>
            </p:spPr>
            <p:txBody>
              <a:bodyPr/>
              <a:lstStyle/>
              <a:p>
                <a:endParaRPr lang="en-US"/>
              </a:p>
            </p:txBody>
          </p:sp>
          <p:sp>
            <p:nvSpPr>
              <p:cNvPr id="1762415" name="Freeform 111"/>
              <p:cNvSpPr>
                <a:spLocks/>
              </p:cNvSpPr>
              <p:nvPr/>
            </p:nvSpPr>
            <p:spPr bwMode="auto">
              <a:xfrm>
                <a:off x="2936" y="1911"/>
                <a:ext cx="19" cy="14"/>
              </a:xfrm>
              <a:custGeom>
                <a:avLst/>
                <a:gdLst/>
                <a:ahLst/>
                <a:cxnLst>
                  <a:cxn ang="0">
                    <a:pos x="38" y="11"/>
                  </a:cxn>
                  <a:cxn ang="0">
                    <a:pos x="38" y="27"/>
                  </a:cxn>
                  <a:cxn ang="0">
                    <a:pos x="0" y="16"/>
                  </a:cxn>
                  <a:cxn ang="0">
                    <a:pos x="0" y="0"/>
                  </a:cxn>
                  <a:cxn ang="0">
                    <a:pos x="38" y="11"/>
                  </a:cxn>
                </a:cxnLst>
                <a:rect l="0" t="0" r="r" b="b"/>
                <a:pathLst>
                  <a:path w="38" h="27">
                    <a:moveTo>
                      <a:pt x="38" y="11"/>
                    </a:moveTo>
                    <a:lnTo>
                      <a:pt x="38" y="27"/>
                    </a:lnTo>
                    <a:lnTo>
                      <a:pt x="0" y="16"/>
                    </a:lnTo>
                    <a:lnTo>
                      <a:pt x="0" y="0"/>
                    </a:lnTo>
                    <a:lnTo>
                      <a:pt x="38" y="11"/>
                    </a:lnTo>
                    <a:close/>
                  </a:path>
                </a:pathLst>
              </a:custGeom>
              <a:solidFill>
                <a:srgbClr val="800000"/>
              </a:solidFill>
              <a:ln w="9525">
                <a:noFill/>
                <a:round/>
                <a:headEnd/>
                <a:tailEnd/>
              </a:ln>
            </p:spPr>
            <p:txBody>
              <a:bodyPr/>
              <a:lstStyle/>
              <a:p>
                <a:endParaRPr lang="en-US"/>
              </a:p>
            </p:txBody>
          </p:sp>
          <p:sp>
            <p:nvSpPr>
              <p:cNvPr id="1762416" name="Freeform 112"/>
              <p:cNvSpPr>
                <a:spLocks/>
              </p:cNvSpPr>
              <p:nvPr/>
            </p:nvSpPr>
            <p:spPr bwMode="auto">
              <a:xfrm>
                <a:off x="2949" y="1925"/>
                <a:ext cx="7" cy="10"/>
              </a:xfrm>
              <a:custGeom>
                <a:avLst/>
                <a:gdLst/>
                <a:ahLst/>
                <a:cxnLst>
                  <a:cxn ang="0">
                    <a:pos x="13" y="4"/>
                  </a:cxn>
                  <a:cxn ang="0">
                    <a:pos x="13" y="20"/>
                  </a:cxn>
                  <a:cxn ang="0">
                    <a:pos x="0" y="15"/>
                  </a:cxn>
                  <a:cxn ang="0">
                    <a:pos x="0" y="0"/>
                  </a:cxn>
                  <a:cxn ang="0">
                    <a:pos x="13" y="4"/>
                  </a:cxn>
                </a:cxnLst>
                <a:rect l="0" t="0" r="r" b="b"/>
                <a:pathLst>
                  <a:path w="13" h="20">
                    <a:moveTo>
                      <a:pt x="13" y="4"/>
                    </a:moveTo>
                    <a:lnTo>
                      <a:pt x="13" y="20"/>
                    </a:lnTo>
                    <a:lnTo>
                      <a:pt x="0" y="15"/>
                    </a:lnTo>
                    <a:lnTo>
                      <a:pt x="0" y="0"/>
                    </a:lnTo>
                    <a:lnTo>
                      <a:pt x="13" y="4"/>
                    </a:lnTo>
                    <a:close/>
                  </a:path>
                </a:pathLst>
              </a:custGeom>
              <a:solidFill>
                <a:srgbClr val="800000"/>
              </a:solidFill>
              <a:ln w="9525">
                <a:noFill/>
                <a:round/>
                <a:headEnd/>
                <a:tailEnd/>
              </a:ln>
            </p:spPr>
            <p:txBody>
              <a:bodyPr/>
              <a:lstStyle/>
              <a:p>
                <a:endParaRPr lang="en-US"/>
              </a:p>
            </p:txBody>
          </p:sp>
          <p:sp>
            <p:nvSpPr>
              <p:cNvPr id="1762417" name="Freeform 113"/>
              <p:cNvSpPr>
                <a:spLocks/>
              </p:cNvSpPr>
              <p:nvPr/>
            </p:nvSpPr>
            <p:spPr bwMode="auto">
              <a:xfrm>
                <a:off x="2936" y="1948"/>
                <a:ext cx="19" cy="14"/>
              </a:xfrm>
              <a:custGeom>
                <a:avLst/>
                <a:gdLst/>
                <a:ahLst/>
                <a:cxnLst>
                  <a:cxn ang="0">
                    <a:pos x="38" y="13"/>
                  </a:cxn>
                  <a:cxn ang="0">
                    <a:pos x="38" y="29"/>
                  </a:cxn>
                  <a:cxn ang="0">
                    <a:pos x="0" y="15"/>
                  </a:cxn>
                  <a:cxn ang="0">
                    <a:pos x="0" y="0"/>
                  </a:cxn>
                  <a:cxn ang="0">
                    <a:pos x="38" y="13"/>
                  </a:cxn>
                </a:cxnLst>
                <a:rect l="0" t="0" r="r" b="b"/>
                <a:pathLst>
                  <a:path w="38" h="29">
                    <a:moveTo>
                      <a:pt x="38" y="13"/>
                    </a:moveTo>
                    <a:lnTo>
                      <a:pt x="38" y="29"/>
                    </a:lnTo>
                    <a:lnTo>
                      <a:pt x="0" y="15"/>
                    </a:lnTo>
                    <a:lnTo>
                      <a:pt x="0" y="0"/>
                    </a:lnTo>
                    <a:lnTo>
                      <a:pt x="38" y="13"/>
                    </a:lnTo>
                    <a:close/>
                  </a:path>
                </a:pathLst>
              </a:custGeom>
              <a:solidFill>
                <a:srgbClr val="800000"/>
              </a:solidFill>
              <a:ln w="9525">
                <a:noFill/>
                <a:round/>
                <a:headEnd/>
                <a:tailEnd/>
              </a:ln>
            </p:spPr>
            <p:txBody>
              <a:bodyPr/>
              <a:lstStyle/>
              <a:p>
                <a:endParaRPr lang="en-US"/>
              </a:p>
            </p:txBody>
          </p:sp>
          <p:sp>
            <p:nvSpPr>
              <p:cNvPr id="1762418" name="Rectangle 114"/>
              <p:cNvSpPr>
                <a:spLocks noChangeArrowheads="1"/>
              </p:cNvSpPr>
              <p:nvPr/>
            </p:nvSpPr>
            <p:spPr bwMode="auto">
              <a:xfrm>
                <a:off x="2955" y="1993"/>
                <a:ext cx="10" cy="8"/>
              </a:xfrm>
              <a:prstGeom prst="rect">
                <a:avLst/>
              </a:prstGeom>
              <a:solidFill>
                <a:srgbClr val="600000"/>
              </a:solidFill>
              <a:ln w="9525">
                <a:noFill/>
                <a:miter lim="800000"/>
                <a:headEnd/>
                <a:tailEnd/>
              </a:ln>
            </p:spPr>
            <p:txBody>
              <a:bodyPr/>
              <a:lstStyle/>
              <a:p>
                <a:endParaRPr lang="en-US"/>
              </a:p>
            </p:txBody>
          </p:sp>
          <p:sp>
            <p:nvSpPr>
              <p:cNvPr id="1762419" name="Freeform 115"/>
              <p:cNvSpPr>
                <a:spLocks/>
              </p:cNvSpPr>
              <p:nvPr/>
            </p:nvSpPr>
            <p:spPr bwMode="auto">
              <a:xfrm>
                <a:off x="2869" y="1874"/>
                <a:ext cx="145" cy="20"/>
              </a:xfrm>
              <a:custGeom>
                <a:avLst/>
                <a:gdLst/>
                <a:ahLst/>
                <a:cxnLst>
                  <a:cxn ang="0">
                    <a:pos x="0" y="0"/>
                  </a:cxn>
                  <a:cxn ang="0">
                    <a:pos x="124" y="4"/>
                  </a:cxn>
                  <a:cxn ang="0">
                    <a:pos x="290" y="38"/>
                  </a:cxn>
                  <a:cxn ang="0">
                    <a:pos x="175" y="40"/>
                  </a:cxn>
                  <a:cxn ang="0">
                    <a:pos x="0" y="0"/>
                  </a:cxn>
                </a:cxnLst>
                <a:rect l="0" t="0" r="r" b="b"/>
                <a:pathLst>
                  <a:path w="290" h="40">
                    <a:moveTo>
                      <a:pt x="0" y="0"/>
                    </a:moveTo>
                    <a:lnTo>
                      <a:pt x="124" y="4"/>
                    </a:lnTo>
                    <a:lnTo>
                      <a:pt x="290" y="38"/>
                    </a:lnTo>
                    <a:lnTo>
                      <a:pt x="175" y="40"/>
                    </a:lnTo>
                    <a:lnTo>
                      <a:pt x="0" y="0"/>
                    </a:lnTo>
                    <a:close/>
                  </a:path>
                </a:pathLst>
              </a:custGeom>
              <a:solidFill>
                <a:srgbClr val="C0C0C0"/>
              </a:solidFill>
              <a:ln w="9525">
                <a:noFill/>
                <a:round/>
                <a:headEnd/>
                <a:tailEnd/>
              </a:ln>
            </p:spPr>
            <p:txBody>
              <a:bodyPr/>
              <a:lstStyle/>
              <a:p>
                <a:endParaRPr lang="en-US"/>
              </a:p>
            </p:txBody>
          </p:sp>
          <p:sp>
            <p:nvSpPr>
              <p:cNvPr id="1762420" name="Rectangle 116"/>
              <p:cNvSpPr>
                <a:spLocks noChangeArrowheads="1"/>
              </p:cNvSpPr>
              <p:nvPr/>
            </p:nvSpPr>
            <p:spPr bwMode="auto">
              <a:xfrm>
                <a:off x="2957" y="1893"/>
                <a:ext cx="56" cy="14"/>
              </a:xfrm>
              <a:prstGeom prst="rect">
                <a:avLst/>
              </a:prstGeom>
              <a:solidFill>
                <a:srgbClr val="E0E0E0"/>
              </a:solidFill>
              <a:ln w="9525">
                <a:noFill/>
                <a:miter lim="800000"/>
                <a:headEnd/>
                <a:tailEnd/>
              </a:ln>
            </p:spPr>
            <p:txBody>
              <a:bodyPr/>
              <a:lstStyle/>
              <a:p>
                <a:endParaRPr lang="en-US"/>
              </a:p>
            </p:txBody>
          </p:sp>
          <p:sp>
            <p:nvSpPr>
              <p:cNvPr id="1762421" name="Freeform 117"/>
              <p:cNvSpPr>
                <a:spLocks/>
              </p:cNvSpPr>
              <p:nvPr/>
            </p:nvSpPr>
            <p:spPr bwMode="auto">
              <a:xfrm>
                <a:off x="2869" y="1874"/>
                <a:ext cx="90" cy="33"/>
              </a:xfrm>
              <a:custGeom>
                <a:avLst/>
                <a:gdLst/>
                <a:ahLst/>
                <a:cxnLst>
                  <a:cxn ang="0">
                    <a:pos x="0" y="0"/>
                  </a:cxn>
                  <a:cxn ang="0">
                    <a:pos x="0" y="24"/>
                  </a:cxn>
                  <a:cxn ang="0">
                    <a:pos x="180" y="67"/>
                  </a:cxn>
                  <a:cxn ang="0">
                    <a:pos x="180" y="38"/>
                  </a:cxn>
                  <a:cxn ang="0">
                    <a:pos x="0" y="0"/>
                  </a:cxn>
                </a:cxnLst>
                <a:rect l="0" t="0" r="r" b="b"/>
                <a:pathLst>
                  <a:path w="180" h="67">
                    <a:moveTo>
                      <a:pt x="0" y="0"/>
                    </a:moveTo>
                    <a:lnTo>
                      <a:pt x="0" y="24"/>
                    </a:lnTo>
                    <a:lnTo>
                      <a:pt x="180" y="67"/>
                    </a:lnTo>
                    <a:lnTo>
                      <a:pt x="180" y="38"/>
                    </a:lnTo>
                    <a:lnTo>
                      <a:pt x="0" y="0"/>
                    </a:lnTo>
                    <a:close/>
                  </a:path>
                </a:pathLst>
              </a:custGeom>
              <a:solidFill>
                <a:srgbClr val="A0A0A0"/>
              </a:solidFill>
              <a:ln w="9525">
                <a:noFill/>
                <a:round/>
                <a:headEnd/>
                <a:tailEnd/>
              </a:ln>
            </p:spPr>
            <p:txBody>
              <a:bodyPr/>
              <a:lstStyle/>
              <a:p>
                <a:endParaRPr lang="en-US"/>
              </a:p>
            </p:txBody>
          </p:sp>
        </p:grpSp>
        <p:pic>
          <p:nvPicPr>
            <p:cNvPr id="1762422" name="Picture 118"/>
            <p:cNvPicPr>
              <a:picLocks noChangeAspect="1" noChangeArrowheads="1"/>
            </p:cNvPicPr>
            <p:nvPr/>
          </p:nvPicPr>
          <p:blipFill>
            <a:blip r:embed="rId4" cstate="print"/>
            <a:srcRect/>
            <a:stretch>
              <a:fillRect/>
            </a:stretch>
          </p:blipFill>
          <p:spPr bwMode="auto">
            <a:xfrm>
              <a:off x="3456" y="3145"/>
              <a:ext cx="782" cy="934"/>
            </a:xfrm>
            <a:prstGeom prst="rect">
              <a:avLst/>
            </a:prstGeom>
            <a:noFill/>
            <a:ln w="9525">
              <a:noFill/>
              <a:miter lim="800000"/>
              <a:headEnd/>
              <a:tailEnd/>
            </a:ln>
            <a:effectLst/>
          </p:spPr>
        </p:pic>
        <p:pic>
          <p:nvPicPr>
            <p:cNvPr id="1762423" name="Picture 119"/>
            <p:cNvPicPr>
              <a:picLocks noChangeAspect="1" noChangeArrowheads="1"/>
            </p:cNvPicPr>
            <p:nvPr/>
          </p:nvPicPr>
          <p:blipFill>
            <a:blip r:embed="rId5" cstate="print"/>
            <a:srcRect/>
            <a:stretch>
              <a:fillRect/>
            </a:stretch>
          </p:blipFill>
          <p:spPr bwMode="auto">
            <a:xfrm>
              <a:off x="3466" y="2242"/>
              <a:ext cx="2004" cy="747"/>
            </a:xfrm>
            <a:prstGeom prst="rect">
              <a:avLst/>
            </a:prstGeom>
            <a:noFill/>
            <a:ln w="9525">
              <a:solidFill>
                <a:schemeClr val="tx1"/>
              </a:solidFill>
              <a:miter lim="800000"/>
              <a:headEnd/>
              <a:tailEnd/>
            </a:ln>
            <a:effectLst/>
          </p:spPr>
        </p:pic>
        <p:sp>
          <p:nvSpPr>
            <p:cNvPr id="1762424" name="AutoShape 120"/>
            <p:cNvSpPr>
              <a:spLocks noChangeArrowheads="1"/>
            </p:cNvSpPr>
            <p:nvPr/>
          </p:nvSpPr>
          <p:spPr bwMode="auto">
            <a:xfrm flipV="1">
              <a:off x="3494" y="2111"/>
              <a:ext cx="1960" cy="184"/>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chemeClr val="bg1"/>
            </a:solidFill>
            <a:ln w="9525">
              <a:solidFill>
                <a:schemeClr val="tx1"/>
              </a:solidFill>
              <a:miter lim="800000"/>
              <a:headEnd/>
              <a:tailEnd/>
            </a:ln>
            <a:effectLst/>
          </p:spPr>
          <p:txBody>
            <a:bodyPr rot="10800000" wrap="none" anchor="ctr"/>
            <a:lstStyle/>
            <a:p>
              <a:r>
                <a:rPr lang="en-US" sz="2000">
                  <a:solidFill>
                    <a:schemeClr val="tx1"/>
                  </a:solidFill>
                  <a:latin typeface="Arial" charset="0"/>
                  <a:ea typeface="ＭＳ Ｐゴシック" pitchFamily="34" charset="-128"/>
                </a:rPr>
                <a:t>ISA-95/B2MML</a:t>
              </a:r>
            </a:p>
          </p:txBody>
        </p:sp>
      </p:grpSp>
      <p:pic>
        <p:nvPicPr>
          <p:cNvPr id="1762425" name="Picture 121"/>
          <p:cNvPicPr>
            <a:picLocks noChangeAspect="1" noChangeArrowheads="1"/>
          </p:cNvPicPr>
          <p:nvPr/>
        </p:nvPicPr>
        <p:blipFill>
          <a:blip r:embed="rId6" cstate="print"/>
          <a:srcRect/>
          <a:stretch>
            <a:fillRect/>
          </a:stretch>
        </p:blipFill>
        <p:spPr bwMode="auto">
          <a:xfrm>
            <a:off x="5410200" y="11113"/>
            <a:ext cx="1219200" cy="573087"/>
          </a:xfrm>
          <a:prstGeom prst="rect">
            <a:avLst/>
          </a:prstGeom>
          <a:noFill/>
          <a:ln w="9525">
            <a:noFill/>
            <a:miter lim="800000"/>
            <a:headEnd/>
            <a:tailEnd/>
          </a:ln>
        </p:spPr>
      </p:pic>
      <p:pic>
        <p:nvPicPr>
          <p:cNvPr id="1762426" name="Picture 122"/>
          <p:cNvPicPr>
            <a:picLocks noChangeAspect="1" noChangeArrowheads="1"/>
          </p:cNvPicPr>
          <p:nvPr/>
        </p:nvPicPr>
        <p:blipFill>
          <a:blip r:embed="rId7" cstate="print"/>
          <a:srcRect/>
          <a:stretch>
            <a:fillRect/>
          </a:stretch>
        </p:blipFill>
        <p:spPr bwMode="auto">
          <a:xfrm>
            <a:off x="6629400" y="11113"/>
            <a:ext cx="938213" cy="577850"/>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4354" name="Rectangle 2"/>
          <p:cNvSpPr>
            <a:spLocks noGrp="1" noChangeArrowheads="1"/>
          </p:cNvSpPr>
          <p:nvPr>
            <p:ph type="title"/>
          </p:nvPr>
        </p:nvSpPr>
        <p:spPr/>
        <p:txBody>
          <a:bodyPr/>
          <a:lstStyle/>
          <a:p>
            <a:r>
              <a:rPr lang="en-US" smtClean="0"/>
              <a:t>B2MML - Open Source Software</a:t>
            </a:r>
          </a:p>
        </p:txBody>
      </p:sp>
      <p:sp>
        <p:nvSpPr>
          <p:cNvPr id="1764355" name="Rectangle 3"/>
          <p:cNvSpPr>
            <a:spLocks noGrp="1" noChangeArrowheads="1"/>
          </p:cNvSpPr>
          <p:nvPr>
            <p:ph type="body" idx="1"/>
          </p:nvPr>
        </p:nvSpPr>
        <p:spPr/>
        <p:txBody>
          <a:bodyPr/>
          <a:lstStyle/>
          <a:p>
            <a:r>
              <a:rPr lang="en-US" smtClean="0"/>
              <a:t>B2MML is made freely available as open source software</a:t>
            </a:r>
          </a:p>
          <a:p>
            <a:pPr lvl="1"/>
            <a:r>
              <a:rPr lang="en-US" smtClean="0"/>
              <a:t>Free to use, acknowledgement of WBF as source is only requirement</a:t>
            </a:r>
          </a:p>
          <a:p>
            <a:pPr lvl="1"/>
            <a:r>
              <a:rPr lang="en-US" smtClean="0"/>
              <a:t>Liberal licensing, not GPL or Lesser GPL</a:t>
            </a:r>
          </a:p>
          <a:p>
            <a:pPr lvl="1"/>
            <a:r>
              <a:rPr lang="en-US" smtClean="0"/>
              <a:t>Users are free to modify and/or extend B2MML</a:t>
            </a:r>
          </a:p>
          <a:p>
            <a:r>
              <a:rPr lang="en-US" smtClean="0"/>
              <a:t>B2MML is developed and maintained by the WBF’s XML Working Group</a:t>
            </a:r>
          </a:p>
          <a:p>
            <a:pPr lvl="1"/>
            <a:r>
              <a:rPr lang="en-US" smtClean="0"/>
              <a:t>Membership open to all interested parties</a:t>
            </a:r>
          </a:p>
          <a:p>
            <a:pPr lvl="1"/>
            <a:r>
              <a:rPr lang="en-US" smtClean="0"/>
              <a:t>Individual membership, not fees</a:t>
            </a:r>
          </a:p>
          <a:p>
            <a:pPr lvl="1"/>
            <a:r>
              <a:rPr lang="en-US" smtClean="0"/>
              <a:t>All work is performed on a volunteer basis</a:t>
            </a:r>
          </a:p>
          <a:p>
            <a:pPr lvl="1"/>
            <a:r>
              <a:rPr lang="en-US" smtClean="0"/>
              <a:t>List server provides support for users</a:t>
            </a: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6402" name="Rectangle 2"/>
          <p:cNvSpPr>
            <a:spLocks noGrp="1" noChangeArrowheads="1"/>
          </p:cNvSpPr>
          <p:nvPr>
            <p:ph type="title"/>
          </p:nvPr>
        </p:nvSpPr>
        <p:spPr/>
        <p:txBody>
          <a:bodyPr/>
          <a:lstStyle/>
          <a:p>
            <a:r>
              <a:rPr lang="en-US" smtClean="0"/>
              <a:t>Production Schedule</a:t>
            </a:r>
          </a:p>
        </p:txBody>
      </p:sp>
      <p:grpSp>
        <p:nvGrpSpPr>
          <p:cNvPr id="1766403" name="Group 3"/>
          <p:cNvGrpSpPr>
            <a:grpSpLocks/>
          </p:cNvGrpSpPr>
          <p:nvPr/>
        </p:nvGrpSpPr>
        <p:grpSpPr bwMode="auto">
          <a:xfrm>
            <a:off x="655638" y="1547813"/>
            <a:ext cx="8099425" cy="5133975"/>
            <a:chOff x="514" y="687"/>
            <a:chExt cx="5102" cy="3234"/>
          </a:xfrm>
        </p:grpSpPr>
        <p:grpSp>
          <p:nvGrpSpPr>
            <p:cNvPr id="1766404" name="Group 4"/>
            <p:cNvGrpSpPr>
              <a:grpSpLocks/>
            </p:cNvGrpSpPr>
            <p:nvPr/>
          </p:nvGrpSpPr>
          <p:grpSpPr bwMode="auto">
            <a:xfrm>
              <a:off x="558" y="712"/>
              <a:ext cx="3866" cy="324"/>
              <a:chOff x="558" y="712"/>
              <a:chExt cx="3866" cy="324"/>
            </a:xfrm>
          </p:grpSpPr>
          <p:sp>
            <p:nvSpPr>
              <p:cNvPr id="1766405" name="Rectangle 5"/>
              <p:cNvSpPr>
                <a:spLocks noChangeArrowheads="1"/>
              </p:cNvSpPr>
              <p:nvPr/>
            </p:nvSpPr>
            <p:spPr bwMode="auto">
              <a:xfrm>
                <a:off x="558" y="712"/>
                <a:ext cx="1225" cy="161"/>
              </a:xfrm>
              <a:prstGeom prst="rect">
                <a:avLst/>
              </a:prstGeom>
              <a:solidFill>
                <a:srgbClr val="CCECFF"/>
              </a:solidFill>
              <a:ln w="9525">
                <a:noFill/>
                <a:miter lim="800000"/>
                <a:headEnd/>
                <a:tailEnd/>
              </a:ln>
              <a:effectLst/>
            </p:spPr>
            <p:txBody>
              <a:bodyPr wrap="none" anchor="ctr"/>
              <a:lstStyle/>
              <a:p>
                <a:endParaRPr lang="en-US"/>
              </a:p>
            </p:txBody>
          </p:sp>
          <p:sp>
            <p:nvSpPr>
              <p:cNvPr id="1766406" name="Oval 6"/>
              <p:cNvSpPr>
                <a:spLocks noChangeArrowheads="1"/>
              </p:cNvSpPr>
              <p:nvPr/>
            </p:nvSpPr>
            <p:spPr bwMode="auto">
              <a:xfrm>
                <a:off x="3466" y="715"/>
                <a:ext cx="958" cy="321"/>
              </a:xfrm>
              <a:prstGeom prst="ellipse">
                <a:avLst/>
              </a:prstGeom>
              <a:noFill/>
              <a:ln w="28575" cap="rnd">
                <a:solidFill>
                  <a:schemeClr val="accent2"/>
                </a:solidFill>
                <a:prstDash val="sysDot"/>
                <a:round/>
                <a:headEnd/>
                <a:tailEnd/>
              </a:ln>
              <a:effectLst/>
            </p:spPr>
            <p:txBody>
              <a:bodyPr wrap="none" anchor="ctr"/>
              <a:lstStyle/>
              <a:p>
                <a:endParaRPr lang="en-US"/>
              </a:p>
            </p:txBody>
          </p:sp>
          <p:sp>
            <p:nvSpPr>
              <p:cNvPr id="1766407" name="Line 7"/>
              <p:cNvSpPr>
                <a:spLocks noChangeShapeType="1"/>
              </p:cNvSpPr>
              <p:nvPr/>
            </p:nvSpPr>
            <p:spPr bwMode="auto">
              <a:xfrm>
                <a:off x="1795" y="792"/>
                <a:ext cx="1675" cy="80"/>
              </a:xfrm>
              <a:prstGeom prst="line">
                <a:avLst/>
              </a:prstGeom>
              <a:noFill/>
              <a:ln w="28575">
                <a:solidFill>
                  <a:schemeClr val="accent2"/>
                </a:solidFill>
                <a:round/>
                <a:headEnd/>
                <a:tailEnd type="triangle" w="med" len="med"/>
              </a:ln>
              <a:effectLst/>
            </p:spPr>
            <p:txBody>
              <a:bodyPr/>
              <a:lstStyle/>
              <a:p>
                <a:endParaRPr lang="en-US"/>
              </a:p>
            </p:txBody>
          </p:sp>
        </p:grpSp>
        <p:grpSp>
          <p:nvGrpSpPr>
            <p:cNvPr id="1766408" name="Group 8"/>
            <p:cNvGrpSpPr>
              <a:grpSpLocks/>
            </p:cNvGrpSpPr>
            <p:nvPr/>
          </p:nvGrpSpPr>
          <p:grpSpPr bwMode="auto">
            <a:xfrm>
              <a:off x="564" y="1996"/>
              <a:ext cx="5007" cy="1892"/>
              <a:chOff x="564" y="1996"/>
              <a:chExt cx="5007" cy="1892"/>
            </a:xfrm>
          </p:grpSpPr>
          <p:sp>
            <p:nvSpPr>
              <p:cNvPr id="1766409" name="Rectangle 9"/>
              <p:cNvSpPr>
                <a:spLocks noChangeArrowheads="1"/>
              </p:cNvSpPr>
              <p:nvPr/>
            </p:nvSpPr>
            <p:spPr bwMode="auto">
              <a:xfrm>
                <a:off x="946" y="2245"/>
                <a:ext cx="1482" cy="1643"/>
              </a:xfrm>
              <a:prstGeom prst="rect">
                <a:avLst/>
              </a:prstGeom>
              <a:solidFill>
                <a:srgbClr val="CCECFF"/>
              </a:solidFill>
              <a:ln w="9525">
                <a:noFill/>
                <a:miter lim="800000"/>
                <a:headEnd/>
                <a:tailEnd/>
              </a:ln>
              <a:effectLst/>
            </p:spPr>
            <p:txBody>
              <a:bodyPr wrap="none" anchor="ctr"/>
              <a:lstStyle/>
              <a:p>
                <a:endParaRPr lang="en-US"/>
              </a:p>
            </p:txBody>
          </p:sp>
          <p:sp>
            <p:nvSpPr>
              <p:cNvPr id="1766410" name="Oval 10"/>
              <p:cNvSpPr>
                <a:spLocks noChangeArrowheads="1"/>
              </p:cNvSpPr>
              <p:nvPr/>
            </p:nvSpPr>
            <p:spPr bwMode="auto">
              <a:xfrm rot="5400000">
                <a:off x="2155" y="405"/>
                <a:ext cx="1826" cy="5007"/>
              </a:xfrm>
              <a:prstGeom prst="ellipse">
                <a:avLst/>
              </a:prstGeom>
              <a:noFill/>
              <a:ln w="28575" cap="rnd">
                <a:solidFill>
                  <a:schemeClr val="accent2"/>
                </a:solidFill>
                <a:prstDash val="sysDot"/>
                <a:round/>
                <a:headEnd/>
                <a:tailEnd/>
              </a:ln>
              <a:effectLst/>
            </p:spPr>
            <p:txBody>
              <a:bodyPr wrap="none" anchor="ctr"/>
              <a:lstStyle/>
              <a:p>
                <a:endParaRPr lang="en-US"/>
              </a:p>
            </p:txBody>
          </p:sp>
        </p:grpSp>
        <p:cxnSp>
          <p:nvCxnSpPr>
            <p:cNvPr id="1766411" name="AutoShape 11"/>
            <p:cNvCxnSpPr>
              <a:cxnSpLocks noChangeShapeType="1"/>
              <a:stCxn id="1766525" idx="2"/>
              <a:endCxn id="1766513" idx="0"/>
            </p:cNvCxnSpPr>
            <p:nvPr/>
          </p:nvCxnSpPr>
          <p:spPr bwMode="auto">
            <a:xfrm rot="16200000" flipH="1">
              <a:off x="4240" y="1099"/>
              <a:ext cx="175" cy="735"/>
            </a:xfrm>
            <a:prstGeom prst="bentConnector3">
              <a:avLst>
                <a:gd name="adj1" fmla="val 50000"/>
              </a:avLst>
            </a:prstGeom>
            <a:noFill/>
            <a:ln w="9525">
              <a:solidFill>
                <a:schemeClr val="tx1"/>
              </a:solidFill>
              <a:miter lim="800000"/>
              <a:headEnd/>
              <a:tailEnd/>
            </a:ln>
            <a:effectLst/>
          </p:spPr>
        </p:cxnSp>
        <p:grpSp>
          <p:nvGrpSpPr>
            <p:cNvPr id="1766412" name="Group 12"/>
            <p:cNvGrpSpPr>
              <a:grpSpLocks/>
            </p:cNvGrpSpPr>
            <p:nvPr/>
          </p:nvGrpSpPr>
          <p:grpSpPr bwMode="auto">
            <a:xfrm>
              <a:off x="2946" y="2254"/>
              <a:ext cx="489" cy="245"/>
              <a:chOff x="1776" y="3024"/>
              <a:chExt cx="672" cy="336"/>
            </a:xfrm>
          </p:grpSpPr>
          <p:sp>
            <p:nvSpPr>
              <p:cNvPr id="1766413" name="Rectangle 13"/>
              <p:cNvSpPr>
                <a:spLocks noChangeArrowheads="1"/>
              </p:cNvSpPr>
              <p:nvPr/>
            </p:nvSpPr>
            <p:spPr bwMode="auto">
              <a:xfrm>
                <a:off x="1776" y="3024"/>
                <a:ext cx="672" cy="336"/>
              </a:xfrm>
              <a:prstGeom prst="rect">
                <a:avLst/>
              </a:prstGeom>
              <a:solidFill>
                <a:schemeClr val="bg1"/>
              </a:solidFill>
              <a:ln w="9525">
                <a:solidFill>
                  <a:schemeClr val="tx1"/>
                </a:solidFill>
                <a:miter lim="800000"/>
                <a:headEnd/>
                <a:tailEnd/>
              </a:ln>
              <a:effectLst/>
            </p:spPr>
            <p:txBody>
              <a:bodyPr wrap="none"/>
              <a:lstStyle/>
              <a:p>
                <a:pPr eaLnBrk="0" hangingPunct="0"/>
                <a:r>
                  <a:rPr lang="en-US" sz="900">
                    <a:solidFill>
                      <a:schemeClr val="tx1"/>
                    </a:solidFill>
                    <a:latin typeface="Arial" charset="0"/>
                    <a:ea typeface="ＭＳ Ｐゴシック" pitchFamily="34" charset="-128"/>
                  </a:rPr>
                  <a:t>Personnel</a:t>
                </a:r>
              </a:p>
              <a:p>
                <a:pPr eaLnBrk="0" hangingPunct="0"/>
                <a:r>
                  <a:rPr lang="en-US" sz="900">
                    <a:solidFill>
                      <a:schemeClr val="tx1"/>
                    </a:solidFill>
                    <a:latin typeface="Arial" charset="0"/>
                    <a:ea typeface="ＭＳ Ｐゴシック" pitchFamily="34" charset="-128"/>
                  </a:rPr>
                  <a:t>Requirement</a:t>
                </a:r>
              </a:p>
            </p:txBody>
          </p:sp>
          <p:sp>
            <p:nvSpPr>
              <p:cNvPr id="1766414" name="Line 14"/>
              <p:cNvSpPr>
                <a:spLocks noChangeShapeType="1"/>
              </p:cNvSpPr>
              <p:nvPr/>
            </p:nvSpPr>
            <p:spPr bwMode="auto">
              <a:xfrm>
                <a:off x="1776" y="3304"/>
                <a:ext cx="672" cy="1"/>
              </a:xfrm>
              <a:prstGeom prst="line">
                <a:avLst/>
              </a:prstGeom>
              <a:noFill/>
              <a:ln w="9525">
                <a:solidFill>
                  <a:schemeClr val="tx1"/>
                </a:solidFill>
                <a:round/>
                <a:headEnd/>
                <a:tailEnd/>
              </a:ln>
              <a:effectLst/>
            </p:spPr>
            <p:txBody>
              <a:bodyPr wrap="none"/>
              <a:lstStyle/>
              <a:p>
                <a:endParaRPr lang="en-US"/>
              </a:p>
            </p:txBody>
          </p:sp>
        </p:grpSp>
        <p:grpSp>
          <p:nvGrpSpPr>
            <p:cNvPr id="1766415" name="Group 15"/>
            <p:cNvGrpSpPr>
              <a:grpSpLocks/>
            </p:cNvGrpSpPr>
            <p:nvPr/>
          </p:nvGrpSpPr>
          <p:grpSpPr bwMode="auto">
            <a:xfrm>
              <a:off x="3470" y="2254"/>
              <a:ext cx="490" cy="245"/>
              <a:chOff x="1776" y="3024"/>
              <a:chExt cx="672" cy="336"/>
            </a:xfrm>
          </p:grpSpPr>
          <p:sp>
            <p:nvSpPr>
              <p:cNvPr id="1766416" name="Rectangle 16"/>
              <p:cNvSpPr>
                <a:spLocks noChangeArrowheads="1"/>
              </p:cNvSpPr>
              <p:nvPr/>
            </p:nvSpPr>
            <p:spPr bwMode="auto">
              <a:xfrm>
                <a:off x="1776" y="3024"/>
                <a:ext cx="672" cy="336"/>
              </a:xfrm>
              <a:prstGeom prst="rect">
                <a:avLst/>
              </a:prstGeom>
              <a:solidFill>
                <a:schemeClr val="bg1"/>
              </a:solidFill>
              <a:ln w="9525">
                <a:solidFill>
                  <a:schemeClr val="tx1"/>
                </a:solidFill>
                <a:miter lim="800000"/>
                <a:headEnd/>
                <a:tailEnd/>
              </a:ln>
              <a:effectLst/>
            </p:spPr>
            <p:txBody>
              <a:bodyPr wrap="none"/>
              <a:lstStyle/>
              <a:p>
                <a:pPr eaLnBrk="0" hangingPunct="0"/>
                <a:r>
                  <a:rPr lang="en-US" sz="900">
                    <a:solidFill>
                      <a:schemeClr val="tx1"/>
                    </a:solidFill>
                    <a:latin typeface="Arial" charset="0"/>
                    <a:ea typeface="ＭＳ Ｐゴシック" pitchFamily="34" charset="-128"/>
                  </a:rPr>
                  <a:t>Equipment</a:t>
                </a:r>
              </a:p>
              <a:p>
                <a:pPr eaLnBrk="0" hangingPunct="0"/>
                <a:r>
                  <a:rPr lang="en-US" sz="900">
                    <a:solidFill>
                      <a:schemeClr val="tx1"/>
                    </a:solidFill>
                    <a:latin typeface="Arial" charset="0"/>
                    <a:ea typeface="ＭＳ Ｐゴシック" pitchFamily="34" charset="-128"/>
                  </a:rPr>
                  <a:t>Requirement</a:t>
                </a:r>
              </a:p>
            </p:txBody>
          </p:sp>
          <p:sp>
            <p:nvSpPr>
              <p:cNvPr id="1766417" name="Line 17"/>
              <p:cNvSpPr>
                <a:spLocks noChangeShapeType="1"/>
              </p:cNvSpPr>
              <p:nvPr/>
            </p:nvSpPr>
            <p:spPr bwMode="auto">
              <a:xfrm>
                <a:off x="1776" y="3304"/>
                <a:ext cx="672" cy="1"/>
              </a:xfrm>
              <a:prstGeom prst="line">
                <a:avLst/>
              </a:prstGeom>
              <a:noFill/>
              <a:ln w="9525">
                <a:solidFill>
                  <a:schemeClr val="tx1"/>
                </a:solidFill>
                <a:round/>
                <a:headEnd/>
                <a:tailEnd/>
              </a:ln>
              <a:effectLst/>
            </p:spPr>
            <p:txBody>
              <a:bodyPr wrap="none"/>
              <a:lstStyle/>
              <a:p>
                <a:endParaRPr lang="en-US"/>
              </a:p>
            </p:txBody>
          </p:sp>
        </p:grpSp>
        <p:grpSp>
          <p:nvGrpSpPr>
            <p:cNvPr id="1766418" name="Group 18"/>
            <p:cNvGrpSpPr>
              <a:grpSpLocks/>
            </p:cNvGrpSpPr>
            <p:nvPr/>
          </p:nvGrpSpPr>
          <p:grpSpPr bwMode="auto">
            <a:xfrm>
              <a:off x="3996" y="2254"/>
              <a:ext cx="490" cy="245"/>
              <a:chOff x="1776" y="3024"/>
              <a:chExt cx="672" cy="336"/>
            </a:xfrm>
          </p:grpSpPr>
          <p:sp>
            <p:nvSpPr>
              <p:cNvPr id="1766419" name="Rectangle 19"/>
              <p:cNvSpPr>
                <a:spLocks noChangeArrowheads="1"/>
              </p:cNvSpPr>
              <p:nvPr/>
            </p:nvSpPr>
            <p:spPr bwMode="auto">
              <a:xfrm>
                <a:off x="1776" y="3024"/>
                <a:ext cx="672" cy="336"/>
              </a:xfrm>
              <a:prstGeom prst="rect">
                <a:avLst/>
              </a:prstGeom>
              <a:solidFill>
                <a:schemeClr val="bg1"/>
              </a:solidFill>
              <a:ln w="9525">
                <a:solidFill>
                  <a:schemeClr val="tx1"/>
                </a:solidFill>
                <a:miter lim="800000"/>
                <a:headEnd/>
                <a:tailEnd/>
              </a:ln>
              <a:effectLst/>
            </p:spPr>
            <p:txBody>
              <a:bodyPr wrap="none"/>
              <a:lstStyle/>
              <a:p>
                <a:pPr eaLnBrk="0" hangingPunct="0"/>
                <a:r>
                  <a:rPr lang="en-US" sz="900">
                    <a:solidFill>
                      <a:schemeClr val="tx1"/>
                    </a:solidFill>
                    <a:latin typeface="Arial" charset="0"/>
                    <a:ea typeface="ＭＳ Ｐゴシック" pitchFamily="34" charset="-128"/>
                  </a:rPr>
                  <a:t>Material</a:t>
                </a:r>
                <a:br>
                  <a:rPr lang="en-US" sz="900">
                    <a:solidFill>
                      <a:schemeClr val="tx1"/>
                    </a:solidFill>
                    <a:latin typeface="Arial" charset="0"/>
                    <a:ea typeface="ＭＳ Ｐゴシック" pitchFamily="34" charset="-128"/>
                  </a:rPr>
                </a:br>
                <a:r>
                  <a:rPr lang="en-US" sz="900">
                    <a:solidFill>
                      <a:schemeClr val="tx1"/>
                    </a:solidFill>
                    <a:latin typeface="Arial" charset="0"/>
                    <a:ea typeface="ＭＳ Ｐゴシック" pitchFamily="34" charset="-128"/>
                  </a:rPr>
                  <a:t>Produced</a:t>
                </a:r>
              </a:p>
              <a:p>
                <a:pPr eaLnBrk="0" hangingPunct="0"/>
                <a:r>
                  <a:rPr lang="en-US" sz="900">
                    <a:solidFill>
                      <a:schemeClr val="tx1"/>
                    </a:solidFill>
                    <a:latin typeface="Arial" charset="0"/>
                    <a:ea typeface="ＭＳ Ｐゴシック" pitchFamily="34" charset="-128"/>
                  </a:rPr>
                  <a:t>Requirement</a:t>
                </a:r>
              </a:p>
            </p:txBody>
          </p:sp>
          <p:sp>
            <p:nvSpPr>
              <p:cNvPr id="1766420" name="Line 20"/>
              <p:cNvSpPr>
                <a:spLocks noChangeShapeType="1"/>
              </p:cNvSpPr>
              <p:nvPr/>
            </p:nvSpPr>
            <p:spPr bwMode="auto">
              <a:xfrm>
                <a:off x="1776" y="3304"/>
                <a:ext cx="672" cy="1"/>
              </a:xfrm>
              <a:prstGeom prst="line">
                <a:avLst/>
              </a:prstGeom>
              <a:noFill/>
              <a:ln w="9525">
                <a:solidFill>
                  <a:schemeClr val="tx1"/>
                </a:solidFill>
                <a:round/>
                <a:headEnd/>
                <a:tailEnd/>
              </a:ln>
              <a:effectLst/>
            </p:spPr>
            <p:txBody>
              <a:bodyPr wrap="none"/>
              <a:lstStyle/>
              <a:p>
                <a:endParaRPr lang="en-US"/>
              </a:p>
            </p:txBody>
          </p:sp>
        </p:grpSp>
        <p:grpSp>
          <p:nvGrpSpPr>
            <p:cNvPr id="1766421" name="Group 21"/>
            <p:cNvGrpSpPr>
              <a:grpSpLocks/>
            </p:cNvGrpSpPr>
            <p:nvPr/>
          </p:nvGrpSpPr>
          <p:grpSpPr bwMode="auto">
            <a:xfrm>
              <a:off x="2946" y="3268"/>
              <a:ext cx="489" cy="350"/>
              <a:chOff x="480" y="3072"/>
              <a:chExt cx="672" cy="480"/>
            </a:xfrm>
          </p:grpSpPr>
          <p:sp>
            <p:nvSpPr>
              <p:cNvPr id="1766422" name="Rectangle 22"/>
              <p:cNvSpPr>
                <a:spLocks noChangeArrowheads="1"/>
              </p:cNvSpPr>
              <p:nvPr/>
            </p:nvSpPr>
            <p:spPr bwMode="auto">
              <a:xfrm>
                <a:off x="480" y="3216"/>
                <a:ext cx="672" cy="336"/>
              </a:xfrm>
              <a:prstGeom prst="rect">
                <a:avLst/>
              </a:prstGeom>
              <a:solidFill>
                <a:schemeClr val="bg1"/>
              </a:solidFill>
              <a:ln w="9525">
                <a:solidFill>
                  <a:schemeClr val="tx1"/>
                </a:solidFill>
                <a:miter lim="800000"/>
                <a:headEnd/>
                <a:tailEnd/>
              </a:ln>
              <a:effectLst/>
            </p:spPr>
            <p:txBody>
              <a:bodyPr wrap="none" anchor="ctr"/>
              <a:lstStyle/>
              <a:p>
                <a:pPr eaLnBrk="0" hangingPunct="0"/>
                <a:r>
                  <a:rPr lang="en-US" sz="700">
                    <a:solidFill>
                      <a:schemeClr val="tx1"/>
                    </a:solidFill>
                    <a:latin typeface="Arial" charset="0"/>
                    <a:ea typeface="ＭＳ Ｐゴシック" pitchFamily="34" charset="-128"/>
                  </a:rPr>
                  <a:t>Personnel</a:t>
                </a:r>
              </a:p>
              <a:p>
                <a:pPr eaLnBrk="0" hangingPunct="0"/>
                <a:r>
                  <a:rPr lang="en-US" sz="700">
                    <a:solidFill>
                      <a:schemeClr val="tx1"/>
                    </a:solidFill>
                    <a:latin typeface="Arial" charset="0"/>
                    <a:ea typeface="ＭＳ Ｐゴシック" pitchFamily="34" charset="-128"/>
                  </a:rPr>
                  <a:t>Model</a:t>
                </a:r>
              </a:p>
            </p:txBody>
          </p:sp>
          <p:sp>
            <p:nvSpPr>
              <p:cNvPr id="1766423" name="Rectangle 23"/>
              <p:cNvSpPr>
                <a:spLocks noChangeArrowheads="1"/>
              </p:cNvSpPr>
              <p:nvPr/>
            </p:nvSpPr>
            <p:spPr bwMode="auto">
              <a:xfrm>
                <a:off x="480" y="3072"/>
                <a:ext cx="192" cy="144"/>
              </a:xfrm>
              <a:prstGeom prst="rect">
                <a:avLst/>
              </a:prstGeom>
              <a:solidFill>
                <a:schemeClr val="bg1"/>
              </a:solidFill>
              <a:ln w="9525">
                <a:solidFill>
                  <a:schemeClr val="tx1"/>
                </a:solidFill>
                <a:miter lim="800000"/>
                <a:headEnd/>
                <a:tailEnd/>
              </a:ln>
              <a:effectLst/>
            </p:spPr>
            <p:txBody>
              <a:bodyPr wrap="none" anchor="ctr"/>
              <a:lstStyle/>
              <a:p>
                <a:endParaRPr lang="en-US"/>
              </a:p>
            </p:txBody>
          </p:sp>
        </p:grpSp>
        <p:grpSp>
          <p:nvGrpSpPr>
            <p:cNvPr id="1766424" name="Group 24"/>
            <p:cNvGrpSpPr>
              <a:grpSpLocks/>
            </p:cNvGrpSpPr>
            <p:nvPr/>
          </p:nvGrpSpPr>
          <p:grpSpPr bwMode="auto">
            <a:xfrm>
              <a:off x="3470" y="3268"/>
              <a:ext cx="490" cy="350"/>
              <a:chOff x="480" y="3072"/>
              <a:chExt cx="672" cy="480"/>
            </a:xfrm>
          </p:grpSpPr>
          <p:sp>
            <p:nvSpPr>
              <p:cNvPr id="1766425" name="Rectangle 25"/>
              <p:cNvSpPr>
                <a:spLocks noChangeArrowheads="1"/>
              </p:cNvSpPr>
              <p:nvPr/>
            </p:nvSpPr>
            <p:spPr bwMode="auto">
              <a:xfrm>
                <a:off x="480" y="3216"/>
                <a:ext cx="672" cy="336"/>
              </a:xfrm>
              <a:prstGeom prst="rect">
                <a:avLst/>
              </a:prstGeom>
              <a:solidFill>
                <a:schemeClr val="bg1"/>
              </a:solidFill>
              <a:ln w="9525">
                <a:solidFill>
                  <a:schemeClr val="tx1"/>
                </a:solidFill>
                <a:miter lim="800000"/>
                <a:headEnd/>
                <a:tailEnd/>
              </a:ln>
              <a:effectLst/>
            </p:spPr>
            <p:txBody>
              <a:bodyPr wrap="none" anchor="ctr"/>
              <a:lstStyle/>
              <a:p>
                <a:pPr eaLnBrk="0" hangingPunct="0"/>
                <a:r>
                  <a:rPr lang="en-US" sz="700">
                    <a:solidFill>
                      <a:schemeClr val="tx1"/>
                    </a:solidFill>
                    <a:latin typeface="Arial" charset="0"/>
                    <a:ea typeface="ＭＳ Ｐゴシック" pitchFamily="34" charset="-128"/>
                  </a:rPr>
                  <a:t>Equipment</a:t>
                </a:r>
              </a:p>
              <a:p>
                <a:pPr eaLnBrk="0" hangingPunct="0"/>
                <a:r>
                  <a:rPr lang="en-US" sz="700">
                    <a:solidFill>
                      <a:schemeClr val="tx1"/>
                    </a:solidFill>
                    <a:latin typeface="Arial" charset="0"/>
                    <a:ea typeface="ＭＳ Ｐゴシック" pitchFamily="34" charset="-128"/>
                  </a:rPr>
                  <a:t>Model</a:t>
                </a:r>
              </a:p>
            </p:txBody>
          </p:sp>
          <p:sp>
            <p:nvSpPr>
              <p:cNvPr id="1766426" name="Rectangle 26"/>
              <p:cNvSpPr>
                <a:spLocks noChangeArrowheads="1"/>
              </p:cNvSpPr>
              <p:nvPr/>
            </p:nvSpPr>
            <p:spPr bwMode="auto">
              <a:xfrm>
                <a:off x="480" y="3072"/>
                <a:ext cx="192" cy="144"/>
              </a:xfrm>
              <a:prstGeom prst="rect">
                <a:avLst/>
              </a:prstGeom>
              <a:solidFill>
                <a:schemeClr val="bg1"/>
              </a:solidFill>
              <a:ln w="9525">
                <a:solidFill>
                  <a:schemeClr val="tx1"/>
                </a:solidFill>
                <a:miter lim="800000"/>
                <a:headEnd/>
                <a:tailEnd/>
              </a:ln>
              <a:effectLst/>
            </p:spPr>
            <p:txBody>
              <a:bodyPr wrap="none" anchor="ctr"/>
              <a:lstStyle/>
              <a:p>
                <a:endParaRPr lang="en-US"/>
              </a:p>
            </p:txBody>
          </p:sp>
        </p:grpSp>
        <p:grpSp>
          <p:nvGrpSpPr>
            <p:cNvPr id="1766427" name="Group 27"/>
            <p:cNvGrpSpPr>
              <a:grpSpLocks/>
            </p:cNvGrpSpPr>
            <p:nvPr/>
          </p:nvGrpSpPr>
          <p:grpSpPr bwMode="auto">
            <a:xfrm>
              <a:off x="3996" y="3268"/>
              <a:ext cx="490" cy="350"/>
              <a:chOff x="480" y="3072"/>
              <a:chExt cx="672" cy="480"/>
            </a:xfrm>
          </p:grpSpPr>
          <p:sp>
            <p:nvSpPr>
              <p:cNvPr id="1766428" name="Rectangle 28"/>
              <p:cNvSpPr>
                <a:spLocks noChangeArrowheads="1"/>
              </p:cNvSpPr>
              <p:nvPr/>
            </p:nvSpPr>
            <p:spPr bwMode="auto">
              <a:xfrm>
                <a:off x="480" y="3216"/>
                <a:ext cx="672" cy="336"/>
              </a:xfrm>
              <a:prstGeom prst="rect">
                <a:avLst/>
              </a:prstGeom>
              <a:solidFill>
                <a:schemeClr val="bg1"/>
              </a:solidFill>
              <a:ln w="9525">
                <a:solidFill>
                  <a:schemeClr val="tx1"/>
                </a:solidFill>
                <a:miter lim="800000"/>
                <a:headEnd/>
                <a:tailEnd/>
              </a:ln>
              <a:effectLst/>
            </p:spPr>
            <p:txBody>
              <a:bodyPr wrap="none" anchor="ctr"/>
              <a:lstStyle/>
              <a:p>
                <a:pPr eaLnBrk="0" hangingPunct="0"/>
                <a:r>
                  <a:rPr lang="en-US" sz="700">
                    <a:solidFill>
                      <a:schemeClr val="tx1"/>
                    </a:solidFill>
                    <a:latin typeface="Arial" charset="0"/>
                    <a:ea typeface="ＭＳ Ｐゴシック" pitchFamily="34" charset="-128"/>
                  </a:rPr>
                  <a:t>Material</a:t>
                </a:r>
              </a:p>
              <a:p>
                <a:pPr eaLnBrk="0" hangingPunct="0"/>
                <a:r>
                  <a:rPr lang="en-US" sz="700">
                    <a:solidFill>
                      <a:schemeClr val="tx1"/>
                    </a:solidFill>
                    <a:latin typeface="Arial" charset="0"/>
                    <a:ea typeface="ＭＳ Ｐゴシック" pitchFamily="34" charset="-128"/>
                  </a:rPr>
                  <a:t>Model</a:t>
                </a:r>
              </a:p>
            </p:txBody>
          </p:sp>
          <p:sp>
            <p:nvSpPr>
              <p:cNvPr id="1766429" name="Rectangle 29"/>
              <p:cNvSpPr>
                <a:spLocks noChangeArrowheads="1"/>
              </p:cNvSpPr>
              <p:nvPr/>
            </p:nvSpPr>
            <p:spPr bwMode="auto">
              <a:xfrm>
                <a:off x="480" y="3072"/>
                <a:ext cx="192" cy="144"/>
              </a:xfrm>
              <a:prstGeom prst="rect">
                <a:avLst/>
              </a:prstGeom>
              <a:solidFill>
                <a:schemeClr val="bg1"/>
              </a:solidFill>
              <a:ln w="9525">
                <a:solidFill>
                  <a:schemeClr val="tx1"/>
                </a:solidFill>
                <a:miter lim="800000"/>
                <a:headEnd/>
                <a:tailEnd/>
              </a:ln>
              <a:effectLst/>
            </p:spPr>
            <p:txBody>
              <a:bodyPr wrap="none" anchor="ctr"/>
              <a:lstStyle/>
              <a:p>
                <a:endParaRPr lang="en-US"/>
              </a:p>
            </p:txBody>
          </p:sp>
        </p:grpSp>
        <p:sp>
          <p:nvSpPr>
            <p:cNvPr id="1766430" name="Rectangle 30"/>
            <p:cNvSpPr>
              <a:spLocks noChangeArrowheads="1"/>
            </p:cNvSpPr>
            <p:nvPr/>
          </p:nvSpPr>
          <p:spPr bwMode="auto">
            <a:xfrm>
              <a:off x="4241" y="2997"/>
              <a:ext cx="459" cy="232"/>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Corresponds to </a:t>
              </a:r>
            </a:p>
            <a:p>
              <a:pPr algn="l" eaLnBrk="0" hangingPunct="0"/>
              <a:r>
                <a:rPr lang="en-US" sz="600">
                  <a:solidFill>
                    <a:srgbClr val="000000"/>
                  </a:solidFill>
                  <a:latin typeface="Arial" charset="0"/>
                  <a:ea typeface="ＭＳ Ｐゴシック" pitchFamily="34" charset="-128"/>
                </a:rPr>
                <a:t>element in</a:t>
              </a:r>
            </a:p>
            <a:p>
              <a:pPr algn="l" eaLnBrk="0" hangingPunct="0"/>
              <a:r>
                <a:rPr lang="en-US" sz="600">
                  <a:solidFill>
                    <a:srgbClr val="000000"/>
                  </a:solidFill>
                  <a:latin typeface="Arial" charset="0"/>
                  <a:ea typeface="ＭＳ Ｐゴシック" pitchFamily="34" charset="-128"/>
                </a:rPr>
                <a:t>(see Figure 1)</a:t>
              </a:r>
            </a:p>
          </p:txBody>
        </p:sp>
        <p:cxnSp>
          <p:nvCxnSpPr>
            <p:cNvPr id="1766431" name="AutoShape 31"/>
            <p:cNvCxnSpPr>
              <a:cxnSpLocks noChangeShapeType="1"/>
              <a:stCxn id="1766413" idx="0"/>
              <a:endCxn id="1766496" idx="2"/>
            </p:cNvCxnSpPr>
            <p:nvPr/>
          </p:nvCxnSpPr>
          <p:spPr bwMode="auto">
            <a:xfrm rot="16200000">
              <a:off x="3351" y="1646"/>
              <a:ext cx="447" cy="770"/>
            </a:xfrm>
            <a:prstGeom prst="bentConnector3">
              <a:avLst>
                <a:gd name="adj1" fmla="val 50000"/>
              </a:avLst>
            </a:prstGeom>
            <a:noFill/>
            <a:ln w="9525">
              <a:solidFill>
                <a:schemeClr val="tx1"/>
              </a:solidFill>
              <a:miter lim="800000"/>
              <a:headEnd/>
              <a:tailEnd/>
            </a:ln>
            <a:effectLst/>
          </p:spPr>
        </p:cxnSp>
        <p:cxnSp>
          <p:nvCxnSpPr>
            <p:cNvPr id="1766432" name="AutoShape 32"/>
            <p:cNvCxnSpPr>
              <a:cxnSpLocks noChangeShapeType="1"/>
              <a:stCxn id="1766416" idx="0"/>
              <a:endCxn id="1766496" idx="2"/>
            </p:cNvCxnSpPr>
            <p:nvPr/>
          </p:nvCxnSpPr>
          <p:spPr bwMode="auto">
            <a:xfrm rot="16200000">
              <a:off x="3614" y="1908"/>
              <a:ext cx="447" cy="245"/>
            </a:xfrm>
            <a:prstGeom prst="bentConnector3">
              <a:avLst>
                <a:gd name="adj1" fmla="val 50000"/>
              </a:avLst>
            </a:prstGeom>
            <a:noFill/>
            <a:ln w="9525">
              <a:solidFill>
                <a:schemeClr val="tx1"/>
              </a:solidFill>
              <a:miter lim="800000"/>
              <a:headEnd/>
              <a:tailEnd/>
            </a:ln>
            <a:effectLst/>
          </p:spPr>
        </p:cxnSp>
        <p:cxnSp>
          <p:nvCxnSpPr>
            <p:cNvPr id="1766433" name="AutoShape 33"/>
            <p:cNvCxnSpPr>
              <a:cxnSpLocks noChangeShapeType="1"/>
              <a:stCxn id="1766419" idx="0"/>
              <a:endCxn id="1766496" idx="2"/>
            </p:cNvCxnSpPr>
            <p:nvPr/>
          </p:nvCxnSpPr>
          <p:spPr bwMode="auto">
            <a:xfrm rot="5400000" flipH="1">
              <a:off x="3877" y="1890"/>
              <a:ext cx="447" cy="281"/>
            </a:xfrm>
            <a:prstGeom prst="bentConnector3">
              <a:avLst>
                <a:gd name="adj1" fmla="val 50000"/>
              </a:avLst>
            </a:prstGeom>
            <a:noFill/>
            <a:ln w="9525">
              <a:solidFill>
                <a:schemeClr val="tx1"/>
              </a:solidFill>
              <a:miter lim="800000"/>
              <a:headEnd/>
              <a:tailEnd/>
            </a:ln>
            <a:effectLst/>
          </p:spPr>
        </p:cxnSp>
        <p:cxnSp>
          <p:nvCxnSpPr>
            <p:cNvPr id="1766434" name="AutoShape 34"/>
            <p:cNvCxnSpPr>
              <a:cxnSpLocks noChangeShapeType="1"/>
              <a:stCxn id="1766521" idx="0"/>
              <a:endCxn id="1766496" idx="2"/>
            </p:cNvCxnSpPr>
            <p:nvPr/>
          </p:nvCxnSpPr>
          <p:spPr bwMode="auto">
            <a:xfrm rot="16200000">
              <a:off x="3089" y="1384"/>
              <a:ext cx="447" cy="1294"/>
            </a:xfrm>
            <a:prstGeom prst="bentConnector3">
              <a:avLst>
                <a:gd name="adj1" fmla="val 50000"/>
              </a:avLst>
            </a:prstGeom>
            <a:noFill/>
            <a:ln w="9525">
              <a:solidFill>
                <a:schemeClr val="tx1"/>
              </a:solidFill>
              <a:miter lim="800000"/>
              <a:headEnd/>
              <a:tailEnd/>
            </a:ln>
            <a:effectLst/>
          </p:spPr>
        </p:cxnSp>
        <p:cxnSp>
          <p:nvCxnSpPr>
            <p:cNvPr id="1766435" name="AutoShape 35"/>
            <p:cNvCxnSpPr>
              <a:cxnSpLocks noChangeShapeType="1"/>
              <a:stCxn id="1766447" idx="2"/>
              <a:endCxn id="1766422" idx="0"/>
            </p:cNvCxnSpPr>
            <p:nvPr/>
          </p:nvCxnSpPr>
          <p:spPr bwMode="auto">
            <a:xfrm>
              <a:off x="3190" y="2988"/>
              <a:ext cx="0" cy="385"/>
            </a:xfrm>
            <a:prstGeom prst="straightConnector1">
              <a:avLst/>
            </a:prstGeom>
            <a:noFill/>
            <a:ln w="9525">
              <a:solidFill>
                <a:schemeClr val="tx1"/>
              </a:solidFill>
              <a:prstDash val="dash"/>
              <a:round/>
              <a:headEnd/>
              <a:tailEnd type="triangle" w="med" len="med"/>
            </a:ln>
            <a:effectLst/>
          </p:spPr>
        </p:cxnSp>
        <p:cxnSp>
          <p:nvCxnSpPr>
            <p:cNvPr id="1766436" name="AutoShape 36"/>
            <p:cNvCxnSpPr>
              <a:cxnSpLocks noChangeShapeType="1"/>
              <a:stCxn id="1766450" idx="2"/>
              <a:endCxn id="1766425" idx="0"/>
            </p:cNvCxnSpPr>
            <p:nvPr/>
          </p:nvCxnSpPr>
          <p:spPr bwMode="auto">
            <a:xfrm>
              <a:off x="3715" y="2982"/>
              <a:ext cx="0" cy="391"/>
            </a:xfrm>
            <a:prstGeom prst="straightConnector1">
              <a:avLst/>
            </a:prstGeom>
            <a:noFill/>
            <a:ln w="9525">
              <a:solidFill>
                <a:schemeClr val="tx1"/>
              </a:solidFill>
              <a:prstDash val="dash"/>
              <a:round/>
              <a:headEnd/>
              <a:tailEnd type="triangle" w="med" len="med"/>
            </a:ln>
            <a:effectLst/>
          </p:spPr>
        </p:cxnSp>
        <p:cxnSp>
          <p:nvCxnSpPr>
            <p:cNvPr id="1766437" name="AutoShape 37"/>
            <p:cNvCxnSpPr>
              <a:cxnSpLocks noChangeShapeType="1"/>
              <a:stCxn id="1766453" idx="2"/>
              <a:endCxn id="1766428" idx="0"/>
            </p:cNvCxnSpPr>
            <p:nvPr/>
          </p:nvCxnSpPr>
          <p:spPr bwMode="auto">
            <a:xfrm>
              <a:off x="4241" y="2982"/>
              <a:ext cx="0" cy="391"/>
            </a:xfrm>
            <a:prstGeom prst="straightConnector1">
              <a:avLst/>
            </a:prstGeom>
            <a:noFill/>
            <a:ln w="9525">
              <a:solidFill>
                <a:schemeClr val="tx1"/>
              </a:solidFill>
              <a:prstDash val="dash"/>
              <a:round/>
              <a:headEnd/>
              <a:tailEnd type="triangle" w="med" len="med"/>
            </a:ln>
            <a:effectLst/>
          </p:spPr>
        </p:cxnSp>
        <p:sp>
          <p:nvSpPr>
            <p:cNvPr id="1766438" name="Rectangle 38"/>
            <p:cNvSpPr>
              <a:spLocks noChangeArrowheads="1"/>
            </p:cNvSpPr>
            <p:nvPr/>
          </p:nvSpPr>
          <p:spPr bwMode="auto">
            <a:xfrm>
              <a:off x="3704" y="2997"/>
              <a:ext cx="459" cy="232"/>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Corresponds to </a:t>
              </a:r>
            </a:p>
            <a:p>
              <a:pPr algn="l" eaLnBrk="0" hangingPunct="0"/>
              <a:r>
                <a:rPr lang="en-US" sz="600">
                  <a:solidFill>
                    <a:srgbClr val="000000"/>
                  </a:solidFill>
                  <a:latin typeface="Arial" charset="0"/>
                  <a:ea typeface="ＭＳ Ｐゴシック" pitchFamily="34" charset="-128"/>
                </a:rPr>
                <a:t>element in</a:t>
              </a:r>
            </a:p>
            <a:p>
              <a:pPr algn="l" eaLnBrk="0" hangingPunct="0"/>
              <a:r>
                <a:rPr lang="en-US" sz="600">
                  <a:solidFill>
                    <a:srgbClr val="000000"/>
                  </a:solidFill>
                  <a:latin typeface="Arial" charset="0"/>
                  <a:ea typeface="ＭＳ Ｐゴシック" pitchFamily="34" charset="-128"/>
                </a:rPr>
                <a:t>(see Figure 1)</a:t>
              </a:r>
            </a:p>
          </p:txBody>
        </p:sp>
        <p:sp>
          <p:nvSpPr>
            <p:cNvPr id="1766439" name="Rectangle 39"/>
            <p:cNvSpPr>
              <a:spLocks noChangeArrowheads="1"/>
            </p:cNvSpPr>
            <p:nvPr/>
          </p:nvSpPr>
          <p:spPr bwMode="auto">
            <a:xfrm>
              <a:off x="3180" y="3003"/>
              <a:ext cx="459" cy="232"/>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Corresponds to </a:t>
              </a:r>
            </a:p>
            <a:p>
              <a:pPr algn="l" eaLnBrk="0" hangingPunct="0"/>
              <a:r>
                <a:rPr lang="en-US" sz="600">
                  <a:solidFill>
                    <a:srgbClr val="000000"/>
                  </a:solidFill>
                  <a:latin typeface="Arial" charset="0"/>
                  <a:ea typeface="ＭＳ Ｐゴシック" pitchFamily="34" charset="-128"/>
                </a:rPr>
                <a:t>element in</a:t>
              </a:r>
            </a:p>
            <a:p>
              <a:pPr algn="l" eaLnBrk="0" hangingPunct="0"/>
              <a:r>
                <a:rPr lang="en-US" sz="600">
                  <a:solidFill>
                    <a:srgbClr val="000000"/>
                  </a:solidFill>
                  <a:latin typeface="Arial" charset="0"/>
                  <a:ea typeface="ＭＳ Ｐゴシック" pitchFamily="34" charset="-128"/>
                </a:rPr>
                <a:t>(see Figure 1)</a:t>
              </a:r>
            </a:p>
          </p:txBody>
        </p:sp>
        <p:sp>
          <p:nvSpPr>
            <p:cNvPr id="1766440" name="Rectangle 40"/>
            <p:cNvSpPr>
              <a:spLocks noChangeArrowheads="1"/>
            </p:cNvSpPr>
            <p:nvPr/>
          </p:nvSpPr>
          <p:spPr bwMode="auto">
            <a:xfrm>
              <a:off x="4008" y="1823"/>
              <a:ext cx="37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May contain</a:t>
              </a:r>
            </a:p>
          </p:txBody>
        </p:sp>
        <p:sp>
          <p:nvSpPr>
            <p:cNvPr id="1766441" name="Rectangle 41"/>
            <p:cNvSpPr>
              <a:spLocks noChangeArrowheads="1"/>
            </p:cNvSpPr>
            <p:nvPr/>
          </p:nvSpPr>
          <p:spPr bwMode="auto">
            <a:xfrm>
              <a:off x="2492" y="2163"/>
              <a:ext cx="19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0..n</a:t>
              </a:r>
            </a:p>
          </p:txBody>
        </p:sp>
        <p:sp>
          <p:nvSpPr>
            <p:cNvPr id="1766442" name="Rectangle 42"/>
            <p:cNvSpPr>
              <a:spLocks noChangeArrowheads="1"/>
            </p:cNvSpPr>
            <p:nvPr/>
          </p:nvSpPr>
          <p:spPr bwMode="auto">
            <a:xfrm>
              <a:off x="4112" y="2163"/>
              <a:ext cx="19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0..n</a:t>
              </a:r>
            </a:p>
          </p:txBody>
        </p:sp>
        <p:sp>
          <p:nvSpPr>
            <p:cNvPr id="1766443" name="Rectangle 43"/>
            <p:cNvSpPr>
              <a:spLocks noChangeArrowheads="1"/>
            </p:cNvSpPr>
            <p:nvPr/>
          </p:nvSpPr>
          <p:spPr bwMode="auto">
            <a:xfrm>
              <a:off x="3575" y="2163"/>
              <a:ext cx="19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0..n</a:t>
              </a:r>
            </a:p>
          </p:txBody>
        </p:sp>
        <p:sp>
          <p:nvSpPr>
            <p:cNvPr id="1766444" name="Rectangle 44"/>
            <p:cNvSpPr>
              <a:spLocks noChangeArrowheads="1"/>
            </p:cNvSpPr>
            <p:nvPr/>
          </p:nvSpPr>
          <p:spPr bwMode="auto">
            <a:xfrm>
              <a:off x="3051" y="2171"/>
              <a:ext cx="19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0..n</a:t>
              </a:r>
            </a:p>
          </p:txBody>
        </p:sp>
        <p:sp>
          <p:nvSpPr>
            <p:cNvPr id="1766445" name="Rectangle 45"/>
            <p:cNvSpPr>
              <a:spLocks noChangeArrowheads="1"/>
            </p:cNvSpPr>
            <p:nvPr/>
          </p:nvSpPr>
          <p:spPr bwMode="auto">
            <a:xfrm>
              <a:off x="3933" y="1499"/>
              <a:ext cx="19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1..n</a:t>
              </a:r>
            </a:p>
          </p:txBody>
        </p:sp>
        <p:grpSp>
          <p:nvGrpSpPr>
            <p:cNvPr id="1766446" name="Group 46"/>
            <p:cNvGrpSpPr>
              <a:grpSpLocks/>
            </p:cNvGrpSpPr>
            <p:nvPr/>
          </p:nvGrpSpPr>
          <p:grpSpPr bwMode="auto">
            <a:xfrm>
              <a:off x="2946" y="2743"/>
              <a:ext cx="489" cy="245"/>
              <a:chOff x="1776" y="3024"/>
              <a:chExt cx="672" cy="336"/>
            </a:xfrm>
          </p:grpSpPr>
          <p:sp>
            <p:nvSpPr>
              <p:cNvPr id="1766447" name="Rectangle 47"/>
              <p:cNvSpPr>
                <a:spLocks noChangeArrowheads="1"/>
              </p:cNvSpPr>
              <p:nvPr/>
            </p:nvSpPr>
            <p:spPr bwMode="auto">
              <a:xfrm>
                <a:off x="1776" y="3024"/>
                <a:ext cx="672" cy="336"/>
              </a:xfrm>
              <a:prstGeom prst="rect">
                <a:avLst/>
              </a:prstGeom>
              <a:solidFill>
                <a:schemeClr val="bg1"/>
              </a:solidFill>
              <a:ln w="9525">
                <a:solidFill>
                  <a:schemeClr val="tx1"/>
                </a:solidFill>
                <a:miter lim="800000"/>
                <a:headEnd/>
                <a:tailEnd/>
              </a:ln>
              <a:effectLst/>
            </p:spPr>
            <p:txBody>
              <a:bodyPr wrap="none" tIns="18288"/>
              <a:lstStyle/>
              <a:p>
                <a:pPr eaLnBrk="0" hangingPunct="0"/>
                <a:r>
                  <a:rPr lang="en-US" sz="700">
                    <a:solidFill>
                      <a:schemeClr val="tx1"/>
                    </a:solidFill>
                    <a:latin typeface="Arial" charset="0"/>
                    <a:ea typeface="ＭＳ Ｐゴシック" pitchFamily="34" charset="-128"/>
                  </a:rPr>
                  <a:t>Personnel</a:t>
                </a:r>
              </a:p>
              <a:p>
                <a:pPr eaLnBrk="0" hangingPunct="0"/>
                <a:r>
                  <a:rPr lang="en-US" sz="700">
                    <a:solidFill>
                      <a:schemeClr val="tx1"/>
                    </a:solidFill>
                    <a:latin typeface="Arial" charset="0"/>
                    <a:ea typeface="ＭＳ Ｐゴシック" pitchFamily="34" charset="-128"/>
                  </a:rPr>
                  <a:t>Requirement</a:t>
                </a:r>
              </a:p>
              <a:p>
                <a:pPr eaLnBrk="0" hangingPunct="0"/>
                <a:r>
                  <a:rPr lang="en-US" sz="700">
                    <a:solidFill>
                      <a:schemeClr val="tx1"/>
                    </a:solidFill>
                    <a:latin typeface="Arial" charset="0"/>
                    <a:ea typeface="ＭＳ Ｐゴシック" pitchFamily="34" charset="-128"/>
                  </a:rPr>
                  <a:t>Property</a:t>
                </a:r>
              </a:p>
            </p:txBody>
          </p:sp>
          <p:sp>
            <p:nvSpPr>
              <p:cNvPr id="1766448" name="Line 48"/>
              <p:cNvSpPr>
                <a:spLocks noChangeShapeType="1"/>
              </p:cNvSpPr>
              <p:nvPr/>
            </p:nvSpPr>
            <p:spPr bwMode="auto">
              <a:xfrm>
                <a:off x="1776" y="3304"/>
                <a:ext cx="672" cy="1"/>
              </a:xfrm>
              <a:prstGeom prst="line">
                <a:avLst/>
              </a:prstGeom>
              <a:noFill/>
              <a:ln w="9525">
                <a:solidFill>
                  <a:schemeClr val="tx1"/>
                </a:solidFill>
                <a:round/>
                <a:headEnd/>
                <a:tailEnd/>
              </a:ln>
              <a:effectLst/>
            </p:spPr>
            <p:txBody>
              <a:bodyPr wrap="none" tIns="18288"/>
              <a:lstStyle/>
              <a:p>
                <a:endParaRPr lang="en-US"/>
              </a:p>
            </p:txBody>
          </p:sp>
        </p:grpSp>
        <p:grpSp>
          <p:nvGrpSpPr>
            <p:cNvPr id="1766449" name="Group 49"/>
            <p:cNvGrpSpPr>
              <a:grpSpLocks/>
            </p:cNvGrpSpPr>
            <p:nvPr/>
          </p:nvGrpSpPr>
          <p:grpSpPr bwMode="auto">
            <a:xfrm>
              <a:off x="3470" y="2737"/>
              <a:ext cx="490" cy="245"/>
              <a:chOff x="1776" y="3024"/>
              <a:chExt cx="672" cy="336"/>
            </a:xfrm>
          </p:grpSpPr>
          <p:sp>
            <p:nvSpPr>
              <p:cNvPr id="1766450" name="Rectangle 50"/>
              <p:cNvSpPr>
                <a:spLocks noChangeArrowheads="1"/>
              </p:cNvSpPr>
              <p:nvPr/>
            </p:nvSpPr>
            <p:spPr bwMode="auto">
              <a:xfrm>
                <a:off x="1776" y="3024"/>
                <a:ext cx="672" cy="336"/>
              </a:xfrm>
              <a:prstGeom prst="rect">
                <a:avLst/>
              </a:prstGeom>
              <a:solidFill>
                <a:schemeClr val="bg1"/>
              </a:solidFill>
              <a:ln w="9525">
                <a:solidFill>
                  <a:schemeClr val="tx1"/>
                </a:solidFill>
                <a:miter lim="800000"/>
                <a:headEnd/>
                <a:tailEnd/>
              </a:ln>
              <a:effectLst/>
            </p:spPr>
            <p:txBody>
              <a:bodyPr wrap="none" tIns="18288"/>
              <a:lstStyle/>
              <a:p>
                <a:pPr eaLnBrk="0" hangingPunct="0"/>
                <a:r>
                  <a:rPr lang="en-US" sz="700">
                    <a:solidFill>
                      <a:schemeClr val="tx1"/>
                    </a:solidFill>
                    <a:latin typeface="Arial" charset="0"/>
                    <a:ea typeface="ＭＳ Ｐゴシック" pitchFamily="34" charset="-128"/>
                  </a:rPr>
                  <a:t>Equipment</a:t>
                </a:r>
              </a:p>
              <a:p>
                <a:pPr eaLnBrk="0" hangingPunct="0"/>
                <a:r>
                  <a:rPr lang="en-US" sz="700">
                    <a:solidFill>
                      <a:schemeClr val="tx1"/>
                    </a:solidFill>
                    <a:latin typeface="Arial" charset="0"/>
                    <a:ea typeface="ＭＳ Ｐゴシック" pitchFamily="34" charset="-128"/>
                  </a:rPr>
                  <a:t>Requirement</a:t>
                </a:r>
              </a:p>
              <a:p>
                <a:pPr eaLnBrk="0" hangingPunct="0"/>
                <a:r>
                  <a:rPr lang="en-US" sz="700">
                    <a:solidFill>
                      <a:schemeClr val="tx1"/>
                    </a:solidFill>
                    <a:latin typeface="Arial" charset="0"/>
                    <a:ea typeface="ＭＳ Ｐゴシック" pitchFamily="34" charset="-128"/>
                  </a:rPr>
                  <a:t>Property</a:t>
                </a:r>
              </a:p>
            </p:txBody>
          </p:sp>
          <p:sp>
            <p:nvSpPr>
              <p:cNvPr id="1766451" name="Line 51"/>
              <p:cNvSpPr>
                <a:spLocks noChangeShapeType="1"/>
              </p:cNvSpPr>
              <p:nvPr/>
            </p:nvSpPr>
            <p:spPr bwMode="auto">
              <a:xfrm>
                <a:off x="1776" y="3304"/>
                <a:ext cx="672" cy="1"/>
              </a:xfrm>
              <a:prstGeom prst="line">
                <a:avLst/>
              </a:prstGeom>
              <a:noFill/>
              <a:ln w="9525">
                <a:solidFill>
                  <a:schemeClr val="tx1"/>
                </a:solidFill>
                <a:round/>
                <a:headEnd/>
                <a:tailEnd/>
              </a:ln>
              <a:effectLst/>
            </p:spPr>
            <p:txBody>
              <a:bodyPr wrap="none" tIns="18288"/>
              <a:lstStyle/>
              <a:p>
                <a:endParaRPr lang="en-US"/>
              </a:p>
            </p:txBody>
          </p:sp>
        </p:grpSp>
        <p:grpSp>
          <p:nvGrpSpPr>
            <p:cNvPr id="1766452" name="Group 52"/>
            <p:cNvGrpSpPr>
              <a:grpSpLocks/>
            </p:cNvGrpSpPr>
            <p:nvPr/>
          </p:nvGrpSpPr>
          <p:grpSpPr bwMode="auto">
            <a:xfrm>
              <a:off x="3996" y="2737"/>
              <a:ext cx="490" cy="245"/>
              <a:chOff x="1776" y="3024"/>
              <a:chExt cx="672" cy="336"/>
            </a:xfrm>
          </p:grpSpPr>
          <p:sp>
            <p:nvSpPr>
              <p:cNvPr id="1766453" name="Rectangle 53"/>
              <p:cNvSpPr>
                <a:spLocks noChangeArrowheads="1"/>
              </p:cNvSpPr>
              <p:nvPr/>
            </p:nvSpPr>
            <p:spPr bwMode="auto">
              <a:xfrm>
                <a:off x="1776" y="3024"/>
                <a:ext cx="672" cy="336"/>
              </a:xfrm>
              <a:prstGeom prst="rect">
                <a:avLst/>
              </a:prstGeom>
              <a:solidFill>
                <a:schemeClr val="bg1"/>
              </a:solidFill>
              <a:ln w="9525">
                <a:solidFill>
                  <a:schemeClr val="tx1"/>
                </a:solidFill>
                <a:miter lim="800000"/>
                <a:headEnd/>
                <a:tailEnd/>
              </a:ln>
              <a:effectLst/>
            </p:spPr>
            <p:txBody>
              <a:bodyPr wrap="none" tIns="18288"/>
              <a:lstStyle/>
              <a:p>
                <a:pPr eaLnBrk="0" hangingPunct="0"/>
                <a:r>
                  <a:rPr lang="en-US" sz="700">
                    <a:solidFill>
                      <a:schemeClr val="tx1"/>
                    </a:solidFill>
                    <a:latin typeface="Arial" charset="0"/>
                    <a:ea typeface="ＭＳ Ｐゴシック" pitchFamily="34" charset="-128"/>
                  </a:rPr>
                  <a:t>Material Produced</a:t>
                </a:r>
              </a:p>
              <a:p>
                <a:pPr eaLnBrk="0" hangingPunct="0"/>
                <a:r>
                  <a:rPr lang="en-US" sz="700">
                    <a:solidFill>
                      <a:schemeClr val="tx1"/>
                    </a:solidFill>
                    <a:latin typeface="Arial" charset="0"/>
                    <a:ea typeface="ＭＳ Ｐゴシック" pitchFamily="34" charset="-128"/>
                  </a:rPr>
                  <a:t>Requirement</a:t>
                </a:r>
              </a:p>
              <a:p>
                <a:pPr eaLnBrk="0" hangingPunct="0"/>
                <a:r>
                  <a:rPr lang="en-US" sz="700">
                    <a:solidFill>
                      <a:schemeClr val="tx1"/>
                    </a:solidFill>
                    <a:latin typeface="Arial" charset="0"/>
                    <a:ea typeface="ＭＳ Ｐゴシック" pitchFamily="34" charset="-128"/>
                  </a:rPr>
                  <a:t>Property</a:t>
                </a:r>
              </a:p>
            </p:txBody>
          </p:sp>
          <p:sp>
            <p:nvSpPr>
              <p:cNvPr id="1766454" name="Line 54"/>
              <p:cNvSpPr>
                <a:spLocks noChangeShapeType="1"/>
              </p:cNvSpPr>
              <p:nvPr/>
            </p:nvSpPr>
            <p:spPr bwMode="auto">
              <a:xfrm>
                <a:off x="1776" y="3304"/>
                <a:ext cx="672" cy="1"/>
              </a:xfrm>
              <a:prstGeom prst="line">
                <a:avLst/>
              </a:prstGeom>
              <a:noFill/>
              <a:ln w="9525">
                <a:solidFill>
                  <a:schemeClr val="tx1"/>
                </a:solidFill>
                <a:round/>
                <a:headEnd/>
                <a:tailEnd/>
              </a:ln>
              <a:effectLst/>
            </p:spPr>
            <p:txBody>
              <a:bodyPr wrap="none" tIns="18288"/>
              <a:lstStyle/>
              <a:p>
                <a:endParaRPr lang="en-US"/>
              </a:p>
            </p:txBody>
          </p:sp>
        </p:grpSp>
        <p:cxnSp>
          <p:nvCxnSpPr>
            <p:cNvPr id="1766455" name="AutoShape 55"/>
            <p:cNvCxnSpPr>
              <a:cxnSpLocks noChangeShapeType="1"/>
              <a:stCxn id="1766413" idx="2"/>
              <a:endCxn id="1766447" idx="0"/>
            </p:cNvCxnSpPr>
            <p:nvPr/>
          </p:nvCxnSpPr>
          <p:spPr bwMode="auto">
            <a:xfrm>
              <a:off x="3190" y="2499"/>
              <a:ext cx="0" cy="244"/>
            </a:xfrm>
            <a:prstGeom prst="straightConnector1">
              <a:avLst/>
            </a:prstGeom>
            <a:noFill/>
            <a:ln w="9525">
              <a:solidFill>
                <a:schemeClr val="tx1"/>
              </a:solidFill>
              <a:round/>
              <a:headEnd/>
              <a:tailEnd/>
            </a:ln>
            <a:effectLst/>
          </p:spPr>
        </p:cxnSp>
        <p:cxnSp>
          <p:nvCxnSpPr>
            <p:cNvPr id="1766456" name="AutoShape 56"/>
            <p:cNvCxnSpPr>
              <a:cxnSpLocks noChangeShapeType="1"/>
              <a:stCxn id="1766416" idx="2"/>
              <a:endCxn id="1766450" idx="0"/>
            </p:cNvCxnSpPr>
            <p:nvPr/>
          </p:nvCxnSpPr>
          <p:spPr bwMode="auto">
            <a:xfrm>
              <a:off x="3715" y="2499"/>
              <a:ext cx="0" cy="238"/>
            </a:xfrm>
            <a:prstGeom prst="straightConnector1">
              <a:avLst/>
            </a:prstGeom>
            <a:noFill/>
            <a:ln w="9525">
              <a:solidFill>
                <a:schemeClr val="tx1"/>
              </a:solidFill>
              <a:round/>
              <a:headEnd/>
              <a:tailEnd/>
            </a:ln>
            <a:effectLst/>
          </p:spPr>
        </p:cxnSp>
        <p:cxnSp>
          <p:nvCxnSpPr>
            <p:cNvPr id="1766457" name="AutoShape 57"/>
            <p:cNvCxnSpPr>
              <a:cxnSpLocks noChangeShapeType="1"/>
              <a:stCxn id="1766419" idx="2"/>
              <a:endCxn id="1766453" idx="0"/>
            </p:cNvCxnSpPr>
            <p:nvPr/>
          </p:nvCxnSpPr>
          <p:spPr bwMode="auto">
            <a:xfrm>
              <a:off x="4241" y="2499"/>
              <a:ext cx="0" cy="238"/>
            </a:xfrm>
            <a:prstGeom prst="straightConnector1">
              <a:avLst/>
            </a:prstGeom>
            <a:noFill/>
            <a:ln w="9525">
              <a:solidFill>
                <a:schemeClr val="tx1"/>
              </a:solidFill>
              <a:round/>
              <a:headEnd/>
              <a:tailEnd/>
            </a:ln>
            <a:effectLst/>
          </p:spPr>
        </p:cxnSp>
        <p:sp>
          <p:nvSpPr>
            <p:cNvPr id="1766458" name="AutoShape 58"/>
            <p:cNvSpPr>
              <a:spLocks noChangeArrowheads="1"/>
            </p:cNvSpPr>
            <p:nvPr/>
          </p:nvSpPr>
          <p:spPr bwMode="auto">
            <a:xfrm>
              <a:off x="3155" y="2505"/>
              <a:ext cx="70" cy="70"/>
            </a:xfrm>
            <a:prstGeom prst="diamond">
              <a:avLst/>
            </a:prstGeom>
            <a:solidFill>
              <a:schemeClr val="bg1"/>
            </a:solidFill>
            <a:ln w="9525">
              <a:solidFill>
                <a:schemeClr val="tx1"/>
              </a:solidFill>
              <a:miter lim="800000"/>
              <a:headEnd/>
              <a:tailEnd/>
            </a:ln>
            <a:effectLst/>
          </p:spPr>
          <p:txBody>
            <a:bodyPr wrap="none" anchor="ctr"/>
            <a:lstStyle/>
            <a:p>
              <a:endParaRPr lang="en-US"/>
            </a:p>
          </p:txBody>
        </p:sp>
        <p:sp>
          <p:nvSpPr>
            <p:cNvPr id="1766459" name="AutoShape 59"/>
            <p:cNvSpPr>
              <a:spLocks noChangeArrowheads="1"/>
            </p:cNvSpPr>
            <p:nvPr/>
          </p:nvSpPr>
          <p:spPr bwMode="auto">
            <a:xfrm>
              <a:off x="3680" y="2499"/>
              <a:ext cx="70" cy="70"/>
            </a:xfrm>
            <a:prstGeom prst="diamond">
              <a:avLst/>
            </a:prstGeom>
            <a:solidFill>
              <a:schemeClr val="bg1"/>
            </a:solidFill>
            <a:ln w="9525">
              <a:solidFill>
                <a:schemeClr val="tx1"/>
              </a:solidFill>
              <a:miter lim="800000"/>
              <a:headEnd/>
              <a:tailEnd/>
            </a:ln>
            <a:effectLst/>
          </p:spPr>
          <p:txBody>
            <a:bodyPr wrap="none" anchor="ctr"/>
            <a:lstStyle/>
            <a:p>
              <a:endParaRPr lang="en-US"/>
            </a:p>
          </p:txBody>
        </p:sp>
        <p:sp>
          <p:nvSpPr>
            <p:cNvPr id="1766460" name="AutoShape 60"/>
            <p:cNvSpPr>
              <a:spLocks noChangeArrowheads="1"/>
            </p:cNvSpPr>
            <p:nvPr/>
          </p:nvSpPr>
          <p:spPr bwMode="auto">
            <a:xfrm>
              <a:off x="4206" y="2499"/>
              <a:ext cx="70" cy="70"/>
            </a:xfrm>
            <a:prstGeom prst="diamond">
              <a:avLst/>
            </a:prstGeom>
            <a:solidFill>
              <a:schemeClr val="bg1"/>
            </a:solidFill>
            <a:ln w="9525">
              <a:solidFill>
                <a:schemeClr val="tx1"/>
              </a:solidFill>
              <a:miter lim="800000"/>
              <a:headEnd/>
              <a:tailEnd/>
            </a:ln>
            <a:effectLst/>
          </p:spPr>
          <p:txBody>
            <a:bodyPr wrap="none" anchor="ctr"/>
            <a:lstStyle/>
            <a:p>
              <a:endParaRPr lang="en-US"/>
            </a:p>
          </p:txBody>
        </p:sp>
        <p:sp>
          <p:nvSpPr>
            <p:cNvPr id="1766461" name="Rectangle 61"/>
            <p:cNvSpPr>
              <a:spLocks noChangeArrowheads="1"/>
            </p:cNvSpPr>
            <p:nvPr/>
          </p:nvSpPr>
          <p:spPr bwMode="auto">
            <a:xfrm>
              <a:off x="3051" y="2677"/>
              <a:ext cx="19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1..n</a:t>
              </a:r>
            </a:p>
          </p:txBody>
        </p:sp>
        <p:sp>
          <p:nvSpPr>
            <p:cNvPr id="1766462" name="Rectangle 62"/>
            <p:cNvSpPr>
              <a:spLocks noChangeArrowheads="1"/>
            </p:cNvSpPr>
            <p:nvPr/>
          </p:nvSpPr>
          <p:spPr bwMode="auto">
            <a:xfrm>
              <a:off x="3587" y="2670"/>
              <a:ext cx="19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1..n</a:t>
              </a:r>
            </a:p>
          </p:txBody>
        </p:sp>
        <p:sp>
          <p:nvSpPr>
            <p:cNvPr id="1766463" name="Rectangle 63"/>
            <p:cNvSpPr>
              <a:spLocks noChangeArrowheads="1"/>
            </p:cNvSpPr>
            <p:nvPr/>
          </p:nvSpPr>
          <p:spPr bwMode="auto">
            <a:xfrm>
              <a:off x="4112" y="2670"/>
              <a:ext cx="19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1..n</a:t>
              </a:r>
            </a:p>
          </p:txBody>
        </p:sp>
        <p:grpSp>
          <p:nvGrpSpPr>
            <p:cNvPr id="1766464" name="Group 64"/>
            <p:cNvGrpSpPr>
              <a:grpSpLocks/>
            </p:cNvGrpSpPr>
            <p:nvPr/>
          </p:nvGrpSpPr>
          <p:grpSpPr bwMode="auto">
            <a:xfrm>
              <a:off x="3715" y="749"/>
              <a:ext cx="490" cy="245"/>
              <a:chOff x="1776" y="3024"/>
              <a:chExt cx="672" cy="336"/>
            </a:xfrm>
          </p:grpSpPr>
          <p:sp>
            <p:nvSpPr>
              <p:cNvPr id="1766465" name="Rectangle 65"/>
              <p:cNvSpPr>
                <a:spLocks noChangeArrowheads="1"/>
              </p:cNvSpPr>
              <p:nvPr/>
            </p:nvSpPr>
            <p:spPr bwMode="auto">
              <a:xfrm>
                <a:off x="1776" y="3024"/>
                <a:ext cx="672" cy="336"/>
              </a:xfrm>
              <a:prstGeom prst="rect">
                <a:avLst/>
              </a:prstGeom>
              <a:solidFill>
                <a:schemeClr val="bg1"/>
              </a:solidFill>
              <a:ln w="9525">
                <a:solidFill>
                  <a:schemeClr val="tx1"/>
                </a:solidFill>
                <a:miter lim="800000"/>
                <a:headEnd/>
                <a:tailEnd/>
              </a:ln>
              <a:effectLst/>
            </p:spPr>
            <p:txBody>
              <a:bodyPr wrap="none"/>
              <a:lstStyle/>
              <a:p>
                <a:pPr eaLnBrk="0" hangingPunct="0"/>
                <a:r>
                  <a:rPr lang="en-US" sz="900">
                    <a:solidFill>
                      <a:schemeClr val="tx1"/>
                    </a:solidFill>
                    <a:latin typeface="Arial" charset="0"/>
                    <a:ea typeface="ＭＳ Ｐゴシック" pitchFamily="34" charset="-128"/>
                  </a:rPr>
                  <a:t>Production</a:t>
                </a:r>
              </a:p>
              <a:p>
                <a:pPr eaLnBrk="0" hangingPunct="0"/>
                <a:r>
                  <a:rPr lang="en-US" sz="900">
                    <a:solidFill>
                      <a:schemeClr val="tx1"/>
                    </a:solidFill>
                    <a:latin typeface="Arial" charset="0"/>
                    <a:ea typeface="ＭＳ Ｐゴシック" pitchFamily="34" charset="-128"/>
                  </a:rPr>
                  <a:t>Schedule</a:t>
                </a:r>
              </a:p>
            </p:txBody>
          </p:sp>
          <p:sp>
            <p:nvSpPr>
              <p:cNvPr id="1766466" name="Line 66"/>
              <p:cNvSpPr>
                <a:spLocks noChangeShapeType="1"/>
              </p:cNvSpPr>
              <p:nvPr/>
            </p:nvSpPr>
            <p:spPr bwMode="auto">
              <a:xfrm>
                <a:off x="1776" y="3304"/>
                <a:ext cx="672" cy="1"/>
              </a:xfrm>
              <a:prstGeom prst="line">
                <a:avLst/>
              </a:prstGeom>
              <a:noFill/>
              <a:ln w="9525">
                <a:solidFill>
                  <a:schemeClr val="tx1"/>
                </a:solidFill>
                <a:round/>
                <a:headEnd/>
                <a:tailEnd/>
              </a:ln>
              <a:effectLst/>
            </p:spPr>
            <p:txBody>
              <a:bodyPr wrap="none"/>
              <a:lstStyle/>
              <a:p>
                <a:endParaRPr lang="en-US"/>
              </a:p>
            </p:txBody>
          </p:sp>
        </p:grpSp>
        <p:grpSp>
          <p:nvGrpSpPr>
            <p:cNvPr id="1766467" name="Group 67"/>
            <p:cNvGrpSpPr>
              <a:grpSpLocks/>
            </p:cNvGrpSpPr>
            <p:nvPr/>
          </p:nvGrpSpPr>
          <p:grpSpPr bwMode="auto">
            <a:xfrm>
              <a:off x="2351" y="2953"/>
              <a:ext cx="350" cy="245"/>
              <a:chOff x="1776" y="3024"/>
              <a:chExt cx="672" cy="336"/>
            </a:xfrm>
          </p:grpSpPr>
          <p:sp>
            <p:nvSpPr>
              <p:cNvPr id="1766468" name="Rectangle 68"/>
              <p:cNvSpPr>
                <a:spLocks noChangeArrowheads="1"/>
              </p:cNvSpPr>
              <p:nvPr/>
            </p:nvSpPr>
            <p:spPr bwMode="auto">
              <a:xfrm>
                <a:off x="1776" y="3024"/>
                <a:ext cx="672" cy="336"/>
              </a:xfrm>
              <a:prstGeom prst="rect">
                <a:avLst/>
              </a:prstGeom>
              <a:solidFill>
                <a:schemeClr val="bg1"/>
              </a:solidFill>
              <a:ln w="9525">
                <a:solidFill>
                  <a:schemeClr val="tx1"/>
                </a:solidFill>
                <a:miter lim="800000"/>
                <a:headEnd/>
                <a:tailEnd/>
              </a:ln>
              <a:effectLst/>
            </p:spPr>
            <p:txBody>
              <a:bodyPr wrap="none"/>
              <a:lstStyle/>
              <a:p>
                <a:pPr eaLnBrk="0" hangingPunct="0"/>
                <a:r>
                  <a:rPr lang="en-US" sz="700">
                    <a:solidFill>
                      <a:schemeClr val="tx1"/>
                    </a:solidFill>
                    <a:latin typeface="Arial" charset="0"/>
                    <a:ea typeface="ＭＳ Ｐゴシック" pitchFamily="34" charset="-128"/>
                  </a:rPr>
                  <a:t>Product</a:t>
                </a:r>
              </a:p>
              <a:p>
                <a:pPr eaLnBrk="0" hangingPunct="0"/>
                <a:r>
                  <a:rPr lang="en-US" sz="700">
                    <a:solidFill>
                      <a:schemeClr val="tx1"/>
                    </a:solidFill>
                    <a:latin typeface="Arial" charset="0"/>
                    <a:ea typeface="ＭＳ Ｐゴシック" pitchFamily="34" charset="-128"/>
                  </a:rPr>
                  <a:t>Parameter</a:t>
                </a:r>
              </a:p>
            </p:txBody>
          </p:sp>
          <p:sp>
            <p:nvSpPr>
              <p:cNvPr id="1766469" name="Line 69"/>
              <p:cNvSpPr>
                <a:spLocks noChangeShapeType="1"/>
              </p:cNvSpPr>
              <p:nvPr/>
            </p:nvSpPr>
            <p:spPr bwMode="auto">
              <a:xfrm>
                <a:off x="1776" y="3304"/>
                <a:ext cx="672" cy="1"/>
              </a:xfrm>
              <a:prstGeom prst="line">
                <a:avLst/>
              </a:prstGeom>
              <a:noFill/>
              <a:ln w="9525">
                <a:solidFill>
                  <a:schemeClr val="tx1"/>
                </a:solidFill>
                <a:round/>
                <a:headEnd/>
                <a:tailEnd/>
              </a:ln>
              <a:effectLst/>
            </p:spPr>
            <p:txBody>
              <a:bodyPr wrap="none"/>
              <a:lstStyle/>
              <a:p>
                <a:endParaRPr lang="en-US"/>
              </a:p>
            </p:txBody>
          </p:sp>
        </p:grpSp>
        <p:grpSp>
          <p:nvGrpSpPr>
            <p:cNvPr id="1766470" name="Group 70"/>
            <p:cNvGrpSpPr>
              <a:grpSpLocks/>
            </p:cNvGrpSpPr>
            <p:nvPr/>
          </p:nvGrpSpPr>
          <p:grpSpPr bwMode="auto">
            <a:xfrm>
              <a:off x="2561" y="3303"/>
              <a:ext cx="350" cy="245"/>
              <a:chOff x="1776" y="3024"/>
              <a:chExt cx="672" cy="336"/>
            </a:xfrm>
          </p:grpSpPr>
          <p:sp>
            <p:nvSpPr>
              <p:cNvPr id="1766471" name="Rectangle 71"/>
              <p:cNvSpPr>
                <a:spLocks noChangeArrowheads="1"/>
              </p:cNvSpPr>
              <p:nvPr/>
            </p:nvSpPr>
            <p:spPr bwMode="auto">
              <a:xfrm>
                <a:off x="1776" y="3024"/>
                <a:ext cx="672" cy="336"/>
              </a:xfrm>
              <a:prstGeom prst="rect">
                <a:avLst/>
              </a:prstGeom>
              <a:solidFill>
                <a:schemeClr val="bg1"/>
              </a:solidFill>
              <a:ln w="9525">
                <a:solidFill>
                  <a:schemeClr val="tx1"/>
                </a:solidFill>
                <a:miter lim="800000"/>
                <a:headEnd/>
                <a:tailEnd/>
              </a:ln>
              <a:effectLst/>
            </p:spPr>
            <p:txBody>
              <a:bodyPr wrap="none"/>
              <a:lstStyle/>
              <a:p>
                <a:pPr eaLnBrk="0" hangingPunct="0"/>
                <a:r>
                  <a:rPr lang="en-US" sz="700">
                    <a:solidFill>
                      <a:schemeClr val="tx1"/>
                    </a:solidFill>
                    <a:latin typeface="Arial" charset="0"/>
                    <a:ea typeface="ＭＳ Ｐゴシック" pitchFamily="34" charset="-128"/>
                  </a:rPr>
                  <a:t>Process</a:t>
                </a:r>
              </a:p>
              <a:p>
                <a:pPr eaLnBrk="0" hangingPunct="0"/>
                <a:r>
                  <a:rPr lang="en-US" sz="700">
                    <a:solidFill>
                      <a:schemeClr val="tx1"/>
                    </a:solidFill>
                    <a:latin typeface="Arial" charset="0"/>
                    <a:ea typeface="ＭＳ Ｐゴシック" pitchFamily="34" charset="-128"/>
                  </a:rPr>
                  <a:t>Parameter</a:t>
                </a:r>
              </a:p>
            </p:txBody>
          </p:sp>
          <p:sp>
            <p:nvSpPr>
              <p:cNvPr id="1766472" name="Line 72"/>
              <p:cNvSpPr>
                <a:spLocks noChangeShapeType="1"/>
              </p:cNvSpPr>
              <p:nvPr/>
            </p:nvSpPr>
            <p:spPr bwMode="auto">
              <a:xfrm>
                <a:off x="1776" y="3304"/>
                <a:ext cx="672" cy="1"/>
              </a:xfrm>
              <a:prstGeom prst="line">
                <a:avLst/>
              </a:prstGeom>
              <a:noFill/>
              <a:ln w="9525">
                <a:solidFill>
                  <a:schemeClr val="tx1"/>
                </a:solidFill>
                <a:round/>
                <a:headEnd/>
                <a:tailEnd/>
              </a:ln>
              <a:effectLst/>
            </p:spPr>
            <p:txBody>
              <a:bodyPr wrap="none"/>
              <a:lstStyle/>
              <a:p>
                <a:endParaRPr lang="en-US"/>
              </a:p>
            </p:txBody>
          </p:sp>
        </p:grpSp>
        <p:grpSp>
          <p:nvGrpSpPr>
            <p:cNvPr id="1766473" name="Group 73"/>
            <p:cNvGrpSpPr>
              <a:grpSpLocks/>
            </p:cNvGrpSpPr>
            <p:nvPr/>
          </p:nvGrpSpPr>
          <p:grpSpPr bwMode="auto">
            <a:xfrm>
              <a:off x="4520" y="2254"/>
              <a:ext cx="489" cy="245"/>
              <a:chOff x="1776" y="3024"/>
              <a:chExt cx="672" cy="336"/>
            </a:xfrm>
          </p:grpSpPr>
          <p:sp>
            <p:nvSpPr>
              <p:cNvPr id="1766474" name="Rectangle 74"/>
              <p:cNvSpPr>
                <a:spLocks noChangeArrowheads="1"/>
              </p:cNvSpPr>
              <p:nvPr/>
            </p:nvSpPr>
            <p:spPr bwMode="auto">
              <a:xfrm>
                <a:off x="1776" y="3024"/>
                <a:ext cx="672" cy="336"/>
              </a:xfrm>
              <a:prstGeom prst="rect">
                <a:avLst/>
              </a:prstGeom>
              <a:solidFill>
                <a:schemeClr val="bg1"/>
              </a:solidFill>
              <a:ln w="9525">
                <a:solidFill>
                  <a:schemeClr val="tx1"/>
                </a:solidFill>
                <a:miter lim="800000"/>
                <a:headEnd/>
                <a:tailEnd/>
              </a:ln>
              <a:effectLst/>
            </p:spPr>
            <p:txBody>
              <a:bodyPr wrap="none"/>
              <a:lstStyle/>
              <a:p>
                <a:pPr eaLnBrk="0" hangingPunct="0"/>
                <a:r>
                  <a:rPr lang="en-US" sz="900">
                    <a:solidFill>
                      <a:schemeClr val="tx1"/>
                    </a:solidFill>
                    <a:latin typeface="Arial" charset="0"/>
                    <a:ea typeface="ＭＳ Ｐゴシック" pitchFamily="34" charset="-128"/>
                  </a:rPr>
                  <a:t>Material Consumed</a:t>
                </a:r>
              </a:p>
              <a:p>
                <a:pPr eaLnBrk="0" hangingPunct="0"/>
                <a:r>
                  <a:rPr lang="en-US" sz="900">
                    <a:solidFill>
                      <a:schemeClr val="tx1"/>
                    </a:solidFill>
                    <a:latin typeface="Arial" charset="0"/>
                    <a:ea typeface="ＭＳ Ｐゴシック" pitchFamily="34" charset="-128"/>
                  </a:rPr>
                  <a:t>Requirement</a:t>
                </a:r>
              </a:p>
            </p:txBody>
          </p:sp>
          <p:sp>
            <p:nvSpPr>
              <p:cNvPr id="1766475" name="Line 75"/>
              <p:cNvSpPr>
                <a:spLocks noChangeShapeType="1"/>
              </p:cNvSpPr>
              <p:nvPr/>
            </p:nvSpPr>
            <p:spPr bwMode="auto">
              <a:xfrm>
                <a:off x="1776" y="3304"/>
                <a:ext cx="672" cy="1"/>
              </a:xfrm>
              <a:prstGeom prst="line">
                <a:avLst/>
              </a:prstGeom>
              <a:noFill/>
              <a:ln w="9525">
                <a:solidFill>
                  <a:schemeClr val="tx1"/>
                </a:solidFill>
                <a:round/>
                <a:headEnd/>
                <a:tailEnd/>
              </a:ln>
              <a:effectLst/>
            </p:spPr>
            <p:txBody>
              <a:bodyPr wrap="none"/>
              <a:lstStyle/>
              <a:p>
                <a:endParaRPr lang="en-US"/>
              </a:p>
            </p:txBody>
          </p:sp>
        </p:grpSp>
        <p:sp>
          <p:nvSpPr>
            <p:cNvPr id="1766476" name="Rectangle 76"/>
            <p:cNvSpPr>
              <a:spLocks noChangeArrowheads="1"/>
            </p:cNvSpPr>
            <p:nvPr/>
          </p:nvSpPr>
          <p:spPr bwMode="auto">
            <a:xfrm>
              <a:off x="4764" y="2997"/>
              <a:ext cx="459" cy="232"/>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Corresponds to </a:t>
              </a:r>
            </a:p>
            <a:p>
              <a:pPr algn="l" eaLnBrk="0" hangingPunct="0"/>
              <a:r>
                <a:rPr lang="en-US" sz="600">
                  <a:solidFill>
                    <a:srgbClr val="000000"/>
                  </a:solidFill>
                  <a:latin typeface="Arial" charset="0"/>
                  <a:ea typeface="ＭＳ Ｐゴシック" pitchFamily="34" charset="-128"/>
                </a:rPr>
                <a:t>element in</a:t>
              </a:r>
            </a:p>
            <a:p>
              <a:pPr algn="l" eaLnBrk="0" hangingPunct="0"/>
              <a:r>
                <a:rPr lang="en-US" sz="600">
                  <a:solidFill>
                    <a:srgbClr val="000000"/>
                  </a:solidFill>
                  <a:latin typeface="Arial" charset="0"/>
                  <a:ea typeface="ＭＳ Ｐゴシック" pitchFamily="34" charset="-128"/>
                </a:rPr>
                <a:t>(see Figure 1)</a:t>
              </a:r>
            </a:p>
          </p:txBody>
        </p:sp>
        <p:sp>
          <p:nvSpPr>
            <p:cNvPr id="1766477" name="Rectangle 77"/>
            <p:cNvSpPr>
              <a:spLocks noChangeArrowheads="1"/>
            </p:cNvSpPr>
            <p:nvPr/>
          </p:nvSpPr>
          <p:spPr bwMode="auto">
            <a:xfrm>
              <a:off x="4636" y="2163"/>
              <a:ext cx="19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0..n</a:t>
              </a:r>
            </a:p>
          </p:txBody>
        </p:sp>
        <p:grpSp>
          <p:nvGrpSpPr>
            <p:cNvPr id="1766478" name="Group 78"/>
            <p:cNvGrpSpPr>
              <a:grpSpLocks/>
            </p:cNvGrpSpPr>
            <p:nvPr/>
          </p:nvGrpSpPr>
          <p:grpSpPr bwMode="auto">
            <a:xfrm>
              <a:off x="4520" y="2737"/>
              <a:ext cx="489" cy="245"/>
              <a:chOff x="1776" y="3024"/>
              <a:chExt cx="672" cy="336"/>
            </a:xfrm>
          </p:grpSpPr>
          <p:sp>
            <p:nvSpPr>
              <p:cNvPr id="1766479" name="Rectangle 79"/>
              <p:cNvSpPr>
                <a:spLocks noChangeArrowheads="1"/>
              </p:cNvSpPr>
              <p:nvPr/>
            </p:nvSpPr>
            <p:spPr bwMode="auto">
              <a:xfrm>
                <a:off x="1776" y="3024"/>
                <a:ext cx="672" cy="336"/>
              </a:xfrm>
              <a:prstGeom prst="rect">
                <a:avLst/>
              </a:prstGeom>
              <a:solidFill>
                <a:schemeClr val="bg1"/>
              </a:solidFill>
              <a:ln w="9525">
                <a:solidFill>
                  <a:schemeClr val="tx1"/>
                </a:solidFill>
                <a:miter lim="800000"/>
                <a:headEnd/>
                <a:tailEnd/>
              </a:ln>
              <a:effectLst/>
            </p:spPr>
            <p:txBody>
              <a:bodyPr wrap="none" tIns="18288"/>
              <a:lstStyle/>
              <a:p>
                <a:pPr eaLnBrk="0" hangingPunct="0"/>
                <a:r>
                  <a:rPr lang="en-US" sz="700">
                    <a:solidFill>
                      <a:schemeClr val="tx1"/>
                    </a:solidFill>
                    <a:latin typeface="Arial" charset="0"/>
                    <a:ea typeface="ＭＳ Ｐゴシック" pitchFamily="34" charset="-128"/>
                  </a:rPr>
                  <a:t>Material Consumed</a:t>
                </a:r>
              </a:p>
              <a:p>
                <a:pPr eaLnBrk="0" hangingPunct="0"/>
                <a:r>
                  <a:rPr lang="en-US" sz="700">
                    <a:solidFill>
                      <a:schemeClr val="tx1"/>
                    </a:solidFill>
                    <a:latin typeface="Arial" charset="0"/>
                    <a:ea typeface="ＭＳ Ｐゴシック" pitchFamily="34" charset="-128"/>
                  </a:rPr>
                  <a:t>Requirement</a:t>
                </a:r>
              </a:p>
              <a:p>
                <a:pPr eaLnBrk="0" hangingPunct="0"/>
                <a:r>
                  <a:rPr lang="en-US" sz="700">
                    <a:solidFill>
                      <a:schemeClr val="tx1"/>
                    </a:solidFill>
                    <a:latin typeface="Arial" charset="0"/>
                    <a:ea typeface="ＭＳ Ｐゴシック" pitchFamily="34" charset="-128"/>
                  </a:rPr>
                  <a:t>Property</a:t>
                </a:r>
              </a:p>
            </p:txBody>
          </p:sp>
          <p:sp>
            <p:nvSpPr>
              <p:cNvPr id="1766480" name="Line 80"/>
              <p:cNvSpPr>
                <a:spLocks noChangeShapeType="1"/>
              </p:cNvSpPr>
              <p:nvPr/>
            </p:nvSpPr>
            <p:spPr bwMode="auto">
              <a:xfrm>
                <a:off x="1776" y="3304"/>
                <a:ext cx="672" cy="1"/>
              </a:xfrm>
              <a:prstGeom prst="line">
                <a:avLst/>
              </a:prstGeom>
              <a:noFill/>
              <a:ln w="9525">
                <a:solidFill>
                  <a:schemeClr val="tx1"/>
                </a:solidFill>
                <a:round/>
                <a:headEnd/>
                <a:tailEnd/>
              </a:ln>
              <a:effectLst/>
            </p:spPr>
            <p:txBody>
              <a:bodyPr wrap="none" tIns="18288"/>
              <a:lstStyle/>
              <a:p>
                <a:endParaRPr lang="en-US"/>
              </a:p>
            </p:txBody>
          </p:sp>
        </p:grpSp>
        <p:cxnSp>
          <p:nvCxnSpPr>
            <p:cNvPr id="1766481" name="AutoShape 81"/>
            <p:cNvCxnSpPr>
              <a:cxnSpLocks noChangeShapeType="1"/>
              <a:stCxn id="1766474" idx="2"/>
              <a:endCxn id="1766479" idx="0"/>
            </p:cNvCxnSpPr>
            <p:nvPr/>
          </p:nvCxnSpPr>
          <p:spPr bwMode="auto">
            <a:xfrm>
              <a:off x="4764" y="2499"/>
              <a:ext cx="0" cy="238"/>
            </a:xfrm>
            <a:prstGeom prst="straightConnector1">
              <a:avLst/>
            </a:prstGeom>
            <a:noFill/>
            <a:ln w="9525">
              <a:solidFill>
                <a:schemeClr val="tx1"/>
              </a:solidFill>
              <a:round/>
              <a:headEnd/>
              <a:tailEnd/>
            </a:ln>
            <a:effectLst/>
          </p:spPr>
        </p:cxnSp>
        <p:sp>
          <p:nvSpPr>
            <p:cNvPr id="1766482" name="AutoShape 82"/>
            <p:cNvSpPr>
              <a:spLocks noChangeArrowheads="1"/>
            </p:cNvSpPr>
            <p:nvPr/>
          </p:nvSpPr>
          <p:spPr bwMode="auto">
            <a:xfrm>
              <a:off x="4730" y="2499"/>
              <a:ext cx="69" cy="70"/>
            </a:xfrm>
            <a:prstGeom prst="diamond">
              <a:avLst/>
            </a:prstGeom>
            <a:solidFill>
              <a:schemeClr val="bg1"/>
            </a:solidFill>
            <a:ln w="9525">
              <a:solidFill>
                <a:schemeClr val="tx1"/>
              </a:solidFill>
              <a:miter lim="800000"/>
              <a:headEnd/>
              <a:tailEnd/>
            </a:ln>
            <a:effectLst/>
          </p:spPr>
          <p:txBody>
            <a:bodyPr wrap="none" anchor="ctr"/>
            <a:lstStyle/>
            <a:p>
              <a:endParaRPr lang="en-US"/>
            </a:p>
          </p:txBody>
        </p:sp>
        <p:sp>
          <p:nvSpPr>
            <p:cNvPr id="1766483" name="Rectangle 83"/>
            <p:cNvSpPr>
              <a:spLocks noChangeArrowheads="1"/>
            </p:cNvSpPr>
            <p:nvPr/>
          </p:nvSpPr>
          <p:spPr bwMode="auto">
            <a:xfrm>
              <a:off x="4636" y="2670"/>
              <a:ext cx="19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1..n</a:t>
              </a:r>
            </a:p>
          </p:txBody>
        </p:sp>
        <p:grpSp>
          <p:nvGrpSpPr>
            <p:cNvPr id="1766484" name="Group 84"/>
            <p:cNvGrpSpPr>
              <a:grpSpLocks/>
            </p:cNvGrpSpPr>
            <p:nvPr/>
          </p:nvGrpSpPr>
          <p:grpSpPr bwMode="auto">
            <a:xfrm>
              <a:off x="5044" y="2254"/>
              <a:ext cx="490" cy="245"/>
              <a:chOff x="1776" y="3024"/>
              <a:chExt cx="672" cy="336"/>
            </a:xfrm>
          </p:grpSpPr>
          <p:sp>
            <p:nvSpPr>
              <p:cNvPr id="1766485" name="Rectangle 85"/>
              <p:cNvSpPr>
                <a:spLocks noChangeArrowheads="1"/>
              </p:cNvSpPr>
              <p:nvPr/>
            </p:nvSpPr>
            <p:spPr bwMode="auto">
              <a:xfrm>
                <a:off x="1776" y="3024"/>
                <a:ext cx="672" cy="336"/>
              </a:xfrm>
              <a:prstGeom prst="rect">
                <a:avLst/>
              </a:prstGeom>
              <a:solidFill>
                <a:schemeClr val="bg1"/>
              </a:solidFill>
              <a:ln w="9525">
                <a:solidFill>
                  <a:schemeClr val="tx1"/>
                </a:solidFill>
                <a:miter lim="800000"/>
                <a:headEnd/>
                <a:tailEnd/>
              </a:ln>
              <a:effectLst/>
            </p:spPr>
            <p:txBody>
              <a:bodyPr wrap="none"/>
              <a:lstStyle/>
              <a:p>
                <a:pPr eaLnBrk="0" hangingPunct="0"/>
                <a:r>
                  <a:rPr lang="en-US" sz="900">
                    <a:solidFill>
                      <a:schemeClr val="tx1"/>
                    </a:solidFill>
                    <a:latin typeface="Arial" charset="0"/>
                    <a:ea typeface="ＭＳ Ｐゴシック" pitchFamily="34" charset="-128"/>
                  </a:rPr>
                  <a:t>Consumable</a:t>
                </a:r>
              </a:p>
              <a:p>
                <a:pPr eaLnBrk="0" hangingPunct="0"/>
                <a:r>
                  <a:rPr lang="en-US" sz="900">
                    <a:solidFill>
                      <a:schemeClr val="tx1"/>
                    </a:solidFill>
                    <a:latin typeface="Arial" charset="0"/>
                    <a:ea typeface="ＭＳ Ｐゴシック" pitchFamily="34" charset="-128"/>
                  </a:rPr>
                  <a:t>Expected</a:t>
                </a:r>
              </a:p>
            </p:txBody>
          </p:sp>
          <p:sp>
            <p:nvSpPr>
              <p:cNvPr id="1766486" name="Line 86"/>
              <p:cNvSpPr>
                <a:spLocks noChangeShapeType="1"/>
              </p:cNvSpPr>
              <p:nvPr/>
            </p:nvSpPr>
            <p:spPr bwMode="auto">
              <a:xfrm>
                <a:off x="1776" y="3304"/>
                <a:ext cx="672" cy="1"/>
              </a:xfrm>
              <a:prstGeom prst="line">
                <a:avLst/>
              </a:prstGeom>
              <a:noFill/>
              <a:ln w="9525">
                <a:solidFill>
                  <a:schemeClr val="tx1"/>
                </a:solidFill>
                <a:round/>
                <a:headEnd/>
                <a:tailEnd/>
              </a:ln>
              <a:effectLst/>
            </p:spPr>
            <p:txBody>
              <a:bodyPr wrap="none"/>
              <a:lstStyle/>
              <a:p>
                <a:endParaRPr lang="en-US"/>
              </a:p>
            </p:txBody>
          </p:sp>
        </p:grpSp>
        <p:sp>
          <p:nvSpPr>
            <p:cNvPr id="1766487" name="Rectangle 87"/>
            <p:cNvSpPr>
              <a:spLocks noChangeArrowheads="1"/>
            </p:cNvSpPr>
            <p:nvPr/>
          </p:nvSpPr>
          <p:spPr bwMode="auto">
            <a:xfrm>
              <a:off x="5161" y="2163"/>
              <a:ext cx="19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0..n</a:t>
              </a:r>
            </a:p>
          </p:txBody>
        </p:sp>
        <p:grpSp>
          <p:nvGrpSpPr>
            <p:cNvPr id="1766488" name="Group 88"/>
            <p:cNvGrpSpPr>
              <a:grpSpLocks/>
            </p:cNvGrpSpPr>
            <p:nvPr/>
          </p:nvGrpSpPr>
          <p:grpSpPr bwMode="auto">
            <a:xfrm>
              <a:off x="5044" y="2737"/>
              <a:ext cx="490" cy="245"/>
              <a:chOff x="1776" y="3024"/>
              <a:chExt cx="672" cy="336"/>
            </a:xfrm>
          </p:grpSpPr>
          <p:sp>
            <p:nvSpPr>
              <p:cNvPr id="1766489" name="Rectangle 89"/>
              <p:cNvSpPr>
                <a:spLocks noChangeArrowheads="1"/>
              </p:cNvSpPr>
              <p:nvPr/>
            </p:nvSpPr>
            <p:spPr bwMode="auto">
              <a:xfrm>
                <a:off x="1776" y="3024"/>
                <a:ext cx="672" cy="336"/>
              </a:xfrm>
              <a:prstGeom prst="rect">
                <a:avLst/>
              </a:prstGeom>
              <a:solidFill>
                <a:schemeClr val="bg1"/>
              </a:solidFill>
              <a:ln w="9525">
                <a:solidFill>
                  <a:schemeClr val="tx1"/>
                </a:solidFill>
                <a:miter lim="800000"/>
                <a:headEnd/>
                <a:tailEnd/>
              </a:ln>
              <a:effectLst/>
            </p:spPr>
            <p:txBody>
              <a:bodyPr wrap="none" tIns="18288"/>
              <a:lstStyle/>
              <a:p>
                <a:pPr eaLnBrk="0" hangingPunct="0"/>
                <a:r>
                  <a:rPr lang="en-US" sz="700">
                    <a:solidFill>
                      <a:schemeClr val="tx1"/>
                    </a:solidFill>
                    <a:latin typeface="Arial" charset="0"/>
                    <a:ea typeface="ＭＳ Ｐゴシック" pitchFamily="34" charset="-128"/>
                  </a:rPr>
                  <a:t>Consumable</a:t>
                </a:r>
              </a:p>
              <a:p>
                <a:pPr eaLnBrk="0" hangingPunct="0"/>
                <a:r>
                  <a:rPr lang="en-US" sz="700">
                    <a:solidFill>
                      <a:schemeClr val="tx1"/>
                    </a:solidFill>
                    <a:latin typeface="Arial" charset="0"/>
                    <a:ea typeface="ＭＳ Ｐゴシック" pitchFamily="34" charset="-128"/>
                  </a:rPr>
                  <a:t>Expected</a:t>
                </a:r>
              </a:p>
              <a:p>
                <a:pPr eaLnBrk="0" hangingPunct="0"/>
                <a:r>
                  <a:rPr lang="en-US" sz="700">
                    <a:solidFill>
                      <a:schemeClr val="tx1"/>
                    </a:solidFill>
                    <a:latin typeface="Arial" charset="0"/>
                    <a:ea typeface="ＭＳ Ｐゴシック" pitchFamily="34" charset="-128"/>
                  </a:rPr>
                  <a:t>Property</a:t>
                </a:r>
              </a:p>
            </p:txBody>
          </p:sp>
          <p:sp>
            <p:nvSpPr>
              <p:cNvPr id="1766490" name="Line 90"/>
              <p:cNvSpPr>
                <a:spLocks noChangeShapeType="1"/>
              </p:cNvSpPr>
              <p:nvPr/>
            </p:nvSpPr>
            <p:spPr bwMode="auto">
              <a:xfrm>
                <a:off x="1776" y="3304"/>
                <a:ext cx="672" cy="1"/>
              </a:xfrm>
              <a:prstGeom prst="line">
                <a:avLst/>
              </a:prstGeom>
              <a:noFill/>
              <a:ln w="9525">
                <a:solidFill>
                  <a:schemeClr val="tx1"/>
                </a:solidFill>
                <a:round/>
                <a:headEnd/>
                <a:tailEnd/>
              </a:ln>
              <a:effectLst/>
            </p:spPr>
            <p:txBody>
              <a:bodyPr wrap="none" tIns="18288"/>
              <a:lstStyle/>
              <a:p>
                <a:endParaRPr lang="en-US"/>
              </a:p>
            </p:txBody>
          </p:sp>
        </p:grpSp>
        <p:cxnSp>
          <p:nvCxnSpPr>
            <p:cNvPr id="1766491" name="AutoShape 91"/>
            <p:cNvCxnSpPr>
              <a:cxnSpLocks noChangeShapeType="1"/>
              <a:stCxn id="1766485" idx="2"/>
              <a:endCxn id="1766489" idx="0"/>
            </p:cNvCxnSpPr>
            <p:nvPr/>
          </p:nvCxnSpPr>
          <p:spPr bwMode="auto">
            <a:xfrm>
              <a:off x="5289" y="2499"/>
              <a:ext cx="0" cy="238"/>
            </a:xfrm>
            <a:prstGeom prst="straightConnector1">
              <a:avLst/>
            </a:prstGeom>
            <a:noFill/>
            <a:ln w="9525">
              <a:solidFill>
                <a:schemeClr val="tx1"/>
              </a:solidFill>
              <a:round/>
              <a:headEnd/>
              <a:tailEnd/>
            </a:ln>
            <a:effectLst/>
          </p:spPr>
        </p:cxnSp>
        <p:sp>
          <p:nvSpPr>
            <p:cNvPr id="1766492" name="AutoShape 92"/>
            <p:cNvSpPr>
              <a:spLocks noChangeArrowheads="1"/>
            </p:cNvSpPr>
            <p:nvPr/>
          </p:nvSpPr>
          <p:spPr bwMode="auto">
            <a:xfrm>
              <a:off x="5254" y="2499"/>
              <a:ext cx="70" cy="70"/>
            </a:xfrm>
            <a:prstGeom prst="diamond">
              <a:avLst/>
            </a:prstGeom>
            <a:solidFill>
              <a:schemeClr val="bg1"/>
            </a:solidFill>
            <a:ln w="9525">
              <a:solidFill>
                <a:schemeClr val="tx1"/>
              </a:solidFill>
              <a:miter lim="800000"/>
              <a:headEnd/>
              <a:tailEnd/>
            </a:ln>
            <a:effectLst/>
          </p:spPr>
          <p:txBody>
            <a:bodyPr wrap="none" anchor="ctr"/>
            <a:lstStyle/>
            <a:p>
              <a:endParaRPr lang="en-US"/>
            </a:p>
          </p:txBody>
        </p:sp>
        <p:sp>
          <p:nvSpPr>
            <p:cNvPr id="1766493" name="Rectangle 93"/>
            <p:cNvSpPr>
              <a:spLocks noChangeArrowheads="1"/>
            </p:cNvSpPr>
            <p:nvPr/>
          </p:nvSpPr>
          <p:spPr bwMode="auto">
            <a:xfrm>
              <a:off x="5161" y="2670"/>
              <a:ext cx="19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1..n</a:t>
              </a:r>
            </a:p>
          </p:txBody>
        </p:sp>
        <p:cxnSp>
          <p:nvCxnSpPr>
            <p:cNvPr id="1766494" name="AutoShape 94"/>
            <p:cNvCxnSpPr>
              <a:cxnSpLocks noChangeShapeType="1"/>
              <a:stCxn id="1766474" idx="0"/>
              <a:endCxn id="1766496" idx="2"/>
            </p:cNvCxnSpPr>
            <p:nvPr/>
          </p:nvCxnSpPr>
          <p:spPr bwMode="auto">
            <a:xfrm rot="5400000" flipH="1">
              <a:off x="4138" y="1629"/>
              <a:ext cx="447" cy="804"/>
            </a:xfrm>
            <a:prstGeom prst="bentConnector3">
              <a:avLst>
                <a:gd name="adj1" fmla="val 50000"/>
              </a:avLst>
            </a:prstGeom>
            <a:noFill/>
            <a:ln w="9525">
              <a:solidFill>
                <a:schemeClr val="tx1"/>
              </a:solidFill>
              <a:miter lim="800000"/>
              <a:headEnd/>
              <a:tailEnd/>
            </a:ln>
            <a:effectLst/>
          </p:spPr>
        </p:cxnSp>
        <p:grpSp>
          <p:nvGrpSpPr>
            <p:cNvPr id="1766495" name="Group 95"/>
            <p:cNvGrpSpPr>
              <a:grpSpLocks/>
            </p:cNvGrpSpPr>
            <p:nvPr/>
          </p:nvGrpSpPr>
          <p:grpSpPr bwMode="auto">
            <a:xfrm>
              <a:off x="3715" y="1563"/>
              <a:ext cx="490" cy="244"/>
              <a:chOff x="1776" y="3024"/>
              <a:chExt cx="672" cy="336"/>
            </a:xfrm>
          </p:grpSpPr>
          <p:sp>
            <p:nvSpPr>
              <p:cNvPr id="1766496" name="Rectangle 96"/>
              <p:cNvSpPr>
                <a:spLocks noChangeArrowheads="1"/>
              </p:cNvSpPr>
              <p:nvPr/>
            </p:nvSpPr>
            <p:spPr bwMode="auto">
              <a:xfrm>
                <a:off x="1776" y="3024"/>
                <a:ext cx="672" cy="336"/>
              </a:xfrm>
              <a:prstGeom prst="rect">
                <a:avLst/>
              </a:prstGeom>
              <a:solidFill>
                <a:schemeClr val="bg1"/>
              </a:solidFill>
              <a:ln w="9525">
                <a:solidFill>
                  <a:schemeClr val="tx1"/>
                </a:solidFill>
                <a:miter lim="800000"/>
                <a:headEnd/>
                <a:tailEnd/>
              </a:ln>
              <a:effectLst/>
            </p:spPr>
            <p:txBody>
              <a:bodyPr wrap="none"/>
              <a:lstStyle/>
              <a:p>
                <a:pPr eaLnBrk="0" hangingPunct="0"/>
                <a:r>
                  <a:rPr lang="en-US" sz="900">
                    <a:solidFill>
                      <a:schemeClr val="tx1"/>
                    </a:solidFill>
                    <a:latin typeface="Arial" charset="0"/>
                    <a:ea typeface="ＭＳ Ｐゴシック" pitchFamily="34" charset="-128"/>
                  </a:rPr>
                  <a:t>Segment</a:t>
                </a:r>
              </a:p>
              <a:p>
                <a:pPr eaLnBrk="0" hangingPunct="0"/>
                <a:r>
                  <a:rPr lang="en-US" sz="900">
                    <a:solidFill>
                      <a:schemeClr val="tx1"/>
                    </a:solidFill>
                    <a:latin typeface="Arial" charset="0"/>
                    <a:ea typeface="ＭＳ Ｐゴシック" pitchFamily="34" charset="-128"/>
                  </a:rPr>
                  <a:t>Requirement</a:t>
                </a:r>
              </a:p>
            </p:txBody>
          </p:sp>
          <p:sp>
            <p:nvSpPr>
              <p:cNvPr id="1766497" name="Line 97"/>
              <p:cNvSpPr>
                <a:spLocks noChangeShapeType="1"/>
              </p:cNvSpPr>
              <p:nvPr/>
            </p:nvSpPr>
            <p:spPr bwMode="auto">
              <a:xfrm>
                <a:off x="1776" y="3304"/>
                <a:ext cx="672" cy="1"/>
              </a:xfrm>
              <a:prstGeom prst="line">
                <a:avLst/>
              </a:prstGeom>
              <a:noFill/>
              <a:ln w="9525">
                <a:solidFill>
                  <a:schemeClr val="tx1"/>
                </a:solidFill>
                <a:round/>
                <a:headEnd/>
                <a:tailEnd/>
              </a:ln>
              <a:effectLst/>
            </p:spPr>
            <p:txBody>
              <a:bodyPr wrap="none"/>
              <a:lstStyle/>
              <a:p>
                <a:endParaRPr lang="en-US"/>
              </a:p>
            </p:txBody>
          </p:sp>
        </p:grpSp>
        <p:cxnSp>
          <p:nvCxnSpPr>
            <p:cNvPr id="1766498" name="AutoShape 98"/>
            <p:cNvCxnSpPr>
              <a:cxnSpLocks noChangeShapeType="1"/>
              <a:stCxn id="1766485" idx="0"/>
              <a:endCxn id="1766496" idx="2"/>
            </p:cNvCxnSpPr>
            <p:nvPr/>
          </p:nvCxnSpPr>
          <p:spPr bwMode="auto">
            <a:xfrm rot="5400000" flipH="1">
              <a:off x="4401" y="1366"/>
              <a:ext cx="447" cy="1329"/>
            </a:xfrm>
            <a:prstGeom prst="bentConnector3">
              <a:avLst>
                <a:gd name="adj1" fmla="val 50000"/>
              </a:avLst>
            </a:prstGeom>
            <a:noFill/>
            <a:ln w="9525">
              <a:solidFill>
                <a:schemeClr val="tx1"/>
              </a:solidFill>
              <a:miter lim="800000"/>
              <a:headEnd/>
              <a:tailEnd/>
            </a:ln>
            <a:effectLst/>
          </p:spPr>
        </p:cxnSp>
        <p:sp>
          <p:nvSpPr>
            <p:cNvPr id="1766499" name="AutoShape 99"/>
            <p:cNvSpPr>
              <a:spLocks noChangeArrowheads="1"/>
            </p:cNvSpPr>
            <p:nvPr/>
          </p:nvSpPr>
          <p:spPr bwMode="auto">
            <a:xfrm>
              <a:off x="3925" y="1807"/>
              <a:ext cx="70" cy="70"/>
            </a:xfrm>
            <a:prstGeom prst="diamond">
              <a:avLst/>
            </a:prstGeom>
            <a:solidFill>
              <a:schemeClr val="bg1"/>
            </a:solidFill>
            <a:ln w="9525">
              <a:solidFill>
                <a:schemeClr val="tx1"/>
              </a:solidFill>
              <a:miter lim="800000"/>
              <a:headEnd/>
              <a:tailEnd/>
            </a:ln>
            <a:effectLst/>
          </p:spPr>
          <p:txBody>
            <a:bodyPr wrap="none" anchor="ctr"/>
            <a:lstStyle/>
            <a:p>
              <a:endParaRPr lang="en-US"/>
            </a:p>
          </p:txBody>
        </p:sp>
        <p:cxnSp>
          <p:nvCxnSpPr>
            <p:cNvPr id="1766500" name="AutoShape 100"/>
            <p:cNvCxnSpPr>
              <a:cxnSpLocks noChangeShapeType="1"/>
              <a:stCxn id="1766465" idx="2"/>
              <a:endCxn id="1766525" idx="0"/>
            </p:cNvCxnSpPr>
            <p:nvPr/>
          </p:nvCxnSpPr>
          <p:spPr bwMode="auto">
            <a:xfrm>
              <a:off x="3960" y="994"/>
              <a:ext cx="0" cy="140"/>
            </a:xfrm>
            <a:prstGeom prst="straightConnector1">
              <a:avLst/>
            </a:prstGeom>
            <a:noFill/>
            <a:ln w="9525">
              <a:solidFill>
                <a:schemeClr val="tx1"/>
              </a:solidFill>
              <a:round/>
              <a:headEnd/>
              <a:tailEnd/>
            </a:ln>
            <a:effectLst/>
          </p:spPr>
        </p:cxnSp>
        <p:cxnSp>
          <p:nvCxnSpPr>
            <p:cNvPr id="1766501" name="AutoShape 101"/>
            <p:cNvCxnSpPr>
              <a:cxnSpLocks noChangeShapeType="1"/>
              <a:stCxn id="1766525" idx="2"/>
              <a:endCxn id="1766496" idx="0"/>
            </p:cNvCxnSpPr>
            <p:nvPr/>
          </p:nvCxnSpPr>
          <p:spPr bwMode="auto">
            <a:xfrm>
              <a:off x="3960" y="1379"/>
              <a:ext cx="0" cy="184"/>
            </a:xfrm>
            <a:prstGeom prst="straightConnector1">
              <a:avLst/>
            </a:prstGeom>
            <a:noFill/>
            <a:ln w="9525">
              <a:solidFill>
                <a:schemeClr val="tx1"/>
              </a:solidFill>
              <a:round/>
              <a:headEnd/>
              <a:tailEnd/>
            </a:ln>
            <a:effectLst/>
          </p:spPr>
        </p:cxnSp>
        <p:cxnSp>
          <p:nvCxnSpPr>
            <p:cNvPr id="1766502" name="AutoShape 102"/>
            <p:cNvCxnSpPr>
              <a:cxnSpLocks noChangeShapeType="1"/>
              <a:stCxn id="1766521" idx="2"/>
              <a:endCxn id="1766468" idx="0"/>
            </p:cNvCxnSpPr>
            <p:nvPr/>
          </p:nvCxnSpPr>
          <p:spPr bwMode="auto">
            <a:xfrm rot="5400000">
              <a:off x="2369" y="2656"/>
              <a:ext cx="454" cy="140"/>
            </a:xfrm>
            <a:prstGeom prst="bentConnector3">
              <a:avLst>
                <a:gd name="adj1" fmla="val 50000"/>
              </a:avLst>
            </a:prstGeom>
            <a:noFill/>
            <a:ln w="9525">
              <a:solidFill>
                <a:schemeClr val="tx1"/>
              </a:solidFill>
              <a:prstDash val="dash"/>
              <a:miter lim="800000"/>
              <a:headEnd/>
              <a:tailEnd type="triangle" w="med" len="med"/>
            </a:ln>
            <a:effectLst/>
          </p:spPr>
        </p:cxnSp>
        <p:sp>
          <p:nvSpPr>
            <p:cNvPr id="1766503" name="AutoShape 103"/>
            <p:cNvSpPr>
              <a:spLocks noChangeArrowheads="1"/>
            </p:cNvSpPr>
            <p:nvPr/>
          </p:nvSpPr>
          <p:spPr bwMode="auto">
            <a:xfrm>
              <a:off x="3925" y="1379"/>
              <a:ext cx="70" cy="70"/>
            </a:xfrm>
            <a:prstGeom prst="diamond">
              <a:avLst/>
            </a:prstGeom>
            <a:solidFill>
              <a:schemeClr val="bg1"/>
            </a:solidFill>
            <a:ln w="9525">
              <a:solidFill>
                <a:schemeClr val="tx1"/>
              </a:solidFill>
              <a:miter lim="800000"/>
              <a:headEnd/>
              <a:tailEnd/>
            </a:ln>
            <a:effectLst/>
          </p:spPr>
          <p:txBody>
            <a:bodyPr wrap="none" anchor="ctr"/>
            <a:lstStyle/>
            <a:p>
              <a:endParaRPr lang="en-US"/>
            </a:p>
          </p:txBody>
        </p:sp>
        <p:sp>
          <p:nvSpPr>
            <p:cNvPr id="1766504" name="AutoShape 104"/>
            <p:cNvSpPr>
              <a:spLocks noChangeArrowheads="1"/>
            </p:cNvSpPr>
            <p:nvPr/>
          </p:nvSpPr>
          <p:spPr bwMode="auto">
            <a:xfrm>
              <a:off x="3925" y="994"/>
              <a:ext cx="70" cy="70"/>
            </a:xfrm>
            <a:prstGeom prst="diamond">
              <a:avLst/>
            </a:prstGeom>
            <a:solidFill>
              <a:schemeClr val="bg1"/>
            </a:solidFill>
            <a:ln w="9525">
              <a:solidFill>
                <a:schemeClr val="tx1"/>
              </a:solidFill>
              <a:miter lim="800000"/>
              <a:headEnd/>
              <a:tailEnd/>
            </a:ln>
            <a:effectLst/>
          </p:spPr>
          <p:txBody>
            <a:bodyPr wrap="none" anchor="ctr"/>
            <a:lstStyle/>
            <a:p>
              <a:endParaRPr lang="en-US"/>
            </a:p>
          </p:txBody>
        </p:sp>
        <p:sp>
          <p:nvSpPr>
            <p:cNvPr id="1766505" name="Rectangle 105"/>
            <p:cNvSpPr>
              <a:spLocks noChangeArrowheads="1"/>
            </p:cNvSpPr>
            <p:nvPr/>
          </p:nvSpPr>
          <p:spPr bwMode="auto">
            <a:xfrm>
              <a:off x="3935" y="1079"/>
              <a:ext cx="19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1..n</a:t>
              </a:r>
            </a:p>
          </p:txBody>
        </p:sp>
        <p:sp>
          <p:nvSpPr>
            <p:cNvPr id="1766506" name="Rectangle 106"/>
            <p:cNvSpPr>
              <a:spLocks noChangeArrowheads="1"/>
            </p:cNvSpPr>
            <p:nvPr/>
          </p:nvSpPr>
          <p:spPr bwMode="auto">
            <a:xfrm>
              <a:off x="3536" y="1002"/>
              <a:ext cx="407" cy="116"/>
            </a:xfrm>
            <a:prstGeom prst="rect">
              <a:avLst/>
            </a:prstGeom>
            <a:noFill/>
            <a:ln w="9525">
              <a:noFill/>
              <a:miter lim="800000"/>
              <a:headEnd/>
              <a:tailEnd/>
            </a:ln>
            <a:effectLst/>
          </p:spPr>
          <p:txBody>
            <a:bodyPr wrap="none">
              <a:spAutoFit/>
            </a:bodyPr>
            <a:lstStyle/>
            <a:p>
              <a:pPr algn="r" eaLnBrk="0" hangingPunct="0"/>
              <a:r>
                <a:rPr lang="en-US" sz="600">
                  <a:solidFill>
                    <a:srgbClr val="000000"/>
                  </a:solidFill>
                  <a:latin typeface="Arial" charset="0"/>
                  <a:ea typeface="ＭＳ Ｐゴシック" pitchFamily="34" charset="-128"/>
                </a:rPr>
                <a:t>Is made up of</a:t>
              </a:r>
            </a:p>
          </p:txBody>
        </p:sp>
        <p:sp>
          <p:nvSpPr>
            <p:cNvPr id="1766507" name="Rectangle 107"/>
            <p:cNvSpPr>
              <a:spLocks noChangeArrowheads="1"/>
            </p:cNvSpPr>
            <p:nvPr/>
          </p:nvSpPr>
          <p:spPr bwMode="auto">
            <a:xfrm>
              <a:off x="3537" y="1383"/>
              <a:ext cx="407" cy="116"/>
            </a:xfrm>
            <a:prstGeom prst="rect">
              <a:avLst/>
            </a:prstGeom>
            <a:noFill/>
            <a:ln w="9525">
              <a:noFill/>
              <a:miter lim="800000"/>
              <a:headEnd/>
              <a:tailEnd/>
            </a:ln>
            <a:effectLst/>
          </p:spPr>
          <p:txBody>
            <a:bodyPr wrap="none">
              <a:spAutoFit/>
            </a:bodyPr>
            <a:lstStyle/>
            <a:p>
              <a:pPr algn="r" eaLnBrk="0" hangingPunct="0"/>
              <a:r>
                <a:rPr lang="en-US" sz="600">
                  <a:solidFill>
                    <a:srgbClr val="000000"/>
                  </a:solidFill>
                  <a:latin typeface="Arial" charset="0"/>
                  <a:ea typeface="ＭＳ Ｐゴシック" pitchFamily="34" charset="-128"/>
                </a:rPr>
                <a:t>Is made up of</a:t>
              </a:r>
            </a:p>
          </p:txBody>
        </p:sp>
        <p:sp>
          <p:nvSpPr>
            <p:cNvPr id="1766508" name="Rectangle 108"/>
            <p:cNvSpPr>
              <a:spLocks noChangeArrowheads="1"/>
            </p:cNvSpPr>
            <p:nvPr/>
          </p:nvSpPr>
          <p:spPr bwMode="auto">
            <a:xfrm>
              <a:off x="2667" y="2514"/>
              <a:ext cx="397" cy="174"/>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Is associated</a:t>
              </a:r>
            </a:p>
            <a:p>
              <a:pPr algn="l" eaLnBrk="0" hangingPunct="0"/>
              <a:r>
                <a:rPr lang="en-US" sz="600">
                  <a:solidFill>
                    <a:srgbClr val="000000"/>
                  </a:solidFill>
                  <a:latin typeface="Arial" charset="0"/>
                  <a:ea typeface="ＭＳ Ｐゴシック" pitchFamily="34" charset="-128"/>
                </a:rPr>
                <a:t>to either</a:t>
              </a:r>
            </a:p>
          </p:txBody>
        </p:sp>
        <p:grpSp>
          <p:nvGrpSpPr>
            <p:cNvPr id="1766509" name="Group 109"/>
            <p:cNvGrpSpPr>
              <a:grpSpLocks/>
            </p:cNvGrpSpPr>
            <p:nvPr/>
          </p:nvGrpSpPr>
          <p:grpSpPr bwMode="auto">
            <a:xfrm>
              <a:off x="2666" y="1563"/>
              <a:ext cx="489" cy="244"/>
              <a:chOff x="1776" y="3024"/>
              <a:chExt cx="672" cy="336"/>
            </a:xfrm>
          </p:grpSpPr>
          <p:sp>
            <p:nvSpPr>
              <p:cNvPr id="1766510" name="Rectangle 110"/>
              <p:cNvSpPr>
                <a:spLocks noChangeArrowheads="1"/>
              </p:cNvSpPr>
              <p:nvPr/>
            </p:nvSpPr>
            <p:spPr bwMode="auto">
              <a:xfrm>
                <a:off x="1776" y="3024"/>
                <a:ext cx="672" cy="336"/>
              </a:xfrm>
              <a:prstGeom prst="rect">
                <a:avLst/>
              </a:prstGeom>
              <a:solidFill>
                <a:schemeClr val="bg1"/>
              </a:solidFill>
              <a:ln w="9525">
                <a:solidFill>
                  <a:schemeClr val="tx1"/>
                </a:solidFill>
                <a:miter lim="800000"/>
                <a:headEnd/>
                <a:tailEnd/>
              </a:ln>
              <a:effectLst/>
            </p:spPr>
            <p:txBody>
              <a:bodyPr wrap="none"/>
              <a:lstStyle/>
              <a:p>
                <a:pPr eaLnBrk="0" hangingPunct="0"/>
                <a:r>
                  <a:rPr lang="en-US" sz="700">
                    <a:solidFill>
                      <a:schemeClr val="tx1"/>
                    </a:solidFill>
                    <a:latin typeface="Arial" charset="0"/>
                    <a:ea typeface="ＭＳ Ｐゴシック" pitchFamily="34" charset="-128"/>
                  </a:rPr>
                  <a:t>Product Segment</a:t>
                </a:r>
              </a:p>
              <a:p>
                <a:pPr eaLnBrk="0" hangingPunct="0"/>
                <a:r>
                  <a:rPr lang="en-US" sz="700">
                    <a:solidFill>
                      <a:schemeClr val="tx1"/>
                    </a:solidFill>
                    <a:latin typeface="Arial" charset="0"/>
                    <a:ea typeface="ＭＳ Ｐゴシック" pitchFamily="34" charset="-128"/>
                  </a:rPr>
                  <a:t>or</a:t>
                </a:r>
              </a:p>
              <a:p>
                <a:pPr eaLnBrk="0" hangingPunct="0"/>
                <a:r>
                  <a:rPr lang="en-US" sz="700">
                    <a:solidFill>
                      <a:schemeClr val="tx1"/>
                    </a:solidFill>
                    <a:latin typeface="Arial" charset="0"/>
                    <a:ea typeface="ＭＳ Ｐゴシック" pitchFamily="34" charset="-128"/>
                  </a:rPr>
                  <a:t>Process Segment</a:t>
                </a:r>
              </a:p>
            </p:txBody>
          </p:sp>
          <p:sp>
            <p:nvSpPr>
              <p:cNvPr id="1766511" name="Line 111"/>
              <p:cNvSpPr>
                <a:spLocks noChangeShapeType="1"/>
              </p:cNvSpPr>
              <p:nvPr/>
            </p:nvSpPr>
            <p:spPr bwMode="auto">
              <a:xfrm>
                <a:off x="1776" y="3304"/>
                <a:ext cx="672" cy="1"/>
              </a:xfrm>
              <a:prstGeom prst="line">
                <a:avLst/>
              </a:prstGeom>
              <a:noFill/>
              <a:ln w="9525">
                <a:solidFill>
                  <a:schemeClr val="tx1"/>
                </a:solidFill>
                <a:round/>
                <a:headEnd/>
                <a:tailEnd/>
              </a:ln>
              <a:effectLst/>
            </p:spPr>
            <p:txBody>
              <a:bodyPr wrap="none"/>
              <a:lstStyle/>
              <a:p>
                <a:endParaRPr lang="en-US"/>
              </a:p>
            </p:txBody>
          </p:sp>
        </p:grpSp>
        <p:grpSp>
          <p:nvGrpSpPr>
            <p:cNvPr id="1766512" name="Group 112"/>
            <p:cNvGrpSpPr>
              <a:grpSpLocks/>
            </p:cNvGrpSpPr>
            <p:nvPr/>
          </p:nvGrpSpPr>
          <p:grpSpPr bwMode="auto">
            <a:xfrm>
              <a:off x="4450" y="1554"/>
              <a:ext cx="489" cy="245"/>
              <a:chOff x="1776" y="3024"/>
              <a:chExt cx="672" cy="336"/>
            </a:xfrm>
          </p:grpSpPr>
          <p:sp>
            <p:nvSpPr>
              <p:cNvPr id="1766513" name="Rectangle 113"/>
              <p:cNvSpPr>
                <a:spLocks noChangeArrowheads="1"/>
              </p:cNvSpPr>
              <p:nvPr/>
            </p:nvSpPr>
            <p:spPr bwMode="auto">
              <a:xfrm>
                <a:off x="1776" y="3024"/>
                <a:ext cx="672" cy="336"/>
              </a:xfrm>
              <a:prstGeom prst="rect">
                <a:avLst/>
              </a:prstGeom>
              <a:solidFill>
                <a:schemeClr val="bg1"/>
              </a:solidFill>
              <a:ln w="9525">
                <a:solidFill>
                  <a:schemeClr val="tx1"/>
                </a:solidFill>
                <a:miter lim="800000"/>
                <a:headEnd/>
                <a:tailEnd/>
              </a:ln>
              <a:effectLst/>
            </p:spPr>
            <p:txBody>
              <a:bodyPr wrap="none" tIns="18288"/>
              <a:lstStyle/>
              <a:p>
                <a:pPr eaLnBrk="0" hangingPunct="0"/>
                <a:r>
                  <a:rPr lang="en-US" sz="700">
                    <a:solidFill>
                      <a:schemeClr val="tx1"/>
                    </a:solidFill>
                    <a:latin typeface="Arial" charset="0"/>
                    <a:ea typeface="ＭＳ Ｐゴシック" pitchFamily="34" charset="-128"/>
                  </a:rPr>
                  <a:t>Requested</a:t>
                </a:r>
              </a:p>
              <a:p>
                <a:pPr eaLnBrk="0" hangingPunct="0"/>
                <a:r>
                  <a:rPr lang="en-US" sz="700">
                    <a:solidFill>
                      <a:schemeClr val="tx1"/>
                    </a:solidFill>
                    <a:latin typeface="Arial" charset="0"/>
                    <a:ea typeface="ＭＳ Ｐゴシック" pitchFamily="34" charset="-128"/>
                  </a:rPr>
                  <a:t>Segment</a:t>
                </a:r>
              </a:p>
              <a:p>
                <a:pPr eaLnBrk="0" hangingPunct="0"/>
                <a:r>
                  <a:rPr lang="en-US" sz="700">
                    <a:solidFill>
                      <a:schemeClr val="tx1"/>
                    </a:solidFill>
                    <a:latin typeface="Arial" charset="0"/>
                    <a:ea typeface="ＭＳ Ｐゴシック" pitchFamily="34" charset="-128"/>
                  </a:rPr>
                  <a:t>Response</a:t>
                </a:r>
              </a:p>
            </p:txBody>
          </p:sp>
          <p:sp>
            <p:nvSpPr>
              <p:cNvPr id="1766514" name="Line 114"/>
              <p:cNvSpPr>
                <a:spLocks noChangeShapeType="1"/>
              </p:cNvSpPr>
              <p:nvPr/>
            </p:nvSpPr>
            <p:spPr bwMode="auto">
              <a:xfrm>
                <a:off x="1776" y="3304"/>
                <a:ext cx="672" cy="1"/>
              </a:xfrm>
              <a:prstGeom prst="line">
                <a:avLst/>
              </a:prstGeom>
              <a:noFill/>
              <a:ln w="9525">
                <a:solidFill>
                  <a:schemeClr val="tx1"/>
                </a:solidFill>
                <a:round/>
                <a:headEnd/>
                <a:tailEnd/>
              </a:ln>
              <a:effectLst/>
            </p:spPr>
            <p:txBody>
              <a:bodyPr wrap="none" tIns="18288"/>
              <a:lstStyle/>
              <a:p>
                <a:endParaRPr lang="en-US"/>
              </a:p>
            </p:txBody>
          </p:sp>
        </p:grpSp>
        <p:cxnSp>
          <p:nvCxnSpPr>
            <p:cNvPr id="1766515" name="AutoShape 115"/>
            <p:cNvCxnSpPr>
              <a:cxnSpLocks noChangeShapeType="1"/>
              <a:stCxn id="1766525" idx="1"/>
              <a:endCxn id="1766537" idx="3"/>
            </p:cNvCxnSpPr>
            <p:nvPr/>
          </p:nvCxnSpPr>
          <p:spPr bwMode="auto">
            <a:xfrm flipH="1">
              <a:off x="3155" y="1256"/>
              <a:ext cx="560" cy="0"/>
            </a:xfrm>
            <a:prstGeom prst="straightConnector1">
              <a:avLst/>
            </a:prstGeom>
            <a:noFill/>
            <a:ln w="9525">
              <a:solidFill>
                <a:schemeClr val="tx1"/>
              </a:solidFill>
              <a:prstDash val="dash"/>
              <a:round/>
              <a:headEnd/>
              <a:tailEnd/>
            </a:ln>
            <a:effectLst/>
          </p:spPr>
        </p:cxnSp>
        <p:cxnSp>
          <p:nvCxnSpPr>
            <p:cNvPr id="1766516" name="AutoShape 116"/>
            <p:cNvCxnSpPr>
              <a:cxnSpLocks noChangeShapeType="1"/>
              <a:stCxn id="1766496" idx="1"/>
              <a:endCxn id="1766510" idx="3"/>
            </p:cNvCxnSpPr>
            <p:nvPr/>
          </p:nvCxnSpPr>
          <p:spPr bwMode="auto">
            <a:xfrm flipH="1">
              <a:off x="3155" y="1685"/>
              <a:ext cx="560" cy="0"/>
            </a:xfrm>
            <a:prstGeom prst="straightConnector1">
              <a:avLst/>
            </a:prstGeom>
            <a:noFill/>
            <a:ln w="9525">
              <a:solidFill>
                <a:schemeClr val="tx1"/>
              </a:solidFill>
              <a:prstDash val="dash"/>
              <a:round/>
              <a:headEnd/>
              <a:tailEnd/>
            </a:ln>
            <a:effectLst/>
          </p:spPr>
        </p:cxnSp>
        <p:sp>
          <p:nvSpPr>
            <p:cNvPr id="1766517" name="Rectangle 117"/>
            <p:cNvSpPr>
              <a:spLocks noChangeArrowheads="1"/>
            </p:cNvSpPr>
            <p:nvPr/>
          </p:nvSpPr>
          <p:spPr bwMode="auto">
            <a:xfrm>
              <a:off x="3349" y="1563"/>
              <a:ext cx="393" cy="174"/>
            </a:xfrm>
            <a:prstGeom prst="rect">
              <a:avLst/>
            </a:prstGeom>
            <a:noFill/>
            <a:ln w="9525">
              <a:noFill/>
              <a:miter lim="800000"/>
              <a:headEnd/>
              <a:tailEnd/>
            </a:ln>
            <a:effectLst/>
          </p:spPr>
          <p:txBody>
            <a:bodyPr wrap="none">
              <a:spAutoFit/>
            </a:bodyPr>
            <a:lstStyle/>
            <a:p>
              <a:pPr algn="r" eaLnBrk="0" hangingPunct="0"/>
              <a:r>
                <a:rPr lang="en-US" sz="600">
                  <a:solidFill>
                    <a:srgbClr val="000000"/>
                  </a:solidFill>
                  <a:latin typeface="Arial" charset="0"/>
                  <a:ea typeface="ＭＳ Ｐゴシック" pitchFamily="34" charset="-128"/>
                </a:rPr>
                <a:t>Corresponds</a:t>
              </a:r>
            </a:p>
            <a:p>
              <a:pPr algn="r" eaLnBrk="0" hangingPunct="0"/>
              <a:r>
                <a:rPr lang="en-US" sz="600">
                  <a:solidFill>
                    <a:srgbClr val="000000"/>
                  </a:solidFill>
                  <a:latin typeface="Arial" charset="0"/>
                  <a:ea typeface="ＭＳ Ｐゴシック" pitchFamily="34" charset="-128"/>
                </a:rPr>
                <a:t>to a</a:t>
              </a:r>
            </a:p>
          </p:txBody>
        </p:sp>
        <p:sp>
          <p:nvSpPr>
            <p:cNvPr id="1766518" name="Rectangle 118"/>
            <p:cNvSpPr>
              <a:spLocks noChangeArrowheads="1"/>
            </p:cNvSpPr>
            <p:nvPr/>
          </p:nvSpPr>
          <p:spPr bwMode="auto">
            <a:xfrm>
              <a:off x="3273" y="1134"/>
              <a:ext cx="473" cy="174"/>
            </a:xfrm>
            <a:prstGeom prst="rect">
              <a:avLst/>
            </a:prstGeom>
            <a:noFill/>
            <a:ln w="9525">
              <a:noFill/>
              <a:miter lim="800000"/>
              <a:headEnd/>
              <a:tailEnd/>
            </a:ln>
            <a:effectLst/>
          </p:spPr>
          <p:txBody>
            <a:bodyPr wrap="none">
              <a:spAutoFit/>
            </a:bodyPr>
            <a:lstStyle/>
            <a:p>
              <a:pPr algn="r" eaLnBrk="0" hangingPunct="0"/>
              <a:r>
                <a:rPr lang="en-US" sz="600">
                  <a:solidFill>
                    <a:srgbClr val="000000"/>
                  </a:solidFill>
                  <a:latin typeface="Arial" charset="0"/>
                  <a:ea typeface="ＭＳ Ｐゴシック" pitchFamily="34" charset="-128"/>
                </a:rPr>
                <a:t>May Correspond</a:t>
              </a:r>
            </a:p>
            <a:p>
              <a:pPr algn="r" eaLnBrk="0" hangingPunct="0"/>
              <a:r>
                <a:rPr lang="en-US" sz="600">
                  <a:solidFill>
                    <a:srgbClr val="000000"/>
                  </a:solidFill>
                  <a:latin typeface="Arial" charset="0"/>
                  <a:ea typeface="ＭＳ Ｐゴシック" pitchFamily="34" charset="-128"/>
                </a:rPr>
                <a:t>to a</a:t>
              </a:r>
            </a:p>
          </p:txBody>
        </p:sp>
        <p:cxnSp>
          <p:nvCxnSpPr>
            <p:cNvPr id="1766519" name="AutoShape 119"/>
            <p:cNvCxnSpPr>
              <a:cxnSpLocks noChangeShapeType="1"/>
              <a:stCxn id="1766521" idx="2"/>
              <a:endCxn id="1766471" idx="0"/>
            </p:cNvCxnSpPr>
            <p:nvPr/>
          </p:nvCxnSpPr>
          <p:spPr bwMode="auto">
            <a:xfrm rot="16200000" flipH="1">
              <a:off x="2299" y="2866"/>
              <a:ext cx="804" cy="70"/>
            </a:xfrm>
            <a:prstGeom prst="bentConnector3">
              <a:avLst>
                <a:gd name="adj1" fmla="val 50000"/>
              </a:avLst>
            </a:prstGeom>
            <a:noFill/>
            <a:ln w="9525">
              <a:solidFill>
                <a:schemeClr val="tx1"/>
              </a:solidFill>
              <a:prstDash val="dash"/>
              <a:miter lim="800000"/>
              <a:headEnd/>
              <a:tailEnd type="triangle" w="med" len="med"/>
            </a:ln>
            <a:effectLst/>
          </p:spPr>
        </p:cxnSp>
        <p:grpSp>
          <p:nvGrpSpPr>
            <p:cNvPr id="1766520" name="Group 120"/>
            <p:cNvGrpSpPr>
              <a:grpSpLocks/>
            </p:cNvGrpSpPr>
            <p:nvPr/>
          </p:nvGrpSpPr>
          <p:grpSpPr bwMode="auto">
            <a:xfrm>
              <a:off x="2421" y="2254"/>
              <a:ext cx="490" cy="245"/>
              <a:chOff x="1776" y="3024"/>
              <a:chExt cx="672" cy="336"/>
            </a:xfrm>
          </p:grpSpPr>
          <p:sp>
            <p:nvSpPr>
              <p:cNvPr id="1766521" name="Rectangle 121"/>
              <p:cNvSpPr>
                <a:spLocks noChangeArrowheads="1"/>
              </p:cNvSpPr>
              <p:nvPr/>
            </p:nvSpPr>
            <p:spPr bwMode="auto">
              <a:xfrm>
                <a:off x="1776" y="3024"/>
                <a:ext cx="672" cy="336"/>
              </a:xfrm>
              <a:prstGeom prst="rect">
                <a:avLst/>
              </a:prstGeom>
              <a:solidFill>
                <a:schemeClr val="bg1"/>
              </a:solidFill>
              <a:ln w="9525">
                <a:solidFill>
                  <a:schemeClr val="tx1"/>
                </a:solidFill>
                <a:miter lim="800000"/>
                <a:headEnd/>
                <a:tailEnd/>
              </a:ln>
              <a:effectLst/>
            </p:spPr>
            <p:txBody>
              <a:bodyPr wrap="none"/>
              <a:lstStyle/>
              <a:p>
                <a:pPr eaLnBrk="0" hangingPunct="0"/>
                <a:r>
                  <a:rPr lang="en-US" sz="900">
                    <a:solidFill>
                      <a:schemeClr val="tx1"/>
                    </a:solidFill>
                    <a:latin typeface="Arial" charset="0"/>
                    <a:ea typeface="ＭＳ Ｐゴシック" pitchFamily="34" charset="-128"/>
                  </a:rPr>
                  <a:t>Production</a:t>
                </a:r>
              </a:p>
              <a:p>
                <a:pPr eaLnBrk="0" hangingPunct="0"/>
                <a:r>
                  <a:rPr lang="en-US" sz="900">
                    <a:solidFill>
                      <a:schemeClr val="tx1"/>
                    </a:solidFill>
                    <a:latin typeface="Arial" charset="0"/>
                    <a:ea typeface="ＭＳ Ｐゴシック" pitchFamily="34" charset="-128"/>
                  </a:rPr>
                  <a:t>Parameter</a:t>
                </a:r>
              </a:p>
            </p:txBody>
          </p:sp>
          <p:sp>
            <p:nvSpPr>
              <p:cNvPr id="1766522" name="Line 122"/>
              <p:cNvSpPr>
                <a:spLocks noChangeShapeType="1"/>
              </p:cNvSpPr>
              <p:nvPr/>
            </p:nvSpPr>
            <p:spPr bwMode="auto">
              <a:xfrm>
                <a:off x="1776" y="3304"/>
                <a:ext cx="672" cy="1"/>
              </a:xfrm>
              <a:prstGeom prst="line">
                <a:avLst/>
              </a:prstGeom>
              <a:noFill/>
              <a:ln w="9525">
                <a:solidFill>
                  <a:schemeClr val="tx1"/>
                </a:solidFill>
                <a:round/>
                <a:headEnd/>
                <a:tailEnd/>
              </a:ln>
              <a:effectLst/>
            </p:spPr>
            <p:txBody>
              <a:bodyPr wrap="none"/>
              <a:lstStyle/>
              <a:p>
                <a:endParaRPr lang="en-US"/>
              </a:p>
            </p:txBody>
          </p:sp>
        </p:grpSp>
        <p:cxnSp>
          <p:nvCxnSpPr>
            <p:cNvPr id="1766523" name="AutoShape 123"/>
            <p:cNvCxnSpPr>
              <a:cxnSpLocks noChangeShapeType="1"/>
              <a:stCxn id="1766479" idx="2"/>
              <a:endCxn id="1766428" idx="3"/>
            </p:cNvCxnSpPr>
            <p:nvPr/>
          </p:nvCxnSpPr>
          <p:spPr bwMode="auto">
            <a:xfrm rot="5400000">
              <a:off x="4368" y="3100"/>
              <a:ext cx="514" cy="278"/>
            </a:xfrm>
            <a:prstGeom prst="bentConnector2">
              <a:avLst/>
            </a:prstGeom>
            <a:noFill/>
            <a:ln w="9525">
              <a:solidFill>
                <a:schemeClr val="tx1"/>
              </a:solidFill>
              <a:prstDash val="dash"/>
              <a:miter lim="800000"/>
              <a:headEnd/>
              <a:tailEnd type="triangle" w="med" len="med"/>
            </a:ln>
            <a:effectLst/>
          </p:spPr>
        </p:cxnSp>
        <p:grpSp>
          <p:nvGrpSpPr>
            <p:cNvPr id="1766524" name="Group 124"/>
            <p:cNvGrpSpPr>
              <a:grpSpLocks/>
            </p:cNvGrpSpPr>
            <p:nvPr/>
          </p:nvGrpSpPr>
          <p:grpSpPr bwMode="auto">
            <a:xfrm>
              <a:off x="3715" y="1134"/>
              <a:ext cx="490" cy="245"/>
              <a:chOff x="1776" y="3024"/>
              <a:chExt cx="672" cy="336"/>
            </a:xfrm>
          </p:grpSpPr>
          <p:sp>
            <p:nvSpPr>
              <p:cNvPr id="1766525" name="Rectangle 125"/>
              <p:cNvSpPr>
                <a:spLocks noChangeArrowheads="1"/>
              </p:cNvSpPr>
              <p:nvPr/>
            </p:nvSpPr>
            <p:spPr bwMode="auto">
              <a:xfrm>
                <a:off x="1776" y="3024"/>
                <a:ext cx="672" cy="336"/>
              </a:xfrm>
              <a:prstGeom prst="rect">
                <a:avLst/>
              </a:prstGeom>
              <a:solidFill>
                <a:schemeClr val="bg1"/>
              </a:solidFill>
              <a:ln w="9525">
                <a:solidFill>
                  <a:schemeClr val="tx1"/>
                </a:solidFill>
                <a:miter lim="800000"/>
                <a:headEnd/>
                <a:tailEnd/>
              </a:ln>
              <a:effectLst/>
            </p:spPr>
            <p:txBody>
              <a:bodyPr wrap="none"/>
              <a:lstStyle/>
              <a:p>
                <a:pPr eaLnBrk="0" hangingPunct="0"/>
                <a:r>
                  <a:rPr lang="en-US" sz="900">
                    <a:solidFill>
                      <a:schemeClr val="tx1"/>
                    </a:solidFill>
                    <a:latin typeface="Arial" charset="0"/>
                    <a:ea typeface="ＭＳ Ｐゴシック" pitchFamily="34" charset="-128"/>
                  </a:rPr>
                  <a:t>Production</a:t>
                </a:r>
              </a:p>
              <a:p>
                <a:pPr eaLnBrk="0" hangingPunct="0"/>
                <a:r>
                  <a:rPr lang="en-US" sz="900">
                    <a:solidFill>
                      <a:schemeClr val="tx1"/>
                    </a:solidFill>
                    <a:latin typeface="Arial" charset="0"/>
                    <a:ea typeface="ＭＳ Ｐゴシック" pitchFamily="34" charset="-128"/>
                  </a:rPr>
                  <a:t>Request</a:t>
                </a:r>
              </a:p>
            </p:txBody>
          </p:sp>
          <p:sp>
            <p:nvSpPr>
              <p:cNvPr id="1766526" name="Line 126"/>
              <p:cNvSpPr>
                <a:spLocks noChangeShapeType="1"/>
              </p:cNvSpPr>
              <p:nvPr/>
            </p:nvSpPr>
            <p:spPr bwMode="auto">
              <a:xfrm>
                <a:off x="1776" y="3304"/>
                <a:ext cx="672" cy="1"/>
              </a:xfrm>
              <a:prstGeom prst="line">
                <a:avLst/>
              </a:prstGeom>
              <a:noFill/>
              <a:ln w="9525">
                <a:solidFill>
                  <a:schemeClr val="tx1"/>
                </a:solidFill>
                <a:round/>
                <a:headEnd/>
                <a:tailEnd/>
              </a:ln>
              <a:effectLst/>
            </p:spPr>
            <p:txBody>
              <a:bodyPr wrap="none"/>
              <a:lstStyle/>
              <a:p>
                <a:endParaRPr lang="en-US"/>
              </a:p>
            </p:txBody>
          </p:sp>
        </p:grpSp>
        <p:sp>
          <p:nvSpPr>
            <p:cNvPr id="1766527" name="Rectangle 127"/>
            <p:cNvSpPr>
              <a:spLocks noChangeArrowheads="1"/>
            </p:cNvSpPr>
            <p:nvPr/>
          </p:nvSpPr>
          <p:spPr bwMode="auto">
            <a:xfrm>
              <a:off x="4695" y="1485"/>
              <a:ext cx="19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0..n</a:t>
              </a:r>
            </a:p>
          </p:txBody>
        </p:sp>
        <p:sp>
          <p:nvSpPr>
            <p:cNvPr id="1766528" name="Rectangle 128"/>
            <p:cNvSpPr>
              <a:spLocks noChangeArrowheads="1"/>
            </p:cNvSpPr>
            <p:nvPr/>
          </p:nvSpPr>
          <p:spPr bwMode="auto">
            <a:xfrm>
              <a:off x="3039" y="3003"/>
              <a:ext cx="19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0..n</a:t>
              </a:r>
            </a:p>
          </p:txBody>
        </p:sp>
        <p:sp>
          <p:nvSpPr>
            <p:cNvPr id="1766529" name="Rectangle 129"/>
            <p:cNvSpPr>
              <a:spLocks noChangeArrowheads="1"/>
            </p:cNvSpPr>
            <p:nvPr/>
          </p:nvSpPr>
          <p:spPr bwMode="auto">
            <a:xfrm>
              <a:off x="3167" y="3271"/>
              <a:ext cx="19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1..1</a:t>
              </a:r>
            </a:p>
          </p:txBody>
        </p:sp>
        <p:sp>
          <p:nvSpPr>
            <p:cNvPr id="1766530" name="Rectangle 130"/>
            <p:cNvSpPr>
              <a:spLocks noChangeArrowheads="1"/>
            </p:cNvSpPr>
            <p:nvPr/>
          </p:nvSpPr>
          <p:spPr bwMode="auto">
            <a:xfrm>
              <a:off x="3599" y="3003"/>
              <a:ext cx="19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0..n</a:t>
              </a:r>
            </a:p>
          </p:txBody>
        </p:sp>
        <p:sp>
          <p:nvSpPr>
            <p:cNvPr id="1766531" name="Rectangle 131"/>
            <p:cNvSpPr>
              <a:spLocks noChangeArrowheads="1"/>
            </p:cNvSpPr>
            <p:nvPr/>
          </p:nvSpPr>
          <p:spPr bwMode="auto">
            <a:xfrm>
              <a:off x="3728" y="3271"/>
              <a:ext cx="19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1..1</a:t>
              </a:r>
            </a:p>
          </p:txBody>
        </p:sp>
        <p:sp>
          <p:nvSpPr>
            <p:cNvPr id="1766532" name="Rectangle 132"/>
            <p:cNvSpPr>
              <a:spLocks noChangeArrowheads="1"/>
            </p:cNvSpPr>
            <p:nvPr/>
          </p:nvSpPr>
          <p:spPr bwMode="auto">
            <a:xfrm>
              <a:off x="4100" y="3003"/>
              <a:ext cx="19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0..n</a:t>
              </a:r>
            </a:p>
          </p:txBody>
        </p:sp>
        <p:sp>
          <p:nvSpPr>
            <p:cNvPr id="1766533" name="Rectangle 133"/>
            <p:cNvSpPr>
              <a:spLocks noChangeArrowheads="1"/>
            </p:cNvSpPr>
            <p:nvPr/>
          </p:nvSpPr>
          <p:spPr bwMode="auto">
            <a:xfrm>
              <a:off x="4228" y="3271"/>
              <a:ext cx="19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1..1</a:t>
              </a:r>
            </a:p>
          </p:txBody>
        </p:sp>
        <p:sp>
          <p:nvSpPr>
            <p:cNvPr id="1766534" name="Rectangle 134"/>
            <p:cNvSpPr>
              <a:spLocks noChangeArrowheads="1"/>
            </p:cNvSpPr>
            <p:nvPr/>
          </p:nvSpPr>
          <p:spPr bwMode="auto">
            <a:xfrm>
              <a:off x="4624" y="3003"/>
              <a:ext cx="19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0..n</a:t>
              </a:r>
            </a:p>
          </p:txBody>
        </p:sp>
        <p:sp>
          <p:nvSpPr>
            <p:cNvPr id="1766535" name="Rectangle 135"/>
            <p:cNvSpPr>
              <a:spLocks noChangeArrowheads="1"/>
            </p:cNvSpPr>
            <p:nvPr/>
          </p:nvSpPr>
          <p:spPr bwMode="auto">
            <a:xfrm>
              <a:off x="4497" y="3511"/>
              <a:ext cx="196" cy="116"/>
            </a:xfrm>
            <a:prstGeom prst="rect">
              <a:avLst/>
            </a:prstGeom>
            <a:noFill/>
            <a:ln w="9525">
              <a:noFill/>
              <a:miter lim="800000"/>
              <a:headEnd/>
              <a:tailEnd/>
            </a:ln>
            <a:effectLst/>
          </p:spPr>
          <p:txBody>
            <a:bodyPr wrap="none">
              <a:spAutoFit/>
            </a:bodyPr>
            <a:lstStyle/>
            <a:p>
              <a:pPr algn="l" eaLnBrk="0" hangingPunct="0"/>
              <a:r>
                <a:rPr lang="en-US" sz="600">
                  <a:solidFill>
                    <a:srgbClr val="000000"/>
                  </a:solidFill>
                  <a:latin typeface="Arial" charset="0"/>
                  <a:ea typeface="ＭＳ Ｐゴシック" pitchFamily="34" charset="-128"/>
                </a:rPr>
                <a:t>1..1</a:t>
              </a:r>
            </a:p>
          </p:txBody>
        </p:sp>
        <p:grpSp>
          <p:nvGrpSpPr>
            <p:cNvPr id="1766536" name="Group 136"/>
            <p:cNvGrpSpPr>
              <a:grpSpLocks/>
            </p:cNvGrpSpPr>
            <p:nvPr/>
          </p:nvGrpSpPr>
          <p:grpSpPr bwMode="auto">
            <a:xfrm>
              <a:off x="2666" y="1134"/>
              <a:ext cx="489" cy="245"/>
              <a:chOff x="1776" y="3024"/>
              <a:chExt cx="672" cy="336"/>
            </a:xfrm>
          </p:grpSpPr>
          <p:sp>
            <p:nvSpPr>
              <p:cNvPr id="1766537" name="Rectangle 137"/>
              <p:cNvSpPr>
                <a:spLocks noChangeArrowheads="1"/>
              </p:cNvSpPr>
              <p:nvPr/>
            </p:nvSpPr>
            <p:spPr bwMode="auto">
              <a:xfrm>
                <a:off x="1776" y="3024"/>
                <a:ext cx="672" cy="336"/>
              </a:xfrm>
              <a:prstGeom prst="rect">
                <a:avLst/>
              </a:prstGeom>
              <a:solidFill>
                <a:schemeClr val="bg1"/>
              </a:solidFill>
              <a:ln w="9525">
                <a:solidFill>
                  <a:schemeClr val="tx1"/>
                </a:solidFill>
                <a:miter lim="800000"/>
                <a:headEnd/>
                <a:tailEnd/>
              </a:ln>
              <a:effectLst/>
            </p:spPr>
            <p:txBody>
              <a:bodyPr wrap="none"/>
              <a:lstStyle/>
              <a:p>
                <a:pPr eaLnBrk="0" hangingPunct="0"/>
                <a:r>
                  <a:rPr lang="en-US" sz="700">
                    <a:solidFill>
                      <a:schemeClr val="tx1"/>
                    </a:solidFill>
                    <a:latin typeface="Arial" charset="0"/>
                    <a:ea typeface="ＭＳ Ｐゴシック" pitchFamily="34" charset="-128"/>
                  </a:rPr>
                  <a:t>Product</a:t>
                </a:r>
              </a:p>
              <a:p>
                <a:pPr eaLnBrk="0" hangingPunct="0"/>
                <a:r>
                  <a:rPr lang="en-US" sz="700">
                    <a:solidFill>
                      <a:schemeClr val="tx1"/>
                    </a:solidFill>
                    <a:latin typeface="Arial" charset="0"/>
                    <a:ea typeface="ＭＳ Ｐゴシック" pitchFamily="34" charset="-128"/>
                  </a:rPr>
                  <a:t>Production</a:t>
                </a:r>
              </a:p>
              <a:p>
                <a:pPr eaLnBrk="0" hangingPunct="0"/>
                <a:r>
                  <a:rPr lang="en-US" sz="700">
                    <a:solidFill>
                      <a:schemeClr val="tx1"/>
                    </a:solidFill>
                    <a:latin typeface="Arial" charset="0"/>
                    <a:ea typeface="ＭＳ Ｐゴシック" pitchFamily="34" charset="-128"/>
                  </a:rPr>
                  <a:t>Rule</a:t>
                </a:r>
              </a:p>
            </p:txBody>
          </p:sp>
          <p:sp>
            <p:nvSpPr>
              <p:cNvPr id="1766538" name="Line 138"/>
              <p:cNvSpPr>
                <a:spLocks noChangeShapeType="1"/>
              </p:cNvSpPr>
              <p:nvPr/>
            </p:nvSpPr>
            <p:spPr bwMode="auto">
              <a:xfrm>
                <a:off x="1776" y="3304"/>
                <a:ext cx="672" cy="1"/>
              </a:xfrm>
              <a:prstGeom prst="line">
                <a:avLst/>
              </a:prstGeom>
              <a:noFill/>
              <a:ln w="9525">
                <a:solidFill>
                  <a:schemeClr val="tx1"/>
                </a:solidFill>
                <a:round/>
                <a:headEnd/>
                <a:tailEnd/>
              </a:ln>
              <a:effectLst/>
            </p:spPr>
            <p:txBody>
              <a:bodyPr wrap="none"/>
              <a:lstStyle/>
              <a:p>
                <a:endParaRPr lang="en-US"/>
              </a:p>
            </p:txBody>
          </p:sp>
        </p:grpSp>
        <p:grpSp>
          <p:nvGrpSpPr>
            <p:cNvPr id="1766539" name="Group 139"/>
            <p:cNvGrpSpPr>
              <a:grpSpLocks/>
            </p:cNvGrpSpPr>
            <p:nvPr/>
          </p:nvGrpSpPr>
          <p:grpSpPr bwMode="auto">
            <a:xfrm>
              <a:off x="675" y="1096"/>
              <a:ext cx="3783" cy="321"/>
              <a:chOff x="675" y="1096"/>
              <a:chExt cx="3783" cy="321"/>
            </a:xfrm>
          </p:grpSpPr>
          <p:sp>
            <p:nvSpPr>
              <p:cNvPr id="1766540" name="Rectangle 140"/>
              <p:cNvSpPr>
                <a:spLocks noChangeArrowheads="1"/>
              </p:cNvSpPr>
              <p:nvPr/>
            </p:nvSpPr>
            <p:spPr bwMode="auto">
              <a:xfrm>
                <a:off x="675" y="1211"/>
                <a:ext cx="1225" cy="161"/>
              </a:xfrm>
              <a:prstGeom prst="rect">
                <a:avLst/>
              </a:prstGeom>
              <a:solidFill>
                <a:srgbClr val="CCECFF"/>
              </a:solidFill>
              <a:ln w="9525">
                <a:noFill/>
                <a:miter lim="800000"/>
                <a:headEnd/>
                <a:tailEnd/>
              </a:ln>
              <a:effectLst/>
            </p:spPr>
            <p:txBody>
              <a:bodyPr wrap="none" anchor="ctr"/>
              <a:lstStyle/>
              <a:p>
                <a:endParaRPr lang="en-US"/>
              </a:p>
            </p:txBody>
          </p:sp>
          <p:sp>
            <p:nvSpPr>
              <p:cNvPr id="1766541" name="Oval 141"/>
              <p:cNvSpPr>
                <a:spLocks noChangeArrowheads="1"/>
              </p:cNvSpPr>
              <p:nvPr/>
            </p:nvSpPr>
            <p:spPr bwMode="auto">
              <a:xfrm>
                <a:off x="3500" y="1096"/>
                <a:ext cx="958" cy="321"/>
              </a:xfrm>
              <a:prstGeom prst="ellipse">
                <a:avLst/>
              </a:prstGeom>
              <a:noFill/>
              <a:ln w="28575" cap="rnd">
                <a:solidFill>
                  <a:schemeClr val="accent2"/>
                </a:solidFill>
                <a:prstDash val="sysDot"/>
                <a:round/>
                <a:headEnd/>
                <a:tailEnd/>
              </a:ln>
              <a:effectLst/>
            </p:spPr>
            <p:txBody>
              <a:bodyPr wrap="none" anchor="ctr"/>
              <a:lstStyle/>
              <a:p>
                <a:endParaRPr lang="en-US"/>
              </a:p>
            </p:txBody>
          </p:sp>
          <p:sp>
            <p:nvSpPr>
              <p:cNvPr id="1766542" name="Line 142"/>
              <p:cNvSpPr>
                <a:spLocks noChangeShapeType="1"/>
              </p:cNvSpPr>
              <p:nvPr/>
            </p:nvSpPr>
            <p:spPr bwMode="auto">
              <a:xfrm flipV="1">
                <a:off x="1909" y="1299"/>
                <a:ext cx="1592" cy="10"/>
              </a:xfrm>
              <a:prstGeom prst="line">
                <a:avLst/>
              </a:prstGeom>
              <a:noFill/>
              <a:ln w="28575">
                <a:solidFill>
                  <a:schemeClr val="accent2"/>
                </a:solidFill>
                <a:round/>
                <a:headEnd/>
                <a:tailEnd type="triangle" w="med" len="med"/>
              </a:ln>
              <a:effectLst/>
            </p:spPr>
            <p:txBody>
              <a:bodyPr/>
              <a:lstStyle/>
              <a:p>
                <a:endParaRPr lang="en-US"/>
              </a:p>
            </p:txBody>
          </p:sp>
        </p:grpSp>
        <p:grpSp>
          <p:nvGrpSpPr>
            <p:cNvPr id="1766543" name="Group 143"/>
            <p:cNvGrpSpPr>
              <a:grpSpLocks/>
            </p:cNvGrpSpPr>
            <p:nvPr/>
          </p:nvGrpSpPr>
          <p:grpSpPr bwMode="auto">
            <a:xfrm>
              <a:off x="828" y="1518"/>
              <a:ext cx="3602" cy="367"/>
              <a:chOff x="828" y="1518"/>
              <a:chExt cx="3602" cy="367"/>
            </a:xfrm>
          </p:grpSpPr>
          <p:sp>
            <p:nvSpPr>
              <p:cNvPr id="1766544" name="Rectangle 144"/>
              <p:cNvSpPr>
                <a:spLocks noChangeArrowheads="1"/>
              </p:cNvSpPr>
              <p:nvPr/>
            </p:nvSpPr>
            <p:spPr bwMode="auto">
              <a:xfrm>
                <a:off x="828" y="1724"/>
                <a:ext cx="1329" cy="161"/>
              </a:xfrm>
              <a:prstGeom prst="rect">
                <a:avLst/>
              </a:prstGeom>
              <a:solidFill>
                <a:srgbClr val="CCECFF"/>
              </a:solidFill>
              <a:ln w="9525">
                <a:noFill/>
                <a:miter lim="800000"/>
                <a:headEnd/>
                <a:tailEnd/>
              </a:ln>
              <a:effectLst/>
            </p:spPr>
            <p:txBody>
              <a:bodyPr wrap="none" anchor="ctr"/>
              <a:lstStyle/>
              <a:p>
                <a:endParaRPr lang="en-US"/>
              </a:p>
            </p:txBody>
          </p:sp>
          <p:sp>
            <p:nvSpPr>
              <p:cNvPr id="1766545" name="Oval 145"/>
              <p:cNvSpPr>
                <a:spLocks noChangeArrowheads="1"/>
              </p:cNvSpPr>
              <p:nvPr/>
            </p:nvSpPr>
            <p:spPr bwMode="auto">
              <a:xfrm>
                <a:off x="3472" y="1518"/>
                <a:ext cx="958" cy="321"/>
              </a:xfrm>
              <a:prstGeom prst="ellipse">
                <a:avLst/>
              </a:prstGeom>
              <a:noFill/>
              <a:ln w="28575" cap="rnd">
                <a:solidFill>
                  <a:schemeClr val="accent2"/>
                </a:solidFill>
                <a:prstDash val="sysDot"/>
                <a:round/>
                <a:headEnd/>
                <a:tailEnd/>
              </a:ln>
              <a:effectLst/>
            </p:spPr>
            <p:txBody>
              <a:bodyPr wrap="none" anchor="ctr"/>
              <a:lstStyle/>
              <a:p>
                <a:endParaRPr lang="en-US"/>
              </a:p>
            </p:txBody>
          </p:sp>
          <p:sp>
            <p:nvSpPr>
              <p:cNvPr id="1766546" name="Line 146"/>
              <p:cNvSpPr>
                <a:spLocks noChangeShapeType="1"/>
              </p:cNvSpPr>
              <p:nvPr/>
            </p:nvSpPr>
            <p:spPr bwMode="auto">
              <a:xfrm flipV="1">
                <a:off x="2147" y="1710"/>
                <a:ext cx="1321" cy="86"/>
              </a:xfrm>
              <a:prstGeom prst="line">
                <a:avLst/>
              </a:prstGeom>
              <a:noFill/>
              <a:ln w="28575">
                <a:solidFill>
                  <a:schemeClr val="accent2"/>
                </a:solidFill>
                <a:round/>
                <a:headEnd/>
                <a:tailEnd type="triangle" w="med" len="med"/>
              </a:ln>
              <a:effectLst/>
            </p:spPr>
            <p:txBody>
              <a:bodyPr/>
              <a:lstStyle/>
              <a:p>
                <a:endParaRPr lang="en-US"/>
              </a:p>
            </p:txBody>
          </p:sp>
        </p:grpSp>
        <p:sp>
          <p:nvSpPr>
            <p:cNvPr id="1766547" name="Rectangle 147"/>
            <p:cNvSpPr>
              <a:spLocks noChangeArrowheads="1"/>
            </p:cNvSpPr>
            <p:nvPr/>
          </p:nvSpPr>
          <p:spPr bwMode="auto">
            <a:xfrm>
              <a:off x="5115" y="3602"/>
              <a:ext cx="319" cy="236"/>
            </a:xfrm>
            <a:prstGeom prst="rect">
              <a:avLst/>
            </a:prstGeom>
            <a:noFill/>
            <a:ln w="9525">
              <a:noFill/>
              <a:miter lim="800000"/>
              <a:headEnd/>
              <a:tailEnd/>
            </a:ln>
            <a:effectLst/>
          </p:spPr>
          <p:txBody>
            <a:bodyPr wrap="none" anchor="ctr"/>
            <a:lstStyle/>
            <a:p>
              <a:endParaRPr lang="en-US"/>
            </a:p>
          </p:txBody>
        </p:sp>
        <p:sp>
          <p:nvSpPr>
            <p:cNvPr id="1766548" name="Rectangle 148"/>
            <p:cNvSpPr>
              <a:spLocks noChangeArrowheads="1"/>
            </p:cNvSpPr>
            <p:nvPr/>
          </p:nvSpPr>
          <p:spPr bwMode="auto">
            <a:xfrm>
              <a:off x="514" y="687"/>
              <a:ext cx="5102" cy="3234"/>
            </a:xfrm>
            <a:prstGeom prst="rect">
              <a:avLst/>
            </a:prstGeom>
            <a:noFill/>
            <a:ln w="9525">
              <a:noFill/>
              <a:miter lim="800000"/>
              <a:headEnd/>
              <a:tailEnd/>
            </a:ln>
            <a:effectLst/>
          </p:spPr>
          <p:txBody>
            <a:bodyPr/>
            <a:lstStyle/>
            <a:p>
              <a:pPr marL="115888" indent="-115888" algn="l" eaLnBrk="0" hangingPunct="0">
                <a:spcBef>
                  <a:spcPct val="10000"/>
                </a:spcBef>
              </a:pPr>
              <a:r>
                <a:rPr lang="en-US">
                  <a:solidFill>
                    <a:schemeClr val="tx1"/>
                  </a:solidFill>
                  <a:latin typeface="Arial" charset="0"/>
                  <a:ea typeface="ＭＳ Ｐゴシック" pitchFamily="34" charset="-128"/>
                </a:rPr>
                <a:t>Production Schedule</a:t>
              </a:r>
            </a:p>
            <a:p>
              <a:pPr marL="338138" lvl="1" indent="-107950" algn="l" eaLnBrk="0" hangingPunct="0">
                <a:spcBef>
                  <a:spcPct val="10000"/>
                </a:spcBef>
              </a:pPr>
              <a:r>
                <a:rPr lang="en-US">
                  <a:solidFill>
                    <a:schemeClr val="tx1"/>
                  </a:solidFill>
                  <a:latin typeface="Arial" charset="0"/>
                  <a:ea typeface="ＭＳ Ｐゴシック" pitchFamily="34" charset="-128"/>
                </a:rPr>
                <a:t>ID</a:t>
              </a:r>
            </a:p>
            <a:p>
              <a:pPr marL="338138" lvl="1" indent="-107950" algn="l" eaLnBrk="0" hangingPunct="0">
                <a:spcBef>
                  <a:spcPct val="10000"/>
                </a:spcBef>
              </a:pPr>
              <a:r>
                <a:rPr lang="en-US">
                  <a:solidFill>
                    <a:schemeClr val="tx1"/>
                  </a:solidFill>
                  <a:latin typeface="Arial" charset="0"/>
                  <a:ea typeface="ＭＳ Ｐゴシック" pitchFamily="34" charset="-128"/>
                </a:rPr>
                <a:t>Start &amp; End Time</a:t>
              </a:r>
            </a:p>
            <a:p>
              <a:pPr marL="338138" lvl="1" indent="-107950" algn="l" eaLnBrk="0" hangingPunct="0">
                <a:spcBef>
                  <a:spcPct val="10000"/>
                </a:spcBef>
              </a:pPr>
              <a:r>
                <a:rPr lang="en-US">
                  <a:solidFill>
                    <a:schemeClr val="tx1"/>
                  </a:solidFill>
                  <a:latin typeface="Arial" charset="0"/>
                  <a:ea typeface="ＭＳ Ｐゴシック" pitchFamily="34" charset="-128"/>
                </a:rPr>
                <a:t>Production Request</a:t>
              </a:r>
            </a:p>
            <a:p>
              <a:pPr marL="571500" lvl="2" indent="-119063" algn="l" eaLnBrk="0" hangingPunct="0">
                <a:spcBef>
                  <a:spcPct val="10000"/>
                </a:spcBef>
              </a:pPr>
              <a:r>
                <a:rPr lang="en-US">
                  <a:solidFill>
                    <a:schemeClr val="tx1"/>
                  </a:solidFill>
                  <a:latin typeface="Arial" charset="0"/>
                  <a:ea typeface="ＭＳ Ｐゴシック" pitchFamily="34" charset="-128"/>
                </a:rPr>
                <a:t>ID</a:t>
              </a:r>
            </a:p>
            <a:p>
              <a:pPr marL="571500" lvl="2" indent="-119063" algn="l" eaLnBrk="0" hangingPunct="0">
                <a:spcBef>
                  <a:spcPct val="10000"/>
                </a:spcBef>
              </a:pPr>
              <a:r>
                <a:rPr lang="en-US">
                  <a:solidFill>
                    <a:schemeClr val="tx1"/>
                  </a:solidFill>
                  <a:latin typeface="Arial" charset="0"/>
                  <a:ea typeface="ＭＳ Ｐゴシック" pitchFamily="34" charset="-128"/>
                </a:rPr>
                <a:t>Start &amp; End Time</a:t>
              </a:r>
            </a:p>
            <a:p>
              <a:pPr marL="571500" lvl="2" indent="-119063" algn="l" eaLnBrk="0" hangingPunct="0">
                <a:spcBef>
                  <a:spcPct val="10000"/>
                </a:spcBef>
              </a:pPr>
              <a:r>
                <a:rPr lang="en-US">
                  <a:solidFill>
                    <a:schemeClr val="tx1"/>
                  </a:solidFill>
                  <a:latin typeface="Arial" charset="0"/>
                  <a:ea typeface="ＭＳ Ｐゴシック" pitchFamily="34" charset="-128"/>
                </a:rPr>
                <a:t>Segment Requirement</a:t>
              </a:r>
            </a:p>
            <a:p>
              <a:pPr marL="804863" lvl="3" indent="-119063" algn="l" eaLnBrk="0" hangingPunct="0">
                <a:spcBef>
                  <a:spcPct val="10000"/>
                </a:spcBef>
              </a:pPr>
              <a:r>
                <a:rPr lang="en-US">
                  <a:solidFill>
                    <a:schemeClr val="tx1"/>
                  </a:solidFill>
                  <a:latin typeface="Arial" charset="0"/>
                  <a:ea typeface="ＭＳ Ｐゴシック" pitchFamily="34" charset="-128"/>
                </a:rPr>
                <a:t>ID</a:t>
              </a:r>
            </a:p>
            <a:p>
              <a:pPr marL="804863" lvl="3" indent="-119063" algn="l" eaLnBrk="0" hangingPunct="0">
                <a:spcBef>
                  <a:spcPct val="10000"/>
                </a:spcBef>
              </a:pPr>
              <a:r>
                <a:rPr lang="en-US">
                  <a:solidFill>
                    <a:schemeClr val="tx1"/>
                  </a:solidFill>
                  <a:latin typeface="Arial" charset="0"/>
                  <a:ea typeface="ＭＳ Ｐゴシック" pitchFamily="34" charset="-128"/>
                </a:rPr>
                <a:t>Start &amp; End Time</a:t>
              </a:r>
            </a:p>
            <a:p>
              <a:pPr marL="804863" lvl="3" indent="-119063" algn="l" eaLnBrk="0" hangingPunct="0">
                <a:spcBef>
                  <a:spcPct val="10000"/>
                </a:spcBef>
              </a:pPr>
              <a:r>
                <a:rPr lang="en-US">
                  <a:solidFill>
                    <a:schemeClr val="tx1"/>
                  </a:solidFill>
                  <a:latin typeface="Arial" charset="0"/>
                  <a:ea typeface="ＭＳ Ｐゴシック" pitchFamily="34" charset="-128"/>
                </a:rPr>
                <a:t>Parameter</a:t>
              </a:r>
            </a:p>
            <a:p>
              <a:pPr marL="804863" lvl="3" indent="-119063" algn="l" eaLnBrk="0" hangingPunct="0">
                <a:spcBef>
                  <a:spcPct val="10000"/>
                </a:spcBef>
              </a:pPr>
              <a:r>
                <a:rPr lang="en-US">
                  <a:solidFill>
                    <a:schemeClr val="tx1"/>
                  </a:solidFill>
                  <a:latin typeface="Arial" charset="0"/>
                  <a:ea typeface="ＭＳ Ｐゴシック" pitchFamily="34" charset="-128"/>
                </a:rPr>
                <a:t>Personnel Requirement</a:t>
              </a:r>
            </a:p>
            <a:p>
              <a:pPr marL="804863" lvl="3" indent="-119063" algn="l" eaLnBrk="0" hangingPunct="0">
                <a:spcBef>
                  <a:spcPct val="10000"/>
                </a:spcBef>
              </a:pPr>
              <a:r>
                <a:rPr lang="en-US">
                  <a:solidFill>
                    <a:schemeClr val="tx1"/>
                  </a:solidFill>
                  <a:latin typeface="Arial" charset="0"/>
                  <a:ea typeface="ＭＳ Ｐゴシック" pitchFamily="34" charset="-128"/>
                </a:rPr>
                <a:t>Equipment Requirement</a:t>
              </a:r>
            </a:p>
            <a:p>
              <a:pPr marL="804863" lvl="3" indent="-119063" algn="l" eaLnBrk="0" hangingPunct="0">
                <a:spcBef>
                  <a:spcPct val="10000"/>
                </a:spcBef>
              </a:pPr>
              <a:r>
                <a:rPr lang="en-US">
                  <a:solidFill>
                    <a:schemeClr val="tx1"/>
                  </a:solidFill>
                  <a:latin typeface="Arial" charset="0"/>
                  <a:ea typeface="ＭＳ Ｐゴシック" pitchFamily="34" charset="-128"/>
                </a:rPr>
                <a:t>Material Produced </a:t>
              </a:r>
              <a:br>
                <a:rPr lang="en-US">
                  <a:solidFill>
                    <a:schemeClr val="tx1"/>
                  </a:solidFill>
                  <a:latin typeface="Arial" charset="0"/>
                  <a:ea typeface="ＭＳ Ｐゴシック" pitchFamily="34" charset="-128"/>
                </a:rPr>
              </a:br>
              <a:r>
                <a:rPr lang="en-US">
                  <a:solidFill>
                    <a:schemeClr val="tx1"/>
                  </a:solidFill>
                  <a:latin typeface="Arial" charset="0"/>
                  <a:ea typeface="ＭＳ Ｐゴシック" pitchFamily="34" charset="-128"/>
                </a:rPr>
                <a:t>Requirement</a:t>
              </a:r>
            </a:p>
            <a:p>
              <a:pPr marL="804863" lvl="3" indent="-119063" algn="l" eaLnBrk="0" hangingPunct="0">
                <a:spcBef>
                  <a:spcPct val="10000"/>
                </a:spcBef>
              </a:pPr>
              <a:r>
                <a:rPr lang="en-US">
                  <a:solidFill>
                    <a:schemeClr val="tx1"/>
                  </a:solidFill>
                  <a:latin typeface="Arial" charset="0"/>
                  <a:ea typeface="ＭＳ Ｐゴシック" pitchFamily="34" charset="-128"/>
                </a:rPr>
                <a:t>Material Consumed </a:t>
              </a:r>
              <a:br>
                <a:rPr lang="en-US">
                  <a:solidFill>
                    <a:schemeClr val="tx1"/>
                  </a:solidFill>
                  <a:latin typeface="Arial" charset="0"/>
                  <a:ea typeface="ＭＳ Ｐゴシック" pitchFamily="34" charset="-128"/>
                </a:rPr>
              </a:br>
              <a:r>
                <a:rPr lang="en-US">
                  <a:solidFill>
                    <a:schemeClr val="tx1"/>
                  </a:solidFill>
                  <a:latin typeface="Arial" charset="0"/>
                  <a:ea typeface="ＭＳ Ｐゴシック" pitchFamily="34" charset="-128"/>
                </a:rPr>
                <a:t>Requirement</a:t>
              </a:r>
            </a:p>
            <a:p>
              <a:pPr marL="804863" lvl="3" indent="-119063" algn="l" eaLnBrk="0" hangingPunct="0">
                <a:spcBef>
                  <a:spcPct val="10000"/>
                </a:spcBef>
              </a:pPr>
              <a:r>
                <a:rPr lang="en-US">
                  <a:solidFill>
                    <a:schemeClr val="tx1"/>
                  </a:solidFill>
                  <a:latin typeface="Arial" charset="0"/>
                  <a:ea typeface="ＭＳ Ｐゴシック" pitchFamily="34" charset="-128"/>
                </a:rPr>
                <a:t>Consumable Expected </a:t>
              </a:r>
              <a:br>
                <a:rPr lang="en-US">
                  <a:solidFill>
                    <a:schemeClr val="tx1"/>
                  </a:solidFill>
                  <a:latin typeface="Arial" charset="0"/>
                  <a:ea typeface="ＭＳ Ｐゴシック" pitchFamily="34" charset="-128"/>
                </a:rPr>
              </a:br>
              <a:r>
                <a:rPr lang="en-US">
                  <a:solidFill>
                    <a:schemeClr val="tx1"/>
                  </a:solidFill>
                  <a:latin typeface="Arial" charset="0"/>
                  <a:ea typeface="ＭＳ Ｐゴシック" pitchFamily="34" charset="-128"/>
                </a:rPr>
                <a:t>Requirement</a:t>
              </a:r>
            </a:p>
            <a:p>
              <a:pPr marL="804863" lvl="3" indent="-119063" algn="l" eaLnBrk="0" hangingPunct="0">
                <a:spcBef>
                  <a:spcPct val="10000"/>
                </a:spcBef>
              </a:pPr>
              <a:r>
                <a:rPr lang="en-US">
                  <a:solidFill>
                    <a:schemeClr val="tx1"/>
                  </a:solidFill>
                  <a:latin typeface="Arial" charset="0"/>
                  <a:ea typeface="ＭＳ Ｐゴシック" pitchFamily="34" charset="-128"/>
                </a:rPr>
                <a:t>Segment Requirement</a:t>
              </a:r>
            </a:p>
          </p:txBody>
        </p:sp>
      </p:gr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8450" name="Rectangle 2"/>
          <p:cNvSpPr>
            <a:spLocks noGrp="1" noChangeArrowheads="1"/>
          </p:cNvSpPr>
          <p:nvPr>
            <p:ph type="title"/>
          </p:nvPr>
        </p:nvSpPr>
        <p:spPr/>
        <p:txBody>
          <a:bodyPr/>
          <a:lstStyle/>
          <a:p>
            <a:r>
              <a:rPr lang="en-US" smtClean="0"/>
              <a:t>An XML Document – Production Schedule</a:t>
            </a:r>
          </a:p>
        </p:txBody>
      </p:sp>
      <p:grpSp>
        <p:nvGrpSpPr>
          <p:cNvPr id="1768451" name="Group 3"/>
          <p:cNvGrpSpPr>
            <a:grpSpLocks/>
          </p:cNvGrpSpPr>
          <p:nvPr/>
        </p:nvGrpSpPr>
        <p:grpSpPr bwMode="auto">
          <a:xfrm>
            <a:off x="547688" y="1560513"/>
            <a:ext cx="7742237" cy="4764087"/>
            <a:chOff x="345" y="983"/>
            <a:chExt cx="4877" cy="3001"/>
          </a:xfrm>
        </p:grpSpPr>
        <p:pic>
          <p:nvPicPr>
            <p:cNvPr id="1768452" name="Picture 4"/>
            <p:cNvPicPr>
              <a:picLocks noChangeAspect="1" noChangeArrowheads="1"/>
            </p:cNvPicPr>
            <p:nvPr/>
          </p:nvPicPr>
          <p:blipFill>
            <a:blip r:embed="rId3" cstate="print"/>
            <a:srcRect/>
            <a:stretch>
              <a:fillRect/>
            </a:stretch>
          </p:blipFill>
          <p:spPr bwMode="auto">
            <a:xfrm>
              <a:off x="345" y="983"/>
              <a:ext cx="4518" cy="3001"/>
            </a:xfrm>
            <a:prstGeom prst="rect">
              <a:avLst/>
            </a:prstGeom>
            <a:noFill/>
            <a:ln>
              <a:noFill/>
            </a:ln>
            <a:effectLst/>
          </p:spPr>
        </p:pic>
        <p:sp>
          <p:nvSpPr>
            <p:cNvPr id="1768453" name="Oval 5"/>
            <p:cNvSpPr>
              <a:spLocks noChangeArrowheads="1"/>
            </p:cNvSpPr>
            <p:nvPr/>
          </p:nvSpPr>
          <p:spPr bwMode="auto">
            <a:xfrm>
              <a:off x="431" y="1049"/>
              <a:ext cx="1344" cy="480"/>
            </a:xfrm>
            <a:prstGeom prst="ellipse">
              <a:avLst/>
            </a:prstGeom>
            <a:noFill/>
            <a:ln w="57150">
              <a:solidFill>
                <a:schemeClr val="tx1"/>
              </a:solidFill>
              <a:round/>
              <a:headEnd/>
              <a:tailEnd/>
            </a:ln>
            <a:effectLst/>
          </p:spPr>
          <p:txBody>
            <a:bodyPr wrap="none" anchor="ctr"/>
            <a:lstStyle/>
            <a:p>
              <a:endParaRPr lang="en-US"/>
            </a:p>
          </p:txBody>
        </p:sp>
        <p:sp>
          <p:nvSpPr>
            <p:cNvPr id="1768454" name="Line 6"/>
            <p:cNvSpPr>
              <a:spLocks noChangeShapeType="1"/>
            </p:cNvSpPr>
            <p:nvPr/>
          </p:nvSpPr>
          <p:spPr bwMode="auto">
            <a:xfrm flipH="1">
              <a:off x="1775" y="1289"/>
              <a:ext cx="1488" cy="0"/>
            </a:xfrm>
            <a:prstGeom prst="line">
              <a:avLst/>
            </a:prstGeom>
            <a:noFill/>
            <a:ln w="57150">
              <a:solidFill>
                <a:schemeClr val="tx1"/>
              </a:solidFill>
              <a:round/>
              <a:headEnd/>
              <a:tailEnd type="triangle" w="med" len="med"/>
            </a:ln>
            <a:effectLst/>
          </p:spPr>
          <p:txBody>
            <a:bodyPr/>
            <a:lstStyle/>
            <a:p>
              <a:endParaRPr lang="en-US"/>
            </a:p>
          </p:txBody>
        </p:sp>
        <p:sp>
          <p:nvSpPr>
            <p:cNvPr id="1768455" name="Text Box 7"/>
            <p:cNvSpPr txBox="1">
              <a:spLocks noChangeArrowheads="1"/>
            </p:cNvSpPr>
            <p:nvPr/>
          </p:nvSpPr>
          <p:spPr bwMode="auto">
            <a:xfrm>
              <a:off x="3253" y="1122"/>
              <a:ext cx="1890" cy="288"/>
            </a:xfrm>
            <a:prstGeom prst="rect">
              <a:avLst/>
            </a:prstGeom>
            <a:noFill/>
            <a:ln w="9525">
              <a:noFill/>
              <a:miter lim="800000"/>
              <a:headEnd/>
              <a:tailEnd/>
            </a:ln>
            <a:effectLst/>
          </p:spPr>
          <p:txBody>
            <a:bodyPr wrap="none">
              <a:spAutoFit/>
            </a:bodyPr>
            <a:lstStyle/>
            <a:p>
              <a:pPr algn="l" eaLnBrk="0" hangingPunct="0"/>
              <a:r>
                <a:rPr lang="en-US" sz="2400">
                  <a:solidFill>
                    <a:schemeClr val="tx1"/>
                  </a:solidFill>
                  <a:latin typeface="Arial" charset="0"/>
                  <a:ea typeface="ＭＳ Ｐゴシック" pitchFamily="34" charset="-128"/>
                </a:rPr>
                <a:t>Production Schedule</a:t>
              </a:r>
            </a:p>
          </p:txBody>
        </p:sp>
        <p:grpSp>
          <p:nvGrpSpPr>
            <p:cNvPr id="1768456" name="Group 8"/>
            <p:cNvGrpSpPr>
              <a:grpSpLocks/>
            </p:cNvGrpSpPr>
            <p:nvPr/>
          </p:nvGrpSpPr>
          <p:grpSpPr bwMode="auto">
            <a:xfrm>
              <a:off x="406" y="2082"/>
              <a:ext cx="4490" cy="480"/>
              <a:chOff x="567" y="2201"/>
              <a:chExt cx="4490" cy="480"/>
            </a:xfrm>
          </p:grpSpPr>
          <p:sp>
            <p:nvSpPr>
              <p:cNvPr id="1768457" name="Oval 9"/>
              <p:cNvSpPr>
                <a:spLocks noChangeArrowheads="1"/>
              </p:cNvSpPr>
              <p:nvPr/>
            </p:nvSpPr>
            <p:spPr bwMode="auto">
              <a:xfrm>
                <a:off x="567" y="2201"/>
                <a:ext cx="1344" cy="480"/>
              </a:xfrm>
              <a:prstGeom prst="ellipse">
                <a:avLst/>
              </a:prstGeom>
              <a:noFill/>
              <a:ln w="57150">
                <a:solidFill>
                  <a:schemeClr val="tx1"/>
                </a:solidFill>
                <a:round/>
                <a:headEnd/>
                <a:tailEnd/>
              </a:ln>
              <a:effectLst/>
            </p:spPr>
            <p:txBody>
              <a:bodyPr wrap="none" anchor="ctr"/>
              <a:lstStyle/>
              <a:p>
                <a:endParaRPr lang="en-US"/>
              </a:p>
            </p:txBody>
          </p:sp>
          <p:sp>
            <p:nvSpPr>
              <p:cNvPr id="1768458" name="Line 10"/>
              <p:cNvSpPr>
                <a:spLocks noChangeShapeType="1"/>
              </p:cNvSpPr>
              <p:nvPr/>
            </p:nvSpPr>
            <p:spPr bwMode="auto">
              <a:xfrm flipH="1">
                <a:off x="1911" y="2441"/>
                <a:ext cx="1352" cy="0"/>
              </a:xfrm>
              <a:prstGeom prst="line">
                <a:avLst/>
              </a:prstGeom>
              <a:noFill/>
              <a:ln w="57150">
                <a:solidFill>
                  <a:schemeClr val="tx1"/>
                </a:solidFill>
                <a:round/>
                <a:headEnd/>
                <a:tailEnd type="triangle" w="med" len="med"/>
              </a:ln>
              <a:effectLst/>
            </p:spPr>
            <p:txBody>
              <a:bodyPr/>
              <a:lstStyle/>
              <a:p>
                <a:endParaRPr lang="en-US"/>
              </a:p>
            </p:txBody>
          </p:sp>
          <p:sp>
            <p:nvSpPr>
              <p:cNvPr id="1768459" name="Text Box 11"/>
              <p:cNvSpPr txBox="1">
                <a:spLocks noChangeArrowheads="1"/>
              </p:cNvSpPr>
              <p:nvPr/>
            </p:nvSpPr>
            <p:spPr bwMode="auto">
              <a:xfrm>
                <a:off x="3253" y="2274"/>
                <a:ext cx="1804" cy="288"/>
              </a:xfrm>
              <a:prstGeom prst="rect">
                <a:avLst/>
              </a:prstGeom>
              <a:noFill/>
              <a:ln w="9525">
                <a:noFill/>
                <a:miter lim="800000"/>
                <a:headEnd/>
                <a:tailEnd/>
              </a:ln>
              <a:effectLst/>
            </p:spPr>
            <p:txBody>
              <a:bodyPr wrap="none">
                <a:spAutoFit/>
              </a:bodyPr>
              <a:lstStyle/>
              <a:p>
                <a:pPr algn="l" eaLnBrk="0" hangingPunct="0"/>
                <a:r>
                  <a:rPr lang="en-US" sz="2400">
                    <a:solidFill>
                      <a:schemeClr val="tx1"/>
                    </a:solidFill>
                    <a:latin typeface="Arial" charset="0"/>
                    <a:ea typeface="ＭＳ Ｐゴシック" pitchFamily="34" charset="-128"/>
                  </a:rPr>
                  <a:t>Production Request</a:t>
                </a:r>
              </a:p>
            </p:txBody>
          </p:sp>
        </p:grpSp>
        <p:grpSp>
          <p:nvGrpSpPr>
            <p:cNvPr id="1768460" name="Group 12"/>
            <p:cNvGrpSpPr>
              <a:grpSpLocks/>
            </p:cNvGrpSpPr>
            <p:nvPr/>
          </p:nvGrpSpPr>
          <p:grpSpPr bwMode="auto">
            <a:xfrm>
              <a:off x="593" y="2733"/>
              <a:ext cx="4629" cy="480"/>
              <a:chOff x="663" y="2873"/>
              <a:chExt cx="4629" cy="480"/>
            </a:xfrm>
          </p:grpSpPr>
          <p:sp>
            <p:nvSpPr>
              <p:cNvPr id="1768461" name="Oval 13"/>
              <p:cNvSpPr>
                <a:spLocks noChangeArrowheads="1"/>
              </p:cNvSpPr>
              <p:nvPr/>
            </p:nvSpPr>
            <p:spPr bwMode="auto">
              <a:xfrm>
                <a:off x="663" y="2873"/>
                <a:ext cx="1344" cy="480"/>
              </a:xfrm>
              <a:prstGeom prst="ellipse">
                <a:avLst/>
              </a:prstGeom>
              <a:noFill/>
              <a:ln w="57150">
                <a:solidFill>
                  <a:schemeClr val="tx1"/>
                </a:solidFill>
                <a:round/>
                <a:headEnd/>
                <a:tailEnd/>
              </a:ln>
              <a:effectLst/>
            </p:spPr>
            <p:txBody>
              <a:bodyPr wrap="none" anchor="ctr"/>
              <a:lstStyle/>
              <a:p>
                <a:endParaRPr lang="en-US"/>
              </a:p>
            </p:txBody>
          </p:sp>
          <p:sp>
            <p:nvSpPr>
              <p:cNvPr id="1768462" name="Line 14"/>
              <p:cNvSpPr>
                <a:spLocks noChangeShapeType="1"/>
              </p:cNvSpPr>
              <p:nvPr/>
            </p:nvSpPr>
            <p:spPr bwMode="auto">
              <a:xfrm flipH="1">
                <a:off x="2007" y="3113"/>
                <a:ext cx="1256" cy="0"/>
              </a:xfrm>
              <a:prstGeom prst="line">
                <a:avLst/>
              </a:prstGeom>
              <a:noFill/>
              <a:ln w="57150">
                <a:solidFill>
                  <a:schemeClr val="tx1"/>
                </a:solidFill>
                <a:round/>
                <a:headEnd/>
                <a:tailEnd type="triangle" w="med" len="med"/>
              </a:ln>
              <a:effectLst/>
            </p:spPr>
            <p:txBody>
              <a:bodyPr/>
              <a:lstStyle/>
              <a:p>
                <a:endParaRPr lang="en-US"/>
              </a:p>
            </p:txBody>
          </p:sp>
          <p:sp>
            <p:nvSpPr>
              <p:cNvPr id="1768463" name="Text Box 15"/>
              <p:cNvSpPr txBox="1">
                <a:spLocks noChangeArrowheads="1"/>
              </p:cNvSpPr>
              <p:nvPr/>
            </p:nvSpPr>
            <p:spPr bwMode="auto">
              <a:xfrm>
                <a:off x="3253" y="2946"/>
                <a:ext cx="2039" cy="288"/>
              </a:xfrm>
              <a:prstGeom prst="rect">
                <a:avLst/>
              </a:prstGeom>
              <a:noFill/>
              <a:ln w="9525">
                <a:noFill/>
                <a:miter lim="800000"/>
                <a:headEnd/>
                <a:tailEnd/>
              </a:ln>
              <a:effectLst/>
            </p:spPr>
            <p:txBody>
              <a:bodyPr wrap="none">
                <a:spAutoFit/>
              </a:bodyPr>
              <a:lstStyle/>
              <a:p>
                <a:pPr algn="l" eaLnBrk="0" hangingPunct="0"/>
                <a:r>
                  <a:rPr lang="en-US" sz="2400">
                    <a:solidFill>
                      <a:schemeClr val="tx1"/>
                    </a:solidFill>
                    <a:latin typeface="Arial" charset="0"/>
                    <a:ea typeface="ＭＳ Ｐゴシック" pitchFamily="34" charset="-128"/>
                  </a:rPr>
                  <a:t>Segment Requirement</a:t>
                </a:r>
              </a:p>
            </p:txBody>
          </p:sp>
        </p:grpSp>
        <p:grpSp>
          <p:nvGrpSpPr>
            <p:cNvPr id="1768464" name="Group 16"/>
            <p:cNvGrpSpPr>
              <a:grpSpLocks/>
            </p:cNvGrpSpPr>
            <p:nvPr/>
          </p:nvGrpSpPr>
          <p:grpSpPr bwMode="auto">
            <a:xfrm>
              <a:off x="513" y="3458"/>
              <a:ext cx="4584" cy="480"/>
              <a:chOff x="513" y="3458"/>
              <a:chExt cx="4584" cy="480"/>
            </a:xfrm>
          </p:grpSpPr>
          <p:sp>
            <p:nvSpPr>
              <p:cNvPr id="1768465" name="Oval 17"/>
              <p:cNvSpPr>
                <a:spLocks noChangeArrowheads="1"/>
              </p:cNvSpPr>
              <p:nvPr/>
            </p:nvSpPr>
            <p:spPr bwMode="auto">
              <a:xfrm>
                <a:off x="513" y="3458"/>
                <a:ext cx="1862" cy="480"/>
              </a:xfrm>
              <a:prstGeom prst="ellipse">
                <a:avLst/>
              </a:prstGeom>
              <a:noFill/>
              <a:ln w="57150">
                <a:solidFill>
                  <a:schemeClr val="tx1"/>
                </a:solidFill>
                <a:round/>
                <a:headEnd/>
                <a:tailEnd/>
              </a:ln>
              <a:effectLst/>
            </p:spPr>
            <p:txBody>
              <a:bodyPr wrap="none" anchor="ctr"/>
              <a:lstStyle/>
              <a:p>
                <a:endParaRPr lang="en-US"/>
              </a:p>
            </p:txBody>
          </p:sp>
          <p:sp>
            <p:nvSpPr>
              <p:cNvPr id="1768466" name="Line 18"/>
              <p:cNvSpPr>
                <a:spLocks noChangeShapeType="1"/>
              </p:cNvSpPr>
              <p:nvPr/>
            </p:nvSpPr>
            <p:spPr bwMode="auto">
              <a:xfrm flipH="1">
                <a:off x="2375" y="3698"/>
                <a:ext cx="1056" cy="1"/>
              </a:xfrm>
              <a:prstGeom prst="line">
                <a:avLst/>
              </a:prstGeom>
              <a:noFill/>
              <a:ln w="57150">
                <a:solidFill>
                  <a:schemeClr val="tx1"/>
                </a:solidFill>
                <a:round/>
                <a:headEnd/>
                <a:tailEnd type="triangle" w="med" len="med"/>
              </a:ln>
              <a:effectLst/>
            </p:spPr>
            <p:txBody>
              <a:bodyPr/>
              <a:lstStyle/>
              <a:p>
                <a:endParaRPr lang="en-US"/>
              </a:p>
            </p:txBody>
          </p:sp>
          <p:sp>
            <p:nvSpPr>
              <p:cNvPr id="1768467" name="Text Box 19"/>
              <p:cNvSpPr txBox="1">
                <a:spLocks noChangeArrowheads="1"/>
              </p:cNvSpPr>
              <p:nvPr/>
            </p:nvSpPr>
            <p:spPr bwMode="auto">
              <a:xfrm>
                <a:off x="3421" y="3531"/>
                <a:ext cx="1676" cy="288"/>
              </a:xfrm>
              <a:prstGeom prst="rect">
                <a:avLst/>
              </a:prstGeom>
              <a:noFill/>
              <a:ln w="9525">
                <a:noFill/>
                <a:miter lim="800000"/>
                <a:headEnd/>
                <a:tailEnd/>
              </a:ln>
              <a:effectLst/>
            </p:spPr>
            <p:txBody>
              <a:bodyPr wrap="none">
                <a:spAutoFit/>
              </a:bodyPr>
              <a:lstStyle/>
              <a:p>
                <a:pPr algn="l" eaLnBrk="0" hangingPunct="0"/>
                <a:r>
                  <a:rPr lang="en-US" sz="2400">
                    <a:solidFill>
                      <a:schemeClr val="tx1"/>
                    </a:solidFill>
                    <a:latin typeface="Arial" charset="0"/>
                    <a:ea typeface="ＭＳ Ｐゴシック" pitchFamily="34" charset="-128"/>
                  </a:rPr>
                  <a:t>Material Produced</a:t>
                </a:r>
              </a:p>
            </p:txBody>
          </p:sp>
        </p:grpSp>
      </p:gr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0498" name="Rectangle 2"/>
          <p:cNvSpPr>
            <a:spLocks noGrp="1" noChangeArrowheads="1"/>
          </p:cNvSpPr>
          <p:nvPr>
            <p:ph type="title"/>
          </p:nvPr>
        </p:nvSpPr>
        <p:spPr/>
        <p:txBody>
          <a:bodyPr/>
          <a:lstStyle/>
          <a:p>
            <a:r>
              <a:rPr lang="en-US" smtClean="0"/>
              <a:t>How do ISA-95 &amp; MIMOSA fit together?</a:t>
            </a:r>
          </a:p>
        </p:txBody>
      </p:sp>
      <p:sp>
        <p:nvSpPr>
          <p:cNvPr id="1770499" name="Rectangle 3"/>
          <p:cNvSpPr>
            <a:spLocks noGrp="1" noChangeArrowheads="1"/>
          </p:cNvSpPr>
          <p:nvPr>
            <p:ph type="body" idx="1"/>
          </p:nvPr>
        </p:nvSpPr>
        <p:spPr/>
        <p:txBody>
          <a:bodyPr/>
          <a:lstStyle/>
          <a:p>
            <a:r>
              <a:rPr lang="en-US" smtClean="0"/>
              <a:t>ISA-95 focuses on Level 3-4 data exchange</a:t>
            </a:r>
          </a:p>
          <a:p>
            <a:pPr lvl="1"/>
            <a:r>
              <a:rPr lang="en-US" smtClean="0"/>
              <a:t>Provides framework &amp; with B2MML exchange messages</a:t>
            </a:r>
          </a:p>
          <a:p>
            <a:pPr lvl="1"/>
            <a:r>
              <a:rPr lang="en-US" smtClean="0"/>
              <a:t>Level 3 functions being documented for MES level data exchange</a:t>
            </a:r>
          </a:p>
          <a:p>
            <a:r>
              <a:rPr lang="en-US" smtClean="0"/>
              <a:t>MIMOSA provides a rich model for complete O&amp;M master data management, configuration management, and lifecycle asset management data</a:t>
            </a:r>
          </a:p>
          <a:p>
            <a:pPr lvl="1"/>
            <a:r>
              <a:rPr lang="en-US" smtClean="0"/>
              <a:t>Works within the ISA-95 framework</a:t>
            </a:r>
          </a:p>
          <a:p>
            <a:pPr lvl="1"/>
            <a:endParaRPr lang="en-US" smtClean="0"/>
          </a:p>
          <a:p>
            <a:endParaRPr lang="en-US" smtClean="0"/>
          </a:p>
          <a:p>
            <a:endParaRPr lang="en-US" smtClean="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5074" name="Rectangle 2"/>
          <p:cNvSpPr>
            <a:spLocks noGrp="1" noChangeArrowheads="1"/>
          </p:cNvSpPr>
          <p:nvPr>
            <p:ph type="title"/>
          </p:nvPr>
        </p:nvSpPr>
        <p:spPr/>
        <p:txBody>
          <a:bodyPr/>
          <a:lstStyle/>
          <a:p>
            <a:r>
              <a:rPr lang="en-US" smtClean="0"/>
              <a:t>Summary</a:t>
            </a:r>
          </a:p>
        </p:txBody>
      </p:sp>
      <p:sp>
        <p:nvSpPr>
          <p:cNvPr id="1795075" name="Rectangle 3"/>
          <p:cNvSpPr>
            <a:spLocks noGrp="1" noChangeArrowheads="1"/>
          </p:cNvSpPr>
          <p:nvPr>
            <p:ph type="body" idx="1"/>
          </p:nvPr>
        </p:nvSpPr>
        <p:spPr/>
        <p:txBody>
          <a:bodyPr/>
          <a:lstStyle/>
          <a:p>
            <a:r>
              <a:rPr lang="en-US" smtClean="0"/>
              <a:t>ISA-95 has agreed to draw upon MIMOSA’s data models as maintenance models are added</a:t>
            </a:r>
          </a:p>
          <a:p>
            <a:pPr lvl="1"/>
            <a:r>
              <a:rPr lang="en-US" smtClean="0"/>
              <a:t>ISA-95 grew out of control engineer’s production perspective</a:t>
            </a:r>
          </a:p>
          <a:p>
            <a:pPr lvl="1"/>
            <a:r>
              <a:rPr lang="en-US" smtClean="0"/>
              <a:t>With successful growth it is has touched with MIMOSA that grew out of maintenance &amp; asset management</a:t>
            </a:r>
          </a:p>
          <a:p>
            <a:r>
              <a:rPr lang="en-US" smtClean="0"/>
              <a:t>ISA-95 is currently being updated to provide coverage of inventory, quality data and maintenance</a:t>
            </a:r>
          </a:p>
          <a:p>
            <a:pPr lvl="1"/>
            <a:r>
              <a:rPr lang="en-US" smtClean="0"/>
              <a:t>Maintenance models will be an abstraction of MIMOSA models, not competition</a:t>
            </a:r>
          </a:p>
          <a:p>
            <a:r>
              <a:rPr lang="en-US" smtClean="0"/>
              <a:t>B2MML will follow ISA-95 providing implementable XML structures for data exchange</a:t>
            </a:r>
          </a:p>
          <a:p>
            <a:endParaRPr lang="en-US" smtClean="0"/>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0754" name="Rectangle 2"/>
          <p:cNvSpPr>
            <a:spLocks noChangeArrowheads="1"/>
          </p:cNvSpPr>
          <p:nvPr/>
        </p:nvSpPr>
        <p:spPr bwMode="auto">
          <a:xfrm>
            <a:off x="663575" y="2544763"/>
            <a:ext cx="7772400" cy="533400"/>
          </a:xfrm>
          <a:prstGeom prst="rect">
            <a:avLst/>
          </a:prstGeom>
          <a:noFill/>
          <a:ln w="9525" algn="ctr">
            <a:noFill/>
            <a:miter lim="800000"/>
            <a:headEnd/>
            <a:tailEnd/>
          </a:ln>
          <a:effectLst>
            <a:outerShdw dist="17961" dir="2700000" algn="ctr" rotWithShape="0">
              <a:schemeClr val="bg2"/>
            </a:outerShdw>
          </a:effectLst>
        </p:spPr>
        <p:txBody>
          <a:bodyPr anchor="ctr"/>
          <a:lstStyle/>
          <a:p>
            <a:pPr algn="l" eaLnBrk="0" hangingPunct="0"/>
            <a:r>
              <a:rPr lang="en-US" sz="3200" dirty="0" smtClean="0">
                <a:solidFill>
                  <a:schemeClr val="tx1"/>
                </a:solidFill>
                <a:latin typeface="Arial" charset="0"/>
              </a:rPr>
              <a:t>OpenO&amp;M Specifications</a:t>
            </a:r>
            <a:endParaRPr lang="en-US" sz="3200" dirty="0">
              <a:solidFill>
                <a:schemeClr val="tx1"/>
              </a:solidFill>
              <a:latin typeface="Arial" charset="0"/>
            </a:endParaRPr>
          </a:p>
        </p:txBody>
      </p:sp>
    </p:spTree>
  </p:cSld>
  <p:clrMapOvr>
    <a:masterClrMapping/>
  </p:clrMapOvr>
  <p:transition advTm="5000"/>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2418" name="Rectangle 2"/>
          <p:cNvSpPr>
            <a:spLocks noChangeArrowheads="1"/>
          </p:cNvSpPr>
          <p:nvPr/>
        </p:nvSpPr>
        <p:spPr bwMode="auto">
          <a:xfrm>
            <a:off x="914400" y="2544763"/>
            <a:ext cx="7463118" cy="893762"/>
          </a:xfrm>
          <a:prstGeom prst="rect">
            <a:avLst/>
          </a:prstGeom>
          <a:noFill/>
          <a:ln w="9525" algn="ctr">
            <a:noFill/>
            <a:miter lim="800000"/>
            <a:headEnd/>
            <a:tailEnd/>
          </a:ln>
          <a:effectLst>
            <a:outerShdw dist="17961" dir="2700000" algn="ctr" rotWithShape="0">
              <a:schemeClr val="bg2"/>
            </a:outerShdw>
          </a:effectLst>
        </p:spPr>
        <p:txBody>
          <a:bodyPr anchor="ctr"/>
          <a:lstStyle/>
          <a:p>
            <a:pPr eaLnBrk="0" hangingPunct="0"/>
            <a:r>
              <a:rPr lang="en-US" sz="2800" dirty="0">
                <a:solidFill>
                  <a:schemeClr val="tx1"/>
                </a:solidFill>
                <a:latin typeface="Arial" charset="0"/>
              </a:rPr>
              <a:t>Enabler #1: </a:t>
            </a:r>
            <a:r>
              <a:rPr lang="en-US" sz="2800" dirty="0" smtClean="0">
                <a:solidFill>
                  <a:schemeClr val="tx1"/>
                </a:solidFill>
                <a:latin typeface="Arial" charset="0"/>
              </a:rPr>
              <a:t>OpenO&amp;M Common Interoperability Registry</a:t>
            </a:r>
            <a:endParaRPr lang="en-US" sz="2800" dirty="0">
              <a:solidFill>
                <a:schemeClr val="tx1"/>
              </a:solidFill>
              <a:latin typeface="Arial" charset="0"/>
            </a:endParaRP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0610" name="Rectangle 2"/>
          <p:cNvSpPr>
            <a:spLocks noGrp="1" noChangeArrowheads="1"/>
          </p:cNvSpPr>
          <p:nvPr>
            <p:ph type="title"/>
          </p:nvPr>
        </p:nvSpPr>
        <p:spPr/>
        <p:txBody>
          <a:bodyPr/>
          <a:lstStyle/>
          <a:p>
            <a:r>
              <a:rPr lang="en-US" sz="2400" smtClean="0"/>
              <a:t>OpenO&amp;M Common Interoperability Registry (CIR)</a:t>
            </a:r>
          </a:p>
        </p:txBody>
      </p:sp>
      <p:sp>
        <p:nvSpPr>
          <p:cNvPr id="1860611" name="Rectangle 3"/>
          <p:cNvSpPr>
            <a:spLocks noGrp="1" noChangeArrowheads="1"/>
          </p:cNvSpPr>
          <p:nvPr>
            <p:ph type="body" idx="1"/>
          </p:nvPr>
        </p:nvSpPr>
        <p:spPr/>
        <p:txBody>
          <a:bodyPr/>
          <a:lstStyle/>
          <a:p>
            <a:r>
              <a:rPr lang="en-US" smtClean="0"/>
              <a:t>Provides the “Yellow-Pages” lookup for all systems to locate an identical object in another system</a:t>
            </a:r>
          </a:p>
          <a:p>
            <a:r>
              <a:rPr lang="en-US" smtClean="0"/>
              <a:t>Glue to tie systems together which have different Identifiers for the exact same object but never had to talk “on-line” before</a:t>
            </a:r>
          </a:p>
          <a:p>
            <a:r>
              <a:rPr lang="en-US" smtClean="0"/>
              <a:t>Provides a globally-unique CIR Identifier (CIR Id) to link “local” object IDs </a:t>
            </a:r>
          </a:p>
        </p:txBody>
      </p:sp>
    </p:spTree>
  </p:cSld>
  <p:clrMapOvr>
    <a:masterClrMapping/>
  </p:clrMapOvr>
  <p:transition advTm="5000"/>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62" name="Rectangle 2"/>
          <p:cNvSpPr>
            <a:spLocks noChangeArrowheads="1"/>
          </p:cNvSpPr>
          <p:nvPr/>
        </p:nvSpPr>
        <p:spPr bwMode="auto">
          <a:xfrm>
            <a:off x="85725" y="2219325"/>
            <a:ext cx="2087563" cy="3081338"/>
          </a:xfrm>
          <a:prstGeom prst="rect">
            <a:avLst/>
          </a:prstGeom>
          <a:solidFill>
            <a:srgbClr val="FFFF99">
              <a:alpha val="80000"/>
            </a:srgbClr>
          </a:solidFill>
          <a:ln w="25400">
            <a:solidFill>
              <a:schemeClr val="tx1"/>
            </a:solidFill>
            <a:miter lim="800000"/>
            <a:headEnd/>
            <a:tailEnd/>
          </a:ln>
          <a:effectLst/>
        </p:spPr>
        <p:txBody>
          <a:bodyPr tIns="0" anchor="ctr"/>
          <a:lstStyle/>
          <a:p>
            <a:r>
              <a:rPr lang="en-US" sz="2000" b="1">
                <a:solidFill>
                  <a:schemeClr val="tx1"/>
                </a:solidFill>
                <a:latin typeface="Arial" charset="0"/>
              </a:rPr>
              <a:t>How Can I Access My Engineering Designs &amp; Reliability Study Data? (</a:t>
            </a:r>
            <a:r>
              <a:rPr lang="en-US" sz="1400" b="1">
                <a:solidFill>
                  <a:schemeClr val="tx1"/>
                </a:solidFill>
              </a:rPr>
              <a:t>P&amp;ID Designs and OEM Component Part Cut Sheet Data)</a:t>
            </a:r>
            <a:r>
              <a:rPr lang="en-US" sz="1400" b="1"/>
              <a:t> </a:t>
            </a:r>
          </a:p>
        </p:txBody>
      </p:sp>
      <p:sp>
        <p:nvSpPr>
          <p:cNvPr id="1832963" name="Rectangle 3"/>
          <p:cNvSpPr>
            <a:spLocks noChangeArrowheads="1"/>
          </p:cNvSpPr>
          <p:nvPr/>
        </p:nvSpPr>
        <p:spPr bwMode="auto">
          <a:xfrm>
            <a:off x="0" y="5613400"/>
            <a:ext cx="9144000" cy="838200"/>
          </a:xfrm>
          <a:prstGeom prst="rect">
            <a:avLst/>
          </a:prstGeom>
          <a:solidFill>
            <a:srgbClr val="FF9966"/>
          </a:solidFill>
          <a:ln w="9525">
            <a:solidFill>
              <a:srgbClr val="FF6600"/>
            </a:solidFill>
            <a:miter lim="800000"/>
            <a:headEnd/>
            <a:tailEnd/>
          </a:ln>
          <a:effectLst/>
        </p:spPr>
        <p:txBody>
          <a:bodyPr wrap="none" anchorCtr="1"/>
          <a:lstStyle/>
          <a:p>
            <a:r>
              <a:rPr kumimoji="1" lang="en-US" sz="1800" b="1">
                <a:solidFill>
                  <a:schemeClr val="tx2"/>
                </a:solidFill>
                <a:latin typeface="Tahoma" pitchFamily="34" charset="0"/>
                <a:ea typeface="ＭＳ Ｐゴシック" pitchFamily="34" charset="-128"/>
              </a:rPr>
              <a:t>How Can My Control Systems, Plant Data Historians &amp; </a:t>
            </a:r>
          </a:p>
          <a:p>
            <a:r>
              <a:rPr kumimoji="1" lang="en-US" sz="1800" b="1">
                <a:solidFill>
                  <a:schemeClr val="tx2"/>
                </a:solidFill>
                <a:latin typeface="Tahoma" pitchFamily="34" charset="0"/>
                <a:ea typeface="ＭＳ Ｐゴシック" pitchFamily="34" charset="-128"/>
              </a:rPr>
              <a:t>Plant Asset Health/Safety/Environmental Systems </a:t>
            </a:r>
          </a:p>
          <a:p>
            <a:r>
              <a:rPr kumimoji="1" lang="en-US" sz="1800" b="1">
                <a:solidFill>
                  <a:schemeClr val="tx2"/>
                </a:solidFill>
                <a:latin typeface="Tahoma" pitchFamily="34" charset="0"/>
                <a:ea typeface="ＭＳ Ｐゴシック" pitchFamily="34" charset="-128"/>
              </a:rPr>
              <a:t>Provide Timely and Relevant Data and Events to all Other Enterprise Systems? </a:t>
            </a:r>
          </a:p>
        </p:txBody>
      </p:sp>
      <p:sp>
        <p:nvSpPr>
          <p:cNvPr id="1832964" name="Rectangle 4"/>
          <p:cNvSpPr>
            <a:spLocks noChangeArrowheads="1"/>
          </p:cNvSpPr>
          <p:nvPr/>
        </p:nvSpPr>
        <p:spPr bwMode="auto">
          <a:xfrm>
            <a:off x="117475" y="1031875"/>
            <a:ext cx="3787775" cy="922338"/>
          </a:xfrm>
          <a:prstGeom prst="rect">
            <a:avLst/>
          </a:prstGeom>
          <a:solidFill>
            <a:srgbClr val="3399FF">
              <a:alpha val="50000"/>
            </a:srgbClr>
          </a:solidFill>
          <a:ln w="9525">
            <a:solidFill>
              <a:schemeClr val="tx1"/>
            </a:solidFill>
            <a:miter lim="800000"/>
            <a:headEnd/>
            <a:tailEnd/>
          </a:ln>
          <a:effectLst/>
        </p:spPr>
        <p:txBody>
          <a:bodyPr wrap="none" anchor="ctr"/>
          <a:lstStyle/>
          <a:p>
            <a:r>
              <a:rPr kumimoji="1" lang="en-US" sz="1400" b="1">
                <a:solidFill>
                  <a:schemeClr val="tx2"/>
                </a:solidFill>
                <a:latin typeface="Tahoma" pitchFamily="34" charset="0"/>
                <a:ea typeface="ＭＳ Ｐゴシック" pitchFamily="34" charset="-128"/>
              </a:rPr>
              <a:t>How Can I Feed Current and Future Plant</a:t>
            </a:r>
          </a:p>
          <a:p>
            <a:r>
              <a:rPr kumimoji="1" lang="en-US" sz="1400" b="1">
                <a:solidFill>
                  <a:schemeClr val="tx2"/>
                </a:solidFill>
                <a:latin typeface="Tahoma" pitchFamily="34" charset="0"/>
                <a:ea typeface="ＭＳ Ｐゴシック" pitchFamily="34" charset="-128"/>
              </a:rPr>
              <a:t>Capability To My ERP System? </a:t>
            </a:r>
          </a:p>
          <a:p>
            <a:r>
              <a:rPr kumimoji="1" lang="en-US" sz="1400" b="1">
                <a:solidFill>
                  <a:schemeClr val="tx2"/>
                </a:solidFill>
                <a:latin typeface="Tahoma" pitchFamily="34" charset="0"/>
                <a:ea typeface="ＭＳ Ｐゴシック" pitchFamily="34" charset="-128"/>
              </a:rPr>
              <a:t>(KPIs, Order Management, Supply Chain,</a:t>
            </a:r>
          </a:p>
          <a:p>
            <a:r>
              <a:rPr kumimoji="1" lang="en-US" sz="1400" b="1">
                <a:solidFill>
                  <a:schemeClr val="tx2"/>
                </a:solidFill>
                <a:latin typeface="Tahoma" pitchFamily="34" charset="0"/>
                <a:ea typeface="ＭＳ Ｐゴシック" pitchFamily="34" charset="-128"/>
              </a:rPr>
              <a:t>Financial, Materiel, Logistics, HR)</a:t>
            </a:r>
          </a:p>
        </p:txBody>
      </p:sp>
      <p:sp>
        <p:nvSpPr>
          <p:cNvPr id="1832965" name="Rectangle 5"/>
          <p:cNvSpPr>
            <a:spLocks noChangeArrowheads="1"/>
          </p:cNvSpPr>
          <p:nvPr/>
        </p:nvSpPr>
        <p:spPr bwMode="auto">
          <a:xfrm>
            <a:off x="6753225" y="2014538"/>
            <a:ext cx="2290763" cy="3484562"/>
          </a:xfrm>
          <a:prstGeom prst="rect">
            <a:avLst/>
          </a:prstGeom>
          <a:solidFill>
            <a:srgbClr val="D3F5D7"/>
          </a:solidFill>
          <a:ln w="25400">
            <a:solidFill>
              <a:schemeClr val="tx1"/>
            </a:solidFill>
            <a:miter lim="800000"/>
            <a:headEnd/>
            <a:tailEnd/>
          </a:ln>
          <a:effectLst/>
        </p:spPr>
        <p:txBody>
          <a:bodyPr tIns="0" anchor="ctr"/>
          <a:lstStyle/>
          <a:p>
            <a:r>
              <a:rPr lang="en-US" sz="1800" b="1">
                <a:solidFill>
                  <a:schemeClr val="tx1"/>
                </a:solidFill>
                <a:latin typeface="Arial" charset="0"/>
              </a:rPr>
              <a:t>How Can I Make My Maintenance Systems Predictive or Condition-based (CBM)  and Optimize My Maintenance Resources (Labor, Parts, Tools, Utilities)?</a:t>
            </a:r>
            <a:r>
              <a:rPr lang="en-US" sz="2000" b="1">
                <a:solidFill>
                  <a:schemeClr val="tx1"/>
                </a:solidFill>
                <a:latin typeface="Arial" charset="0"/>
              </a:rPr>
              <a:t> </a:t>
            </a:r>
            <a:endParaRPr lang="en-US" b="1">
              <a:solidFill>
                <a:schemeClr val="tx1"/>
              </a:solidFill>
              <a:latin typeface="Arial" charset="0"/>
            </a:endParaRPr>
          </a:p>
        </p:txBody>
      </p:sp>
      <p:sp>
        <p:nvSpPr>
          <p:cNvPr id="1832966" name="Oval 6"/>
          <p:cNvSpPr>
            <a:spLocks noChangeArrowheads="1"/>
          </p:cNvSpPr>
          <p:nvPr/>
        </p:nvSpPr>
        <p:spPr bwMode="auto">
          <a:xfrm>
            <a:off x="3325813" y="2438400"/>
            <a:ext cx="2336800" cy="2286000"/>
          </a:xfrm>
          <a:prstGeom prst="ellipse">
            <a:avLst/>
          </a:prstGeom>
          <a:solidFill>
            <a:srgbClr val="53AB6E"/>
          </a:solidFill>
          <a:ln w="25400">
            <a:solidFill>
              <a:schemeClr val="tx1"/>
            </a:solidFill>
            <a:round/>
            <a:headEnd/>
            <a:tailEnd/>
          </a:ln>
          <a:effectLst/>
        </p:spPr>
        <p:txBody>
          <a:bodyPr tIns="0" anchor="ctr"/>
          <a:lstStyle/>
          <a:p>
            <a:endParaRPr lang="en-US" sz="2000" i="1">
              <a:solidFill>
                <a:schemeClr val="tx1"/>
              </a:solidFill>
              <a:latin typeface="Arial" charset="0"/>
            </a:endParaRPr>
          </a:p>
        </p:txBody>
      </p:sp>
      <p:sp>
        <p:nvSpPr>
          <p:cNvPr id="1832967" name="Text Box 7"/>
          <p:cNvSpPr txBox="1">
            <a:spLocks noChangeArrowheads="1"/>
          </p:cNvSpPr>
          <p:nvPr/>
        </p:nvSpPr>
        <p:spPr bwMode="auto">
          <a:xfrm>
            <a:off x="3511550" y="2903538"/>
            <a:ext cx="2062163" cy="1368425"/>
          </a:xfrm>
          <a:prstGeom prst="rect">
            <a:avLst/>
          </a:prstGeom>
          <a:noFill/>
          <a:ln w="9525">
            <a:noFill/>
            <a:miter lim="800000"/>
            <a:headEnd/>
            <a:tailEnd/>
          </a:ln>
          <a:effectLst/>
        </p:spPr>
        <p:txBody>
          <a:bodyPr>
            <a:spAutoFit/>
          </a:bodyPr>
          <a:lstStyle/>
          <a:p>
            <a:r>
              <a:rPr kumimoji="1" lang="en-US" sz="1400" b="1">
                <a:solidFill>
                  <a:schemeClr val="tx2"/>
                </a:solidFill>
                <a:latin typeface="Arial" charset="0"/>
              </a:rPr>
              <a:t>How Can I Access My Physical Plant Configuration and Installed Equipment Registry Components (Past &amp; Present)?</a:t>
            </a:r>
            <a:endParaRPr lang="en-US" sz="1400" b="1" i="1">
              <a:solidFill>
                <a:schemeClr val="tx1"/>
              </a:solidFill>
              <a:latin typeface="Arial" charset="0"/>
            </a:endParaRPr>
          </a:p>
        </p:txBody>
      </p:sp>
      <p:sp>
        <p:nvSpPr>
          <p:cNvPr id="1832968" name="Rectangle 8"/>
          <p:cNvSpPr>
            <a:spLocks noGrp="1" noChangeArrowheads="1"/>
          </p:cNvSpPr>
          <p:nvPr>
            <p:ph type="title"/>
          </p:nvPr>
        </p:nvSpPr>
        <p:spPr>
          <a:xfrm>
            <a:off x="2352675" y="180975"/>
            <a:ext cx="5822950" cy="657225"/>
          </a:xfrm>
        </p:spPr>
        <p:txBody>
          <a:bodyPr/>
          <a:lstStyle/>
          <a:p>
            <a:r>
              <a:rPr lang="en-US" sz="2400" smtClean="0"/>
              <a:t>Industrial Asset Management </a:t>
            </a:r>
            <a:br>
              <a:rPr lang="en-US" sz="2400" smtClean="0"/>
            </a:br>
            <a:r>
              <a:rPr lang="en-US" sz="2400" smtClean="0"/>
              <a:t>Data Integration Challenges </a:t>
            </a:r>
          </a:p>
        </p:txBody>
      </p:sp>
      <p:sp>
        <p:nvSpPr>
          <p:cNvPr id="1832969" name="Rectangle 9"/>
          <p:cNvSpPr>
            <a:spLocks noChangeArrowheads="1"/>
          </p:cNvSpPr>
          <p:nvPr/>
        </p:nvSpPr>
        <p:spPr bwMode="auto">
          <a:xfrm>
            <a:off x="5080000" y="1001713"/>
            <a:ext cx="4006850" cy="931862"/>
          </a:xfrm>
          <a:prstGeom prst="rect">
            <a:avLst/>
          </a:prstGeom>
          <a:solidFill>
            <a:srgbClr val="FF66FF"/>
          </a:solidFill>
          <a:ln w="25400">
            <a:solidFill>
              <a:schemeClr val="tx1"/>
            </a:solidFill>
            <a:miter lim="800000"/>
            <a:headEnd/>
            <a:tailEnd/>
          </a:ln>
          <a:effectLst/>
        </p:spPr>
        <p:txBody>
          <a:bodyPr tIns="0" anchor="ctr"/>
          <a:lstStyle/>
          <a:p>
            <a:r>
              <a:rPr lang="en-US" b="1" dirty="0">
                <a:solidFill>
                  <a:schemeClr val="tx1"/>
                </a:solidFill>
                <a:latin typeface="Arial" charset="0"/>
              </a:rPr>
              <a:t>How Can I Feed </a:t>
            </a:r>
            <a:r>
              <a:rPr lang="en-US" b="1" dirty="0" smtClean="0">
                <a:solidFill>
                  <a:schemeClr val="tx1"/>
                </a:solidFill>
                <a:latin typeface="Arial" charset="0"/>
              </a:rPr>
              <a:t>Current and Future Asset </a:t>
            </a:r>
            <a:r>
              <a:rPr lang="en-US" b="1" dirty="0">
                <a:solidFill>
                  <a:schemeClr val="tx1"/>
                </a:solidFill>
                <a:latin typeface="Arial" charset="0"/>
              </a:rPr>
              <a:t>Capability Data Into My Production Optimization, Planning &amp; Scheduling Systems?</a:t>
            </a:r>
          </a:p>
        </p:txBody>
      </p:sp>
    </p:spTree>
  </p:cSld>
  <p:clrMapOvr>
    <a:masterClrMapping/>
  </p:clrMapOvr>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7138" name="Rectangle 2"/>
          <p:cNvSpPr>
            <a:spLocks noChangeArrowheads="1"/>
          </p:cNvSpPr>
          <p:nvPr/>
        </p:nvSpPr>
        <p:spPr bwMode="auto">
          <a:xfrm>
            <a:off x="85725" y="2219325"/>
            <a:ext cx="2087563" cy="3081338"/>
          </a:xfrm>
          <a:prstGeom prst="rect">
            <a:avLst/>
          </a:prstGeom>
          <a:solidFill>
            <a:srgbClr val="FFFF99">
              <a:alpha val="80000"/>
            </a:srgbClr>
          </a:solidFill>
          <a:ln w="25400">
            <a:solidFill>
              <a:schemeClr val="tx1"/>
            </a:solidFill>
            <a:miter lim="800000"/>
            <a:headEnd/>
            <a:tailEnd/>
          </a:ln>
          <a:effectLst/>
        </p:spPr>
        <p:txBody>
          <a:bodyPr tIns="0" anchor="ctr"/>
          <a:lstStyle/>
          <a:p>
            <a:r>
              <a:rPr lang="en-US" sz="2000" b="1" dirty="0">
                <a:solidFill>
                  <a:schemeClr val="tx1"/>
                </a:solidFill>
                <a:latin typeface="Arial" charset="0"/>
              </a:rPr>
              <a:t>EPC &amp; OEM Engineering Product Design Data &amp; Reliability </a:t>
            </a:r>
            <a:r>
              <a:rPr lang="en-US" sz="2000" b="1" dirty="0" smtClean="0">
                <a:solidFill>
                  <a:schemeClr val="tx1"/>
                </a:solidFill>
                <a:latin typeface="Arial" charset="0"/>
              </a:rPr>
              <a:t>Engineering </a:t>
            </a:r>
          </a:p>
          <a:p>
            <a:r>
              <a:rPr lang="en-US" sz="2000" b="1" dirty="0" smtClean="0">
                <a:solidFill>
                  <a:schemeClr val="tx1"/>
                </a:solidFill>
                <a:latin typeface="Arial" charset="0"/>
              </a:rPr>
              <a:t>Study </a:t>
            </a:r>
            <a:r>
              <a:rPr lang="en-US" sz="2000" b="1" dirty="0">
                <a:solidFill>
                  <a:schemeClr val="tx1"/>
                </a:solidFill>
                <a:latin typeface="Arial" charset="0"/>
              </a:rPr>
              <a:t>Data</a:t>
            </a:r>
          </a:p>
        </p:txBody>
      </p:sp>
      <p:sp>
        <p:nvSpPr>
          <p:cNvPr id="987139" name="Rectangle 3"/>
          <p:cNvSpPr>
            <a:spLocks noChangeArrowheads="1"/>
          </p:cNvSpPr>
          <p:nvPr/>
        </p:nvSpPr>
        <p:spPr bwMode="auto">
          <a:xfrm>
            <a:off x="0" y="5613400"/>
            <a:ext cx="9144000" cy="838200"/>
          </a:xfrm>
          <a:prstGeom prst="rect">
            <a:avLst/>
          </a:prstGeom>
          <a:solidFill>
            <a:srgbClr val="FF9966"/>
          </a:solidFill>
          <a:ln w="9525">
            <a:solidFill>
              <a:srgbClr val="FF6600"/>
            </a:solidFill>
            <a:miter lim="800000"/>
            <a:headEnd/>
            <a:tailEnd/>
          </a:ln>
          <a:effectLst/>
        </p:spPr>
        <p:txBody>
          <a:bodyPr wrap="none" anchorCtr="1"/>
          <a:lstStyle/>
          <a:p>
            <a:r>
              <a:rPr kumimoji="1" lang="en-US" sz="2400" b="1" dirty="0">
                <a:solidFill>
                  <a:schemeClr val="tx2"/>
                </a:solidFill>
                <a:latin typeface="Tahoma" pitchFamily="34" charset="0"/>
                <a:ea typeface="ＭＳ Ｐゴシック" pitchFamily="34" charset="-128"/>
              </a:rPr>
              <a:t>Control Systems, Plant Data Historians  </a:t>
            </a:r>
          </a:p>
          <a:p>
            <a:r>
              <a:rPr kumimoji="1" lang="en-US" sz="2400" b="1" dirty="0">
                <a:solidFill>
                  <a:schemeClr val="tx2"/>
                </a:solidFill>
                <a:latin typeface="Tahoma" pitchFamily="34" charset="0"/>
                <a:ea typeface="ＭＳ Ｐゴシック" pitchFamily="34" charset="-128"/>
              </a:rPr>
              <a:t>&amp; Plant Asset </a:t>
            </a:r>
            <a:r>
              <a:rPr kumimoji="1" lang="en-US" sz="2400" b="1" dirty="0">
                <a:solidFill>
                  <a:schemeClr val="tx2"/>
                </a:solidFill>
                <a:latin typeface="Tahoma" pitchFamily="34" charset="0"/>
              </a:rPr>
              <a:t>Health/Safety/Environmental Systems</a:t>
            </a:r>
            <a:r>
              <a:rPr kumimoji="1" lang="en-US" sz="2400" b="1" dirty="0">
                <a:solidFill>
                  <a:schemeClr val="tx2"/>
                </a:solidFill>
                <a:latin typeface="Tahoma" pitchFamily="34" charset="0"/>
                <a:ea typeface="ＭＳ Ｐゴシック" pitchFamily="34" charset="-128"/>
              </a:rPr>
              <a:t> Data</a:t>
            </a:r>
          </a:p>
        </p:txBody>
      </p:sp>
      <p:sp>
        <p:nvSpPr>
          <p:cNvPr id="987140" name="Rectangle 4"/>
          <p:cNvSpPr>
            <a:spLocks noChangeArrowheads="1"/>
          </p:cNvSpPr>
          <p:nvPr/>
        </p:nvSpPr>
        <p:spPr bwMode="auto">
          <a:xfrm>
            <a:off x="117475" y="1031875"/>
            <a:ext cx="3787775" cy="922338"/>
          </a:xfrm>
          <a:prstGeom prst="rect">
            <a:avLst/>
          </a:prstGeom>
          <a:solidFill>
            <a:srgbClr val="3399FF">
              <a:alpha val="50000"/>
            </a:srgbClr>
          </a:solidFill>
          <a:ln w="9525">
            <a:solidFill>
              <a:schemeClr val="tx1"/>
            </a:solidFill>
            <a:miter lim="800000"/>
            <a:headEnd/>
            <a:tailEnd/>
          </a:ln>
          <a:effectLst/>
        </p:spPr>
        <p:txBody>
          <a:bodyPr wrap="none" anchor="ctr"/>
          <a:lstStyle/>
          <a:p>
            <a:r>
              <a:rPr kumimoji="1" lang="en-US" sz="2000" b="1">
                <a:solidFill>
                  <a:schemeClr val="tx2"/>
                </a:solidFill>
                <a:latin typeface="Tahoma" pitchFamily="34" charset="0"/>
                <a:ea typeface="ＭＳ Ｐゴシック" pitchFamily="34" charset="-128"/>
              </a:rPr>
              <a:t>Enterprise HR, Financial,</a:t>
            </a:r>
          </a:p>
          <a:p>
            <a:r>
              <a:rPr kumimoji="1" lang="en-US" sz="2000" b="1">
                <a:solidFill>
                  <a:schemeClr val="tx2"/>
                </a:solidFill>
                <a:latin typeface="Tahoma" pitchFamily="34" charset="0"/>
                <a:ea typeface="ＭＳ Ｐゴシック" pitchFamily="34" charset="-128"/>
              </a:rPr>
              <a:t>Materiel, Logistics, &amp;</a:t>
            </a:r>
          </a:p>
          <a:p>
            <a:r>
              <a:rPr kumimoji="1" lang="en-US" sz="2000" b="1">
                <a:solidFill>
                  <a:schemeClr val="tx2"/>
                </a:solidFill>
                <a:latin typeface="Tahoma" pitchFamily="34" charset="0"/>
                <a:ea typeface="ＭＳ Ｐゴシック" pitchFamily="34" charset="-128"/>
              </a:rPr>
              <a:t>Mission Capability Data</a:t>
            </a:r>
          </a:p>
        </p:txBody>
      </p:sp>
      <p:sp>
        <p:nvSpPr>
          <p:cNvPr id="987141" name="Rectangle 5"/>
          <p:cNvSpPr>
            <a:spLocks noChangeArrowheads="1"/>
          </p:cNvSpPr>
          <p:nvPr/>
        </p:nvSpPr>
        <p:spPr bwMode="auto">
          <a:xfrm>
            <a:off x="6753225" y="2323322"/>
            <a:ext cx="2290763" cy="2743200"/>
          </a:xfrm>
          <a:prstGeom prst="rect">
            <a:avLst/>
          </a:prstGeom>
          <a:solidFill>
            <a:srgbClr val="D3F5D7"/>
          </a:solidFill>
          <a:ln w="25400">
            <a:solidFill>
              <a:schemeClr val="tx1"/>
            </a:solidFill>
            <a:miter lim="800000"/>
            <a:headEnd/>
            <a:tailEnd/>
          </a:ln>
          <a:effectLst/>
        </p:spPr>
        <p:txBody>
          <a:bodyPr tIns="0" anchor="ctr"/>
          <a:lstStyle/>
          <a:p>
            <a:r>
              <a:rPr lang="en-US" sz="2000" b="1" dirty="0" smtClean="0">
                <a:solidFill>
                  <a:schemeClr val="tx1"/>
                </a:solidFill>
                <a:latin typeface="Arial" pitchFamily="34" charset="0"/>
              </a:rPr>
              <a:t>Maintenance   Work Plans,  Maintenance </a:t>
            </a:r>
            <a:r>
              <a:rPr lang="en-US" sz="2000" b="1" dirty="0" err="1" smtClean="0">
                <a:solidFill>
                  <a:schemeClr val="tx1"/>
                </a:solidFill>
                <a:latin typeface="Arial" pitchFamily="34" charset="0"/>
              </a:rPr>
              <a:t>Actuals</a:t>
            </a:r>
            <a:r>
              <a:rPr lang="en-US" sz="2000" b="1" dirty="0" smtClean="0">
                <a:solidFill>
                  <a:schemeClr val="tx1"/>
                </a:solidFill>
                <a:latin typeface="Arial" pitchFamily="34" charset="0"/>
              </a:rPr>
              <a:t>, Asset Installations, and Failure Reporting Data</a:t>
            </a:r>
            <a:endParaRPr lang="en-US" sz="2000" b="1" dirty="0">
              <a:solidFill>
                <a:schemeClr val="tx1"/>
              </a:solidFill>
              <a:latin typeface="Arial" pitchFamily="34" charset="0"/>
            </a:endParaRPr>
          </a:p>
        </p:txBody>
      </p:sp>
      <p:sp>
        <p:nvSpPr>
          <p:cNvPr id="987142" name="Oval 6"/>
          <p:cNvSpPr>
            <a:spLocks noChangeArrowheads="1"/>
          </p:cNvSpPr>
          <p:nvPr/>
        </p:nvSpPr>
        <p:spPr bwMode="auto">
          <a:xfrm>
            <a:off x="3325813" y="2438400"/>
            <a:ext cx="2336800" cy="2286000"/>
          </a:xfrm>
          <a:prstGeom prst="ellipse">
            <a:avLst/>
          </a:prstGeom>
          <a:solidFill>
            <a:srgbClr val="53AB6E"/>
          </a:solidFill>
          <a:ln w="25400">
            <a:solidFill>
              <a:schemeClr val="tx1"/>
            </a:solidFill>
            <a:round/>
            <a:headEnd/>
            <a:tailEnd/>
          </a:ln>
          <a:effectLst/>
        </p:spPr>
        <p:txBody>
          <a:bodyPr tIns="0" anchor="ctr"/>
          <a:lstStyle/>
          <a:p>
            <a:r>
              <a:rPr kumimoji="1" lang="en-US" b="1" dirty="0" err="1" smtClean="0">
                <a:solidFill>
                  <a:schemeClr val="tx2"/>
                </a:solidFill>
                <a:latin typeface="Arial" charset="0"/>
              </a:rPr>
              <a:t>ActiveTags</a:t>
            </a:r>
            <a:r>
              <a:rPr kumimoji="1" lang="en-US" b="1" dirty="0" smtClean="0">
                <a:solidFill>
                  <a:schemeClr val="tx2"/>
                </a:solidFill>
                <a:latin typeface="Arial" charset="0"/>
              </a:rPr>
              <a:t> &amp; Topology Registry, Serialized </a:t>
            </a:r>
          </a:p>
          <a:p>
            <a:r>
              <a:rPr kumimoji="1" lang="en-US" b="1" dirty="0" smtClean="0">
                <a:solidFill>
                  <a:schemeClr val="tx2"/>
                </a:solidFill>
                <a:latin typeface="Arial" charset="0"/>
              </a:rPr>
              <a:t>Asset Registry, &amp; </a:t>
            </a:r>
            <a:r>
              <a:rPr kumimoji="1" lang="en-US" b="1" dirty="0">
                <a:solidFill>
                  <a:schemeClr val="tx2"/>
                </a:solidFill>
                <a:latin typeface="Arial" charset="0"/>
              </a:rPr>
              <a:t>Lifecycle Configuration Management </a:t>
            </a:r>
            <a:endParaRPr lang="en-US" sz="1800" i="1" dirty="0">
              <a:solidFill>
                <a:schemeClr val="tx1"/>
              </a:solidFill>
              <a:latin typeface="Arial" charset="0"/>
            </a:endParaRPr>
          </a:p>
        </p:txBody>
      </p:sp>
      <p:sp>
        <p:nvSpPr>
          <p:cNvPr id="987143" name="Rectangle 7"/>
          <p:cNvSpPr>
            <a:spLocks noChangeArrowheads="1"/>
          </p:cNvSpPr>
          <p:nvPr/>
        </p:nvSpPr>
        <p:spPr bwMode="auto">
          <a:xfrm>
            <a:off x="5080000" y="1001713"/>
            <a:ext cx="4006850" cy="931862"/>
          </a:xfrm>
          <a:prstGeom prst="rect">
            <a:avLst/>
          </a:prstGeom>
          <a:solidFill>
            <a:srgbClr val="FF66FF"/>
          </a:solidFill>
          <a:ln w="25400">
            <a:solidFill>
              <a:schemeClr val="tx1"/>
            </a:solidFill>
            <a:miter lim="800000"/>
            <a:headEnd/>
            <a:tailEnd/>
          </a:ln>
          <a:effectLst/>
        </p:spPr>
        <p:txBody>
          <a:bodyPr tIns="0" anchor="ctr"/>
          <a:lstStyle/>
          <a:p>
            <a:r>
              <a:rPr lang="en-US" sz="2000" b="1" dirty="0" smtClean="0">
                <a:solidFill>
                  <a:schemeClr val="tx1"/>
                </a:solidFill>
                <a:latin typeface="Arial" charset="0"/>
              </a:rPr>
              <a:t>Production Reporting, Optimization, Planning &amp; Scheduling Data</a:t>
            </a:r>
            <a:endParaRPr lang="en-US" sz="2000" b="1" dirty="0">
              <a:solidFill>
                <a:schemeClr val="tx1"/>
              </a:solidFill>
              <a:latin typeface="Arial" charset="0"/>
            </a:endParaRPr>
          </a:p>
        </p:txBody>
      </p:sp>
      <p:sp>
        <p:nvSpPr>
          <p:cNvPr id="987145" name="Text Box 9"/>
          <p:cNvSpPr txBox="1">
            <a:spLocks noChangeArrowheads="1"/>
          </p:cNvSpPr>
          <p:nvPr/>
        </p:nvSpPr>
        <p:spPr bwMode="auto">
          <a:xfrm>
            <a:off x="1246998" y="2268301"/>
            <a:ext cx="1752600" cy="406400"/>
          </a:xfrm>
          <a:prstGeom prst="rect">
            <a:avLst/>
          </a:prstGeom>
          <a:solidFill>
            <a:srgbClr val="FFFF00"/>
          </a:solidFill>
          <a:ln w="9525" algn="ctr">
            <a:solidFill>
              <a:schemeClr val="tx1"/>
            </a:solidFill>
            <a:miter lim="800000"/>
            <a:headEnd/>
            <a:tailEnd/>
          </a:ln>
          <a:effectLst>
            <a:prstShdw prst="shdw17" dist="17961" dir="2700000">
              <a:schemeClr val="tx1"/>
            </a:prstShdw>
          </a:effectLst>
        </p:spPr>
        <p:txBody>
          <a:bodyPr>
            <a:spAutoFit/>
          </a:bodyPr>
          <a:lstStyle/>
          <a:p>
            <a:pPr eaLnBrk="0" hangingPunct="0">
              <a:spcBef>
                <a:spcPct val="50000"/>
              </a:spcBef>
            </a:pPr>
            <a:r>
              <a:rPr lang="en-US" sz="2000" b="1" dirty="0">
                <a:solidFill>
                  <a:schemeClr val="tx1"/>
                </a:solidFill>
              </a:rPr>
              <a:t>ISO 15926</a:t>
            </a:r>
          </a:p>
        </p:txBody>
      </p:sp>
      <p:graphicFrame>
        <p:nvGraphicFramePr>
          <p:cNvPr id="987146" name="Object 10"/>
          <p:cNvGraphicFramePr>
            <a:graphicFrameLocks noChangeAspect="1"/>
          </p:cNvGraphicFramePr>
          <p:nvPr/>
        </p:nvGraphicFramePr>
        <p:xfrm>
          <a:off x="496888" y="5529263"/>
          <a:ext cx="976312" cy="458787"/>
        </p:xfrm>
        <a:graphic>
          <a:graphicData uri="http://schemas.openxmlformats.org/presentationml/2006/ole">
            <p:oleObj spid="_x0000_s2022402" name="Picture" r:id="rId4" imgW="5468040" imgH="2572560" progId="Word.Picture.8">
              <p:embed/>
            </p:oleObj>
          </a:graphicData>
        </a:graphic>
      </p:graphicFrame>
      <p:pic>
        <p:nvPicPr>
          <p:cNvPr id="987147" name="Picture 11" descr="C:\My Documents\Virtual Convergence\Orgs\MIMOSA\Images\MIMOSATM.gif"/>
          <p:cNvPicPr>
            <a:picLocks noChangeAspect="1" noChangeArrowheads="1"/>
          </p:cNvPicPr>
          <p:nvPr/>
        </p:nvPicPr>
        <p:blipFill>
          <a:blip r:embed="rId5" r:link="rId6" cstate="print">
            <a:lum bright="-6000"/>
          </a:blip>
          <a:srcRect r="302" b="296"/>
          <a:stretch>
            <a:fillRect/>
          </a:stretch>
        </p:blipFill>
        <p:spPr bwMode="auto">
          <a:xfrm>
            <a:off x="7780338" y="5534025"/>
            <a:ext cx="1066800" cy="363538"/>
          </a:xfrm>
          <a:prstGeom prst="rect">
            <a:avLst/>
          </a:prstGeom>
          <a:noFill/>
          <a:ln w="9525">
            <a:noFill/>
            <a:miter lim="800000"/>
            <a:headEnd/>
            <a:tailEnd/>
          </a:ln>
        </p:spPr>
      </p:pic>
      <p:pic>
        <p:nvPicPr>
          <p:cNvPr id="987148" name="Picture 12" descr="ISA Logo"/>
          <p:cNvPicPr>
            <a:picLocks noChangeAspect="1" noChangeArrowheads="1"/>
          </p:cNvPicPr>
          <p:nvPr/>
        </p:nvPicPr>
        <p:blipFill>
          <a:blip r:embed="rId7" cstate="print"/>
          <a:srcRect/>
          <a:stretch>
            <a:fillRect/>
          </a:stretch>
        </p:blipFill>
        <p:spPr bwMode="auto">
          <a:xfrm>
            <a:off x="4830763" y="849085"/>
            <a:ext cx="683922" cy="495527"/>
          </a:xfrm>
          <a:prstGeom prst="rect">
            <a:avLst/>
          </a:prstGeom>
          <a:noFill/>
          <a:ln w="9525">
            <a:noFill/>
            <a:miter lim="800000"/>
            <a:headEnd/>
            <a:tailEnd/>
          </a:ln>
        </p:spPr>
      </p:pic>
      <p:pic>
        <p:nvPicPr>
          <p:cNvPr id="987149" name="Picture 13"/>
          <p:cNvPicPr>
            <a:picLocks noChangeAspect="1" noChangeArrowheads="1"/>
          </p:cNvPicPr>
          <p:nvPr/>
        </p:nvPicPr>
        <p:blipFill>
          <a:blip r:embed="rId8" cstate="print"/>
          <a:srcRect/>
          <a:stretch>
            <a:fillRect/>
          </a:stretch>
        </p:blipFill>
        <p:spPr bwMode="auto">
          <a:xfrm>
            <a:off x="4781743" y="1543762"/>
            <a:ext cx="694030" cy="378343"/>
          </a:xfrm>
          <a:prstGeom prst="rect">
            <a:avLst/>
          </a:prstGeom>
          <a:noFill/>
          <a:ln w="9525">
            <a:noFill/>
            <a:miter lim="800000"/>
            <a:headEnd/>
            <a:tailEnd/>
          </a:ln>
        </p:spPr>
      </p:pic>
      <p:pic>
        <p:nvPicPr>
          <p:cNvPr id="987150" name="Picture 14" descr="http://www.openapplications.org/images/OAGi-logobluesbackground.jpg"/>
          <p:cNvPicPr>
            <a:picLocks noChangeAspect="1" noChangeArrowheads="1"/>
          </p:cNvPicPr>
          <p:nvPr/>
        </p:nvPicPr>
        <p:blipFill>
          <a:blip r:embed="rId9" r:link="rId10" cstate="print"/>
          <a:srcRect/>
          <a:stretch>
            <a:fillRect/>
          </a:stretch>
        </p:blipFill>
        <p:spPr bwMode="auto">
          <a:xfrm>
            <a:off x="3638842" y="921625"/>
            <a:ext cx="762000" cy="406400"/>
          </a:xfrm>
          <a:prstGeom prst="rect">
            <a:avLst/>
          </a:prstGeom>
          <a:noFill/>
          <a:ln w="9525">
            <a:noFill/>
            <a:miter lim="800000"/>
            <a:headEnd/>
            <a:tailEnd/>
          </a:ln>
        </p:spPr>
      </p:pic>
      <p:pic>
        <p:nvPicPr>
          <p:cNvPr id="987151" name="Picture 15" descr="C:\My Documents\Virtual Convergence\Orgs\MIMOSA\Images\MIMOSATM.gif"/>
          <p:cNvPicPr>
            <a:picLocks noChangeAspect="1" noChangeArrowheads="1"/>
          </p:cNvPicPr>
          <p:nvPr/>
        </p:nvPicPr>
        <p:blipFill>
          <a:blip r:embed="rId5" r:link="rId6" cstate="print">
            <a:lum bright="-6000"/>
          </a:blip>
          <a:srcRect r="302" b="296"/>
          <a:stretch>
            <a:fillRect/>
          </a:stretch>
        </p:blipFill>
        <p:spPr bwMode="auto">
          <a:xfrm>
            <a:off x="6507163" y="4494213"/>
            <a:ext cx="1066800" cy="363537"/>
          </a:xfrm>
          <a:prstGeom prst="rect">
            <a:avLst/>
          </a:prstGeom>
          <a:noFill/>
          <a:ln w="9525">
            <a:noFill/>
            <a:miter lim="800000"/>
            <a:headEnd/>
            <a:tailEnd/>
          </a:ln>
        </p:spPr>
      </p:pic>
      <p:pic>
        <p:nvPicPr>
          <p:cNvPr id="987152" name="Picture 16" descr="C:\My Documents\Virtual Convergence\Orgs\MIMOSA\Images\MIMOSATM.gif"/>
          <p:cNvPicPr>
            <a:picLocks noChangeAspect="1" noChangeArrowheads="1"/>
          </p:cNvPicPr>
          <p:nvPr/>
        </p:nvPicPr>
        <p:blipFill>
          <a:blip r:embed="rId5" r:link="rId6" cstate="print">
            <a:lum bright="-6000"/>
          </a:blip>
          <a:srcRect r="302" b="296"/>
          <a:stretch>
            <a:fillRect/>
          </a:stretch>
        </p:blipFill>
        <p:spPr bwMode="auto">
          <a:xfrm>
            <a:off x="1900879" y="4245212"/>
            <a:ext cx="1066800" cy="363537"/>
          </a:xfrm>
          <a:prstGeom prst="rect">
            <a:avLst/>
          </a:prstGeom>
          <a:noFill/>
          <a:ln w="9525">
            <a:noFill/>
            <a:miter lim="800000"/>
            <a:headEnd/>
            <a:tailEnd/>
          </a:ln>
        </p:spPr>
      </p:pic>
      <p:pic>
        <p:nvPicPr>
          <p:cNvPr id="987154" name="Picture 18" descr="C:\My Documents\Virtual Convergence\Orgs\MIMOSA\Images\MIMOSATM.gif"/>
          <p:cNvPicPr>
            <a:picLocks noChangeAspect="1" noChangeArrowheads="1"/>
          </p:cNvPicPr>
          <p:nvPr/>
        </p:nvPicPr>
        <p:blipFill>
          <a:blip r:embed="rId5" r:link="rId6" cstate="print">
            <a:lum bright="-6000"/>
          </a:blip>
          <a:srcRect r="302" b="296"/>
          <a:stretch>
            <a:fillRect/>
          </a:stretch>
        </p:blipFill>
        <p:spPr bwMode="auto">
          <a:xfrm>
            <a:off x="5202238" y="3328988"/>
            <a:ext cx="1066800" cy="363537"/>
          </a:xfrm>
          <a:prstGeom prst="rect">
            <a:avLst/>
          </a:prstGeom>
          <a:noFill/>
          <a:ln w="9525">
            <a:noFill/>
            <a:miter lim="800000"/>
            <a:headEnd/>
            <a:tailEnd/>
          </a:ln>
        </p:spPr>
      </p:pic>
      <p:sp>
        <p:nvSpPr>
          <p:cNvPr id="987156" name="Rectangle 20"/>
          <p:cNvSpPr>
            <a:spLocks noGrp="1" noChangeArrowheads="1"/>
          </p:cNvSpPr>
          <p:nvPr>
            <p:ph type="title"/>
          </p:nvPr>
        </p:nvSpPr>
        <p:spPr>
          <a:xfrm>
            <a:off x="2263775" y="192088"/>
            <a:ext cx="7156450" cy="569912"/>
          </a:xfrm>
        </p:spPr>
        <p:txBody>
          <a:bodyPr/>
          <a:lstStyle/>
          <a:p>
            <a:r>
              <a:rPr lang="en-US" sz="2000" smtClean="0"/>
              <a:t>OpenO&amp;M Approach –Each System Engineered to Speak a Common O&amp;M Language over a Common Information Bus</a:t>
            </a:r>
          </a:p>
        </p:txBody>
      </p:sp>
      <p:pic>
        <p:nvPicPr>
          <p:cNvPr id="987158" name="Picture 22"/>
          <p:cNvPicPr>
            <a:picLocks noChangeAspect="1" noChangeArrowheads="1"/>
          </p:cNvPicPr>
          <p:nvPr/>
        </p:nvPicPr>
        <p:blipFill>
          <a:blip r:embed="rId8" cstate="print"/>
          <a:srcRect/>
          <a:stretch>
            <a:fillRect/>
          </a:stretch>
        </p:blipFill>
        <p:spPr bwMode="auto">
          <a:xfrm>
            <a:off x="3580428" y="1520891"/>
            <a:ext cx="721841" cy="393504"/>
          </a:xfrm>
          <a:prstGeom prst="rect">
            <a:avLst/>
          </a:prstGeom>
          <a:noFill/>
          <a:ln w="9525">
            <a:noFill/>
            <a:miter lim="800000"/>
            <a:headEnd/>
            <a:tailEnd/>
          </a:ln>
        </p:spPr>
      </p:pic>
      <p:pic>
        <p:nvPicPr>
          <p:cNvPr id="1739779" name="Picture 3"/>
          <p:cNvPicPr>
            <a:picLocks noChangeAspect="1" noChangeArrowheads="1"/>
          </p:cNvPicPr>
          <p:nvPr/>
        </p:nvPicPr>
        <p:blipFill>
          <a:blip r:embed="rId11" cstate="print"/>
          <a:srcRect/>
          <a:stretch>
            <a:fillRect/>
          </a:stretch>
        </p:blipFill>
        <p:spPr bwMode="auto">
          <a:xfrm>
            <a:off x="6009188" y="1862672"/>
            <a:ext cx="1446119" cy="237218"/>
          </a:xfrm>
          <a:prstGeom prst="rect">
            <a:avLst/>
          </a:prstGeom>
          <a:noFill/>
          <a:ln w="9525">
            <a:noFill/>
            <a:miter lim="800000"/>
            <a:headEnd/>
            <a:tailEnd/>
          </a:ln>
        </p:spPr>
      </p:pic>
      <p:pic>
        <p:nvPicPr>
          <p:cNvPr id="1739780" name="Picture 4"/>
          <p:cNvPicPr>
            <a:picLocks noChangeAspect="1" noChangeArrowheads="1"/>
          </p:cNvPicPr>
          <p:nvPr/>
        </p:nvPicPr>
        <p:blipFill>
          <a:blip r:embed="rId12" cstate="print"/>
          <a:srcRect/>
          <a:stretch>
            <a:fillRect/>
          </a:stretch>
        </p:blipFill>
        <p:spPr bwMode="auto">
          <a:xfrm>
            <a:off x="7611264" y="1856266"/>
            <a:ext cx="1252818" cy="211515"/>
          </a:xfrm>
          <a:prstGeom prst="rect">
            <a:avLst/>
          </a:prstGeom>
          <a:noFill/>
          <a:ln w="9525">
            <a:noFill/>
            <a:miter lim="800000"/>
            <a:headEnd/>
            <a:tailEnd/>
          </a:ln>
        </p:spPr>
      </p:pic>
      <p:pic>
        <p:nvPicPr>
          <p:cNvPr id="21" name="Picture 13" descr="Open O&amp;M Logo"/>
          <p:cNvPicPr>
            <a:picLocks noChangeAspect="1" noChangeArrowheads="1"/>
          </p:cNvPicPr>
          <p:nvPr/>
        </p:nvPicPr>
        <p:blipFill>
          <a:blip r:embed="rId13" cstate="print"/>
          <a:srcRect r="34867" b="1394"/>
          <a:stretch>
            <a:fillRect/>
          </a:stretch>
        </p:blipFill>
        <p:spPr bwMode="auto">
          <a:xfrm>
            <a:off x="3569915" y="4867835"/>
            <a:ext cx="800380" cy="376518"/>
          </a:xfrm>
          <a:prstGeom prst="rect">
            <a:avLst/>
          </a:prstGeom>
          <a:noFill/>
          <a:ln w="9525">
            <a:noFill/>
            <a:miter lim="800000"/>
            <a:headEnd/>
            <a:tailEnd/>
          </a:ln>
        </p:spPr>
      </p:pic>
      <p:sp>
        <p:nvSpPr>
          <p:cNvPr id="22" name="WordArt 16"/>
          <p:cNvSpPr>
            <a:spLocks noChangeArrowheads="1" noChangeShapeType="1" noTextEdit="1"/>
          </p:cNvSpPr>
          <p:nvPr/>
        </p:nvSpPr>
        <p:spPr bwMode="auto">
          <a:xfrm>
            <a:off x="4415118" y="4881283"/>
            <a:ext cx="1394011" cy="271744"/>
          </a:xfrm>
          <a:prstGeom prst="rect">
            <a:avLst/>
          </a:prstGeom>
        </p:spPr>
        <p:txBody>
          <a:bodyPr wrap="none" fromWordArt="1">
            <a:prstTxWarp prst="textPlain">
              <a:avLst>
                <a:gd name="adj" fmla="val 50000"/>
              </a:avLst>
            </a:prstTxWarp>
          </a:bodyPr>
          <a:lstStyle/>
          <a:p>
            <a:r>
              <a:rPr lang="en-US" sz="1800" kern="10" dirty="0" smtClean="0">
                <a:ln w="9525">
                  <a:noFill/>
                  <a:round/>
                  <a:headEnd/>
                  <a:tailEnd/>
                </a:ln>
                <a:solidFill>
                  <a:schemeClr val="accent2"/>
                </a:solidFill>
                <a:effectLst>
                  <a:outerShdw dist="17961" dir="18900000" algn="ctr" rotWithShape="0">
                    <a:schemeClr val="tx1">
                      <a:alpha val="50000"/>
                    </a:schemeClr>
                  </a:outerShdw>
                </a:effectLst>
                <a:latin typeface="Times New Roman"/>
                <a:cs typeface="Times New Roman"/>
              </a:rPr>
              <a:t>Common </a:t>
            </a:r>
            <a:r>
              <a:rPr lang="en-US" sz="1800" kern="10" dirty="0" err="1" smtClean="0">
                <a:ln w="9525">
                  <a:noFill/>
                  <a:round/>
                  <a:headEnd/>
                  <a:tailEnd/>
                </a:ln>
                <a:solidFill>
                  <a:schemeClr val="accent2"/>
                </a:solidFill>
                <a:effectLst>
                  <a:outerShdw dist="17961" dir="18900000" algn="ctr" rotWithShape="0">
                    <a:schemeClr val="tx1">
                      <a:alpha val="50000"/>
                    </a:schemeClr>
                  </a:outerShdw>
                </a:effectLst>
                <a:latin typeface="Times New Roman"/>
                <a:cs typeface="Times New Roman"/>
              </a:rPr>
              <a:t>Interop</a:t>
            </a:r>
            <a:r>
              <a:rPr lang="en-US" sz="1800" kern="10" dirty="0" smtClean="0">
                <a:ln w="9525">
                  <a:noFill/>
                  <a:round/>
                  <a:headEnd/>
                  <a:tailEnd/>
                </a:ln>
                <a:solidFill>
                  <a:schemeClr val="accent2"/>
                </a:solidFill>
                <a:effectLst>
                  <a:outerShdw dist="17961" dir="18900000" algn="ctr" rotWithShape="0">
                    <a:schemeClr val="tx1">
                      <a:alpha val="50000"/>
                    </a:schemeClr>
                  </a:outerShdw>
                </a:effectLst>
                <a:latin typeface="Times New Roman"/>
                <a:cs typeface="Times New Roman"/>
              </a:rPr>
              <a:t> Registry</a:t>
            </a:r>
            <a:endParaRPr lang="en-US" sz="1800" kern="10" dirty="0">
              <a:ln w="9525">
                <a:noFill/>
                <a:round/>
                <a:headEnd/>
                <a:tailEnd/>
              </a:ln>
              <a:solidFill>
                <a:schemeClr val="accent2"/>
              </a:solidFill>
              <a:effectLst>
                <a:outerShdw dist="17961" dir="18900000" algn="ctr" rotWithShape="0">
                  <a:schemeClr val="tx1">
                    <a:alpha val="50000"/>
                  </a:schemeClr>
                </a:outerShdw>
              </a:effectLst>
              <a:latin typeface="Times New Roman"/>
              <a:cs typeface="Times New Roman"/>
            </a:endParaRPr>
          </a:p>
        </p:txBody>
      </p:sp>
    </p:spTree>
  </p:cSld>
  <p:clrMapOvr>
    <a:masterClrMapping/>
  </p:clrMapOvr>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6754" name="Rectangle 2"/>
          <p:cNvSpPr>
            <a:spLocks noGrp="1" noChangeArrowheads="1"/>
          </p:cNvSpPr>
          <p:nvPr>
            <p:ph type="title" idx="4294967295"/>
          </p:nvPr>
        </p:nvSpPr>
        <p:spPr>
          <a:xfrm>
            <a:off x="2968625" y="250825"/>
            <a:ext cx="6175375" cy="762000"/>
          </a:xfrm>
        </p:spPr>
        <p:txBody>
          <a:bodyPr anchor="ctr"/>
          <a:lstStyle/>
          <a:p>
            <a:pPr eaLnBrk="1" hangingPunct="1"/>
            <a:r>
              <a:rPr lang="en-US" sz="2000" smtClean="0"/>
              <a:t>OpenO&amp;M Common Interoperability Registry UML Model</a:t>
            </a:r>
          </a:p>
        </p:txBody>
      </p:sp>
      <p:pic>
        <p:nvPicPr>
          <p:cNvPr id="1866755" name="Picture 3"/>
          <p:cNvPicPr>
            <a:picLocks noChangeAspect="1" noChangeArrowheads="1"/>
          </p:cNvPicPr>
          <p:nvPr/>
        </p:nvPicPr>
        <p:blipFill>
          <a:blip r:embed="rId3" cstate="print"/>
          <a:srcRect b="80649"/>
          <a:stretch>
            <a:fillRect/>
          </a:stretch>
        </p:blipFill>
        <p:spPr bwMode="auto">
          <a:xfrm>
            <a:off x="384175" y="2238375"/>
            <a:ext cx="8407400" cy="180816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6994" name="Picture 2"/>
          <p:cNvPicPr>
            <a:picLocks noChangeAspect="1" noChangeArrowheads="1"/>
          </p:cNvPicPr>
          <p:nvPr/>
        </p:nvPicPr>
        <p:blipFill>
          <a:blip r:embed="rId3" cstate="print"/>
          <a:srcRect/>
          <a:stretch>
            <a:fillRect/>
          </a:stretch>
        </p:blipFill>
        <p:spPr bwMode="auto">
          <a:xfrm>
            <a:off x="1165225" y="1327150"/>
            <a:ext cx="6919913" cy="4137025"/>
          </a:xfrm>
          <a:prstGeom prst="rect">
            <a:avLst/>
          </a:prstGeom>
          <a:noFill/>
          <a:ln w="9525" algn="ctr">
            <a:noFill/>
            <a:miter lim="800000"/>
            <a:headEnd/>
            <a:tailEnd/>
          </a:ln>
          <a:effectLst/>
        </p:spPr>
      </p:pic>
      <p:sp>
        <p:nvSpPr>
          <p:cNvPr id="1876995" name="Rectangle 2"/>
          <p:cNvSpPr>
            <a:spLocks noChangeArrowheads="1"/>
          </p:cNvSpPr>
          <p:nvPr/>
        </p:nvSpPr>
        <p:spPr bwMode="auto">
          <a:xfrm>
            <a:off x="2968625" y="250825"/>
            <a:ext cx="6175375" cy="762000"/>
          </a:xfrm>
          <a:prstGeom prst="rect">
            <a:avLst/>
          </a:prstGeom>
          <a:noFill/>
          <a:ln w="9525">
            <a:noFill/>
            <a:miter lim="800000"/>
            <a:headEnd/>
            <a:tailEnd/>
          </a:ln>
        </p:spPr>
        <p:txBody>
          <a:bodyPr anchor="ctr"/>
          <a:lstStyle/>
          <a:p>
            <a:pPr algn="l"/>
            <a:r>
              <a:rPr lang="en-US" sz="2000">
                <a:solidFill>
                  <a:schemeClr val="tx1"/>
                </a:solidFill>
                <a:latin typeface="Arial" pitchFamily="34" charset="0"/>
              </a:rPr>
              <a:t>OpenO&amp;M Common Interoperability Registry UML Model</a:t>
            </a:r>
          </a:p>
        </p:txBody>
      </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68802" name="Picture 2"/>
          <p:cNvPicPr>
            <a:picLocks noChangeAspect="1" noChangeArrowheads="1"/>
          </p:cNvPicPr>
          <p:nvPr/>
        </p:nvPicPr>
        <p:blipFill>
          <a:blip r:embed="rId3" cstate="print"/>
          <a:srcRect b="54471"/>
          <a:stretch>
            <a:fillRect/>
          </a:stretch>
        </p:blipFill>
        <p:spPr bwMode="auto">
          <a:xfrm>
            <a:off x="381000" y="1395413"/>
            <a:ext cx="8405813" cy="4252912"/>
          </a:xfrm>
          <a:prstGeom prst="rect">
            <a:avLst/>
          </a:prstGeom>
          <a:noFill/>
          <a:ln w="9525">
            <a:noFill/>
            <a:miter lim="800000"/>
            <a:headEnd/>
            <a:tailEnd/>
          </a:ln>
        </p:spPr>
      </p:pic>
      <p:sp>
        <p:nvSpPr>
          <p:cNvPr id="1868803" name="Rectangle 2"/>
          <p:cNvSpPr>
            <a:spLocks noChangeArrowheads="1"/>
          </p:cNvSpPr>
          <p:nvPr/>
        </p:nvSpPr>
        <p:spPr bwMode="auto">
          <a:xfrm>
            <a:off x="2968625" y="250825"/>
            <a:ext cx="6175375" cy="762000"/>
          </a:xfrm>
          <a:prstGeom prst="rect">
            <a:avLst/>
          </a:prstGeom>
          <a:noFill/>
          <a:ln w="9525">
            <a:noFill/>
            <a:miter lim="800000"/>
            <a:headEnd/>
            <a:tailEnd/>
          </a:ln>
        </p:spPr>
        <p:txBody>
          <a:bodyPr anchor="ctr"/>
          <a:lstStyle/>
          <a:p>
            <a:pPr algn="l"/>
            <a:r>
              <a:rPr lang="en-US" sz="2000">
                <a:solidFill>
                  <a:schemeClr val="tx1"/>
                </a:solidFill>
                <a:latin typeface="Arial" pitchFamily="34" charset="0"/>
              </a:rPr>
              <a:t>OpenO&amp;M Common Interoperability Registry UML Model</a:t>
            </a:r>
          </a:p>
        </p:txBody>
      </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9042" name="Picture 2"/>
          <p:cNvPicPr>
            <a:picLocks noChangeAspect="1" noChangeArrowheads="1"/>
          </p:cNvPicPr>
          <p:nvPr/>
        </p:nvPicPr>
        <p:blipFill>
          <a:blip r:embed="rId3" cstate="print"/>
          <a:srcRect/>
          <a:stretch>
            <a:fillRect/>
          </a:stretch>
        </p:blipFill>
        <p:spPr bwMode="auto">
          <a:xfrm>
            <a:off x="1555750" y="889000"/>
            <a:ext cx="5964238" cy="5556250"/>
          </a:xfrm>
          <a:prstGeom prst="rect">
            <a:avLst/>
          </a:prstGeom>
          <a:noFill/>
          <a:ln w="9525" algn="ctr">
            <a:noFill/>
            <a:miter lim="800000"/>
            <a:headEnd/>
            <a:tailEnd/>
          </a:ln>
          <a:effectLst/>
        </p:spPr>
      </p:pic>
      <p:sp>
        <p:nvSpPr>
          <p:cNvPr id="1879043" name="Rectangle 2"/>
          <p:cNvSpPr>
            <a:spLocks noChangeArrowheads="1"/>
          </p:cNvSpPr>
          <p:nvPr/>
        </p:nvSpPr>
        <p:spPr bwMode="auto">
          <a:xfrm>
            <a:off x="2968625" y="250825"/>
            <a:ext cx="6175375" cy="762000"/>
          </a:xfrm>
          <a:prstGeom prst="rect">
            <a:avLst/>
          </a:prstGeom>
          <a:noFill/>
          <a:ln w="9525">
            <a:noFill/>
            <a:miter lim="800000"/>
            <a:headEnd/>
            <a:tailEnd/>
          </a:ln>
        </p:spPr>
        <p:txBody>
          <a:bodyPr anchor="ctr"/>
          <a:lstStyle/>
          <a:p>
            <a:pPr algn="l"/>
            <a:r>
              <a:rPr lang="en-US" sz="2000">
                <a:solidFill>
                  <a:schemeClr val="tx1"/>
                </a:solidFill>
                <a:latin typeface="Arial" pitchFamily="34" charset="0"/>
              </a:rPr>
              <a:t>OpenO&amp;M Common Interoperability Registry UML Model</a:t>
            </a:r>
          </a:p>
        </p:txBody>
      </p:sp>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0850" name="Picture 2"/>
          <p:cNvPicPr>
            <a:picLocks noChangeAspect="1" noChangeArrowheads="1"/>
          </p:cNvPicPr>
          <p:nvPr/>
        </p:nvPicPr>
        <p:blipFill>
          <a:blip r:embed="rId3" cstate="print"/>
          <a:srcRect t="21623" b="17358"/>
          <a:stretch>
            <a:fillRect/>
          </a:stretch>
        </p:blipFill>
        <p:spPr bwMode="auto">
          <a:xfrm>
            <a:off x="1141413" y="1477963"/>
            <a:ext cx="7543800" cy="5114925"/>
          </a:xfrm>
          <a:prstGeom prst="rect">
            <a:avLst/>
          </a:prstGeom>
          <a:noFill/>
          <a:ln w="9525">
            <a:noFill/>
            <a:miter lim="800000"/>
            <a:headEnd/>
            <a:tailEnd/>
          </a:ln>
        </p:spPr>
      </p:pic>
      <p:sp>
        <p:nvSpPr>
          <p:cNvPr id="1870851" name="Rectangle 2"/>
          <p:cNvSpPr>
            <a:spLocks noChangeArrowheads="1"/>
          </p:cNvSpPr>
          <p:nvPr/>
        </p:nvSpPr>
        <p:spPr bwMode="auto">
          <a:xfrm>
            <a:off x="2968625" y="250825"/>
            <a:ext cx="6175375" cy="762000"/>
          </a:xfrm>
          <a:prstGeom prst="rect">
            <a:avLst/>
          </a:prstGeom>
          <a:noFill/>
          <a:ln w="9525">
            <a:noFill/>
            <a:miter lim="800000"/>
            <a:headEnd/>
            <a:tailEnd/>
          </a:ln>
        </p:spPr>
        <p:txBody>
          <a:bodyPr anchor="ctr"/>
          <a:lstStyle/>
          <a:p>
            <a:pPr algn="l"/>
            <a:r>
              <a:rPr lang="en-US" sz="2000">
                <a:solidFill>
                  <a:schemeClr val="tx1"/>
                </a:solidFill>
                <a:latin typeface="Arial" pitchFamily="34" charset="0"/>
              </a:rPr>
              <a:t>OpenO&amp;M Common Interoperability Registry UML Model</a:t>
            </a:r>
          </a:p>
        </p:txBody>
      </p:sp>
    </p:spTree>
  </p:cSld>
  <p:clrMapOvr>
    <a:masterClrMapping/>
  </p:clrMapOvr>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1090" name="Picture 2"/>
          <p:cNvPicPr>
            <a:picLocks noChangeAspect="1" noChangeArrowheads="1"/>
          </p:cNvPicPr>
          <p:nvPr/>
        </p:nvPicPr>
        <p:blipFill>
          <a:blip r:embed="rId3" cstate="print"/>
          <a:srcRect/>
          <a:stretch>
            <a:fillRect/>
          </a:stretch>
        </p:blipFill>
        <p:spPr bwMode="auto">
          <a:xfrm>
            <a:off x="1974850" y="1343025"/>
            <a:ext cx="5226050" cy="5703888"/>
          </a:xfrm>
          <a:prstGeom prst="rect">
            <a:avLst/>
          </a:prstGeom>
          <a:noFill/>
          <a:ln w="9525" algn="ctr">
            <a:noFill/>
            <a:miter lim="800000"/>
            <a:headEnd/>
            <a:tailEnd/>
          </a:ln>
          <a:effectLst/>
        </p:spPr>
      </p:pic>
      <p:sp>
        <p:nvSpPr>
          <p:cNvPr id="1881091" name="Rectangle 2"/>
          <p:cNvSpPr>
            <a:spLocks noChangeArrowheads="1"/>
          </p:cNvSpPr>
          <p:nvPr/>
        </p:nvSpPr>
        <p:spPr bwMode="auto">
          <a:xfrm>
            <a:off x="2968625" y="250825"/>
            <a:ext cx="6175375" cy="762000"/>
          </a:xfrm>
          <a:prstGeom prst="rect">
            <a:avLst/>
          </a:prstGeom>
          <a:noFill/>
          <a:ln w="9525">
            <a:noFill/>
            <a:miter lim="800000"/>
            <a:headEnd/>
            <a:tailEnd/>
          </a:ln>
        </p:spPr>
        <p:txBody>
          <a:bodyPr anchor="ctr"/>
          <a:lstStyle/>
          <a:p>
            <a:pPr algn="l"/>
            <a:r>
              <a:rPr lang="en-US" sz="2000">
                <a:solidFill>
                  <a:schemeClr val="tx1"/>
                </a:solidFill>
                <a:latin typeface="Arial" pitchFamily="34" charset="0"/>
              </a:rPr>
              <a:t>OpenO&amp;M Common Interoperability Registry UML Model</a:t>
            </a:r>
          </a:p>
        </p:txBody>
      </p:sp>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4706" name="Rectangle 2"/>
          <p:cNvSpPr>
            <a:spLocks noChangeArrowheads="1"/>
          </p:cNvSpPr>
          <p:nvPr/>
        </p:nvSpPr>
        <p:spPr bwMode="auto">
          <a:xfrm>
            <a:off x="2736850" y="206375"/>
            <a:ext cx="8229600" cy="762000"/>
          </a:xfrm>
          <a:prstGeom prst="rect">
            <a:avLst/>
          </a:prstGeom>
          <a:noFill/>
          <a:ln w="9525">
            <a:noFill/>
            <a:miter lim="800000"/>
            <a:headEnd/>
            <a:tailEnd/>
          </a:ln>
        </p:spPr>
        <p:txBody>
          <a:bodyPr anchor="ctr"/>
          <a:lstStyle/>
          <a:p>
            <a:pPr algn="l"/>
            <a:r>
              <a:rPr lang="en-US" sz="2800">
                <a:solidFill>
                  <a:schemeClr val="tx1"/>
                </a:solidFill>
                <a:latin typeface="Arial" pitchFamily="34" charset="0"/>
              </a:rPr>
              <a:t>OpenO&amp;M CIR“ID”</a:t>
            </a:r>
          </a:p>
        </p:txBody>
      </p:sp>
      <p:sp>
        <p:nvSpPr>
          <p:cNvPr id="1864707" name="Rectangle 3"/>
          <p:cNvSpPr>
            <a:spLocks noGrp="1" noChangeArrowheads="1"/>
          </p:cNvSpPr>
          <p:nvPr>
            <p:ph type="body" idx="1"/>
          </p:nvPr>
        </p:nvSpPr>
        <p:spPr/>
        <p:txBody>
          <a:bodyPr/>
          <a:lstStyle/>
          <a:p>
            <a:r>
              <a:rPr lang="en-US" sz="2000" dirty="0" smtClean="0"/>
              <a:t>The OpenO&amp;M Common Interoperability Registry ID (CIRID) ties equivalent objects together and must be generated in compliance with the Universal Unique </a:t>
            </a:r>
            <a:r>
              <a:rPr lang="en-US" sz="2000" dirty="0" err="1" smtClean="0"/>
              <a:t>IDentifier</a:t>
            </a:r>
            <a:r>
              <a:rPr lang="en-US" sz="2000" dirty="0" smtClean="0"/>
              <a:t> (UUID) definition found in ISO/IEC 11578:1996 "Information technology – Open Systems Interconnection – Remote Procedure Call (RPC)"</a:t>
            </a:r>
          </a:p>
          <a:p>
            <a:r>
              <a:rPr lang="en-US" sz="2000" dirty="0" smtClean="0"/>
              <a:t>A UUID is a 16-</a:t>
            </a:r>
            <a:r>
              <a:rPr lang="en-US" sz="2000" dirty="0" smtClean="0">
                <a:hlinkClick r:id="rId3" tooltip="Byte"/>
              </a:rPr>
              <a:t>byte</a:t>
            </a:r>
            <a:r>
              <a:rPr lang="en-US" sz="2000" dirty="0" smtClean="0"/>
              <a:t> (128-</a:t>
            </a:r>
            <a:r>
              <a:rPr lang="en-US" sz="2000" dirty="0" smtClean="0">
                <a:hlinkClick r:id="rId4" tooltip="Bit"/>
              </a:rPr>
              <a:t>bit</a:t>
            </a:r>
            <a:r>
              <a:rPr lang="en-US" sz="2000" dirty="0" smtClean="0"/>
              <a:t>) number. The number of theoretically possible UUIDs is therefore 216*8 = 2128 = 25616 or about 3.4 × 1038. To understand the quantity which this represents, 1 </a:t>
            </a:r>
            <a:r>
              <a:rPr lang="en-US" sz="2000" dirty="0" smtClean="0">
                <a:hlinkClick r:id="rId5" tooltip="1000000000000 (number)"/>
              </a:rPr>
              <a:t>trillion</a:t>
            </a:r>
            <a:r>
              <a:rPr lang="en-US" sz="2000" dirty="0" smtClean="0"/>
              <a:t> UUIDs would have to be created every nanosecond for slightly more than 10 billion years to exhaust the number of UUIDs.</a:t>
            </a:r>
          </a:p>
          <a:p>
            <a:r>
              <a:rPr lang="en-US" sz="2000" dirty="0" smtClean="0"/>
              <a:t>In its </a:t>
            </a:r>
            <a:r>
              <a:rPr lang="en-US" sz="2000" dirty="0" smtClean="0">
                <a:hlinkClick r:id="rId6" tooltip="Canonical"/>
              </a:rPr>
              <a:t>canonical</a:t>
            </a:r>
            <a:r>
              <a:rPr lang="en-US" sz="2000" dirty="0" smtClean="0"/>
              <a:t> form, a UUID consists of 32 </a:t>
            </a:r>
            <a:r>
              <a:rPr lang="en-US" sz="2000" dirty="0" smtClean="0">
                <a:hlinkClick r:id="rId7" tooltip="Hexadecimal"/>
              </a:rPr>
              <a:t>hexadecimal</a:t>
            </a:r>
            <a:r>
              <a:rPr lang="en-US" sz="2000" dirty="0" smtClean="0"/>
              <a:t> digits, displayed in 5 groups separated by hyphens, in the form 8-4-4-4-12 for a total of 36 characters(32 digits and 4 '-'). For example:</a:t>
            </a:r>
          </a:p>
          <a:p>
            <a:pPr>
              <a:buFontTx/>
              <a:buNone/>
            </a:pPr>
            <a:endParaRPr lang="en-US" sz="2000" dirty="0" smtClean="0"/>
          </a:p>
          <a:p>
            <a:pPr>
              <a:buFontTx/>
              <a:buNone/>
            </a:pPr>
            <a:r>
              <a:rPr lang="en-US" sz="2000" dirty="0" smtClean="0"/>
              <a:t>			550e8400-e29b-41d4-a716-446655440000 </a:t>
            </a:r>
          </a:p>
        </p:txBody>
      </p:sp>
    </p:spTree>
  </p:cSld>
  <p:clrMapOvr>
    <a:masterClrMapping/>
  </p:clrMapOvr>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2898" name="Picture 2"/>
          <p:cNvPicPr>
            <a:picLocks noChangeAspect="1" noChangeArrowheads="1"/>
          </p:cNvPicPr>
          <p:nvPr/>
        </p:nvPicPr>
        <p:blipFill>
          <a:blip r:embed="rId3" cstate="print"/>
          <a:srcRect t="39230"/>
          <a:stretch>
            <a:fillRect/>
          </a:stretch>
        </p:blipFill>
        <p:spPr bwMode="auto">
          <a:xfrm>
            <a:off x="820738" y="1398588"/>
            <a:ext cx="7777162" cy="5251450"/>
          </a:xfrm>
          <a:prstGeom prst="rect">
            <a:avLst/>
          </a:prstGeom>
          <a:noFill/>
          <a:ln w="9525">
            <a:noFill/>
            <a:miter lim="800000"/>
            <a:headEnd/>
            <a:tailEnd/>
          </a:ln>
        </p:spPr>
      </p:pic>
      <p:sp>
        <p:nvSpPr>
          <p:cNvPr id="1872899" name="Rectangle 2"/>
          <p:cNvSpPr>
            <a:spLocks noChangeArrowheads="1"/>
          </p:cNvSpPr>
          <p:nvPr/>
        </p:nvSpPr>
        <p:spPr bwMode="auto">
          <a:xfrm>
            <a:off x="2968625" y="250825"/>
            <a:ext cx="6175375" cy="762000"/>
          </a:xfrm>
          <a:prstGeom prst="rect">
            <a:avLst/>
          </a:prstGeom>
          <a:noFill/>
          <a:ln w="9525">
            <a:noFill/>
            <a:miter lim="800000"/>
            <a:headEnd/>
            <a:tailEnd/>
          </a:ln>
        </p:spPr>
        <p:txBody>
          <a:bodyPr anchor="ctr"/>
          <a:lstStyle/>
          <a:p>
            <a:pPr algn="l"/>
            <a:r>
              <a:rPr lang="en-US" sz="2000">
                <a:solidFill>
                  <a:schemeClr val="tx1"/>
                </a:solidFill>
                <a:latin typeface="Arial" pitchFamily="34" charset="0"/>
              </a:rPr>
              <a:t>OpenO&amp;M Common Interoperability Registry UML Model</a:t>
            </a:r>
          </a:p>
        </p:txBody>
      </p:sp>
    </p:spTree>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3138" name="Picture 2"/>
          <p:cNvPicPr>
            <a:picLocks noChangeAspect="1" noChangeArrowheads="1"/>
          </p:cNvPicPr>
          <p:nvPr/>
        </p:nvPicPr>
        <p:blipFill>
          <a:blip r:embed="rId3" cstate="print"/>
          <a:srcRect/>
          <a:stretch>
            <a:fillRect/>
          </a:stretch>
        </p:blipFill>
        <p:spPr bwMode="auto">
          <a:xfrm>
            <a:off x="1760538" y="1377950"/>
            <a:ext cx="5653087" cy="5221288"/>
          </a:xfrm>
          <a:prstGeom prst="rect">
            <a:avLst/>
          </a:prstGeom>
          <a:noFill/>
          <a:ln w="9525" algn="ctr">
            <a:noFill/>
            <a:miter lim="800000"/>
            <a:headEnd/>
            <a:tailEnd/>
          </a:ln>
          <a:effectLst/>
        </p:spPr>
      </p:pic>
      <p:sp>
        <p:nvSpPr>
          <p:cNvPr id="1883139" name="Rectangle 2"/>
          <p:cNvSpPr>
            <a:spLocks noChangeArrowheads="1"/>
          </p:cNvSpPr>
          <p:nvPr/>
        </p:nvSpPr>
        <p:spPr bwMode="auto">
          <a:xfrm>
            <a:off x="2968625" y="250825"/>
            <a:ext cx="6175375" cy="762000"/>
          </a:xfrm>
          <a:prstGeom prst="rect">
            <a:avLst/>
          </a:prstGeom>
          <a:noFill/>
          <a:ln w="9525">
            <a:noFill/>
            <a:miter lim="800000"/>
            <a:headEnd/>
            <a:tailEnd/>
          </a:ln>
        </p:spPr>
        <p:txBody>
          <a:bodyPr anchor="ctr"/>
          <a:lstStyle/>
          <a:p>
            <a:pPr algn="l"/>
            <a:r>
              <a:rPr lang="en-US" sz="2000">
                <a:solidFill>
                  <a:schemeClr val="tx1"/>
                </a:solidFill>
                <a:latin typeface="Arial" pitchFamily="34" charset="0"/>
              </a:rPr>
              <a:t>OpenO&amp;M Common Interoperability Registry UML Model</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0994" name="Rectangle 2" descr="Large checker board"/>
          <p:cNvSpPr>
            <a:spLocks noChangeArrowheads="1"/>
          </p:cNvSpPr>
          <p:nvPr/>
        </p:nvSpPr>
        <p:spPr bwMode="auto">
          <a:xfrm>
            <a:off x="85725" y="2219325"/>
            <a:ext cx="2087563" cy="3081338"/>
          </a:xfrm>
          <a:prstGeom prst="rect">
            <a:avLst/>
          </a:prstGeom>
          <a:pattFill prst="lgCheck">
            <a:fgClr>
              <a:srgbClr val="FFFF99">
                <a:alpha val="80000"/>
              </a:srgbClr>
            </a:fgClr>
            <a:bgClr>
              <a:srgbClr val="FFFFFF">
                <a:alpha val="80000"/>
              </a:srgbClr>
            </a:bgClr>
          </a:pattFill>
          <a:ln w="25400">
            <a:solidFill>
              <a:schemeClr val="tx1"/>
            </a:solidFill>
            <a:miter lim="800000"/>
            <a:headEnd/>
            <a:tailEnd/>
          </a:ln>
          <a:effectLst/>
        </p:spPr>
        <p:txBody>
          <a:bodyPr tIns="0" anchor="ctr"/>
          <a:lstStyle/>
          <a:p>
            <a:r>
              <a:rPr lang="en-US" sz="2000" b="1">
                <a:solidFill>
                  <a:schemeClr val="tx1"/>
                </a:solidFill>
                <a:latin typeface="Arial" charset="0"/>
              </a:rPr>
              <a:t>EPC &amp; OEM Engineering Product Design Data &amp; Reliability Study Data</a:t>
            </a:r>
          </a:p>
        </p:txBody>
      </p:sp>
      <p:sp>
        <p:nvSpPr>
          <p:cNvPr id="980995" name="Rectangle 3" descr="Dashed horizontal"/>
          <p:cNvSpPr>
            <a:spLocks noChangeArrowheads="1"/>
          </p:cNvSpPr>
          <p:nvPr/>
        </p:nvSpPr>
        <p:spPr bwMode="auto">
          <a:xfrm>
            <a:off x="0" y="5613400"/>
            <a:ext cx="9144000" cy="838200"/>
          </a:xfrm>
          <a:prstGeom prst="rect">
            <a:avLst/>
          </a:prstGeom>
          <a:pattFill prst="dashHorz">
            <a:fgClr>
              <a:srgbClr val="FF9966"/>
            </a:fgClr>
            <a:bgClr>
              <a:srgbClr val="FFFFFF"/>
            </a:bgClr>
          </a:pattFill>
          <a:ln w="9525">
            <a:solidFill>
              <a:srgbClr val="FF6600"/>
            </a:solidFill>
            <a:miter lim="800000"/>
            <a:headEnd/>
            <a:tailEnd/>
          </a:ln>
          <a:effectLst/>
        </p:spPr>
        <p:txBody>
          <a:bodyPr wrap="none" anchorCtr="1"/>
          <a:lstStyle/>
          <a:p>
            <a:r>
              <a:rPr kumimoji="1" lang="en-US" sz="2400" b="1">
                <a:solidFill>
                  <a:schemeClr val="tx2"/>
                </a:solidFill>
                <a:latin typeface="Tahoma" pitchFamily="34" charset="0"/>
                <a:ea typeface="ＭＳ Ｐゴシック" pitchFamily="34" charset="-128"/>
              </a:rPr>
              <a:t>Control Systems, Plant Data Historians  </a:t>
            </a:r>
          </a:p>
          <a:p>
            <a:r>
              <a:rPr kumimoji="1" lang="en-US" sz="2400" b="1">
                <a:solidFill>
                  <a:schemeClr val="tx2"/>
                </a:solidFill>
                <a:latin typeface="Tahoma" pitchFamily="34" charset="0"/>
                <a:ea typeface="ＭＳ Ｐゴシック" pitchFamily="34" charset="-128"/>
              </a:rPr>
              <a:t>&amp; Plant Asset </a:t>
            </a:r>
            <a:r>
              <a:rPr kumimoji="1" lang="en-US" sz="2400" b="1">
                <a:solidFill>
                  <a:schemeClr val="tx2"/>
                </a:solidFill>
                <a:latin typeface="Tahoma" pitchFamily="34" charset="0"/>
              </a:rPr>
              <a:t>Health/Safety/Environmental Systems</a:t>
            </a:r>
            <a:r>
              <a:rPr kumimoji="1" lang="en-US" sz="2400" b="1">
                <a:solidFill>
                  <a:schemeClr val="tx2"/>
                </a:solidFill>
                <a:latin typeface="Tahoma" pitchFamily="34" charset="0"/>
                <a:ea typeface="ＭＳ Ｐゴシック" pitchFamily="34" charset="-128"/>
              </a:rPr>
              <a:t> Data</a:t>
            </a:r>
          </a:p>
        </p:txBody>
      </p:sp>
      <p:sp>
        <p:nvSpPr>
          <p:cNvPr id="980996" name="Rectangle 4"/>
          <p:cNvSpPr>
            <a:spLocks noChangeArrowheads="1"/>
          </p:cNvSpPr>
          <p:nvPr/>
        </p:nvSpPr>
        <p:spPr bwMode="auto">
          <a:xfrm>
            <a:off x="117475" y="1031875"/>
            <a:ext cx="3787775" cy="922338"/>
          </a:xfrm>
          <a:prstGeom prst="rect">
            <a:avLst/>
          </a:prstGeom>
          <a:solidFill>
            <a:srgbClr val="3399FF">
              <a:alpha val="50000"/>
            </a:srgbClr>
          </a:solidFill>
          <a:ln w="9525">
            <a:solidFill>
              <a:schemeClr val="tx1"/>
            </a:solidFill>
            <a:miter lim="800000"/>
            <a:headEnd/>
            <a:tailEnd/>
          </a:ln>
          <a:effectLst/>
        </p:spPr>
        <p:txBody>
          <a:bodyPr wrap="none" anchor="ctr"/>
          <a:lstStyle/>
          <a:p>
            <a:r>
              <a:rPr kumimoji="1" lang="en-US" sz="2000" b="1">
                <a:solidFill>
                  <a:schemeClr val="tx2"/>
                </a:solidFill>
                <a:latin typeface="Tahoma" pitchFamily="34" charset="0"/>
                <a:ea typeface="ＭＳ Ｐゴシック" pitchFamily="34" charset="-128"/>
              </a:rPr>
              <a:t>Enterprise HR, Financial,</a:t>
            </a:r>
          </a:p>
          <a:p>
            <a:r>
              <a:rPr kumimoji="1" lang="en-US" sz="2000" b="1">
                <a:solidFill>
                  <a:schemeClr val="tx2"/>
                </a:solidFill>
                <a:latin typeface="Tahoma" pitchFamily="34" charset="0"/>
                <a:ea typeface="ＭＳ Ｐゴシック" pitchFamily="34" charset="-128"/>
              </a:rPr>
              <a:t>Supply Chain, &amp;</a:t>
            </a:r>
          </a:p>
          <a:p>
            <a:r>
              <a:rPr kumimoji="1" lang="en-US" sz="2000" b="1">
                <a:solidFill>
                  <a:schemeClr val="tx2"/>
                </a:solidFill>
                <a:latin typeface="Tahoma" pitchFamily="34" charset="0"/>
                <a:ea typeface="ＭＳ Ｐゴシック" pitchFamily="34" charset="-128"/>
              </a:rPr>
              <a:t>Order Management Data</a:t>
            </a:r>
          </a:p>
        </p:txBody>
      </p:sp>
      <p:sp>
        <p:nvSpPr>
          <p:cNvPr id="980997" name="Rectangle 5"/>
          <p:cNvSpPr>
            <a:spLocks noChangeArrowheads="1"/>
          </p:cNvSpPr>
          <p:nvPr/>
        </p:nvSpPr>
        <p:spPr bwMode="auto">
          <a:xfrm>
            <a:off x="6753225" y="2560320"/>
            <a:ext cx="2290763" cy="2487168"/>
          </a:xfrm>
          <a:prstGeom prst="rect">
            <a:avLst/>
          </a:prstGeom>
          <a:solidFill>
            <a:srgbClr val="D3F5D7"/>
          </a:solidFill>
          <a:ln w="25400">
            <a:solidFill>
              <a:schemeClr val="tx1"/>
            </a:solidFill>
            <a:miter lim="800000"/>
            <a:headEnd/>
            <a:tailEnd/>
          </a:ln>
          <a:effectLst/>
        </p:spPr>
        <p:txBody>
          <a:bodyPr tIns="0" anchor="ctr"/>
          <a:lstStyle/>
          <a:p>
            <a:r>
              <a:rPr lang="en-US" sz="2000" b="1" dirty="0" smtClean="0">
                <a:solidFill>
                  <a:schemeClr val="tx1"/>
                </a:solidFill>
                <a:latin typeface="Arial" pitchFamily="34" charset="0"/>
              </a:rPr>
              <a:t>Maintenance   Work Plans,  Maintenance </a:t>
            </a:r>
            <a:r>
              <a:rPr lang="en-US" sz="2000" b="1" dirty="0" err="1" smtClean="0">
                <a:solidFill>
                  <a:schemeClr val="tx1"/>
                </a:solidFill>
                <a:latin typeface="Arial" pitchFamily="34" charset="0"/>
              </a:rPr>
              <a:t>Actuals</a:t>
            </a:r>
            <a:r>
              <a:rPr lang="en-US" sz="2000" b="1" dirty="0" smtClean="0">
                <a:solidFill>
                  <a:schemeClr val="tx1"/>
                </a:solidFill>
                <a:latin typeface="Arial" pitchFamily="34" charset="0"/>
              </a:rPr>
              <a:t>, Asset Installations, and Failure Reporting Data</a:t>
            </a:r>
            <a:endParaRPr lang="en-US" sz="2000" b="1" dirty="0">
              <a:solidFill>
                <a:schemeClr val="tx1"/>
              </a:solidFill>
              <a:latin typeface="Arial" pitchFamily="34" charset="0"/>
            </a:endParaRPr>
          </a:p>
        </p:txBody>
      </p:sp>
      <p:sp>
        <p:nvSpPr>
          <p:cNvPr id="980998" name="Oval 6"/>
          <p:cNvSpPr>
            <a:spLocks noChangeArrowheads="1"/>
          </p:cNvSpPr>
          <p:nvPr/>
        </p:nvSpPr>
        <p:spPr bwMode="auto">
          <a:xfrm>
            <a:off x="3325813" y="2438400"/>
            <a:ext cx="2336800" cy="2286000"/>
          </a:xfrm>
          <a:prstGeom prst="ellipse">
            <a:avLst/>
          </a:prstGeom>
          <a:solidFill>
            <a:srgbClr val="53AB6E"/>
          </a:solidFill>
          <a:ln w="25400">
            <a:solidFill>
              <a:schemeClr val="tx1"/>
            </a:solidFill>
            <a:round/>
            <a:headEnd/>
            <a:tailEnd/>
          </a:ln>
          <a:effectLst/>
        </p:spPr>
        <p:txBody>
          <a:bodyPr tIns="0" anchor="ctr"/>
          <a:lstStyle/>
          <a:p>
            <a:r>
              <a:rPr kumimoji="1" lang="en-US" b="1" dirty="0" err="1" smtClean="0">
                <a:solidFill>
                  <a:schemeClr val="tx2"/>
                </a:solidFill>
                <a:latin typeface="Arial" charset="0"/>
              </a:rPr>
              <a:t>ActiveTags</a:t>
            </a:r>
            <a:r>
              <a:rPr kumimoji="1" lang="en-US" b="1" dirty="0" smtClean="0">
                <a:solidFill>
                  <a:schemeClr val="tx2"/>
                </a:solidFill>
                <a:latin typeface="Arial" charset="0"/>
              </a:rPr>
              <a:t> &amp; Topology Registry, Serialized </a:t>
            </a:r>
          </a:p>
          <a:p>
            <a:r>
              <a:rPr kumimoji="1" lang="en-US" b="1" dirty="0" smtClean="0">
                <a:solidFill>
                  <a:schemeClr val="tx2"/>
                </a:solidFill>
                <a:latin typeface="Arial" charset="0"/>
              </a:rPr>
              <a:t>Asset Registry, &amp; Lifecycle Configuration Management </a:t>
            </a:r>
            <a:endParaRPr lang="en-US" sz="1800" i="1" dirty="0">
              <a:solidFill>
                <a:schemeClr val="tx1"/>
              </a:solidFill>
              <a:latin typeface="Arial" charset="0"/>
            </a:endParaRPr>
          </a:p>
        </p:txBody>
      </p:sp>
      <p:sp>
        <p:nvSpPr>
          <p:cNvPr id="980999" name="Rectangle 7"/>
          <p:cNvSpPr>
            <a:spLocks noGrp="1" noChangeArrowheads="1"/>
          </p:cNvSpPr>
          <p:nvPr>
            <p:ph type="title"/>
          </p:nvPr>
        </p:nvSpPr>
        <p:spPr>
          <a:xfrm>
            <a:off x="2336800" y="193675"/>
            <a:ext cx="6392863" cy="657225"/>
          </a:xfrm>
        </p:spPr>
        <p:txBody>
          <a:bodyPr/>
          <a:lstStyle/>
          <a:p>
            <a:r>
              <a:rPr lang="en-US" sz="2400" smtClean="0"/>
              <a:t>Industrial Asset Management </a:t>
            </a:r>
            <a:br>
              <a:rPr lang="en-US" sz="2400" smtClean="0"/>
            </a:br>
            <a:r>
              <a:rPr lang="en-US" sz="2400" smtClean="0"/>
              <a:t>Data Integration Challenges </a:t>
            </a:r>
          </a:p>
        </p:txBody>
      </p:sp>
      <p:sp>
        <p:nvSpPr>
          <p:cNvPr id="981000" name="Rectangle 8"/>
          <p:cNvSpPr>
            <a:spLocks noChangeArrowheads="1"/>
          </p:cNvSpPr>
          <p:nvPr/>
        </p:nvSpPr>
        <p:spPr bwMode="auto">
          <a:xfrm>
            <a:off x="5080000" y="1001713"/>
            <a:ext cx="4006850" cy="931862"/>
          </a:xfrm>
          <a:prstGeom prst="rect">
            <a:avLst/>
          </a:prstGeom>
          <a:solidFill>
            <a:srgbClr val="FF66FF"/>
          </a:solidFill>
          <a:ln w="25400">
            <a:solidFill>
              <a:schemeClr val="tx1"/>
            </a:solidFill>
            <a:miter lim="800000"/>
            <a:headEnd/>
            <a:tailEnd/>
          </a:ln>
          <a:effectLst/>
        </p:spPr>
        <p:txBody>
          <a:bodyPr tIns="0" anchor="ctr"/>
          <a:lstStyle/>
          <a:p>
            <a:r>
              <a:rPr lang="en-US" sz="2000" b="1" dirty="0">
                <a:solidFill>
                  <a:schemeClr val="tx1"/>
                </a:solidFill>
                <a:latin typeface="Arial" charset="0"/>
              </a:rPr>
              <a:t>Production </a:t>
            </a:r>
            <a:r>
              <a:rPr lang="en-US" sz="2000" b="1" dirty="0" smtClean="0">
                <a:solidFill>
                  <a:schemeClr val="tx1"/>
                </a:solidFill>
                <a:latin typeface="Arial" charset="0"/>
              </a:rPr>
              <a:t>Reporting, Optimization</a:t>
            </a:r>
            <a:r>
              <a:rPr lang="en-US" sz="2000" b="1" dirty="0">
                <a:solidFill>
                  <a:schemeClr val="tx1"/>
                </a:solidFill>
                <a:latin typeface="Arial" charset="0"/>
              </a:rPr>
              <a:t>, Planning &amp; Scheduling Data</a:t>
            </a:r>
          </a:p>
        </p:txBody>
      </p:sp>
    </p:spTree>
  </p:cSld>
  <p:clrMapOvr>
    <a:masterClrMapping/>
  </p:clrMapOvr>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4946" name="Picture 2"/>
          <p:cNvPicPr>
            <a:picLocks noChangeAspect="1" noChangeArrowheads="1"/>
          </p:cNvPicPr>
          <p:nvPr/>
        </p:nvPicPr>
        <p:blipFill>
          <a:blip r:embed="rId3" cstate="print"/>
          <a:srcRect/>
          <a:stretch>
            <a:fillRect/>
          </a:stretch>
        </p:blipFill>
        <p:spPr bwMode="auto">
          <a:xfrm>
            <a:off x="2200275" y="1347788"/>
            <a:ext cx="4775200" cy="5307012"/>
          </a:xfrm>
          <a:prstGeom prst="rect">
            <a:avLst/>
          </a:prstGeom>
          <a:noFill/>
          <a:ln w="9525">
            <a:noFill/>
            <a:miter lim="800000"/>
            <a:headEnd/>
            <a:tailEnd/>
          </a:ln>
        </p:spPr>
      </p:pic>
      <p:sp>
        <p:nvSpPr>
          <p:cNvPr id="1874947" name="Rectangle 2"/>
          <p:cNvSpPr>
            <a:spLocks noChangeArrowheads="1"/>
          </p:cNvSpPr>
          <p:nvPr/>
        </p:nvSpPr>
        <p:spPr bwMode="auto">
          <a:xfrm>
            <a:off x="2968625" y="250825"/>
            <a:ext cx="6175375" cy="762000"/>
          </a:xfrm>
          <a:prstGeom prst="rect">
            <a:avLst/>
          </a:prstGeom>
          <a:noFill/>
          <a:ln w="9525">
            <a:noFill/>
            <a:miter lim="800000"/>
            <a:headEnd/>
            <a:tailEnd/>
          </a:ln>
        </p:spPr>
        <p:txBody>
          <a:bodyPr anchor="ctr"/>
          <a:lstStyle/>
          <a:p>
            <a:pPr algn="l"/>
            <a:r>
              <a:rPr lang="en-US" sz="2000">
                <a:solidFill>
                  <a:schemeClr val="tx1"/>
                </a:solidFill>
                <a:latin typeface="Arial" pitchFamily="34" charset="0"/>
              </a:rPr>
              <a:t>OpenO&amp;M Common Interoperability Registry UML Model</a:t>
            </a:r>
          </a:p>
        </p:txBody>
      </p:sp>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2418" name="Rectangle 2"/>
          <p:cNvSpPr>
            <a:spLocks noChangeArrowheads="1"/>
          </p:cNvSpPr>
          <p:nvPr/>
        </p:nvSpPr>
        <p:spPr bwMode="auto">
          <a:xfrm>
            <a:off x="347663" y="2544763"/>
            <a:ext cx="8796337" cy="893762"/>
          </a:xfrm>
          <a:prstGeom prst="rect">
            <a:avLst/>
          </a:prstGeom>
          <a:noFill/>
          <a:ln w="9525" algn="ctr">
            <a:noFill/>
            <a:miter lim="800000"/>
            <a:headEnd/>
            <a:tailEnd/>
          </a:ln>
          <a:effectLst>
            <a:outerShdw dist="17961" dir="2700000" algn="ctr" rotWithShape="0">
              <a:schemeClr val="bg2"/>
            </a:outerShdw>
          </a:effectLst>
        </p:spPr>
        <p:txBody>
          <a:bodyPr anchor="ctr"/>
          <a:lstStyle/>
          <a:p>
            <a:pPr eaLnBrk="0" hangingPunct="0"/>
            <a:r>
              <a:rPr lang="en-US" sz="2800" dirty="0">
                <a:solidFill>
                  <a:schemeClr val="tx1"/>
                </a:solidFill>
                <a:latin typeface="Arial" charset="0"/>
              </a:rPr>
              <a:t>Enabler </a:t>
            </a:r>
            <a:r>
              <a:rPr lang="en-US" sz="2800" dirty="0" smtClean="0">
                <a:solidFill>
                  <a:schemeClr val="tx1"/>
                </a:solidFill>
                <a:latin typeface="Arial" charset="0"/>
              </a:rPr>
              <a:t>#2: </a:t>
            </a:r>
            <a:r>
              <a:rPr lang="en-US" sz="2800" dirty="0">
                <a:solidFill>
                  <a:schemeClr val="tx1"/>
                </a:solidFill>
                <a:latin typeface="Arial" charset="0"/>
              </a:rPr>
              <a:t>Guaranteed-Delivery </a:t>
            </a:r>
            <a:br>
              <a:rPr lang="en-US" sz="2800" dirty="0">
                <a:solidFill>
                  <a:schemeClr val="tx1"/>
                </a:solidFill>
                <a:latin typeface="Arial" charset="0"/>
              </a:rPr>
            </a:br>
            <a:r>
              <a:rPr lang="en-US" sz="2800" dirty="0">
                <a:solidFill>
                  <a:schemeClr val="tx1"/>
                </a:solidFill>
                <a:latin typeface="Arial" charset="0"/>
              </a:rPr>
              <a:t>OpenO&amp;M Information Service Bus </a:t>
            </a:r>
          </a:p>
        </p:txBody>
      </p:sp>
    </p:spTree>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7138" name="Rectangle 2"/>
          <p:cNvSpPr>
            <a:spLocks noChangeArrowheads="1"/>
          </p:cNvSpPr>
          <p:nvPr/>
        </p:nvSpPr>
        <p:spPr bwMode="auto">
          <a:xfrm>
            <a:off x="85725" y="2219325"/>
            <a:ext cx="2087563" cy="3081338"/>
          </a:xfrm>
          <a:prstGeom prst="rect">
            <a:avLst/>
          </a:prstGeom>
          <a:solidFill>
            <a:srgbClr val="FFFF99">
              <a:alpha val="80000"/>
            </a:srgbClr>
          </a:solidFill>
          <a:ln w="25400">
            <a:solidFill>
              <a:schemeClr val="tx1"/>
            </a:solidFill>
            <a:miter lim="800000"/>
            <a:headEnd/>
            <a:tailEnd/>
          </a:ln>
          <a:effectLst/>
        </p:spPr>
        <p:txBody>
          <a:bodyPr tIns="0" anchor="ctr"/>
          <a:lstStyle/>
          <a:p>
            <a:r>
              <a:rPr lang="en-US" sz="2000" b="1" dirty="0">
                <a:solidFill>
                  <a:schemeClr val="tx1"/>
                </a:solidFill>
                <a:latin typeface="Arial" charset="0"/>
              </a:rPr>
              <a:t>EPC &amp; OEM Engineering Product Design Data &amp; Reliability </a:t>
            </a:r>
            <a:r>
              <a:rPr lang="en-US" sz="2000" b="1" dirty="0" smtClean="0">
                <a:solidFill>
                  <a:schemeClr val="tx1"/>
                </a:solidFill>
                <a:latin typeface="Arial" charset="0"/>
              </a:rPr>
              <a:t>Engineering </a:t>
            </a:r>
          </a:p>
          <a:p>
            <a:r>
              <a:rPr lang="en-US" sz="2000" b="1" dirty="0" smtClean="0">
                <a:solidFill>
                  <a:schemeClr val="tx1"/>
                </a:solidFill>
                <a:latin typeface="Arial" charset="0"/>
              </a:rPr>
              <a:t>Study </a:t>
            </a:r>
            <a:r>
              <a:rPr lang="en-US" sz="2000" b="1" dirty="0">
                <a:solidFill>
                  <a:schemeClr val="tx1"/>
                </a:solidFill>
                <a:latin typeface="Arial" charset="0"/>
              </a:rPr>
              <a:t>Data</a:t>
            </a:r>
          </a:p>
        </p:txBody>
      </p:sp>
      <p:sp>
        <p:nvSpPr>
          <p:cNvPr id="987139" name="Rectangle 3"/>
          <p:cNvSpPr>
            <a:spLocks noChangeArrowheads="1"/>
          </p:cNvSpPr>
          <p:nvPr/>
        </p:nvSpPr>
        <p:spPr bwMode="auto">
          <a:xfrm>
            <a:off x="0" y="5613400"/>
            <a:ext cx="9144000" cy="838200"/>
          </a:xfrm>
          <a:prstGeom prst="rect">
            <a:avLst/>
          </a:prstGeom>
          <a:solidFill>
            <a:srgbClr val="FF9966"/>
          </a:solidFill>
          <a:ln w="9525">
            <a:solidFill>
              <a:srgbClr val="FF6600"/>
            </a:solidFill>
            <a:miter lim="800000"/>
            <a:headEnd/>
            <a:tailEnd/>
          </a:ln>
          <a:effectLst/>
        </p:spPr>
        <p:txBody>
          <a:bodyPr wrap="none" anchorCtr="1"/>
          <a:lstStyle/>
          <a:p>
            <a:r>
              <a:rPr kumimoji="1" lang="en-US" sz="2400" b="1" dirty="0">
                <a:solidFill>
                  <a:schemeClr val="tx2"/>
                </a:solidFill>
                <a:latin typeface="Tahoma" pitchFamily="34" charset="0"/>
                <a:ea typeface="ＭＳ Ｐゴシック" pitchFamily="34" charset="-128"/>
              </a:rPr>
              <a:t>Control Systems, Plant Data Historians  </a:t>
            </a:r>
          </a:p>
          <a:p>
            <a:r>
              <a:rPr kumimoji="1" lang="en-US" sz="2400" b="1" dirty="0">
                <a:solidFill>
                  <a:schemeClr val="tx2"/>
                </a:solidFill>
                <a:latin typeface="Tahoma" pitchFamily="34" charset="0"/>
                <a:ea typeface="ＭＳ Ｐゴシック" pitchFamily="34" charset="-128"/>
              </a:rPr>
              <a:t>&amp; Plant Asset </a:t>
            </a:r>
            <a:r>
              <a:rPr kumimoji="1" lang="en-US" sz="2400" b="1" dirty="0">
                <a:solidFill>
                  <a:schemeClr val="tx2"/>
                </a:solidFill>
                <a:latin typeface="Tahoma" pitchFamily="34" charset="0"/>
              </a:rPr>
              <a:t>Health/Safety/Environmental Systems</a:t>
            </a:r>
            <a:r>
              <a:rPr kumimoji="1" lang="en-US" sz="2400" b="1" dirty="0">
                <a:solidFill>
                  <a:schemeClr val="tx2"/>
                </a:solidFill>
                <a:latin typeface="Tahoma" pitchFamily="34" charset="0"/>
                <a:ea typeface="ＭＳ Ｐゴシック" pitchFamily="34" charset="-128"/>
              </a:rPr>
              <a:t> Data</a:t>
            </a:r>
          </a:p>
        </p:txBody>
      </p:sp>
      <p:sp>
        <p:nvSpPr>
          <p:cNvPr id="987140" name="Rectangle 4"/>
          <p:cNvSpPr>
            <a:spLocks noChangeArrowheads="1"/>
          </p:cNvSpPr>
          <p:nvPr/>
        </p:nvSpPr>
        <p:spPr bwMode="auto">
          <a:xfrm>
            <a:off x="117475" y="1031875"/>
            <a:ext cx="3787775" cy="922338"/>
          </a:xfrm>
          <a:prstGeom prst="rect">
            <a:avLst/>
          </a:prstGeom>
          <a:solidFill>
            <a:srgbClr val="3399FF">
              <a:alpha val="50000"/>
            </a:srgbClr>
          </a:solidFill>
          <a:ln w="9525">
            <a:solidFill>
              <a:schemeClr val="tx1"/>
            </a:solidFill>
            <a:miter lim="800000"/>
            <a:headEnd/>
            <a:tailEnd/>
          </a:ln>
          <a:effectLst/>
        </p:spPr>
        <p:txBody>
          <a:bodyPr wrap="none" anchor="ctr"/>
          <a:lstStyle/>
          <a:p>
            <a:r>
              <a:rPr kumimoji="1" lang="en-US" sz="2000" b="1">
                <a:solidFill>
                  <a:schemeClr val="tx2"/>
                </a:solidFill>
                <a:latin typeface="Tahoma" pitchFamily="34" charset="0"/>
                <a:ea typeface="ＭＳ Ｐゴシック" pitchFamily="34" charset="-128"/>
              </a:rPr>
              <a:t>Enterprise HR, Financial,</a:t>
            </a:r>
          </a:p>
          <a:p>
            <a:r>
              <a:rPr kumimoji="1" lang="en-US" sz="2000" b="1">
                <a:solidFill>
                  <a:schemeClr val="tx2"/>
                </a:solidFill>
                <a:latin typeface="Tahoma" pitchFamily="34" charset="0"/>
                <a:ea typeface="ＭＳ Ｐゴシック" pitchFamily="34" charset="-128"/>
              </a:rPr>
              <a:t>Materiel, Logistics, &amp;</a:t>
            </a:r>
          </a:p>
          <a:p>
            <a:r>
              <a:rPr kumimoji="1" lang="en-US" sz="2000" b="1">
                <a:solidFill>
                  <a:schemeClr val="tx2"/>
                </a:solidFill>
                <a:latin typeface="Tahoma" pitchFamily="34" charset="0"/>
                <a:ea typeface="ＭＳ Ｐゴシック" pitchFamily="34" charset="-128"/>
              </a:rPr>
              <a:t>Mission Capability Data</a:t>
            </a:r>
          </a:p>
        </p:txBody>
      </p:sp>
      <p:sp>
        <p:nvSpPr>
          <p:cNvPr id="987141" name="Rectangle 5"/>
          <p:cNvSpPr>
            <a:spLocks noChangeArrowheads="1"/>
          </p:cNvSpPr>
          <p:nvPr/>
        </p:nvSpPr>
        <p:spPr bwMode="auto">
          <a:xfrm>
            <a:off x="6753225" y="2323322"/>
            <a:ext cx="2290763" cy="2743200"/>
          </a:xfrm>
          <a:prstGeom prst="rect">
            <a:avLst/>
          </a:prstGeom>
          <a:solidFill>
            <a:srgbClr val="D3F5D7"/>
          </a:solidFill>
          <a:ln w="25400">
            <a:solidFill>
              <a:schemeClr val="tx1"/>
            </a:solidFill>
            <a:miter lim="800000"/>
            <a:headEnd/>
            <a:tailEnd/>
          </a:ln>
          <a:effectLst/>
        </p:spPr>
        <p:txBody>
          <a:bodyPr tIns="0" anchor="ctr"/>
          <a:lstStyle/>
          <a:p>
            <a:r>
              <a:rPr lang="en-US" sz="2000" b="1" dirty="0" smtClean="0">
                <a:solidFill>
                  <a:schemeClr val="tx1"/>
                </a:solidFill>
                <a:latin typeface="Arial" pitchFamily="34" charset="0"/>
              </a:rPr>
              <a:t>Maintenance   Work Plans,  Maintenance </a:t>
            </a:r>
            <a:r>
              <a:rPr lang="en-US" sz="2000" b="1" dirty="0" err="1" smtClean="0">
                <a:solidFill>
                  <a:schemeClr val="tx1"/>
                </a:solidFill>
                <a:latin typeface="Arial" pitchFamily="34" charset="0"/>
              </a:rPr>
              <a:t>Actuals</a:t>
            </a:r>
            <a:r>
              <a:rPr lang="en-US" sz="2000" b="1" dirty="0" smtClean="0">
                <a:solidFill>
                  <a:schemeClr val="tx1"/>
                </a:solidFill>
                <a:latin typeface="Arial" pitchFamily="34" charset="0"/>
              </a:rPr>
              <a:t>, Asset Installations, and Failure Reporting Data</a:t>
            </a:r>
            <a:endParaRPr lang="en-US" sz="2000" b="1" dirty="0">
              <a:solidFill>
                <a:schemeClr val="tx1"/>
              </a:solidFill>
              <a:latin typeface="Arial" pitchFamily="34" charset="0"/>
            </a:endParaRPr>
          </a:p>
        </p:txBody>
      </p:sp>
      <p:sp>
        <p:nvSpPr>
          <p:cNvPr id="987142" name="Oval 6"/>
          <p:cNvSpPr>
            <a:spLocks noChangeArrowheads="1"/>
          </p:cNvSpPr>
          <p:nvPr/>
        </p:nvSpPr>
        <p:spPr bwMode="auto">
          <a:xfrm>
            <a:off x="3325813" y="2438400"/>
            <a:ext cx="2336800" cy="2286000"/>
          </a:xfrm>
          <a:prstGeom prst="ellipse">
            <a:avLst/>
          </a:prstGeom>
          <a:solidFill>
            <a:srgbClr val="53AB6E"/>
          </a:solidFill>
          <a:ln w="25400">
            <a:solidFill>
              <a:schemeClr val="tx1"/>
            </a:solidFill>
            <a:round/>
            <a:headEnd/>
            <a:tailEnd/>
          </a:ln>
          <a:effectLst/>
        </p:spPr>
        <p:txBody>
          <a:bodyPr tIns="0" anchor="ctr"/>
          <a:lstStyle/>
          <a:p>
            <a:r>
              <a:rPr kumimoji="1" lang="en-US" b="1" dirty="0" err="1" smtClean="0">
                <a:solidFill>
                  <a:schemeClr val="tx2"/>
                </a:solidFill>
                <a:latin typeface="Arial" charset="0"/>
              </a:rPr>
              <a:t>ActiveTags</a:t>
            </a:r>
            <a:r>
              <a:rPr kumimoji="1" lang="en-US" b="1" dirty="0" smtClean="0">
                <a:solidFill>
                  <a:schemeClr val="tx2"/>
                </a:solidFill>
                <a:latin typeface="Arial" charset="0"/>
              </a:rPr>
              <a:t> &amp; Topology Registry, Serialized </a:t>
            </a:r>
          </a:p>
          <a:p>
            <a:r>
              <a:rPr kumimoji="1" lang="en-US" b="1" dirty="0" smtClean="0">
                <a:solidFill>
                  <a:schemeClr val="tx2"/>
                </a:solidFill>
                <a:latin typeface="Arial" charset="0"/>
              </a:rPr>
              <a:t>Asset Registry, &amp; Lifecycle Configuration Management </a:t>
            </a:r>
            <a:endParaRPr lang="en-US" sz="1800" i="1" dirty="0">
              <a:solidFill>
                <a:schemeClr val="tx1"/>
              </a:solidFill>
              <a:latin typeface="Arial" charset="0"/>
            </a:endParaRPr>
          </a:p>
        </p:txBody>
      </p:sp>
      <p:sp>
        <p:nvSpPr>
          <p:cNvPr id="987143" name="Rectangle 7"/>
          <p:cNvSpPr>
            <a:spLocks noChangeArrowheads="1"/>
          </p:cNvSpPr>
          <p:nvPr/>
        </p:nvSpPr>
        <p:spPr bwMode="auto">
          <a:xfrm>
            <a:off x="5080000" y="1001713"/>
            <a:ext cx="4006850" cy="931862"/>
          </a:xfrm>
          <a:prstGeom prst="rect">
            <a:avLst/>
          </a:prstGeom>
          <a:solidFill>
            <a:srgbClr val="FF66FF"/>
          </a:solidFill>
          <a:ln w="25400">
            <a:solidFill>
              <a:schemeClr val="tx1"/>
            </a:solidFill>
            <a:miter lim="800000"/>
            <a:headEnd/>
            <a:tailEnd/>
          </a:ln>
          <a:effectLst/>
        </p:spPr>
        <p:txBody>
          <a:bodyPr tIns="0" anchor="ctr"/>
          <a:lstStyle/>
          <a:p>
            <a:r>
              <a:rPr lang="en-US" sz="2000" b="1" dirty="0" smtClean="0">
                <a:solidFill>
                  <a:schemeClr val="tx1"/>
                </a:solidFill>
                <a:latin typeface="Arial" charset="0"/>
              </a:rPr>
              <a:t>Production Reporting, Optimization, Planning &amp; Scheduling Data</a:t>
            </a:r>
            <a:endParaRPr lang="en-US" sz="2000" b="1" dirty="0">
              <a:solidFill>
                <a:schemeClr val="tx1"/>
              </a:solidFill>
              <a:latin typeface="Arial" charset="0"/>
            </a:endParaRPr>
          </a:p>
        </p:txBody>
      </p:sp>
      <p:sp>
        <p:nvSpPr>
          <p:cNvPr id="987145" name="Text Box 9"/>
          <p:cNvSpPr txBox="1">
            <a:spLocks noChangeArrowheads="1"/>
          </p:cNvSpPr>
          <p:nvPr/>
        </p:nvSpPr>
        <p:spPr bwMode="auto">
          <a:xfrm>
            <a:off x="1246998" y="2268301"/>
            <a:ext cx="1752600" cy="406400"/>
          </a:xfrm>
          <a:prstGeom prst="rect">
            <a:avLst/>
          </a:prstGeom>
          <a:solidFill>
            <a:srgbClr val="FFFF00"/>
          </a:solidFill>
          <a:ln w="9525" algn="ctr">
            <a:solidFill>
              <a:schemeClr val="tx1"/>
            </a:solidFill>
            <a:miter lim="800000"/>
            <a:headEnd/>
            <a:tailEnd/>
          </a:ln>
          <a:effectLst>
            <a:prstShdw prst="shdw17" dist="17961" dir="2700000">
              <a:schemeClr val="tx1"/>
            </a:prstShdw>
          </a:effectLst>
        </p:spPr>
        <p:txBody>
          <a:bodyPr>
            <a:spAutoFit/>
          </a:bodyPr>
          <a:lstStyle/>
          <a:p>
            <a:pPr eaLnBrk="0" hangingPunct="0">
              <a:spcBef>
                <a:spcPct val="50000"/>
              </a:spcBef>
            </a:pPr>
            <a:r>
              <a:rPr lang="en-US" sz="2000" b="1" dirty="0">
                <a:solidFill>
                  <a:schemeClr val="tx1"/>
                </a:solidFill>
              </a:rPr>
              <a:t>ISO 15926</a:t>
            </a:r>
          </a:p>
        </p:txBody>
      </p:sp>
      <p:graphicFrame>
        <p:nvGraphicFramePr>
          <p:cNvPr id="987146" name="Object 10"/>
          <p:cNvGraphicFramePr>
            <a:graphicFrameLocks noChangeAspect="1"/>
          </p:cNvGraphicFramePr>
          <p:nvPr/>
        </p:nvGraphicFramePr>
        <p:xfrm>
          <a:off x="496888" y="5529263"/>
          <a:ext cx="976312" cy="458787"/>
        </p:xfrm>
        <a:graphic>
          <a:graphicData uri="http://schemas.openxmlformats.org/presentationml/2006/ole">
            <p:oleObj spid="_x0000_s2023426" name="Picture" r:id="rId4" imgW="5468040" imgH="2572560" progId="Word.Picture.8">
              <p:embed/>
            </p:oleObj>
          </a:graphicData>
        </a:graphic>
      </p:graphicFrame>
      <p:pic>
        <p:nvPicPr>
          <p:cNvPr id="987147" name="Picture 11" descr="C:\My Documents\Virtual Convergence\Orgs\MIMOSA\Images\MIMOSATM.gif"/>
          <p:cNvPicPr>
            <a:picLocks noChangeAspect="1" noChangeArrowheads="1"/>
          </p:cNvPicPr>
          <p:nvPr/>
        </p:nvPicPr>
        <p:blipFill>
          <a:blip r:embed="rId5" r:link="rId6" cstate="print">
            <a:lum bright="-6000"/>
          </a:blip>
          <a:srcRect r="302" b="296"/>
          <a:stretch>
            <a:fillRect/>
          </a:stretch>
        </p:blipFill>
        <p:spPr bwMode="auto">
          <a:xfrm>
            <a:off x="7780338" y="5534025"/>
            <a:ext cx="1066800" cy="363538"/>
          </a:xfrm>
          <a:prstGeom prst="rect">
            <a:avLst/>
          </a:prstGeom>
          <a:noFill/>
          <a:ln w="9525">
            <a:noFill/>
            <a:miter lim="800000"/>
            <a:headEnd/>
            <a:tailEnd/>
          </a:ln>
        </p:spPr>
      </p:pic>
      <p:pic>
        <p:nvPicPr>
          <p:cNvPr id="987148" name="Picture 12" descr="ISA Logo"/>
          <p:cNvPicPr>
            <a:picLocks noChangeAspect="1" noChangeArrowheads="1"/>
          </p:cNvPicPr>
          <p:nvPr/>
        </p:nvPicPr>
        <p:blipFill>
          <a:blip r:embed="rId7" cstate="print"/>
          <a:srcRect/>
          <a:stretch>
            <a:fillRect/>
          </a:stretch>
        </p:blipFill>
        <p:spPr bwMode="auto">
          <a:xfrm>
            <a:off x="4830763" y="849085"/>
            <a:ext cx="683922" cy="495527"/>
          </a:xfrm>
          <a:prstGeom prst="rect">
            <a:avLst/>
          </a:prstGeom>
          <a:noFill/>
          <a:ln w="9525">
            <a:noFill/>
            <a:miter lim="800000"/>
            <a:headEnd/>
            <a:tailEnd/>
          </a:ln>
        </p:spPr>
      </p:pic>
      <p:pic>
        <p:nvPicPr>
          <p:cNvPr id="987149" name="Picture 13"/>
          <p:cNvPicPr>
            <a:picLocks noChangeAspect="1" noChangeArrowheads="1"/>
          </p:cNvPicPr>
          <p:nvPr/>
        </p:nvPicPr>
        <p:blipFill>
          <a:blip r:embed="rId8" cstate="print"/>
          <a:srcRect/>
          <a:stretch>
            <a:fillRect/>
          </a:stretch>
        </p:blipFill>
        <p:spPr bwMode="auto">
          <a:xfrm>
            <a:off x="4781743" y="1543762"/>
            <a:ext cx="694030" cy="378343"/>
          </a:xfrm>
          <a:prstGeom prst="rect">
            <a:avLst/>
          </a:prstGeom>
          <a:noFill/>
          <a:ln w="9525">
            <a:noFill/>
            <a:miter lim="800000"/>
            <a:headEnd/>
            <a:tailEnd/>
          </a:ln>
        </p:spPr>
      </p:pic>
      <p:pic>
        <p:nvPicPr>
          <p:cNvPr id="987150" name="Picture 14" descr="http://www.openapplications.org/images/OAGi-logobluesbackground.jpg"/>
          <p:cNvPicPr>
            <a:picLocks noChangeAspect="1" noChangeArrowheads="1"/>
          </p:cNvPicPr>
          <p:nvPr/>
        </p:nvPicPr>
        <p:blipFill>
          <a:blip r:embed="rId9" r:link="rId10" cstate="print"/>
          <a:srcRect/>
          <a:stretch>
            <a:fillRect/>
          </a:stretch>
        </p:blipFill>
        <p:spPr bwMode="auto">
          <a:xfrm>
            <a:off x="3638842" y="921625"/>
            <a:ext cx="762000" cy="406400"/>
          </a:xfrm>
          <a:prstGeom prst="rect">
            <a:avLst/>
          </a:prstGeom>
          <a:noFill/>
          <a:ln w="9525">
            <a:noFill/>
            <a:miter lim="800000"/>
            <a:headEnd/>
            <a:tailEnd/>
          </a:ln>
        </p:spPr>
      </p:pic>
      <p:pic>
        <p:nvPicPr>
          <p:cNvPr id="987151" name="Picture 15" descr="C:\My Documents\Virtual Convergence\Orgs\MIMOSA\Images\MIMOSATM.gif"/>
          <p:cNvPicPr>
            <a:picLocks noChangeAspect="1" noChangeArrowheads="1"/>
          </p:cNvPicPr>
          <p:nvPr/>
        </p:nvPicPr>
        <p:blipFill>
          <a:blip r:embed="rId5" r:link="rId6" cstate="print">
            <a:lum bright="-6000"/>
          </a:blip>
          <a:srcRect r="302" b="296"/>
          <a:stretch>
            <a:fillRect/>
          </a:stretch>
        </p:blipFill>
        <p:spPr bwMode="auto">
          <a:xfrm>
            <a:off x="6507163" y="4494213"/>
            <a:ext cx="1066800" cy="363537"/>
          </a:xfrm>
          <a:prstGeom prst="rect">
            <a:avLst/>
          </a:prstGeom>
          <a:noFill/>
          <a:ln w="9525">
            <a:noFill/>
            <a:miter lim="800000"/>
            <a:headEnd/>
            <a:tailEnd/>
          </a:ln>
        </p:spPr>
      </p:pic>
      <p:pic>
        <p:nvPicPr>
          <p:cNvPr id="987152" name="Picture 16" descr="C:\My Documents\Virtual Convergence\Orgs\MIMOSA\Images\MIMOSATM.gif"/>
          <p:cNvPicPr>
            <a:picLocks noChangeAspect="1" noChangeArrowheads="1"/>
          </p:cNvPicPr>
          <p:nvPr/>
        </p:nvPicPr>
        <p:blipFill>
          <a:blip r:embed="rId5" r:link="rId6" cstate="print">
            <a:lum bright="-6000"/>
          </a:blip>
          <a:srcRect r="302" b="296"/>
          <a:stretch>
            <a:fillRect/>
          </a:stretch>
        </p:blipFill>
        <p:spPr bwMode="auto">
          <a:xfrm>
            <a:off x="1900879" y="4245212"/>
            <a:ext cx="1066800" cy="363537"/>
          </a:xfrm>
          <a:prstGeom prst="rect">
            <a:avLst/>
          </a:prstGeom>
          <a:noFill/>
          <a:ln w="9525">
            <a:noFill/>
            <a:miter lim="800000"/>
            <a:headEnd/>
            <a:tailEnd/>
          </a:ln>
        </p:spPr>
      </p:pic>
      <p:pic>
        <p:nvPicPr>
          <p:cNvPr id="987154" name="Picture 18" descr="C:\My Documents\Virtual Convergence\Orgs\MIMOSA\Images\MIMOSATM.gif"/>
          <p:cNvPicPr>
            <a:picLocks noChangeAspect="1" noChangeArrowheads="1"/>
          </p:cNvPicPr>
          <p:nvPr/>
        </p:nvPicPr>
        <p:blipFill>
          <a:blip r:embed="rId5" r:link="rId6" cstate="print">
            <a:lum bright="-6000"/>
          </a:blip>
          <a:srcRect r="302" b="296"/>
          <a:stretch>
            <a:fillRect/>
          </a:stretch>
        </p:blipFill>
        <p:spPr bwMode="auto">
          <a:xfrm>
            <a:off x="5202238" y="3328988"/>
            <a:ext cx="1066800" cy="363537"/>
          </a:xfrm>
          <a:prstGeom prst="rect">
            <a:avLst/>
          </a:prstGeom>
          <a:noFill/>
          <a:ln w="9525">
            <a:noFill/>
            <a:miter lim="800000"/>
            <a:headEnd/>
            <a:tailEnd/>
          </a:ln>
        </p:spPr>
      </p:pic>
      <p:sp>
        <p:nvSpPr>
          <p:cNvPr id="987156" name="Rectangle 20"/>
          <p:cNvSpPr>
            <a:spLocks noGrp="1" noChangeArrowheads="1"/>
          </p:cNvSpPr>
          <p:nvPr>
            <p:ph type="title"/>
          </p:nvPr>
        </p:nvSpPr>
        <p:spPr>
          <a:xfrm>
            <a:off x="2263775" y="192088"/>
            <a:ext cx="7156450" cy="569912"/>
          </a:xfrm>
        </p:spPr>
        <p:txBody>
          <a:bodyPr/>
          <a:lstStyle/>
          <a:p>
            <a:r>
              <a:rPr lang="en-US" sz="2000" smtClean="0"/>
              <a:t>OpenO&amp;M Approach –Each System Engineered to Speak a Common O&amp;M Language over a Common Information Bus</a:t>
            </a:r>
          </a:p>
        </p:txBody>
      </p:sp>
      <p:pic>
        <p:nvPicPr>
          <p:cNvPr id="987158" name="Picture 22"/>
          <p:cNvPicPr>
            <a:picLocks noChangeAspect="1" noChangeArrowheads="1"/>
          </p:cNvPicPr>
          <p:nvPr/>
        </p:nvPicPr>
        <p:blipFill>
          <a:blip r:embed="rId8" cstate="print"/>
          <a:srcRect/>
          <a:stretch>
            <a:fillRect/>
          </a:stretch>
        </p:blipFill>
        <p:spPr bwMode="auto">
          <a:xfrm>
            <a:off x="3580428" y="1520891"/>
            <a:ext cx="721841" cy="393504"/>
          </a:xfrm>
          <a:prstGeom prst="rect">
            <a:avLst/>
          </a:prstGeom>
          <a:noFill/>
          <a:ln w="9525">
            <a:noFill/>
            <a:miter lim="800000"/>
            <a:headEnd/>
            <a:tailEnd/>
          </a:ln>
        </p:spPr>
      </p:pic>
      <p:pic>
        <p:nvPicPr>
          <p:cNvPr id="1739779" name="Picture 3"/>
          <p:cNvPicPr>
            <a:picLocks noChangeAspect="1" noChangeArrowheads="1"/>
          </p:cNvPicPr>
          <p:nvPr/>
        </p:nvPicPr>
        <p:blipFill>
          <a:blip r:embed="rId11" cstate="print"/>
          <a:srcRect/>
          <a:stretch>
            <a:fillRect/>
          </a:stretch>
        </p:blipFill>
        <p:spPr bwMode="auto">
          <a:xfrm>
            <a:off x="6009188" y="1862672"/>
            <a:ext cx="1446119" cy="237218"/>
          </a:xfrm>
          <a:prstGeom prst="rect">
            <a:avLst/>
          </a:prstGeom>
          <a:noFill/>
          <a:ln w="9525">
            <a:noFill/>
            <a:miter lim="800000"/>
            <a:headEnd/>
            <a:tailEnd/>
          </a:ln>
        </p:spPr>
      </p:pic>
      <p:pic>
        <p:nvPicPr>
          <p:cNvPr id="1739780" name="Picture 4"/>
          <p:cNvPicPr>
            <a:picLocks noChangeAspect="1" noChangeArrowheads="1"/>
          </p:cNvPicPr>
          <p:nvPr/>
        </p:nvPicPr>
        <p:blipFill>
          <a:blip r:embed="rId12" cstate="print"/>
          <a:srcRect/>
          <a:stretch>
            <a:fillRect/>
          </a:stretch>
        </p:blipFill>
        <p:spPr bwMode="auto">
          <a:xfrm>
            <a:off x="7611264" y="1856266"/>
            <a:ext cx="1252818" cy="211515"/>
          </a:xfrm>
          <a:prstGeom prst="rect">
            <a:avLst/>
          </a:prstGeom>
          <a:noFill/>
          <a:ln w="9525">
            <a:noFill/>
            <a:miter lim="800000"/>
            <a:headEnd/>
            <a:tailEnd/>
          </a:ln>
        </p:spPr>
      </p:pic>
      <p:pic>
        <p:nvPicPr>
          <p:cNvPr id="21" name="Picture 13" descr="Open O&amp;M Logo"/>
          <p:cNvPicPr>
            <a:picLocks noChangeAspect="1" noChangeArrowheads="1"/>
          </p:cNvPicPr>
          <p:nvPr/>
        </p:nvPicPr>
        <p:blipFill>
          <a:blip r:embed="rId13" cstate="print"/>
          <a:srcRect r="34867" b="1394"/>
          <a:stretch>
            <a:fillRect/>
          </a:stretch>
        </p:blipFill>
        <p:spPr bwMode="auto">
          <a:xfrm>
            <a:off x="3569915" y="4867835"/>
            <a:ext cx="800380" cy="376518"/>
          </a:xfrm>
          <a:prstGeom prst="rect">
            <a:avLst/>
          </a:prstGeom>
          <a:noFill/>
          <a:ln w="9525">
            <a:noFill/>
            <a:miter lim="800000"/>
            <a:headEnd/>
            <a:tailEnd/>
          </a:ln>
        </p:spPr>
      </p:pic>
      <p:sp>
        <p:nvSpPr>
          <p:cNvPr id="22" name="WordArt 16"/>
          <p:cNvSpPr>
            <a:spLocks noChangeArrowheads="1" noChangeShapeType="1" noTextEdit="1"/>
          </p:cNvSpPr>
          <p:nvPr/>
        </p:nvSpPr>
        <p:spPr bwMode="auto">
          <a:xfrm>
            <a:off x="4415118" y="4881283"/>
            <a:ext cx="1394011" cy="271744"/>
          </a:xfrm>
          <a:prstGeom prst="rect">
            <a:avLst/>
          </a:prstGeom>
        </p:spPr>
        <p:txBody>
          <a:bodyPr wrap="none" fromWordArt="1">
            <a:prstTxWarp prst="textPlain">
              <a:avLst>
                <a:gd name="adj" fmla="val 50000"/>
              </a:avLst>
            </a:prstTxWarp>
          </a:bodyPr>
          <a:lstStyle/>
          <a:p>
            <a:r>
              <a:rPr lang="en-US" sz="1800" kern="10" dirty="0" smtClean="0">
                <a:ln w="9525">
                  <a:noFill/>
                  <a:round/>
                  <a:headEnd/>
                  <a:tailEnd/>
                </a:ln>
                <a:solidFill>
                  <a:schemeClr val="accent2"/>
                </a:solidFill>
                <a:effectLst>
                  <a:outerShdw dist="17961" dir="18900000" algn="ctr" rotWithShape="0">
                    <a:schemeClr val="tx1">
                      <a:alpha val="50000"/>
                    </a:schemeClr>
                  </a:outerShdw>
                </a:effectLst>
                <a:latin typeface="Times New Roman"/>
                <a:cs typeface="Times New Roman"/>
              </a:rPr>
              <a:t>Common </a:t>
            </a:r>
            <a:r>
              <a:rPr lang="en-US" sz="1800" kern="10" dirty="0" err="1" smtClean="0">
                <a:ln w="9525">
                  <a:noFill/>
                  <a:round/>
                  <a:headEnd/>
                  <a:tailEnd/>
                </a:ln>
                <a:solidFill>
                  <a:schemeClr val="accent2"/>
                </a:solidFill>
                <a:effectLst>
                  <a:outerShdw dist="17961" dir="18900000" algn="ctr" rotWithShape="0">
                    <a:schemeClr val="tx1">
                      <a:alpha val="50000"/>
                    </a:schemeClr>
                  </a:outerShdw>
                </a:effectLst>
                <a:latin typeface="Times New Roman"/>
                <a:cs typeface="Times New Roman"/>
              </a:rPr>
              <a:t>Interop</a:t>
            </a:r>
            <a:r>
              <a:rPr lang="en-US" sz="1800" kern="10" dirty="0" smtClean="0">
                <a:ln w="9525">
                  <a:noFill/>
                  <a:round/>
                  <a:headEnd/>
                  <a:tailEnd/>
                </a:ln>
                <a:solidFill>
                  <a:schemeClr val="accent2"/>
                </a:solidFill>
                <a:effectLst>
                  <a:outerShdw dist="17961" dir="18900000" algn="ctr" rotWithShape="0">
                    <a:schemeClr val="tx1">
                      <a:alpha val="50000"/>
                    </a:schemeClr>
                  </a:outerShdw>
                </a:effectLst>
                <a:latin typeface="Times New Roman"/>
                <a:cs typeface="Times New Roman"/>
              </a:rPr>
              <a:t> Registry</a:t>
            </a:r>
            <a:endParaRPr lang="en-US" sz="1800" kern="10" dirty="0">
              <a:ln w="9525">
                <a:noFill/>
                <a:round/>
                <a:headEnd/>
                <a:tailEnd/>
              </a:ln>
              <a:solidFill>
                <a:schemeClr val="accent2"/>
              </a:solidFill>
              <a:effectLst>
                <a:outerShdw dist="17961" dir="18900000" algn="ctr" rotWithShape="0">
                  <a:schemeClr val="tx1">
                    <a:alpha val="50000"/>
                  </a:schemeClr>
                </a:outerShdw>
              </a:effectLst>
              <a:latin typeface="Times New Roman"/>
              <a:cs typeface="Times New Roman"/>
            </a:endParaRPr>
          </a:p>
        </p:txBody>
      </p:sp>
      <p:pic>
        <p:nvPicPr>
          <p:cNvPr id="23" name="Picture 13" descr="Open O&amp;M Logo"/>
          <p:cNvPicPr>
            <a:picLocks noChangeAspect="1" noChangeArrowheads="1"/>
          </p:cNvPicPr>
          <p:nvPr/>
        </p:nvPicPr>
        <p:blipFill>
          <a:blip r:embed="rId13" cstate="print"/>
          <a:srcRect r="34867" b="1394"/>
          <a:stretch>
            <a:fillRect/>
          </a:stretch>
        </p:blipFill>
        <p:spPr bwMode="auto">
          <a:xfrm>
            <a:off x="3251667" y="1994646"/>
            <a:ext cx="800380" cy="376518"/>
          </a:xfrm>
          <a:prstGeom prst="rect">
            <a:avLst/>
          </a:prstGeom>
          <a:noFill/>
          <a:ln w="9525">
            <a:noFill/>
            <a:miter lim="800000"/>
            <a:headEnd/>
            <a:tailEnd/>
          </a:ln>
        </p:spPr>
      </p:pic>
      <p:sp>
        <p:nvSpPr>
          <p:cNvPr id="24" name="WordArt 16"/>
          <p:cNvSpPr>
            <a:spLocks noChangeArrowheads="1" noChangeShapeType="1" noTextEdit="1"/>
          </p:cNvSpPr>
          <p:nvPr/>
        </p:nvSpPr>
        <p:spPr bwMode="auto">
          <a:xfrm>
            <a:off x="4096871" y="2062349"/>
            <a:ext cx="1806388" cy="290886"/>
          </a:xfrm>
          <a:prstGeom prst="rect">
            <a:avLst/>
          </a:prstGeom>
        </p:spPr>
        <p:txBody>
          <a:bodyPr wrap="none" fromWordArt="1">
            <a:prstTxWarp prst="textPlain">
              <a:avLst>
                <a:gd name="adj" fmla="val 50000"/>
              </a:avLst>
            </a:prstTxWarp>
          </a:bodyPr>
          <a:lstStyle/>
          <a:p>
            <a:r>
              <a:rPr lang="en-US" sz="1800" kern="10" dirty="0" smtClean="0">
                <a:ln w="9525">
                  <a:noFill/>
                  <a:round/>
                  <a:headEnd/>
                  <a:tailEnd/>
                </a:ln>
                <a:solidFill>
                  <a:schemeClr val="accent2"/>
                </a:solidFill>
                <a:effectLst>
                  <a:outerShdw dist="17961" dir="18900000" algn="ctr" rotWithShape="0">
                    <a:schemeClr val="tx1">
                      <a:alpha val="50000"/>
                    </a:schemeClr>
                  </a:outerShdw>
                </a:effectLst>
                <a:latin typeface="Times New Roman"/>
                <a:cs typeface="Times New Roman"/>
              </a:rPr>
              <a:t>Information  Service Bus</a:t>
            </a:r>
            <a:endParaRPr lang="en-US" sz="1800" kern="10" dirty="0">
              <a:ln w="9525">
                <a:noFill/>
                <a:round/>
                <a:headEnd/>
                <a:tailEnd/>
              </a:ln>
              <a:solidFill>
                <a:schemeClr val="accent2"/>
              </a:solidFill>
              <a:effectLst>
                <a:outerShdw dist="17961" dir="18900000" algn="ctr" rotWithShape="0">
                  <a:schemeClr val="tx1">
                    <a:alpha val="50000"/>
                  </a:schemeClr>
                </a:outerShdw>
              </a:effectLst>
              <a:latin typeface="Times New Roman"/>
              <a:cs typeface="Times New Roman"/>
            </a:endParaRPr>
          </a:p>
        </p:txBody>
      </p:sp>
    </p:spTree>
  </p:cSld>
  <p:clrMapOvr>
    <a:masterClrMapping/>
  </p:clrMapOvr>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1714" name="Rectangle 2"/>
          <p:cNvSpPr>
            <a:spLocks noChangeArrowheads="1"/>
          </p:cNvSpPr>
          <p:nvPr/>
        </p:nvSpPr>
        <p:spPr bwMode="auto">
          <a:xfrm>
            <a:off x="0" y="1339850"/>
            <a:ext cx="9144000" cy="5035550"/>
          </a:xfrm>
          <a:prstGeom prst="rect">
            <a:avLst/>
          </a:prstGeom>
          <a:solidFill>
            <a:srgbClr val="FFFFFF"/>
          </a:solidFill>
          <a:ln w="25400" algn="ctr">
            <a:noFill/>
            <a:miter lim="800000"/>
            <a:headEnd/>
            <a:tailEnd/>
          </a:ln>
          <a:effectLst/>
        </p:spPr>
        <p:txBody>
          <a:bodyPr wrap="none" tIns="0" anchor="ctr"/>
          <a:lstStyle/>
          <a:p>
            <a:endParaRPr lang="en-US"/>
          </a:p>
        </p:txBody>
      </p:sp>
      <p:sp>
        <p:nvSpPr>
          <p:cNvPr id="1011715" name="Rectangle 3"/>
          <p:cNvSpPr>
            <a:spLocks noGrp="1" noChangeArrowheads="1"/>
          </p:cNvSpPr>
          <p:nvPr>
            <p:ph type="title"/>
          </p:nvPr>
        </p:nvSpPr>
        <p:spPr>
          <a:xfrm>
            <a:off x="2293938" y="236538"/>
            <a:ext cx="6392862" cy="657225"/>
          </a:xfrm>
        </p:spPr>
        <p:txBody>
          <a:bodyPr/>
          <a:lstStyle/>
          <a:p>
            <a:r>
              <a:rPr lang="en-US" smtClean="0"/>
              <a:t>OpenO&amp;M Information Service Bus</a:t>
            </a:r>
          </a:p>
        </p:txBody>
      </p:sp>
      <p:pic>
        <p:nvPicPr>
          <p:cNvPr id="1011716" name="Picture 4"/>
          <p:cNvPicPr>
            <a:picLocks noChangeAspect="1" noChangeArrowheads="1"/>
          </p:cNvPicPr>
          <p:nvPr/>
        </p:nvPicPr>
        <p:blipFill>
          <a:blip r:embed="rId2" cstate="print"/>
          <a:srcRect/>
          <a:stretch>
            <a:fillRect/>
          </a:stretch>
        </p:blipFill>
        <p:spPr bwMode="auto">
          <a:xfrm>
            <a:off x="1538288" y="1311275"/>
            <a:ext cx="6135687" cy="5081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2209800" y="1468438"/>
            <a:ext cx="4800600" cy="5257800"/>
          </a:xfrm>
          <a:prstGeom prst="rect">
            <a:avLst/>
          </a:prstGeom>
          <a:solidFill>
            <a:srgbClr val="00FF00"/>
          </a:solidFill>
          <a:ln w="15875" algn="ctr">
            <a:solidFill>
              <a:schemeClr val="tx1"/>
            </a:solidFill>
            <a:miter lim="800000"/>
            <a:headEnd type="none" w="sm" len="sm"/>
            <a:tailEnd type="none" w="sm" len="sm"/>
          </a:ln>
        </p:spPr>
        <p:txBody>
          <a:bodyPr/>
          <a:lstStyle/>
          <a:p>
            <a:pPr eaLnBrk="0" hangingPunct="0">
              <a:lnSpc>
                <a:spcPct val="85000"/>
              </a:lnSpc>
              <a:spcBef>
                <a:spcPct val="20000"/>
              </a:spcBef>
            </a:pPr>
            <a:r>
              <a:rPr lang="en-US" b="1">
                <a:solidFill>
                  <a:schemeClr val="tx1"/>
                </a:solidFill>
                <a:latin typeface="Segoe" pitchFamily="34" charset="0"/>
              </a:rPr>
              <a:t>OpenO&amp;M On-Ramp/Off-Ramp Services</a:t>
            </a:r>
            <a:endParaRPr lang="en-US" sz="1800">
              <a:solidFill>
                <a:schemeClr val="tx1"/>
              </a:solidFill>
              <a:latin typeface="Calibri" pitchFamily="34" charset="0"/>
            </a:endParaRPr>
          </a:p>
        </p:txBody>
      </p:sp>
      <p:sp>
        <p:nvSpPr>
          <p:cNvPr id="16388" name="Rectangle 16387"/>
          <p:cNvSpPr>
            <a:spLocks noChangeArrowheads="1"/>
          </p:cNvSpPr>
          <p:nvPr/>
        </p:nvSpPr>
        <p:spPr bwMode="invGray">
          <a:xfrm>
            <a:off x="2438400" y="5105400"/>
            <a:ext cx="4343400" cy="1447800"/>
          </a:xfrm>
          <a:prstGeom prst="rect">
            <a:avLst/>
          </a:prstGeom>
          <a:gradFill rotWithShape="1">
            <a:gsLst>
              <a:gs pos="0">
                <a:srgbClr val="DAFF8F"/>
              </a:gs>
              <a:gs pos="100000">
                <a:srgbClr val="657642"/>
              </a:gs>
            </a:gsLst>
            <a:lin ang="2700000" scaled="1"/>
          </a:gradFill>
          <a:ln w="12700" algn="ctr">
            <a:solidFill>
              <a:schemeClr val="tx1"/>
            </a:solidFill>
            <a:miter lim="800000"/>
            <a:headEnd/>
            <a:tailEnd/>
          </a:ln>
        </p:spPr>
        <p:txBody>
          <a:bodyPr anchor="ctr">
            <a:spAutoFit/>
          </a:bodyPr>
          <a:lstStyle/>
          <a:p>
            <a:pPr algn="l" eaLnBrk="0" hangingPunct="0"/>
            <a:endParaRPr lang="en-US" sz="1800">
              <a:solidFill>
                <a:schemeClr val="tx1"/>
              </a:solidFill>
              <a:latin typeface="Calibri" pitchFamily="34" charset="0"/>
            </a:endParaRPr>
          </a:p>
        </p:txBody>
      </p:sp>
      <p:sp>
        <p:nvSpPr>
          <p:cNvPr id="12" name="Rectangle 11"/>
          <p:cNvSpPr>
            <a:spLocks noChangeArrowheads="1"/>
          </p:cNvSpPr>
          <p:nvPr/>
        </p:nvSpPr>
        <p:spPr bwMode="auto">
          <a:xfrm>
            <a:off x="2365375" y="1906588"/>
            <a:ext cx="4519613" cy="4668837"/>
          </a:xfrm>
          <a:prstGeom prst="rect">
            <a:avLst/>
          </a:prstGeom>
          <a:gradFill flip="none" rotWithShape="1">
            <a:gsLst>
              <a:gs pos="0">
                <a:schemeClr val="tx1"/>
              </a:gs>
              <a:gs pos="100000">
                <a:schemeClr val="accent1">
                  <a:tint val="20000"/>
                </a:schemeClr>
              </a:gs>
            </a:gsLst>
            <a:lin ang="16200000" scaled="1"/>
            <a:tileRect/>
          </a:gradFill>
          <a:ln w="9525" cap="flat" cmpd="sng" algn="ctr">
            <a:solidFill>
              <a:schemeClr val="tx1"/>
            </a:solidFill>
            <a:prstDash val="solid"/>
            <a:miter lim="800000"/>
            <a:headEnd type="none" w="sm" len="sm"/>
            <a:tailEnd type="none" w="sm" len="sm"/>
          </a:ln>
          <a:effectLst/>
        </p:spPr>
        <p:txBody>
          <a:bodyPr anchorCtr="1"/>
          <a:lstStyle/>
          <a:p>
            <a:pPr algn="r" eaLnBrk="0" hangingPunct="0">
              <a:lnSpc>
                <a:spcPct val="85000"/>
              </a:lnSpc>
              <a:spcBef>
                <a:spcPct val="20000"/>
              </a:spcBef>
            </a:pPr>
            <a:r>
              <a:rPr lang="en-US" sz="1400" b="1">
                <a:solidFill>
                  <a:schemeClr val="tx1"/>
                </a:solidFill>
                <a:latin typeface="Segoe" pitchFamily="34" charset="0"/>
              </a:rPr>
              <a:t>Proprietary ESB / MOM / SOA Engines</a:t>
            </a:r>
            <a:endParaRPr lang="en-US" sz="1800">
              <a:solidFill>
                <a:schemeClr val="tx1"/>
              </a:solidFill>
              <a:latin typeface="Calibri" pitchFamily="34" charset="0"/>
            </a:endParaRPr>
          </a:p>
        </p:txBody>
      </p:sp>
      <p:sp>
        <p:nvSpPr>
          <p:cNvPr id="8" name="Rectangle 7"/>
          <p:cNvSpPr>
            <a:spLocks noChangeArrowheads="1"/>
          </p:cNvSpPr>
          <p:nvPr/>
        </p:nvSpPr>
        <p:spPr bwMode="auto">
          <a:xfrm>
            <a:off x="2514600" y="5181600"/>
            <a:ext cx="4191000" cy="381000"/>
          </a:xfrm>
          <a:prstGeom prst="rect">
            <a:avLst/>
          </a:prstGeom>
          <a:solidFill>
            <a:srgbClr val="DAFF8F"/>
          </a:solidFill>
          <a:ln w="9525" cap="flat" cmpd="sng" algn="ctr">
            <a:solidFill>
              <a:schemeClr val="tx1"/>
            </a:solidFill>
            <a:prstDash val="solid"/>
            <a:miter lim="800000"/>
            <a:headEnd type="none" w="sm" len="sm"/>
            <a:tailEnd type="none" w="sm" len="sm"/>
          </a:ln>
          <a:effectLst/>
        </p:spPr>
        <p:txBody>
          <a:bodyPr anchor="ctr" anchorCtr="1"/>
          <a:lstStyle/>
          <a:p>
            <a:pPr algn="r" eaLnBrk="0" hangingPunct="0">
              <a:lnSpc>
                <a:spcPct val="85000"/>
              </a:lnSpc>
              <a:spcBef>
                <a:spcPct val="20000"/>
              </a:spcBef>
            </a:pPr>
            <a:r>
              <a:rPr lang="en-US" sz="1400" b="1">
                <a:solidFill>
                  <a:schemeClr val="tx1"/>
                </a:solidFill>
                <a:latin typeface="Segoe" pitchFamily="34" charset="0"/>
              </a:rPr>
              <a:t>Topic Registry Management</a:t>
            </a:r>
            <a:endParaRPr lang="en-US" sz="1800">
              <a:solidFill>
                <a:schemeClr val="tx1"/>
              </a:solidFill>
              <a:latin typeface="Calibri" pitchFamily="34" charset="0"/>
            </a:endParaRPr>
          </a:p>
        </p:txBody>
      </p:sp>
      <p:sp>
        <p:nvSpPr>
          <p:cNvPr id="9" name="Rectangle 8"/>
          <p:cNvSpPr>
            <a:spLocks noChangeArrowheads="1"/>
          </p:cNvSpPr>
          <p:nvPr/>
        </p:nvSpPr>
        <p:spPr bwMode="auto">
          <a:xfrm>
            <a:off x="2514600" y="5627688"/>
            <a:ext cx="4191000" cy="381000"/>
          </a:xfrm>
          <a:prstGeom prst="rect">
            <a:avLst/>
          </a:prstGeom>
          <a:solidFill>
            <a:srgbClr val="DAFF8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400" b="1">
                <a:solidFill>
                  <a:schemeClr val="tx1"/>
                </a:solidFill>
                <a:latin typeface="Segoe" pitchFamily="34" charset="0"/>
              </a:rPr>
              <a:t>System Service Management</a:t>
            </a:r>
            <a:endParaRPr lang="en-US" sz="1800">
              <a:solidFill>
                <a:schemeClr val="tx1"/>
              </a:solidFill>
              <a:latin typeface="Calibri" pitchFamily="34" charset="0"/>
            </a:endParaRPr>
          </a:p>
        </p:txBody>
      </p:sp>
      <p:sp>
        <p:nvSpPr>
          <p:cNvPr id="10" name="Rectangle 9"/>
          <p:cNvSpPr>
            <a:spLocks noChangeArrowheads="1"/>
          </p:cNvSpPr>
          <p:nvPr/>
        </p:nvSpPr>
        <p:spPr bwMode="auto">
          <a:xfrm>
            <a:off x="2514600" y="6096000"/>
            <a:ext cx="4191000" cy="381000"/>
          </a:xfrm>
          <a:prstGeom prst="rect">
            <a:avLst/>
          </a:prstGeom>
          <a:solidFill>
            <a:srgbClr val="DAFF8F"/>
          </a:solidFill>
          <a:ln w="9525" cap="flat" cmpd="sng" algn="ctr">
            <a:solidFill>
              <a:schemeClr val="tx1"/>
            </a:solidFill>
            <a:prstDash val="solid"/>
            <a:miter lim="800000"/>
            <a:headEnd type="none" w="sm" len="sm"/>
            <a:tailEnd type="none" w="sm" len="sm"/>
          </a:ln>
          <a:effectLst/>
        </p:spPr>
        <p:txBody>
          <a:bodyPr anchor="ctr" anchorCtr="1"/>
          <a:lstStyle/>
          <a:p>
            <a:pPr algn="r" eaLnBrk="0" hangingPunct="0">
              <a:lnSpc>
                <a:spcPct val="85000"/>
              </a:lnSpc>
              <a:spcBef>
                <a:spcPct val="20000"/>
              </a:spcBef>
            </a:pPr>
            <a:r>
              <a:rPr lang="en-US" sz="1400" b="1">
                <a:solidFill>
                  <a:schemeClr val="tx1"/>
                </a:solidFill>
                <a:latin typeface="Segoe" pitchFamily="34" charset="0"/>
              </a:rPr>
              <a:t>Security</a:t>
            </a:r>
            <a:endParaRPr lang="en-US" sz="1800">
              <a:solidFill>
                <a:schemeClr val="tx1"/>
              </a:solidFill>
              <a:latin typeface="Calibri" pitchFamily="34" charset="0"/>
            </a:endParaRPr>
          </a:p>
        </p:txBody>
      </p:sp>
      <p:sp>
        <p:nvSpPr>
          <p:cNvPr id="19" name="Rectangle 18"/>
          <p:cNvSpPr>
            <a:spLocks noChangeArrowheads="1"/>
          </p:cNvSpPr>
          <p:nvPr/>
        </p:nvSpPr>
        <p:spPr bwMode="auto">
          <a:xfrm>
            <a:off x="3197225" y="2362200"/>
            <a:ext cx="2822575" cy="2138363"/>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lstStyle/>
          <a:p>
            <a:pPr eaLnBrk="0" hangingPunct="0">
              <a:lnSpc>
                <a:spcPct val="85000"/>
              </a:lnSpc>
              <a:spcBef>
                <a:spcPct val="20000"/>
              </a:spcBef>
            </a:pPr>
            <a:r>
              <a:rPr lang="en-US" sz="1200" b="1">
                <a:solidFill>
                  <a:schemeClr val="tx1"/>
                </a:solidFill>
                <a:latin typeface="Segoe" pitchFamily="34" charset="0"/>
              </a:rPr>
              <a:t>ESB / MOM / SOA Core Engine</a:t>
            </a:r>
            <a:endParaRPr lang="en-US" sz="1800">
              <a:solidFill>
                <a:schemeClr val="tx1"/>
              </a:solidFill>
              <a:latin typeface="Calibri" pitchFamily="34" charset="0"/>
            </a:endParaRPr>
          </a:p>
        </p:txBody>
      </p:sp>
      <p:sp>
        <p:nvSpPr>
          <p:cNvPr id="21" name="Rectangle 20"/>
          <p:cNvSpPr>
            <a:spLocks noChangeArrowheads="1"/>
          </p:cNvSpPr>
          <p:nvPr/>
        </p:nvSpPr>
        <p:spPr bwMode="auto">
          <a:xfrm>
            <a:off x="3352800" y="2819400"/>
            <a:ext cx="2517775" cy="381000"/>
          </a:xfrm>
          <a:prstGeom prst="rect">
            <a:avLst/>
          </a:prstGeom>
          <a:solidFill>
            <a:schemeClr val="bg1"/>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100" b="1">
                <a:solidFill>
                  <a:schemeClr val="tx1"/>
                </a:solidFill>
                <a:latin typeface="Segoe" pitchFamily="34" charset="0"/>
              </a:rPr>
              <a:t>Message Routing</a:t>
            </a:r>
            <a:endParaRPr lang="en-US" sz="1800">
              <a:solidFill>
                <a:schemeClr val="tx1"/>
              </a:solidFill>
              <a:latin typeface="Calibri" pitchFamily="34" charset="0"/>
            </a:endParaRPr>
          </a:p>
        </p:txBody>
      </p:sp>
      <p:sp>
        <p:nvSpPr>
          <p:cNvPr id="22" name="Rectangle 21"/>
          <p:cNvSpPr>
            <a:spLocks noChangeArrowheads="1"/>
          </p:cNvSpPr>
          <p:nvPr/>
        </p:nvSpPr>
        <p:spPr bwMode="auto">
          <a:xfrm>
            <a:off x="3349625" y="3962400"/>
            <a:ext cx="2517775" cy="381000"/>
          </a:xfrm>
          <a:prstGeom prst="rect">
            <a:avLst/>
          </a:prstGeom>
          <a:solidFill>
            <a:schemeClr val="bg1"/>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100" b="1">
                <a:solidFill>
                  <a:schemeClr val="tx1"/>
                </a:solidFill>
                <a:latin typeface="Segoe" pitchFamily="34" charset="0"/>
              </a:rPr>
              <a:t>Exception Management</a:t>
            </a:r>
            <a:endParaRPr lang="en-US" sz="1800">
              <a:solidFill>
                <a:schemeClr val="tx1"/>
              </a:solidFill>
              <a:latin typeface="Calibri" pitchFamily="34" charset="0"/>
            </a:endParaRPr>
          </a:p>
        </p:txBody>
      </p:sp>
      <p:sp>
        <p:nvSpPr>
          <p:cNvPr id="15" name="Rectangle 14"/>
          <p:cNvSpPr>
            <a:spLocks noChangeArrowheads="1"/>
          </p:cNvSpPr>
          <p:nvPr/>
        </p:nvSpPr>
        <p:spPr bwMode="auto">
          <a:xfrm rot="16200000">
            <a:off x="1864519" y="3236119"/>
            <a:ext cx="2133600" cy="385762"/>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000" b="1">
                <a:solidFill>
                  <a:schemeClr val="tx1"/>
                </a:solidFill>
                <a:latin typeface="Segoe" pitchFamily="34" charset="0"/>
              </a:rPr>
              <a:t>MIMOSA OSA-EAI Services</a:t>
            </a:r>
            <a:endParaRPr lang="en-US" sz="1000">
              <a:solidFill>
                <a:schemeClr val="tx1"/>
              </a:solidFill>
              <a:latin typeface="Calibri" pitchFamily="34" charset="0"/>
            </a:endParaRPr>
          </a:p>
        </p:txBody>
      </p:sp>
      <p:sp>
        <p:nvSpPr>
          <p:cNvPr id="16" name="Rectangle 15"/>
          <p:cNvSpPr>
            <a:spLocks noChangeArrowheads="1"/>
          </p:cNvSpPr>
          <p:nvPr/>
        </p:nvSpPr>
        <p:spPr bwMode="auto">
          <a:xfrm>
            <a:off x="4646613" y="4576763"/>
            <a:ext cx="1831975" cy="381000"/>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200" b="1">
                <a:solidFill>
                  <a:schemeClr val="tx1"/>
                </a:solidFill>
                <a:latin typeface="Segoe" pitchFamily="34" charset="0"/>
              </a:rPr>
              <a:t>B2B Gateway</a:t>
            </a:r>
            <a:endParaRPr lang="en-US" sz="1800" b="1">
              <a:solidFill>
                <a:schemeClr val="tx1"/>
              </a:solidFill>
              <a:latin typeface="Calibri" pitchFamily="34" charset="0"/>
            </a:endParaRPr>
          </a:p>
        </p:txBody>
      </p:sp>
      <p:sp>
        <p:nvSpPr>
          <p:cNvPr id="17" name="Rectangle 16"/>
          <p:cNvSpPr>
            <a:spLocks noChangeArrowheads="1"/>
          </p:cNvSpPr>
          <p:nvPr/>
        </p:nvSpPr>
        <p:spPr bwMode="auto">
          <a:xfrm>
            <a:off x="2738438" y="4576763"/>
            <a:ext cx="1831975" cy="381000"/>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200" b="1">
                <a:solidFill>
                  <a:schemeClr val="tx1"/>
                </a:solidFill>
                <a:latin typeface="Segoe" pitchFamily="34" charset="0"/>
              </a:rPr>
              <a:t>Provisioning Framework</a:t>
            </a:r>
            <a:endParaRPr lang="en-US" sz="1800">
              <a:solidFill>
                <a:schemeClr val="tx1"/>
              </a:solidFill>
              <a:latin typeface="Calibri" pitchFamily="34" charset="0"/>
            </a:endParaRPr>
          </a:p>
        </p:txBody>
      </p:sp>
      <p:sp>
        <p:nvSpPr>
          <p:cNvPr id="18" name="Rectangle 17"/>
          <p:cNvSpPr>
            <a:spLocks noChangeArrowheads="1"/>
          </p:cNvSpPr>
          <p:nvPr/>
        </p:nvSpPr>
        <p:spPr bwMode="auto">
          <a:xfrm rot="16200000">
            <a:off x="5221287" y="3243263"/>
            <a:ext cx="2132013" cy="382588"/>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000" b="1">
                <a:solidFill>
                  <a:schemeClr val="tx1"/>
                </a:solidFill>
                <a:latin typeface="Segoe" pitchFamily="34" charset="0"/>
              </a:rPr>
              <a:t>MIMOSA OSA-EAI Services</a:t>
            </a:r>
          </a:p>
        </p:txBody>
      </p:sp>
      <p:sp>
        <p:nvSpPr>
          <p:cNvPr id="46" name="TextBox 45"/>
          <p:cNvSpPr txBox="1">
            <a:spLocks noChangeArrowheads="1"/>
          </p:cNvSpPr>
          <p:nvPr/>
        </p:nvSpPr>
        <p:spPr bwMode="invGray">
          <a:xfrm>
            <a:off x="7162800" y="1219200"/>
            <a:ext cx="1752600" cy="508000"/>
          </a:xfrm>
          <a:prstGeom prst="rect">
            <a:avLst/>
          </a:prstGeom>
          <a:noFill/>
          <a:ln w="12700" cap="flat" cmpd="sng" algn="ctr">
            <a:noFill/>
            <a:prstDash val="solid"/>
            <a:miter lim="800000"/>
            <a:headEnd type="none" w="med" len="med"/>
            <a:tailEnd type="none" w="med" len="med"/>
          </a:ln>
          <a:effectLst/>
        </p:spPr>
        <p:txBody>
          <a:bodyPr>
            <a:spAutoFit/>
          </a:bodyPr>
          <a:lstStyle/>
          <a:p>
            <a:pPr eaLnBrk="0" hangingPunct="0">
              <a:lnSpc>
                <a:spcPct val="85000"/>
              </a:lnSpc>
              <a:spcBef>
                <a:spcPct val="20000"/>
              </a:spcBef>
            </a:pPr>
            <a:r>
              <a:rPr lang="en-US" b="1">
                <a:solidFill>
                  <a:schemeClr val="tx1"/>
                </a:solidFill>
                <a:latin typeface="Segoe" pitchFamily="34" charset="0"/>
              </a:rPr>
              <a:t>Subscriber Applications</a:t>
            </a:r>
            <a:endParaRPr lang="en-US">
              <a:solidFill>
                <a:schemeClr val="tx1"/>
              </a:solidFill>
              <a:latin typeface="Calibri" pitchFamily="34" charset="0"/>
            </a:endParaRPr>
          </a:p>
        </p:txBody>
      </p:sp>
      <p:pic>
        <p:nvPicPr>
          <p:cNvPr id="1909776" name="Rectangle 15390"/>
          <p:cNvPicPr>
            <a:picLocks noChangeAspect="1" noChangeArrowheads="1"/>
          </p:cNvPicPr>
          <p:nvPr/>
        </p:nvPicPr>
        <p:blipFill>
          <a:blip r:embed="rId2" cstate="print"/>
          <a:srcRect/>
          <a:stretch>
            <a:fillRect/>
          </a:stretch>
        </p:blipFill>
        <p:spPr bwMode="auto">
          <a:xfrm>
            <a:off x="149225" y="3213100"/>
            <a:ext cx="908050" cy="1339850"/>
          </a:xfrm>
          <a:prstGeom prst="rect">
            <a:avLst/>
          </a:prstGeom>
          <a:noFill/>
          <a:ln w="9525">
            <a:noFill/>
            <a:miter lim="800000"/>
            <a:headEnd/>
            <a:tailEnd/>
          </a:ln>
        </p:spPr>
      </p:pic>
      <p:pic>
        <p:nvPicPr>
          <p:cNvPr id="1909777" name="Rectangle 15390"/>
          <p:cNvPicPr>
            <a:picLocks noChangeAspect="1" noChangeArrowheads="1"/>
          </p:cNvPicPr>
          <p:nvPr/>
        </p:nvPicPr>
        <p:blipFill>
          <a:blip r:embed="rId3" cstate="print"/>
          <a:srcRect/>
          <a:stretch>
            <a:fillRect/>
          </a:stretch>
        </p:blipFill>
        <p:spPr bwMode="auto">
          <a:xfrm>
            <a:off x="8320088" y="3429000"/>
            <a:ext cx="823912" cy="1216025"/>
          </a:xfrm>
          <a:prstGeom prst="rect">
            <a:avLst/>
          </a:prstGeom>
          <a:noFill/>
          <a:ln w="9525">
            <a:noFill/>
            <a:miter lim="800000"/>
            <a:headEnd/>
            <a:tailEnd/>
          </a:ln>
        </p:spPr>
      </p:pic>
      <p:sp>
        <p:nvSpPr>
          <p:cNvPr id="2" name="TextBox 45"/>
          <p:cNvSpPr txBox="1">
            <a:spLocks noChangeArrowheads="1"/>
          </p:cNvSpPr>
          <p:nvPr/>
        </p:nvSpPr>
        <p:spPr bwMode="invGray">
          <a:xfrm>
            <a:off x="228600" y="1219200"/>
            <a:ext cx="1662113" cy="557213"/>
          </a:xfrm>
          <a:prstGeom prst="rect">
            <a:avLst/>
          </a:prstGeom>
          <a:noFill/>
          <a:ln w="12700" cap="flat" cmpd="sng" algn="ctr">
            <a:noFill/>
            <a:prstDash val="solid"/>
            <a:miter lim="800000"/>
            <a:headEnd type="none" w="med" len="med"/>
            <a:tailEnd type="none" w="med" len="med"/>
          </a:ln>
          <a:effectLst/>
        </p:spPr>
        <p:txBody>
          <a:bodyPr>
            <a:spAutoFit/>
          </a:bodyPr>
          <a:lstStyle/>
          <a:p>
            <a:pPr eaLnBrk="0" hangingPunct="0">
              <a:lnSpc>
                <a:spcPct val="85000"/>
              </a:lnSpc>
              <a:spcBef>
                <a:spcPct val="20000"/>
              </a:spcBef>
            </a:pPr>
            <a:r>
              <a:rPr lang="en-US" b="1">
                <a:solidFill>
                  <a:schemeClr val="tx1"/>
                </a:solidFill>
                <a:latin typeface="Segoe" pitchFamily="34" charset="0"/>
              </a:rPr>
              <a:t>Publisher</a:t>
            </a:r>
          </a:p>
          <a:p>
            <a:pPr eaLnBrk="0" hangingPunct="0">
              <a:lnSpc>
                <a:spcPct val="85000"/>
              </a:lnSpc>
              <a:spcBef>
                <a:spcPct val="20000"/>
              </a:spcBef>
            </a:pPr>
            <a:r>
              <a:rPr lang="en-US" b="1">
                <a:solidFill>
                  <a:schemeClr val="tx1"/>
                </a:solidFill>
                <a:latin typeface="Segoe" pitchFamily="34" charset="0"/>
              </a:rPr>
              <a:t>Application</a:t>
            </a:r>
            <a:endParaRPr lang="en-US">
              <a:solidFill>
                <a:schemeClr val="tx1"/>
              </a:solidFill>
              <a:latin typeface="Calibri" pitchFamily="34" charset="0"/>
            </a:endParaRPr>
          </a:p>
        </p:txBody>
      </p:sp>
      <p:sp>
        <p:nvSpPr>
          <p:cNvPr id="1909779" name="Text Box 19"/>
          <p:cNvSpPr txBox="1">
            <a:spLocks noChangeArrowheads="1"/>
          </p:cNvSpPr>
          <p:nvPr/>
        </p:nvSpPr>
        <p:spPr bwMode="auto">
          <a:xfrm>
            <a:off x="0" y="2514600"/>
            <a:ext cx="2144713" cy="457200"/>
          </a:xfrm>
          <a:prstGeom prst="rect">
            <a:avLst/>
          </a:prstGeom>
          <a:noFill/>
          <a:ln w="9525">
            <a:noFill/>
            <a:miter lim="800000"/>
            <a:headEnd/>
            <a:tailEnd/>
          </a:ln>
          <a:effectLst/>
        </p:spPr>
        <p:txBody>
          <a:bodyPr>
            <a:spAutoFit/>
          </a:bodyPr>
          <a:lstStyle/>
          <a:p>
            <a:pPr>
              <a:spcBef>
                <a:spcPct val="50000"/>
              </a:spcBef>
            </a:pPr>
            <a:r>
              <a:rPr lang="en-US" sz="1200" b="1">
                <a:solidFill>
                  <a:schemeClr val="tx1"/>
                </a:solidFill>
                <a:latin typeface="Arial" charset="0"/>
              </a:rPr>
              <a:t>Publishes “system of record” change events</a:t>
            </a:r>
          </a:p>
        </p:txBody>
      </p:sp>
      <p:sp>
        <p:nvSpPr>
          <p:cNvPr id="3" name="Rectangle 20"/>
          <p:cNvSpPr>
            <a:spLocks noChangeArrowheads="1"/>
          </p:cNvSpPr>
          <p:nvPr/>
        </p:nvSpPr>
        <p:spPr bwMode="auto">
          <a:xfrm>
            <a:off x="3352800" y="3352800"/>
            <a:ext cx="2517775" cy="381000"/>
          </a:xfrm>
          <a:prstGeom prst="rect">
            <a:avLst/>
          </a:prstGeom>
          <a:solidFill>
            <a:schemeClr val="bg1"/>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100" b="1">
                <a:solidFill>
                  <a:schemeClr val="tx1"/>
                </a:solidFill>
                <a:latin typeface="Segoe" pitchFamily="34" charset="0"/>
              </a:rPr>
              <a:t>Store-and-Forward Caching</a:t>
            </a:r>
            <a:endParaRPr lang="en-US" sz="1800">
              <a:solidFill>
                <a:schemeClr val="tx1"/>
              </a:solidFill>
              <a:latin typeface="Calibri" pitchFamily="34" charset="0"/>
            </a:endParaRPr>
          </a:p>
        </p:txBody>
      </p:sp>
      <p:sp>
        <p:nvSpPr>
          <p:cNvPr id="1909781" name="Text Box 21"/>
          <p:cNvSpPr txBox="1">
            <a:spLocks noChangeArrowheads="1"/>
          </p:cNvSpPr>
          <p:nvPr/>
        </p:nvSpPr>
        <p:spPr bwMode="auto">
          <a:xfrm>
            <a:off x="6999288" y="2895600"/>
            <a:ext cx="2144712" cy="274638"/>
          </a:xfrm>
          <a:prstGeom prst="rect">
            <a:avLst/>
          </a:prstGeom>
          <a:noFill/>
          <a:ln w="9525">
            <a:noFill/>
            <a:miter lim="800000"/>
            <a:headEnd/>
            <a:tailEnd/>
          </a:ln>
          <a:effectLst/>
        </p:spPr>
        <p:txBody>
          <a:bodyPr>
            <a:spAutoFit/>
          </a:bodyPr>
          <a:lstStyle/>
          <a:p>
            <a:pPr>
              <a:spcBef>
                <a:spcPct val="50000"/>
              </a:spcBef>
            </a:pPr>
            <a:r>
              <a:rPr lang="en-US" sz="1200" b="1">
                <a:solidFill>
                  <a:schemeClr val="tx1"/>
                </a:solidFill>
                <a:latin typeface="Arial" charset="0"/>
              </a:rPr>
              <a:t>Receives events</a:t>
            </a:r>
          </a:p>
        </p:txBody>
      </p:sp>
      <p:pic>
        <p:nvPicPr>
          <p:cNvPr id="1909782" name="Rectangle 15390"/>
          <p:cNvPicPr>
            <a:picLocks noChangeAspect="1" noChangeArrowheads="1"/>
          </p:cNvPicPr>
          <p:nvPr/>
        </p:nvPicPr>
        <p:blipFill>
          <a:blip r:embed="rId3" cstate="print"/>
          <a:srcRect/>
          <a:stretch>
            <a:fillRect/>
          </a:stretch>
        </p:blipFill>
        <p:spPr bwMode="auto">
          <a:xfrm>
            <a:off x="8320088" y="4876800"/>
            <a:ext cx="823912" cy="1216025"/>
          </a:xfrm>
          <a:prstGeom prst="rect">
            <a:avLst/>
          </a:prstGeom>
          <a:noFill/>
          <a:ln w="9525">
            <a:noFill/>
            <a:miter lim="800000"/>
            <a:headEnd/>
            <a:tailEnd/>
          </a:ln>
        </p:spPr>
      </p:pic>
      <p:pic>
        <p:nvPicPr>
          <p:cNvPr id="1909783" name="Rectangle 15390"/>
          <p:cNvPicPr>
            <a:picLocks noChangeAspect="1" noChangeArrowheads="1"/>
          </p:cNvPicPr>
          <p:nvPr/>
        </p:nvPicPr>
        <p:blipFill>
          <a:blip r:embed="rId3" cstate="print"/>
          <a:srcRect/>
          <a:stretch>
            <a:fillRect/>
          </a:stretch>
        </p:blipFill>
        <p:spPr bwMode="auto">
          <a:xfrm>
            <a:off x="8320088" y="1676400"/>
            <a:ext cx="823912" cy="1216025"/>
          </a:xfrm>
          <a:prstGeom prst="rect">
            <a:avLst/>
          </a:prstGeom>
          <a:noFill/>
          <a:ln w="9525">
            <a:noFill/>
            <a:miter lim="800000"/>
            <a:headEnd/>
            <a:tailEnd/>
          </a:ln>
        </p:spPr>
      </p:pic>
      <p:pic>
        <p:nvPicPr>
          <p:cNvPr id="1909784" name="Rectangle 15398"/>
          <p:cNvPicPr>
            <a:picLocks noChangeAspect="1" noChangeArrowheads="1"/>
          </p:cNvPicPr>
          <p:nvPr/>
        </p:nvPicPr>
        <p:blipFill>
          <a:blip r:embed="rId4" cstate="print"/>
          <a:srcRect/>
          <a:stretch>
            <a:fillRect/>
          </a:stretch>
        </p:blipFill>
        <p:spPr bwMode="auto">
          <a:xfrm>
            <a:off x="762000" y="3243263"/>
            <a:ext cx="2166938" cy="685800"/>
          </a:xfrm>
          <a:prstGeom prst="rect">
            <a:avLst/>
          </a:prstGeom>
          <a:noFill/>
          <a:ln w="9525">
            <a:noFill/>
            <a:miter lim="800000"/>
            <a:headEnd/>
            <a:tailEnd/>
          </a:ln>
        </p:spPr>
      </p:pic>
      <p:sp>
        <p:nvSpPr>
          <p:cNvPr id="30" name="TextBox 29"/>
          <p:cNvSpPr txBox="1">
            <a:spLocks noChangeArrowheads="1"/>
          </p:cNvSpPr>
          <p:nvPr/>
        </p:nvSpPr>
        <p:spPr bwMode="invGray">
          <a:xfrm>
            <a:off x="762000" y="2971800"/>
            <a:ext cx="1905000" cy="482600"/>
          </a:xfrm>
          <a:prstGeom prst="rect">
            <a:avLst/>
          </a:prstGeom>
          <a:noFill/>
          <a:ln w="12700" cap="flat" cmpd="sng" algn="ctr">
            <a:noFill/>
            <a:prstDash val="solid"/>
            <a:miter lim="800000"/>
            <a:headEnd type="none" w="med" len="med"/>
            <a:tailEnd type="none" w="med" len="med"/>
          </a:ln>
          <a:effectLst/>
        </p:spPr>
        <p:txBody>
          <a:bodyPr>
            <a:spAutoFit/>
          </a:bodyPr>
          <a:lstStyle/>
          <a:p>
            <a:pPr eaLnBrk="0" hangingPunct="0">
              <a:lnSpc>
                <a:spcPct val="85000"/>
              </a:lnSpc>
              <a:spcBef>
                <a:spcPct val="20000"/>
              </a:spcBef>
            </a:pPr>
            <a:r>
              <a:rPr lang="en-US" sz="1000" b="1">
                <a:solidFill>
                  <a:schemeClr val="tx1"/>
                </a:solidFill>
                <a:latin typeface="Segoe" pitchFamily="34" charset="0"/>
              </a:rPr>
              <a:t>Tech-Message Header with Tech-CDE, Tech-Doc, or Tech-XML Body</a:t>
            </a:r>
            <a:endParaRPr lang="en-US" sz="1800">
              <a:solidFill>
                <a:schemeClr val="tx1"/>
              </a:solidFill>
              <a:latin typeface="Calibri" pitchFamily="34" charset="0"/>
            </a:endParaRPr>
          </a:p>
        </p:txBody>
      </p:sp>
      <p:grpSp>
        <p:nvGrpSpPr>
          <p:cNvPr id="7" name="Group 26"/>
          <p:cNvGrpSpPr>
            <a:grpSpLocks/>
          </p:cNvGrpSpPr>
          <p:nvPr/>
        </p:nvGrpSpPr>
        <p:grpSpPr bwMode="auto">
          <a:xfrm rot="-1402326">
            <a:off x="6324600" y="2209800"/>
            <a:ext cx="2209800" cy="685800"/>
            <a:chOff x="3984" y="2016"/>
            <a:chExt cx="1392" cy="432"/>
          </a:xfrm>
        </p:grpSpPr>
        <p:pic>
          <p:nvPicPr>
            <p:cNvPr id="1909787" name="Rectangle 15383"/>
            <p:cNvPicPr>
              <a:picLocks noChangeAspect="1" noChangeArrowheads="1"/>
            </p:cNvPicPr>
            <p:nvPr/>
          </p:nvPicPr>
          <p:blipFill>
            <a:blip r:embed="rId4" cstate="print"/>
            <a:srcRect/>
            <a:stretch>
              <a:fillRect/>
            </a:stretch>
          </p:blipFill>
          <p:spPr bwMode="auto">
            <a:xfrm>
              <a:off x="3984" y="2016"/>
              <a:ext cx="1392" cy="432"/>
            </a:xfrm>
            <a:prstGeom prst="rect">
              <a:avLst/>
            </a:prstGeom>
            <a:noFill/>
            <a:ln w="9525">
              <a:noFill/>
              <a:miter lim="800000"/>
              <a:headEnd/>
              <a:tailEnd/>
            </a:ln>
          </p:spPr>
        </p:pic>
        <p:sp>
          <p:nvSpPr>
            <p:cNvPr id="4" name="TextBox 48"/>
            <p:cNvSpPr txBox="1">
              <a:spLocks noChangeArrowheads="1"/>
            </p:cNvSpPr>
            <p:nvPr/>
          </p:nvSpPr>
          <p:spPr bwMode="invGray">
            <a:xfrm>
              <a:off x="3984" y="2159"/>
              <a:ext cx="1392" cy="156"/>
            </a:xfrm>
            <a:prstGeom prst="rect">
              <a:avLst/>
            </a:prstGeom>
            <a:noFill/>
            <a:ln w="12700" cap="flat" cmpd="sng" algn="ctr">
              <a:noFill/>
              <a:prstDash val="solid"/>
              <a:miter lim="800000"/>
              <a:headEnd type="none" w="med" len="med"/>
              <a:tailEnd type="none" w="med" len="med"/>
            </a:ln>
            <a:effectLst/>
          </p:spPr>
          <p:txBody>
            <a:bodyPr>
              <a:spAutoFit/>
            </a:bodyPr>
            <a:lstStyle/>
            <a:p>
              <a:pPr algn="l" eaLnBrk="0" hangingPunct="0">
                <a:lnSpc>
                  <a:spcPct val="85000"/>
                </a:lnSpc>
                <a:spcBef>
                  <a:spcPct val="20000"/>
                </a:spcBef>
              </a:pPr>
              <a:r>
                <a:rPr lang="en-US" sz="1200" b="1">
                  <a:solidFill>
                    <a:schemeClr val="tx1"/>
                  </a:solidFill>
                  <a:latin typeface="Arial" charset="0"/>
                </a:rPr>
                <a:t>“System of record” events</a:t>
              </a:r>
            </a:p>
          </p:txBody>
        </p:sp>
      </p:grpSp>
      <p:grpSp>
        <p:nvGrpSpPr>
          <p:cNvPr id="11" name="Group 29"/>
          <p:cNvGrpSpPr>
            <a:grpSpLocks/>
          </p:cNvGrpSpPr>
          <p:nvPr/>
        </p:nvGrpSpPr>
        <p:grpSpPr bwMode="auto">
          <a:xfrm rot="1376559">
            <a:off x="6324600" y="4343400"/>
            <a:ext cx="2209800" cy="685800"/>
            <a:chOff x="3984" y="2016"/>
            <a:chExt cx="1392" cy="432"/>
          </a:xfrm>
        </p:grpSpPr>
        <p:pic>
          <p:nvPicPr>
            <p:cNvPr id="1909790" name="Rectangle 15383"/>
            <p:cNvPicPr>
              <a:picLocks noChangeAspect="1" noChangeArrowheads="1"/>
            </p:cNvPicPr>
            <p:nvPr/>
          </p:nvPicPr>
          <p:blipFill>
            <a:blip r:embed="rId4" cstate="print"/>
            <a:srcRect/>
            <a:stretch>
              <a:fillRect/>
            </a:stretch>
          </p:blipFill>
          <p:spPr bwMode="auto">
            <a:xfrm>
              <a:off x="3984" y="2016"/>
              <a:ext cx="1392" cy="432"/>
            </a:xfrm>
            <a:prstGeom prst="rect">
              <a:avLst/>
            </a:prstGeom>
            <a:noFill/>
            <a:ln w="9525">
              <a:noFill/>
              <a:miter lim="800000"/>
              <a:headEnd/>
              <a:tailEnd/>
            </a:ln>
          </p:spPr>
        </p:pic>
        <p:sp>
          <p:nvSpPr>
            <p:cNvPr id="5" name="TextBox 48"/>
            <p:cNvSpPr txBox="1">
              <a:spLocks noChangeArrowheads="1"/>
            </p:cNvSpPr>
            <p:nvPr/>
          </p:nvSpPr>
          <p:spPr bwMode="invGray">
            <a:xfrm>
              <a:off x="3983" y="2160"/>
              <a:ext cx="1392" cy="156"/>
            </a:xfrm>
            <a:prstGeom prst="rect">
              <a:avLst/>
            </a:prstGeom>
            <a:noFill/>
            <a:ln w="12700" cap="flat" cmpd="sng" algn="ctr">
              <a:noFill/>
              <a:prstDash val="solid"/>
              <a:miter lim="800000"/>
              <a:headEnd type="none" w="med" len="med"/>
              <a:tailEnd type="none" w="med" len="med"/>
            </a:ln>
            <a:effectLst/>
          </p:spPr>
          <p:txBody>
            <a:bodyPr>
              <a:spAutoFit/>
            </a:bodyPr>
            <a:lstStyle/>
            <a:p>
              <a:pPr algn="l" eaLnBrk="0" hangingPunct="0">
                <a:lnSpc>
                  <a:spcPct val="85000"/>
                </a:lnSpc>
                <a:spcBef>
                  <a:spcPct val="20000"/>
                </a:spcBef>
              </a:pPr>
              <a:r>
                <a:rPr lang="en-US" sz="1200" b="1">
                  <a:solidFill>
                    <a:schemeClr val="tx1"/>
                  </a:solidFill>
                  <a:latin typeface="Arial" charset="0"/>
                </a:rPr>
                <a:t>“System of record” events</a:t>
              </a:r>
            </a:p>
          </p:txBody>
        </p:sp>
      </p:grpSp>
      <p:sp>
        <p:nvSpPr>
          <p:cNvPr id="1909792" name="Text Box 32"/>
          <p:cNvSpPr txBox="1">
            <a:spLocks noChangeArrowheads="1"/>
          </p:cNvSpPr>
          <p:nvPr/>
        </p:nvSpPr>
        <p:spPr bwMode="auto">
          <a:xfrm>
            <a:off x="685800" y="3459163"/>
            <a:ext cx="2144713" cy="274637"/>
          </a:xfrm>
          <a:prstGeom prst="rect">
            <a:avLst/>
          </a:prstGeom>
          <a:noFill/>
          <a:ln w="9525">
            <a:noFill/>
            <a:miter lim="800000"/>
            <a:headEnd/>
            <a:tailEnd/>
          </a:ln>
          <a:effectLst/>
        </p:spPr>
        <p:txBody>
          <a:bodyPr>
            <a:spAutoFit/>
          </a:bodyPr>
          <a:lstStyle/>
          <a:p>
            <a:pPr>
              <a:spcBef>
                <a:spcPct val="50000"/>
              </a:spcBef>
            </a:pPr>
            <a:r>
              <a:rPr lang="en-US" sz="1200" b="1">
                <a:solidFill>
                  <a:schemeClr val="tx1"/>
                </a:solidFill>
                <a:latin typeface="Arial" charset="0"/>
              </a:rPr>
              <a:t>“System of record” events</a:t>
            </a:r>
          </a:p>
        </p:txBody>
      </p:sp>
      <p:grpSp>
        <p:nvGrpSpPr>
          <p:cNvPr id="13" name="Group 33"/>
          <p:cNvGrpSpPr>
            <a:grpSpLocks/>
          </p:cNvGrpSpPr>
          <p:nvPr/>
        </p:nvGrpSpPr>
        <p:grpSpPr bwMode="auto">
          <a:xfrm>
            <a:off x="6324600" y="3429000"/>
            <a:ext cx="2209800" cy="685800"/>
            <a:chOff x="3984" y="2016"/>
            <a:chExt cx="1392" cy="432"/>
          </a:xfrm>
        </p:grpSpPr>
        <p:pic>
          <p:nvPicPr>
            <p:cNvPr id="1909794" name="Rectangle 15383"/>
            <p:cNvPicPr>
              <a:picLocks noChangeAspect="1" noChangeArrowheads="1"/>
            </p:cNvPicPr>
            <p:nvPr/>
          </p:nvPicPr>
          <p:blipFill>
            <a:blip r:embed="rId4" cstate="print"/>
            <a:srcRect/>
            <a:stretch>
              <a:fillRect/>
            </a:stretch>
          </p:blipFill>
          <p:spPr bwMode="auto">
            <a:xfrm>
              <a:off x="3984" y="2016"/>
              <a:ext cx="1392" cy="432"/>
            </a:xfrm>
            <a:prstGeom prst="rect">
              <a:avLst/>
            </a:prstGeom>
            <a:noFill/>
            <a:ln w="9525">
              <a:noFill/>
              <a:miter lim="800000"/>
              <a:headEnd/>
              <a:tailEnd/>
            </a:ln>
          </p:spPr>
        </p:pic>
        <p:sp>
          <p:nvSpPr>
            <p:cNvPr id="49" name="TextBox 48"/>
            <p:cNvSpPr txBox="1">
              <a:spLocks noChangeArrowheads="1"/>
            </p:cNvSpPr>
            <p:nvPr/>
          </p:nvSpPr>
          <p:spPr bwMode="invGray">
            <a:xfrm>
              <a:off x="3984" y="2160"/>
              <a:ext cx="1392" cy="156"/>
            </a:xfrm>
            <a:prstGeom prst="rect">
              <a:avLst/>
            </a:prstGeom>
            <a:noFill/>
            <a:ln w="12700" cap="flat" cmpd="sng" algn="ctr">
              <a:noFill/>
              <a:prstDash val="solid"/>
              <a:miter lim="800000"/>
              <a:headEnd type="none" w="med" len="med"/>
              <a:tailEnd type="none" w="med" len="med"/>
            </a:ln>
            <a:effectLst/>
          </p:spPr>
          <p:txBody>
            <a:bodyPr>
              <a:spAutoFit/>
            </a:bodyPr>
            <a:lstStyle/>
            <a:p>
              <a:pPr algn="l" eaLnBrk="0" hangingPunct="0">
                <a:lnSpc>
                  <a:spcPct val="85000"/>
                </a:lnSpc>
                <a:spcBef>
                  <a:spcPct val="20000"/>
                </a:spcBef>
              </a:pPr>
              <a:r>
                <a:rPr lang="en-US" sz="1200" b="1">
                  <a:solidFill>
                    <a:schemeClr val="tx1"/>
                  </a:solidFill>
                  <a:latin typeface="Arial" charset="0"/>
                </a:rPr>
                <a:t>“System of record” events</a:t>
              </a:r>
            </a:p>
          </p:txBody>
        </p:sp>
      </p:grpSp>
      <p:sp>
        <p:nvSpPr>
          <p:cNvPr id="1909796" name="Rectangle 36"/>
          <p:cNvSpPr>
            <a:spLocks noChangeArrowheads="1"/>
          </p:cNvSpPr>
          <p:nvPr/>
        </p:nvSpPr>
        <p:spPr bwMode="auto">
          <a:xfrm>
            <a:off x="2293938" y="236538"/>
            <a:ext cx="6392862" cy="657225"/>
          </a:xfrm>
          <a:prstGeom prst="rect">
            <a:avLst/>
          </a:prstGeom>
          <a:noFill/>
          <a:ln w="9525">
            <a:noFill/>
            <a:miter lim="800000"/>
            <a:headEnd/>
            <a:tailEnd/>
          </a:ln>
        </p:spPr>
        <p:txBody>
          <a:bodyPr/>
          <a:lstStyle/>
          <a:p>
            <a:r>
              <a:rPr lang="en-US" sz="2800" b="1">
                <a:solidFill>
                  <a:schemeClr val="tx1"/>
                </a:solidFill>
                <a:latin typeface="Arial" charset="0"/>
              </a:rPr>
              <a:t>Support for “Fire-and-Forget” Pub/Sub Architecture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16388"/>
                                        </p:tgtEl>
                                        <p:attrNameLst>
                                          <p:attrName>style.visibility</p:attrName>
                                        </p:attrNameLst>
                                      </p:cBhvr>
                                      <p:to>
                                        <p:strVal val="visible"/>
                                      </p:to>
                                    </p:set>
                                    <p:anim calcmode="lin" valueType="num">
                                      <p:cBhvr>
                                        <p:cTn id="14" dur="500" fill="hold"/>
                                        <p:tgtEl>
                                          <p:spTgt spid="16388"/>
                                        </p:tgtEl>
                                        <p:attrNameLst>
                                          <p:attrName>ppt_w</p:attrName>
                                        </p:attrNameLst>
                                      </p:cBhvr>
                                      <p:tavLst>
                                        <p:tav tm="0">
                                          <p:val>
                                            <p:fltVal val="0"/>
                                          </p:val>
                                        </p:tav>
                                        <p:tav tm="100000">
                                          <p:val>
                                            <p:strVal val="#ppt_w"/>
                                          </p:val>
                                        </p:tav>
                                      </p:tavLst>
                                    </p:anim>
                                    <p:anim calcmode="lin" valueType="num">
                                      <p:cBhvr>
                                        <p:cTn id="15" dur="500" fill="hold"/>
                                        <p:tgtEl>
                                          <p:spTgt spid="16388"/>
                                        </p:tgtEl>
                                        <p:attrNameLst>
                                          <p:attrName>ppt_h</p:attrName>
                                        </p:attrNameLst>
                                      </p:cBhvr>
                                      <p:tavLst>
                                        <p:tav tm="0">
                                          <p:val>
                                            <p:fltVal val="0"/>
                                          </p:val>
                                        </p:tav>
                                        <p:tav tm="100000">
                                          <p:val>
                                            <p:strVal val="#ppt_h"/>
                                          </p:val>
                                        </p:tav>
                                      </p:tavLst>
                                    </p:anim>
                                    <p:animEffect transition="in" filter="fade">
                                      <p:cBhvr>
                                        <p:cTn id="16" dur="500"/>
                                        <p:tgtEl>
                                          <p:spTgt spid="16388"/>
                                        </p:tgtEl>
                                      </p:cBhvr>
                                    </p:animEffect>
                                  </p:childTnLst>
                                </p:cTn>
                              </p:par>
                            </p:childTnLst>
                          </p:cTn>
                        </p:par>
                        <p:par>
                          <p:cTn id="17" fill="hold">
                            <p:stCondLst>
                              <p:cond delay="500"/>
                            </p:stCondLst>
                            <p:childTnLst>
                              <p:par>
                                <p:cTn id="18" presetID="53"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p:cTn id="20" dur="500" fill="hold"/>
                                        <p:tgtEl>
                                          <p:spTgt spid="8"/>
                                        </p:tgtEl>
                                        <p:attrNameLst>
                                          <p:attrName>ppt_w</p:attrName>
                                        </p:attrNameLst>
                                      </p:cBhvr>
                                      <p:tavLst>
                                        <p:tav tm="0">
                                          <p:val>
                                            <p:fltVal val="0"/>
                                          </p:val>
                                        </p:tav>
                                        <p:tav tm="100000">
                                          <p:val>
                                            <p:strVal val="#ppt_w"/>
                                          </p:val>
                                        </p:tav>
                                      </p:tavLst>
                                    </p:anim>
                                    <p:anim calcmode="lin" valueType="num">
                                      <p:cBhvr>
                                        <p:cTn id="21" dur="500" fill="hold"/>
                                        <p:tgtEl>
                                          <p:spTgt spid="8"/>
                                        </p:tgtEl>
                                        <p:attrNameLst>
                                          <p:attrName>ppt_h</p:attrName>
                                        </p:attrNameLst>
                                      </p:cBhvr>
                                      <p:tavLst>
                                        <p:tav tm="0">
                                          <p:val>
                                            <p:fltVal val="0"/>
                                          </p:val>
                                        </p:tav>
                                        <p:tav tm="100000">
                                          <p:val>
                                            <p:strVal val="#ppt_h"/>
                                          </p:val>
                                        </p:tav>
                                      </p:tavLst>
                                    </p:anim>
                                    <p:animEffect transition="in" filter="fade">
                                      <p:cBhvr>
                                        <p:cTn id="22" dur="500"/>
                                        <p:tgtEl>
                                          <p:spTgt spid="8"/>
                                        </p:tgtEl>
                                      </p:cBhvr>
                                    </p:animEffect>
                                  </p:childTnLst>
                                </p:cTn>
                              </p:par>
                            </p:childTnLst>
                          </p:cTn>
                        </p:par>
                        <p:par>
                          <p:cTn id="23" fill="hold">
                            <p:stCondLst>
                              <p:cond delay="1000"/>
                            </p:stCondLst>
                            <p:childTnLst>
                              <p:par>
                                <p:cTn id="24" presetID="53"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childTnLst>
                          </p:cTn>
                        </p:par>
                        <p:par>
                          <p:cTn id="29" fill="hold">
                            <p:stCondLst>
                              <p:cond delay="1500"/>
                            </p:stCondLst>
                            <p:childTnLst>
                              <p:par>
                                <p:cTn id="30" presetID="53"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388" grpId="0" animBg="1"/>
      <p:bldP spid="8" grpId="0" animBg="1"/>
      <p:bldP spid="9" grpId="0" animBg="1"/>
      <p:bldP spid="10" grpId="0" animBg="1"/>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0786" name="Rectangle 2"/>
          <p:cNvSpPr>
            <a:spLocks noChangeArrowheads="1"/>
          </p:cNvSpPr>
          <p:nvPr/>
        </p:nvSpPr>
        <p:spPr bwMode="auto">
          <a:xfrm>
            <a:off x="304800" y="1447800"/>
            <a:ext cx="1447800" cy="457200"/>
          </a:xfrm>
          <a:prstGeom prst="rect">
            <a:avLst/>
          </a:prstGeom>
          <a:solidFill>
            <a:srgbClr val="99FF66"/>
          </a:solidFill>
          <a:ln w="9525">
            <a:solidFill>
              <a:schemeClr val="tx1"/>
            </a:solidFill>
            <a:miter lim="800000"/>
            <a:headEnd/>
            <a:tailEnd/>
          </a:ln>
          <a:effectLst/>
        </p:spPr>
        <p:txBody>
          <a:bodyPr wrap="none" anchor="ctr"/>
          <a:lstStyle/>
          <a:p>
            <a:r>
              <a:rPr lang="en-US" sz="1800">
                <a:solidFill>
                  <a:schemeClr val="tx1"/>
                </a:solidFill>
                <a:latin typeface="Arial" charset="0"/>
              </a:rPr>
              <a:t>Application A</a:t>
            </a:r>
          </a:p>
        </p:txBody>
      </p:sp>
      <p:sp>
        <p:nvSpPr>
          <p:cNvPr id="1910787" name="Rectangle 3"/>
          <p:cNvSpPr>
            <a:spLocks noChangeArrowheads="1"/>
          </p:cNvSpPr>
          <p:nvPr/>
        </p:nvSpPr>
        <p:spPr bwMode="auto">
          <a:xfrm>
            <a:off x="304800" y="2590800"/>
            <a:ext cx="1447800" cy="457200"/>
          </a:xfrm>
          <a:prstGeom prst="rect">
            <a:avLst/>
          </a:prstGeom>
          <a:solidFill>
            <a:srgbClr val="3399FF"/>
          </a:solidFill>
          <a:ln w="9525">
            <a:solidFill>
              <a:schemeClr val="tx1"/>
            </a:solidFill>
            <a:miter lim="800000"/>
            <a:headEnd/>
            <a:tailEnd/>
          </a:ln>
          <a:effectLst/>
        </p:spPr>
        <p:txBody>
          <a:bodyPr wrap="none" anchor="ctr"/>
          <a:lstStyle/>
          <a:p>
            <a:r>
              <a:rPr lang="en-US" sz="1800">
                <a:solidFill>
                  <a:schemeClr val="tx1"/>
                </a:solidFill>
                <a:latin typeface="Arial" charset="0"/>
              </a:rPr>
              <a:t>Application B</a:t>
            </a:r>
          </a:p>
        </p:txBody>
      </p:sp>
      <p:sp>
        <p:nvSpPr>
          <p:cNvPr id="1910788" name="Rectangle 4"/>
          <p:cNvSpPr>
            <a:spLocks noChangeArrowheads="1"/>
          </p:cNvSpPr>
          <p:nvPr/>
        </p:nvSpPr>
        <p:spPr bwMode="auto">
          <a:xfrm>
            <a:off x="304800" y="3810000"/>
            <a:ext cx="1447800" cy="457200"/>
          </a:xfrm>
          <a:prstGeom prst="rect">
            <a:avLst/>
          </a:prstGeom>
          <a:solidFill>
            <a:srgbClr val="FFFF66"/>
          </a:solidFill>
          <a:ln w="9525">
            <a:solidFill>
              <a:schemeClr val="tx1"/>
            </a:solidFill>
            <a:miter lim="800000"/>
            <a:headEnd/>
            <a:tailEnd/>
          </a:ln>
          <a:effectLst/>
        </p:spPr>
        <p:txBody>
          <a:bodyPr wrap="none" anchor="ctr"/>
          <a:lstStyle/>
          <a:p>
            <a:r>
              <a:rPr lang="en-US" sz="1800">
                <a:solidFill>
                  <a:schemeClr val="tx1"/>
                </a:solidFill>
                <a:latin typeface="Arial" charset="0"/>
              </a:rPr>
              <a:t>Application C</a:t>
            </a:r>
          </a:p>
        </p:txBody>
      </p:sp>
      <p:sp>
        <p:nvSpPr>
          <p:cNvPr id="1910789" name="Rectangle 5"/>
          <p:cNvSpPr>
            <a:spLocks noChangeArrowheads="1"/>
          </p:cNvSpPr>
          <p:nvPr/>
        </p:nvSpPr>
        <p:spPr bwMode="auto">
          <a:xfrm>
            <a:off x="7467600" y="1371600"/>
            <a:ext cx="1447800" cy="457200"/>
          </a:xfrm>
          <a:prstGeom prst="rect">
            <a:avLst/>
          </a:prstGeom>
          <a:solidFill>
            <a:srgbClr val="FF6600"/>
          </a:solidFill>
          <a:ln w="9525">
            <a:solidFill>
              <a:schemeClr val="tx1"/>
            </a:solidFill>
            <a:miter lim="800000"/>
            <a:headEnd/>
            <a:tailEnd/>
          </a:ln>
          <a:effectLst/>
        </p:spPr>
        <p:txBody>
          <a:bodyPr wrap="none" anchor="ctr"/>
          <a:lstStyle/>
          <a:p>
            <a:r>
              <a:rPr lang="en-US" sz="1800">
                <a:solidFill>
                  <a:schemeClr val="tx1"/>
                </a:solidFill>
                <a:latin typeface="Arial" charset="0"/>
              </a:rPr>
              <a:t>Application D</a:t>
            </a:r>
          </a:p>
        </p:txBody>
      </p:sp>
      <p:sp>
        <p:nvSpPr>
          <p:cNvPr id="1910790" name="Rectangle 6"/>
          <p:cNvSpPr>
            <a:spLocks noChangeArrowheads="1"/>
          </p:cNvSpPr>
          <p:nvPr/>
        </p:nvSpPr>
        <p:spPr bwMode="auto">
          <a:xfrm>
            <a:off x="7467600" y="2514600"/>
            <a:ext cx="1447800" cy="457200"/>
          </a:xfrm>
          <a:prstGeom prst="rect">
            <a:avLst/>
          </a:prstGeom>
          <a:solidFill>
            <a:srgbClr val="FF33CC"/>
          </a:solidFill>
          <a:ln w="9525">
            <a:solidFill>
              <a:schemeClr val="tx1"/>
            </a:solidFill>
            <a:miter lim="800000"/>
            <a:headEnd/>
            <a:tailEnd/>
          </a:ln>
          <a:effectLst/>
        </p:spPr>
        <p:txBody>
          <a:bodyPr wrap="none" anchor="ctr"/>
          <a:lstStyle/>
          <a:p>
            <a:r>
              <a:rPr lang="en-US" sz="1800">
                <a:solidFill>
                  <a:schemeClr val="tx1"/>
                </a:solidFill>
                <a:latin typeface="Arial" charset="0"/>
              </a:rPr>
              <a:t>Application E</a:t>
            </a:r>
          </a:p>
        </p:txBody>
      </p:sp>
      <p:sp>
        <p:nvSpPr>
          <p:cNvPr id="1910791" name="Rectangle 7"/>
          <p:cNvSpPr>
            <a:spLocks noChangeArrowheads="1"/>
          </p:cNvSpPr>
          <p:nvPr/>
        </p:nvSpPr>
        <p:spPr bwMode="auto">
          <a:xfrm>
            <a:off x="7467600" y="3733800"/>
            <a:ext cx="1447800" cy="457200"/>
          </a:xfrm>
          <a:prstGeom prst="rect">
            <a:avLst/>
          </a:prstGeom>
          <a:solidFill>
            <a:srgbClr val="FF3300"/>
          </a:solidFill>
          <a:ln w="9525">
            <a:solidFill>
              <a:schemeClr val="tx1"/>
            </a:solidFill>
            <a:miter lim="800000"/>
            <a:headEnd/>
            <a:tailEnd/>
          </a:ln>
          <a:effectLst/>
        </p:spPr>
        <p:txBody>
          <a:bodyPr wrap="none" anchor="ctr"/>
          <a:lstStyle/>
          <a:p>
            <a:r>
              <a:rPr lang="en-US" sz="1800">
                <a:solidFill>
                  <a:schemeClr val="tx1"/>
                </a:solidFill>
                <a:latin typeface="Arial" charset="0"/>
              </a:rPr>
              <a:t>Application F</a:t>
            </a:r>
          </a:p>
        </p:txBody>
      </p:sp>
      <p:pic>
        <p:nvPicPr>
          <p:cNvPr id="1910792" name="Picture 8" descr="BD18185_"/>
          <p:cNvPicPr>
            <a:picLocks noChangeAspect="1" noChangeArrowheads="1"/>
          </p:cNvPicPr>
          <p:nvPr/>
        </p:nvPicPr>
        <p:blipFill>
          <a:blip r:embed="rId2" cstate="print"/>
          <a:srcRect/>
          <a:stretch>
            <a:fillRect/>
          </a:stretch>
        </p:blipFill>
        <p:spPr bwMode="auto">
          <a:xfrm>
            <a:off x="2743200" y="1668463"/>
            <a:ext cx="3657600" cy="2528887"/>
          </a:xfrm>
          <a:prstGeom prst="rect">
            <a:avLst/>
          </a:prstGeom>
          <a:noFill/>
        </p:spPr>
      </p:pic>
      <p:sp>
        <p:nvSpPr>
          <p:cNvPr id="1910793" name="Text Box 9"/>
          <p:cNvSpPr txBox="1">
            <a:spLocks noChangeArrowheads="1"/>
          </p:cNvSpPr>
          <p:nvPr/>
        </p:nvSpPr>
        <p:spPr bwMode="auto">
          <a:xfrm>
            <a:off x="3200400" y="2743200"/>
            <a:ext cx="2819400" cy="366713"/>
          </a:xfrm>
          <a:prstGeom prst="rect">
            <a:avLst/>
          </a:prstGeom>
          <a:noFill/>
          <a:ln w="9525">
            <a:noFill/>
            <a:miter lim="800000"/>
            <a:headEnd/>
            <a:tailEnd/>
          </a:ln>
          <a:effectLst/>
        </p:spPr>
        <p:txBody>
          <a:bodyPr>
            <a:spAutoFit/>
          </a:bodyPr>
          <a:lstStyle/>
          <a:p>
            <a:pPr algn="l">
              <a:spcBef>
                <a:spcPct val="50000"/>
              </a:spcBef>
            </a:pPr>
            <a:r>
              <a:rPr lang="en-US" sz="1800" b="1">
                <a:solidFill>
                  <a:schemeClr val="tx1"/>
                </a:solidFill>
                <a:latin typeface="Arial" charset="0"/>
              </a:rPr>
              <a:t>Secure Message Bus</a:t>
            </a:r>
          </a:p>
        </p:txBody>
      </p:sp>
      <p:sp>
        <p:nvSpPr>
          <p:cNvPr id="1910794" name="Rectangle 10"/>
          <p:cNvSpPr>
            <a:spLocks noChangeArrowheads="1"/>
          </p:cNvSpPr>
          <p:nvPr/>
        </p:nvSpPr>
        <p:spPr bwMode="auto">
          <a:xfrm>
            <a:off x="2133600" y="1447800"/>
            <a:ext cx="533400" cy="457200"/>
          </a:xfrm>
          <a:prstGeom prst="rect">
            <a:avLst/>
          </a:prstGeom>
          <a:solidFill>
            <a:srgbClr val="99FF66"/>
          </a:solidFill>
          <a:ln w="9525">
            <a:solidFill>
              <a:schemeClr val="tx1"/>
            </a:solidFill>
            <a:miter lim="800000"/>
            <a:headEnd/>
            <a:tailEnd/>
          </a:ln>
          <a:effectLst/>
        </p:spPr>
        <p:txBody>
          <a:bodyPr wrap="none" anchor="ctr"/>
          <a:lstStyle/>
          <a:p>
            <a:r>
              <a:rPr lang="en-US" sz="1800">
                <a:solidFill>
                  <a:schemeClr val="tx1"/>
                </a:solidFill>
                <a:latin typeface="Arial" charset="0"/>
              </a:rPr>
              <a:t>P</a:t>
            </a:r>
          </a:p>
        </p:txBody>
      </p:sp>
      <p:sp>
        <p:nvSpPr>
          <p:cNvPr id="1910795" name="Rectangle 11"/>
          <p:cNvSpPr>
            <a:spLocks noChangeArrowheads="1"/>
          </p:cNvSpPr>
          <p:nvPr/>
        </p:nvSpPr>
        <p:spPr bwMode="auto">
          <a:xfrm>
            <a:off x="4267200" y="2133600"/>
            <a:ext cx="533400" cy="457200"/>
          </a:xfrm>
          <a:prstGeom prst="rect">
            <a:avLst/>
          </a:prstGeom>
          <a:solidFill>
            <a:srgbClr val="99FF66"/>
          </a:solidFill>
          <a:ln w="9525">
            <a:solidFill>
              <a:schemeClr val="tx1"/>
            </a:solidFill>
            <a:miter lim="800000"/>
            <a:headEnd/>
            <a:tailEnd/>
          </a:ln>
          <a:effectLst/>
        </p:spPr>
        <p:txBody>
          <a:bodyPr wrap="none" anchor="ctr"/>
          <a:lstStyle/>
          <a:p>
            <a:r>
              <a:rPr lang="en-US" sz="1800">
                <a:solidFill>
                  <a:schemeClr val="tx1"/>
                </a:solidFill>
                <a:latin typeface="Arial" charset="0"/>
              </a:rPr>
              <a:t>P</a:t>
            </a:r>
          </a:p>
        </p:txBody>
      </p:sp>
      <p:sp>
        <p:nvSpPr>
          <p:cNvPr id="1910796" name="Rectangle 12"/>
          <p:cNvSpPr>
            <a:spLocks noChangeArrowheads="1"/>
          </p:cNvSpPr>
          <p:nvPr/>
        </p:nvSpPr>
        <p:spPr bwMode="auto">
          <a:xfrm>
            <a:off x="6553200" y="1371600"/>
            <a:ext cx="533400" cy="457200"/>
          </a:xfrm>
          <a:prstGeom prst="rect">
            <a:avLst/>
          </a:prstGeom>
          <a:solidFill>
            <a:srgbClr val="99FF66"/>
          </a:solidFill>
          <a:ln w="9525">
            <a:solidFill>
              <a:schemeClr val="tx1"/>
            </a:solidFill>
            <a:miter lim="800000"/>
            <a:headEnd/>
            <a:tailEnd/>
          </a:ln>
          <a:effectLst/>
        </p:spPr>
        <p:txBody>
          <a:bodyPr wrap="none" anchor="ctr"/>
          <a:lstStyle/>
          <a:p>
            <a:r>
              <a:rPr lang="en-US" sz="1800">
                <a:solidFill>
                  <a:schemeClr val="tx1"/>
                </a:solidFill>
                <a:latin typeface="Arial" charset="0"/>
              </a:rPr>
              <a:t>P</a:t>
            </a:r>
          </a:p>
        </p:txBody>
      </p:sp>
      <p:sp>
        <p:nvSpPr>
          <p:cNvPr id="1910797" name="Rectangle 13"/>
          <p:cNvSpPr>
            <a:spLocks noChangeArrowheads="1"/>
          </p:cNvSpPr>
          <p:nvPr/>
        </p:nvSpPr>
        <p:spPr bwMode="auto">
          <a:xfrm>
            <a:off x="6553200" y="2514600"/>
            <a:ext cx="533400" cy="457200"/>
          </a:xfrm>
          <a:prstGeom prst="rect">
            <a:avLst/>
          </a:prstGeom>
          <a:solidFill>
            <a:srgbClr val="99FF66"/>
          </a:solidFill>
          <a:ln w="9525">
            <a:solidFill>
              <a:schemeClr val="tx1"/>
            </a:solidFill>
            <a:miter lim="800000"/>
            <a:headEnd/>
            <a:tailEnd/>
          </a:ln>
          <a:effectLst/>
        </p:spPr>
        <p:txBody>
          <a:bodyPr wrap="none" anchor="ctr"/>
          <a:lstStyle/>
          <a:p>
            <a:r>
              <a:rPr lang="en-US" sz="1800">
                <a:solidFill>
                  <a:schemeClr val="tx1"/>
                </a:solidFill>
                <a:latin typeface="Arial" charset="0"/>
              </a:rPr>
              <a:t>P</a:t>
            </a:r>
          </a:p>
        </p:txBody>
      </p:sp>
      <p:sp>
        <p:nvSpPr>
          <p:cNvPr id="1910798" name="Rectangle 14"/>
          <p:cNvSpPr>
            <a:spLocks noChangeArrowheads="1"/>
          </p:cNvSpPr>
          <p:nvPr/>
        </p:nvSpPr>
        <p:spPr bwMode="auto">
          <a:xfrm>
            <a:off x="4267200" y="3276600"/>
            <a:ext cx="533400" cy="457200"/>
          </a:xfrm>
          <a:prstGeom prst="rect">
            <a:avLst/>
          </a:prstGeom>
          <a:solidFill>
            <a:srgbClr val="FF3300"/>
          </a:solidFill>
          <a:ln w="9525">
            <a:solidFill>
              <a:schemeClr val="tx1"/>
            </a:solidFill>
            <a:miter lim="800000"/>
            <a:headEnd/>
            <a:tailEnd/>
          </a:ln>
          <a:effectLst/>
        </p:spPr>
        <p:txBody>
          <a:bodyPr wrap="none" anchor="ctr"/>
          <a:lstStyle/>
          <a:p>
            <a:r>
              <a:rPr lang="en-US" sz="1800">
                <a:solidFill>
                  <a:schemeClr val="tx1"/>
                </a:solidFill>
                <a:latin typeface="Arial" charset="0"/>
              </a:rPr>
              <a:t>P</a:t>
            </a:r>
          </a:p>
        </p:txBody>
      </p:sp>
      <p:sp>
        <p:nvSpPr>
          <p:cNvPr id="1910799" name="Rectangle 15"/>
          <p:cNvSpPr>
            <a:spLocks noChangeArrowheads="1"/>
          </p:cNvSpPr>
          <p:nvPr/>
        </p:nvSpPr>
        <p:spPr bwMode="auto">
          <a:xfrm>
            <a:off x="2133600" y="2590800"/>
            <a:ext cx="533400" cy="457200"/>
          </a:xfrm>
          <a:prstGeom prst="rect">
            <a:avLst/>
          </a:prstGeom>
          <a:solidFill>
            <a:srgbClr val="FF3300"/>
          </a:solidFill>
          <a:ln w="9525">
            <a:solidFill>
              <a:schemeClr val="tx1"/>
            </a:solidFill>
            <a:miter lim="800000"/>
            <a:headEnd/>
            <a:tailEnd/>
          </a:ln>
          <a:effectLst/>
        </p:spPr>
        <p:txBody>
          <a:bodyPr wrap="none" anchor="ctr"/>
          <a:lstStyle/>
          <a:p>
            <a:r>
              <a:rPr lang="en-US" sz="1800">
                <a:solidFill>
                  <a:schemeClr val="tx1"/>
                </a:solidFill>
                <a:latin typeface="Arial" charset="0"/>
              </a:rPr>
              <a:t>P</a:t>
            </a:r>
          </a:p>
        </p:txBody>
      </p:sp>
      <p:sp>
        <p:nvSpPr>
          <p:cNvPr id="1910800" name="Rectangle 16"/>
          <p:cNvSpPr>
            <a:spLocks noChangeArrowheads="1"/>
          </p:cNvSpPr>
          <p:nvPr/>
        </p:nvSpPr>
        <p:spPr bwMode="auto">
          <a:xfrm>
            <a:off x="2133600" y="3733800"/>
            <a:ext cx="533400" cy="457200"/>
          </a:xfrm>
          <a:prstGeom prst="rect">
            <a:avLst/>
          </a:prstGeom>
          <a:solidFill>
            <a:srgbClr val="FF3300"/>
          </a:solidFill>
          <a:ln w="9525">
            <a:solidFill>
              <a:schemeClr val="tx1"/>
            </a:solidFill>
            <a:miter lim="800000"/>
            <a:headEnd/>
            <a:tailEnd/>
          </a:ln>
          <a:effectLst/>
        </p:spPr>
        <p:txBody>
          <a:bodyPr wrap="none" anchor="ctr"/>
          <a:lstStyle/>
          <a:p>
            <a:r>
              <a:rPr lang="en-US" sz="1800">
                <a:solidFill>
                  <a:schemeClr val="tx1"/>
                </a:solidFill>
                <a:latin typeface="Arial" charset="0"/>
              </a:rPr>
              <a:t>P</a:t>
            </a:r>
          </a:p>
        </p:txBody>
      </p:sp>
      <p:sp>
        <p:nvSpPr>
          <p:cNvPr id="1910801" name="Rectangle 17"/>
          <p:cNvSpPr>
            <a:spLocks noChangeArrowheads="1"/>
          </p:cNvSpPr>
          <p:nvPr/>
        </p:nvSpPr>
        <p:spPr bwMode="auto">
          <a:xfrm>
            <a:off x="6553200" y="3733800"/>
            <a:ext cx="533400" cy="457200"/>
          </a:xfrm>
          <a:prstGeom prst="rect">
            <a:avLst/>
          </a:prstGeom>
          <a:solidFill>
            <a:srgbClr val="FF3300"/>
          </a:solidFill>
          <a:ln w="9525">
            <a:solidFill>
              <a:schemeClr val="tx1"/>
            </a:solidFill>
            <a:miter lim="800000"/>
            <a:headEnd/>
            <a:tailEnd/>
          </a:ln>
          <a:effectLst/>
        </p:spPr>
        <p:txBody>
          <a:bodyPr wrap="none" anchor="ctr"/>
          <a:lstStyle/>
          <a:p>
            <a:r>
              <a:rPr lang="en-US" sz="1800">
                <a:solidFill>
                  <a:schemeClr val="tx1"/>
                </a:solidFill>
                <a:latin typeface="Arial" charset="0"/>
              </a:rPr>
              <a:t>P</a:t>
            </a:r>
          </a:p>
        </p:txBody>
      </p:sp>
      <p:cxnSp>
        <p:nvCxnSpPr>
          <p:cNvPr id="1910802" name="AutoShape 18"/>
          <p:cNvCxnSpPr>
            <a:cxnSpLocks noChangeShapeType="1"/>
            <a:stCxn id="1910786" idx="3"/>
            <a:endCxn id="1910794" idx="1"/>
          </p:cNvCxnSpPr>
          <p:nvPr/>
        </p:nvCxnSpPr>
        <p:spPr bwMode="auto">
          <a:xfrm>
            <a:off x="1752600" y="1676400"/>
            <a:ext cx="381000" cy="0"/>
          </a:xfrm>
          <a:prstGeom prst="straightConnector1">
            <a:avLst/>
          </a:prstGeom>
          <a:noFill/>
          <a:ln w="9525">
            <a:solidFill>
              <a:schemeClr val="tx1"/>
            </a:solidFill>
            <a:round/>
            <a:headEnd/>
            <a:tailEnd type="triangle" w="med" len="med"/>
          </a:ln>
          <a:effectLst/>
        </p:spPr>
      </p:cxnSp>
      <p:cxnSp>
        <p:nvCxnSpPr>
          <p:cNvPr id="1910803" name="AutoShape 19"/>
          <p:cNvCxnSpPr>
            <a:cxnSpLocks noChangeShapeType="1"/>
            <a:stCxn id="1910794" idx="3"/>
            <a:endCxn id="1910795" idx="1"/>
          </p:cNvCxnSpPr>
          <p:nvPr/>
        </p:nvCxnSpPr>
        <p:spPr bwMode="auto">
          <a:xfrm>
            <a:off x="2667000" y="1676400"/>
            <a:ext cx="1600200" cy="685800"/>
          </a:xfrm>
          <a:prstGeom prst="straightConnector1">
            <a:avLst/>
          </a:prstGeom>
          <a:noFill/>
          <a:ln w="9525">
            <a:solidFill>
              <a:schemeClr val="tx1"/>
            </a:solidFill>
            <a:round/>
            <a:headEnd/>
            <a:tailEnd type="triangle" w="med" len="med"/>
          </a:ln>
          <a:effectLst/>
        </p:spPr>
      </p:cxnSp>
      <p:cxnSp>
        <p:nvCxnSpPr>
          <p:cNvPr id="1910804" name="AutoShape 20"/>
          <p:cNvCxnSpPr>
            <a:cxnSpLocks noChangeShapeType="1"/>
            <a:stCxn id="1910795" idx="3"/>
            <a:endCxn id="1910796" idx="1"/>
          </p:cNvCxnSpPr>
          <p:nvPr/>
        </p:nvCxnSpPr>
        <p:spPr bwMode="auto">
          <a:xfrm flipV="1">
            <a:off x="4800600" y="1600200"/>
            <a:ext cx="1752600" cy="762000"/>
          </a:xfrm>
          <a:prstGeom prst="straightConnector1">
            <a:avLst/>
          </a:prstGeom>
          <a:noFill/>
          <a:ln w="9525">
            <a:solidFill>
              <a:schemeClr val="tx1"/>
            </a:solidFill>
            <a:round/>
            <a:headEnd/>
            <a:tailEnd type="triangle" w="med" len="med"/>
          </a:ln>
          <a:effectLst/>
        </p:spPr>
      </p:cxnSp>
      <p:cxnSp>
        <p:nvCxnSpPr>
          <p:cNvPr id="1910805" name="AutoShape 21"/>
          <p:cNvCxnSpPr>
            <a:cxnSpLocks noChangeShapeType="1"/>
            <a:stCxn id="1910796" idx="3"/>
            <a:endCxn id="1910789" idx="1"/>
          </p:cNvCxnSpPr>
          <p:nvPr/>
        </p:nvCxnSpPr>
        <p:spPr bwMode="auto">
          <a:xfrm>
            <a:off x="7086600" y="1600200"/>
            <a:ext cx="381000" cy="0"/>
          </a:xfrm>
          <a:prstGeom prst="straightConnector1">
            <a:avLst/>
          </a:prstGeom>
          <a:noFill/>
          <a:ln w="9525">
            <a:solidFill>
              <a:schemeClr val="tx1"/>
            </a:solidFill>
            <a:round/>
            <a:headEnd/>
            <a:tailEnd type="triangle" w="med" len="med"/>
          </a:ln>
          <a:effectLst/>
        </p:spPr>
      </p:cxnSp>
      <p:cxnSp>
        <p:nvCxnSpPr>
          <p:cNvPr id="1910806" name="AutoShape 22"/>
          <p:cNvCxnSpPr>
            <a:cxnSpLocks noChangeShapeType="1"/>
            <a:stCxn id="1910797" idx="3"/>
            <a:endCxn id="1910790" idx="1"/>
          </p:cNvCxnSpPr>
          <p:nvPr/>
        </p:nvCxnSpPr>
        <p:spPr bwMode="auto">
          <a:xfrm>
            <a:off x="7086600" y="2743200"/>
            <a:ext cx="381000" cy="0"/>
          </a:xfrm>
          <a:prstGeom prst="straightConnector1">
            <a:avLst/>
          </a:prstGeom>
          <a:noFill/>
          <a:ln w="9525">
            <a:solidFill>
              <a:schemeClr val="tx1"/>
            </a:solidFill>
            <a:round/>
            <a:headEnd/>
            <a:tailEnd type="triangle" w="med" len="med"/>
          </a:ln>
          <a:effectLst/>
        </p:spPr>
      </p:cxnSp>
      <p:cxnSp>
        <p:nvCxnSpPr>
          <p:cNvPr id="1910807" name="AutoShape 23"/>
          <p:cNvCxnSpPr>
            <a:cxnSpLocks noChangeShapeType="1"/>
            <a:stCxn id="1910795" idx="3"/>
            <a:endCxn id="1910797" idx="1"/>
          </p:cNvCxnSpPr>
          <p:nvPr/>
        </p:nvCxnSpPr>
        <p:spPr bwMode="auto">
          <a:xfrm>
            <a:off x="4800600" y="2362200"/>
            <a:ext cx="1752600" cy="381000"/>
          </a:xfrm>
          <a:prstGeom prst="straightConnector1">
            <a:avLst/>
          </a:prstGeom>
          <a:noFill/>
          <a:ln w="9525">
            <a:solidFill>
              <a:schemeClr val="tx1"/>
            </a:solidFill>
            <a:round/>
            <a:headEnd/>
            <a:tailEnd type="triangle" w="med" len="med"/>
          </a:ln>
          <a:effectLst/>
        </p:spPr>
      </p:cxnSp>
      <p:cxnSp>
        <p:nvCxnSpPr>
          <p:cNvPr id="1910808" name="AutoShape 24"/>
          <p:cNvCxnSpPr>
            <a:cxnSpLocks noChangeShapeType="1"/>
            <a:stCxn id="1910791" idx="1"/>
            <a:endCxn id="1910801" idx="3"/>
          </p:cNvCxnSpPr>
          <p:nvPr/>
        </p:nvCxnSpPr>
        <p:spPr bwMode="auto">
          <a:xfrm flipH="1">
            <a:off x="7086600" y="3962400"/>
            <a:ext cx="381000" cy="0"/>
          </a:xfrm>
          <a:prstGeom prst="straightConnector1">
            <a:avLst/>
          </a:prstGeom>
          <a:noFill/>
          <a:ln w="9525">
            <a:solidFill>
              <a:schemeClr val="tx1"/>
            </a:solidFill>
            <a:round/>
            <a:headEnd/>
            <a:tailEnd type="triangle" w="med" len="med"/>
          </a:ln>
          <a:effectLst/>
        </p:spPr>
      </p:cxnSp>
      <p:cxnSp>
        <p:nvCxnSpPr>
          <p:cNvPr id="1910809" name="AutoShape 25"/>
          <p:cNvCxnSpPr>
            <a:cxnSpLocks noChangeShapeType="1"/>
            <a:stCxn id="1910799" idx="1"/>
            <a:endCxn id="1910787" idx="3"/>
          </p:cNvCxnSpPr>
          <p:nvPr/>
        </p:nvCxnSpPr>
        <p:spPr bwMode="auto">
          <a:xfrm flipH="1">
            <a:off x="1752600" y="2819400"/>
            <a:ext cx="381000" cy="0"/>
          </a:xfrm>
          <a:prstGeom prst="straightConnector1">
            <a:avLst/>
          </a:prstGeom>
          <a:noFill/>
          <a:ln w="9525">
            <a:solidFill>
              <a:schemeClr val="tx1"/>
            </a:solidFill>
            <a:round/>
            <a:headEnd/>
            <a:tailEnd type="triangle" w="med" len="med"/>
          </a:ln>
          <a:effectLst/>
        </p:spPr>
      </p:cxnSp>
      <p:cxnSp>
        <p:nvCxnSpPr>
          <p:cNvPr id="1910810" name="AutoShape 26"/>
          <p:cNvCxnSpPr>
            <a:cxnSpLocks noChangeShapeType="1"/>
            <a:stCxn id="1910798" idx="1"/>
            <a:endCxn id="1910799" idx="3"/>
          </p:cNvCxnSpPr>
          <p:nvPr/>
        </p:nvCxnSpPr>
        <p:spPr bwMode="auto">
          <a:xfrm flipH="1" flipV="1">
            <a:off x="2667000" y="2819400"/>
            <a:ext cx="1600200" cy="685800"/>
          </a:xfrm>
          <a:prstGeom prst="straightConnector1">
            <a:avLst/>
          </a:prstGeom>
          <a:noFill/>
          <a:ln w="9525">
            <a:solidFill>
              <a:schemeClr val="tx1"/>
            </a:solidFill>
            <a:round/>
            <a:headEnd/>
            <a:tailEnd type="triangle" w="med" len="med"/>
          </a:ln>
          <a:effectLst/>
        </p:spPr>
      </p:cxnSp>
      <p:cxnSp>
        <p:nvCxnSpPr>
          <p:cNvPr id="1910811" name="AutoShape 27"/>
          <p:cNvCxnSpPr>
            <a:cxnSpLocks noChangeShapeType="1"/>
            <a:stCxn id="1910800" idx="1"/>
            <a:endCxn id="1910788" idx="3"/>
          </p:cNvCxnSpPr>
          <p:nvPr/>
        </p:nvCxnSpPr>
        <p:spPr bwMode="auto">
          <a:xfrm flipH="1">
            <a:off x="1752600" y="3962400"/>
            <a:ext cx="381000" cy="76200"/>
          </a:xfrm>
          <a:prstGeom prst="straightConnector1">
            <a:avLst/>
          </a:prstGeom>
          <a:noFill/>
          <a:ln w="9525">
            <a:solidFill>
              <a:schemeClr val="tx1"/>
            </a:solidFill>
            <a:round/>
            <a:headEnd/>
            <a:tailEnd type="triangle" w="med" len="med"/>
          </a:ln>
          <a:effectLst/>
        </p:spPr>
      </p:cxnSp>
      <p:cxnSp>
        <p:nvCxnSpPr>
          <p:cNvPr id="1910812" name="AutoShape 28"/>
          <p:cNvCxnSpPr>
            <a:cxnSpLocks noChangeShapeType="1"/>
            <a:stCxn id="1910798" idx="1"/>
            <a:endCxn id="1910800" idx="3"/>
          </p:cNvCxnSpPr>
          <p:nvPr/>
        </p:nvCxnSpPr>
        <p:spPr bwMode="auto">
          <a:xfrm flipH="1">
            <a:off x="2667000" y="3505200"/>
            <a:ext cx="1600200" cy="457200"/>
          </a:xfrm>
          <a:prstGeom prst="straightConnector1">
            <a:avLst/>
          </a:prstGeom>
          <a:noFill/>
          <a:ln w="9525">
            <a:solidFill>
              <a:schemeClr val="tx1"/>
            </a:solidFill>
            <a:round/>
            <a:headEnd/>
            <a:tailEnd type="triangle" w="med" len="med"/>
          </a:ln>
          <a:effectLst/>
        </p:spPr>
      </p:cxnSp>
      <p:cxnSp>
        <p:nvCxnSpPr>
          <p:cNvPr id="1910813" name="AutoShape 29"/>
          <p:cNvCxnSpPr>
            <a:cxnSpLocks noChangeShapeType="1"/>
            <a:stCxn id="1910801" idx="1"/>
            <a:endCxn id="1910798" idx="3"/>
          </p:cNvCxnSpPr>
          <p:nvPr/>
        </p:nvCxnSpPr>
        <p:spPr bwMode="auto">
          <a:xfrm flipH="1" flipV="1">
            <a:off x="4800600" y="3505200"/>
            <a:ext cx="1752600" cy="457200"/>
          </a:xfrm>
          <a:prstGeom prst="straightConnector1">
            <a:avLst/>
          </a:prstGeom>
          <a:noFill/>
          <a:ln w="9525">
            <a:solidFill>
              <a:schemeClr val="tx1"/>
            </a:solidFill>
            <a:round/>
            <a:headEnd/>
            <a:tailEnd type="triangle" w="med" len="med"/>
          </a:ln>
          <a:effectLst/>
        </p:spPr>
      </p:cxnSp>
      <p:sp>
        <p:nvSpPr>
          <p:cNvPr id="1910814" name="Rectangle 30"/>
          <p:cNvSpPr>
            <a:spLocks noChangeArrowheads="1"/>
          </p:cNvSpPr>
          <p:nvPr/>
        </p:nvSpPr>
        <p:spPr bwMode="auto">
          <a:xfrm>
            <a:off x="2057400" y="4816475"/>
            <a:ext cx="533400" cy="457200"/>
          </a:xfrm>
          <a:prstGeom prst="rect">
            <a:avLst/>
          </a:prstGeom>
          <a:solidFill>
            <a:srgbClr val="99FF66"/>
          </a:solidFill>
          <a:ln w="9525">
            <a:solidFill>
              <a:schemeClr val="tx1"/>
            </a:solidFill>
            <a:miter lim="800000"/>
            <a:headEnd/>
            <a:tailEnd/>
          </a:ln>
          <a:effectLst/>
        </p:spPr>
        <p:txBody>
          <a:bodyPr wrap="none" anchor="ctr"/>
          <a:lstStyle/>
          <a:p>
            <a:r>
              <a:rPr lang="en-US" sz="1800">
                <a:solidFill>
                  <a:schemeClr val="tx1"/>
                </a:solidFill>
                <a:latin typeface="Arial" charset="0"/>
              </a:rPr>
              <a:t>P</a:t>
            </a:r>
          </a:p>
        </p:txBody>
      </p:sp>
      <p:sp>
        <p:nvSpPr>
          <p:cNvPr id="1910815" name="Text Box 31"/>
          <p:cNvSpPr txBox="1">
            <a:spLocks noChangeArrowheads="1"/>
          </p:cNvSpPr>
          <p:nvPr/>
        </p:nvSpPr>
        <p:spPr bwMode="auto">
          <a:xfrm>
            <a:off x="2667000" y="4816475"/>
            <a:ext cx="5943600" cy="517525"/>
          </a:xfrm>
          <a:prstGeom prst="rect">
            <a:avLst/>
          </a:prstGeom>
          <a:noFill/>
          <a:ln w="9525">
            <a:noFill/>
            <a:miter lim="800000"/>
            <a:headEnd/>
            <a:tailEnd/>
          </a:ln>
          <a:effectLst/>
        </p:spPr>
        <p:txBody>
          <a:bodyPr>
            <a:spAutoFit/>
          </a:bodyPr>
          <a:lstStyle/>
          <a:p>
            <a:pPr algn="l">
              <a:spcBef>
                <a:spcPct val="50000"/>
              </a:spcBef>
            </a:pPr>
            <a:r>
              <a:rPr lang="en-US" sz="1400" b="1">
                <a:solidFill>
                  <a:schemeClr val="tx1"/>
                </a:solidFill>
                <a:latin typeface="Arial" charset="0"/>
              </a:rPr>
              <a:t>Published Message from Application A which Applications D &amp; E have Subscribed To Receive</a:t>
            </a:r>
          </a:p>
        </p:txBody>
      </p:sp>
      <p:sp>
        <p:nvSpPr>
          <p:cNvPr id="1910816" name="Rectangle 32"/>
          <p:cNvSpPr>
            <a:spLocks noChangeArrowheads="1"/>
          </p:cNvSpPr>
          <p:nvPr/>
        </p:nvSpPr>
        <p:spPr bwMode="auto">
          <a:xfrm>
            <a:off x="2057400" y="5562600"/>
            <a:ext cx="533400" cy="457200"/>
          </a:xfrm>
          <a:prstGeom prst="rect">
            <a:avLst/>
          </a:prstGeom>
          <a:solidFill>
            <a:srgbClr val="FF3300"/>
          </a:solidFill>
          <a:ln w="9525">
            <a:solidFill>
              <a:schemeClr val="tx1"/>
            </a:solidFill>
            <a:miter lim="800000"/>
            <a:headEnd/>
            <a:tailEnd/>
          </a:ln>
          <a:effectLst/>
        </p:spPr>
        <p:txBody>
          <a:bodyPr wrap="none" anchor="ctr"/>
          <a:lstStyle/>
          <a:p>
            <a:r>
              <a:rPr lang="en-US" sz="1800">
                <a:solidFill>
                  <a:schemeClr val="tx1"/>
                </a:solidFill>
                <a:latin typeface="Arial" charset="0"/>
              </a:rPr>
              <a:t>P</a:t>
            </a:r>
          </a:p>
        </p:txBody>
      </p:sp>
      <p:sp>
        <p:nvSpPr>
          <p:cNvPr id="1910817" name="Text Box 33"/>
          <p:cNvSpPr txBox="1">
            <a:spLocks noChangeArrowheads="1"/>
          </p:cNvSpPr>
          <p:nvPr/>
        </p:nvSpPr>
        <p:spPr bwMode="auto">
          <a:xfrm>
            <a:off x="2667000" y="5562600"/>
            <a:ext cx="5943600" cy="517525"/>
          </a:xfrm>
          <a:prstGeom prst="rect">
            <a:avLst/>
          </a:prstGeom>
          <a:noFill/>
          <a:ln w="9525">
            <a:noFill/>
            <a:miter lim="800000"/>
            <a:headEnd/>
            <a:tailEnd/>
          </a:ln>
          <a:effectLst/>
        </p:spPr>
        <p:txBody>
          <a:bodyPr>
            <a:spAutoFit/>
          </a:bodyPr>
          <a:lstStyle/>
          <a:p>
            <a:pPr algn="l">
              <a:spcBef>
                <a:spcPct val="50000"/>
              </a:spcBef>
            </a:pPr>
            <a:r>
              <a:rPr lang="en-US" sz="1400" b="1">
                <a:solidFill>
                  <a:schemeClr val="tx1"/>
                </a:solidFill>
                <a:latin typeface="Arial" charset="0"/>
              </a:rPr>
              <a:t>Published Message from Application F which Applications B &amp; C have Subscribed To Receive</a:t>
            </a:r>
          </a:p>
        </p:txBody>
      </p:sp>
      <p:sp>
        <p:nvSpPr>
          <p:cNvPr id="1910818" name="Rectangle 34"/>
          <p:cNvSpPr>
            <a:spLocks noChangeArrowheads="1"/>
          </p:cNvSpPr>
          <p:nvPr/>
        </p:nvSpPr>
        <p:spPr bwMode="auto">
          <a:xfrm>
            <a:off x="2293938" y="236538"/>
            <a:ext cx="6392862" cy="657225"/>
          </a:xfrm>
          <a:prstGeom prst="rect">
            <a:avLst/>
          </a:prstGeom>
          <a:noFill/>
          <a:ln w="9525">
            <a:noFill/>
            <a:miter lim="800000"/>
            <a:headEnd/>
            <a:tailEnd/>
          </a:ln>
        </p:spPr>
        <p:txBody>
          <a:bodyPr/>
          <a:lstStyle/>
          <a:p>
            <a:r>
              <a:rPr lang="en-US" sz="2800" b="1">
                <a:solidFill>
                  <a:schemeClr val="tx1"/>
                </a:solidFill>
                <a:latin typeface="Arial" charset="0"/>
              </a:rPr>
              <a:t>“Fire and Forget” Pub/Sub Messaging Example</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2209800" y="1468438"/>
            <a:ext cx="4800600" cy="5257800"/>
          </a:xfrm>
          <a:prstGeom prst="rect">
            <a:avLst/>
          </a:prstGeom>
          <a:solidFill>
            <a:srgbClr val="00FF00"/>
          </a:solidFill>
          <a:ln w="15875" algn="ctr">
            <a:solidFill>
              <a:schemeClr val="tx1"/>
            </a:solidFill>
            <a:miter lim="800000"/>
            <a:headEnd type="none" w="sm" len="sm"/>
            <a:tailEnd type="none" w="sm" len="sm"/>
          </a:ln>
        </p:spPr>
        <p:txBody>
          <a:bodyPr/>
          <a:lstStyle/>
          <a:p>
            <a:pPr eaLnBrk="0" hangingPunct="0">
              <a:lnSpc>
                <a:spcPct val="85000"/>
              </a:lnSpc>
              <a:spcBef>
                <a:spcPct val="20000"/>
              </a:spcBef>
            </a:pPr>
            <a:r>
              <a:rPr lang="en-US" sz="1800" b="1">
                <a:solidFill>
                  <a:schemeClr val="tx1"/>
                </a:solidFill>
                <a:latin typeface="Arial" charset="0"/>
              </a:rPr>
              <a:t>OpenO&amp;M On-Ramp/Off-Ramp Services</a:t>
            </a:r>
          </a:p>
        </p:txBody>
      </p:sp>
      <p:sp>
        <p:nvSpPr>
          <p:cNvPr id="16388" name="Rectangle 16387"/>
          <p:cNvSpPr>
            <a:spLocks noChangeArrowheads="1"/>
          </p:cNvSpPr>
          <p:nvPr/>
        </p:nvSpPr>
        <p:spPr bwMode="invGray">
          <a:xfrm>
            <a:off x="2438400" y="5105400"/>
            <a:ext cx="4343400" cy="1447800"/>
          </a:xfrm>
          <a:prstGeom prst="rect">
            <a:avLst/>
          </a:prstGeom>
          <a:gradFill rotWithShape="1">
            <a:gsLst>
              <a:gs pos="0">
                <a:srgbClr val="DAFF8F"/>
              </a:gs>
              <a:gs pos="100000">
                <a:srgbClr val="657642"/>
              </a:gs>
            </a:gsLst>
            <a:lin ang="2700000" scaled="1"/>
          </a:gradFill>
          <a:ln w="12700" algn="ctr">
            <a:solidFill>
              <a:schemeClr val="tx1"/>
            </a:solidFill>
            <a:miter lim="800000"/>
            <a:headEnd/>
            <a:tailEnd/>
          </a:ln>
        </p:spPr>
        <p:txBody>
          <a:bodyPr anchor="ctr">
            <a:spAutoFit/>
          </a:bodyPr>
          <a:lstStyle/>
          <a:p>
            <a:pPr algn="l" eaLnBrk="0" hangingPunct="0"/>
            <a:endParaRPr lang="en-US" sz="1800">
              <a:solidFill>
                <a:schemeClr val="tx1"/>
              </a:solidFill>
              <a:latin typeface="Calibri" pitchFamily="34" charset="0"/>
            </a:endParaRPr>
          </a:p>
        </p:txBody>
      </p:sp>
      <p:sp>
        <p:nvSpPr>
          <p:cNvPr id="12" name="Rectangle 11"/>
          <p:cNvSpPr>
            <a:spLocks noChangeArrowheads="1"/>
          </p:cNvSpPr>
          <p:nvPr/>
        </p:nvSpPr>
        <p:spPr bwMode="auto">
          <a:xfrm>
            <a:off x="2365375" y="1906588"/>
            <a:ext cx="4519613" cy="4668837"/>
          </a:xfrm>
          <a:prstGeom prst="rect">
            <a:avLst/>
          </a:prstGeom>
          <a:gradFill flip="none" rotWithShape="1">
            <a:gsLst>
              <a:gs pos="0">
                <a:schemeClr val="tx1"/>
              </a:gs>
              <a:gs pos="100000">
                <a:schemeClr val="accent1">
                  <a:tint val="20000"/>
                </a:schemeClr>
              </a:gs>
            </a:gsLst>
            <a:lin ang="16200000" scaled="1"/>
            <a:tileRect/>
          </a:gradFill>
          <a:ln w="9525" cap="flat" cmpd="sng" algn="ctr">
            <a:solidFill>
              <a:schemeClr val="tx1"/>
            </a:solidFill>
            <a:prstDash val="solid"/>
            <a:miter lim="800000"/>
            <a:headEnd type="none" w="sm" len="sm"/>
            <a:tailEnd type="none" w="sm" len="sm"/>
          </a:ln>
          <a:effectLst/>
        </p:spPr>
        <p:txBody>
          <a:bodyPr anchorCtr="1"/>
          <a:lstStyle/>
          <a:p>
            <a:pPr algn="r" eaLnBrk="0" hangingPunct="0">
              <a:lnSpc>
                <a:spcPct val="85000"/>
              </a:lnSpc>
              <a:spcBef>
                <a:spcPct val="20000"/>
              </a:spcBef>
            </a:pPr>
            <a:r>
              <a:rPr lang="en-US" sz="1400" b="1">
                <a:solidFill>
                  <a:schemeClr val="tx1"/>
                </a:solidFill>
                <a:latin typeface="Segoe" pitchFamily="34" charset="0"/>
              </a:rPr>
              <a:t>Proprietary ESB / MOM / SOA Engines</a:t>
            </a:r>
            <a:endParaRPr lang="en-US" sz="1800">
              <a:solidFill>
                <a:schemeClr val="tx1"/>
              </a:solidFill>
              <a:latin typeface="Calibri" pitchFamily="34" charset="0"/>
            </a:endParaRPr>
          </a:p>
        </p:txBody>
      </p:sp>
      <p:pic>
        <p:nvPicPr>
          <p:cNvPr id="1911813" name="Rectangle 15398"/>
          <p:cNvPicPr>
            <a:picLocks noChangeAspect="1" noChangeArrowheads="1"/>
          </p:cNvPicPr>
          <p:nvPr/>
        </p:nvPicPr>
        <p:blipFill>
          <a:blip r:embed="rId2" cstate="print"/>
          <a:srcRect/>
          <a:stretch>
            <a:fillRect/>
          </a:stretch>
        </p:blipFill>
        <p:spPr bwMode="auto">
          <a:xfrm>
            <a:off x="914400" y="4495800"/>
            <a:ext cx="2057400" cy="685800"/>
          </a:xfrm>
          <a:prstGeom prst="rect">
            <a:avLst/>
          </a:prstGeom>
          <a:noFill/>
          <a:ln w="9525">
            <a:noFill/>
            <a:miter lim="800000"/>
            <a:headEnd/>
            <a:tailEnd/>
          </a:ln>
        </p:spPr>
      </p:pic>
      <p:sp>
        <p:nvSpPr>
          <p:cNvPr id="8" name="Rectangle 7"/>
          <p:cNvSpPr>
            <a:spLocks noChangeArrowheads="1"/>
          </p:cNvSpPr>
          <p:nvPr/>
        </p:nvSpPr>
        <p:spPr bwMode="auto">
          <a:xfrm>
            <a:off x="2514600" y="5181600"/>
            <a:ext cx="4191000" cy="381000"/>
          </a:xfrm>
          <a:prstGeom prst="rect">
            <a:avLst/>
          </a:prstGeom>
          <a:solidFill>
            <a:srgbClr val="DAFF8F"/>
          </a:solidFill>
          <a:ln w="9525" cap="flat" cmpd="sng" algn="ctr">
            <a:solidFill>
              <a:schemeClr val="tx1"/>
            </a:solidFill>
            <a:prstDash val="solid"/>
            <a:miter lim="800000"/>
            <a:headEnd type="none" w="sm" len="sm"/>
            <a:tailEnd type="none" w="sm" len="sm"/>
          </a:ln>
          <a:effectLst/>
        </p:spPr>
        <p:txBody>
          <a:bodyPr anchor="ctr" anchorCtr="1"/>
          <a:lstStyle/>
          <a:p>
            <a:pPr algn="r" eaLnBrk="0" hangingPunct="0">
              <a:lnSpc>
                <a:spcPct val="85000"/>
              </a:lnSpc>
              <a:spcBef>
                <a:spcPct val="20000"/>
              </a:spcBef>
            </a:pPr>
            <a:r>
              <a:rPr lang="en-US" sz="1400" b="1">
                <a:solidFill>
                  <a:schemeClr val="tx1"/>
                </a:solidFill>
                <a:latin typeface="Segoe" pitchFamily="34" charset="0"/>
              </a:rPr>
              <a:t>Topic Registry Management</a:t>
            </a:r>
            <a:endParaRPr lang="en-US" sz="1800">
              <a:solidFill>
                <a:schemeClr val="tx1"/>
              </a:solidFill>
              <a:latin typeface="Calibri" pitchFamily="34" charset="0"/>
            </a:endParaRPr>
          </a:p>
        </p:txBody>
      </p:sp>
      <p:sp>
        <p:nvSpPr>
          <p:cNvPr id="9" name="Rectangle 8"/>
          <p:cNvSpPr>
            <a:spLocks noChangeArrowheads="1"/>
          </p:cNvSpPr>
          <p:nvPr/>
        </p:nvSpPr>
        <p:spPr bwMode="auto">
          <a:xfrm>
            <a:off x="2514600" y="5627688"/>
            <a:ext cx="4191000" cy="381000"/>
          </a:xfrm>
          <a:prstGeom prst="rect">
            <a:avLst/>
          </a:prstGeom>
          <a:solidFill>
            <a:srgbClr val="DAFF8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400" b="1">
                <a:solidFill>
                  <a:schemeClr val="tx1"/>
                </a:solidFill>
                <a:latin typeface="Segoe" pitchFamily="34" charset="0"/>
              </a:rPr>
              <a:t>System Service Management</a:t>
            </a:r>
            <a:endParaRPr lang="en-US" sz="1800">
              <a:solidFill>
                <a:schemeClr val="tx1"/>
              </a:solidFill>
              <a:latin typeface="Calibri" pitchFamily="34" charset="0"/>
            </a:endParaRPr>
          </a:p>
        </p:txBody>
      </p:sp>
      <p:sp>
        <p:nvSpPr>
          <p:cNvPr id="10" name="Rectangle 9"/>
          <p:cNvSpPr>
            <a:spLocks noChangeArrowheads="1"/>
          </p:cNvSpPr>
          <p:nvPr/>
        </p:nvSpPr>
        <p:spPr bwMode="auto">
          <a:xfrm>
            <a:off x="2514600" y="6096000"/>
            <a:ext cx="4191000" cy="381000"/>
          </a:xfrm>
          <a:prstGeom prst="rect">
            <a:avLst/>
          </a:prstGeom>
          <a:solidFill>
            <a:srgbClr val="DAFF8F"/>
          </a:solidFill>
          <a:ln w="9525" cap="flat" cmpd="sng" algn="ctr">
            <a:solidFill>
              <a:schemeClr val="tx1"/>
            </a:solidFill>
            <a:prstDash val="solid"/>
            <a:miter lim="800000"/>
            <a:headEnd type="none" w="sm" len="sm"/>
            <a:tailEnd type="none" w="sm" len="sm"/>
          </a:ln>
          <a:effectLst/>
        </p:spPr>
        <p:txBody>
          <a:bodyPr anchor="ctr" anchorCtr="1"/>
          <a:lstStyle/>
          <a:p>
            <a:pPr algn="r" eaLnBrk="0" hangingPunct="0">
              <a:lnSpc>
                <a:spcPct val="85000"/>
              </a:lnSpc>
              <a:spcBef>
                <a:spcPct val="20000"/>
              </a:spcBef>
            </a:pPr>
            <a:r>
              <a:rPr lang="en-US" sz="1400" b="1">
                <a:solidFill>
                  <a:schemeClr val="tx1"/>
                </a:solidFill>
                <a:latin typeface="Segoe" pitchFamily="34" charset="0"/>
              </a:rPr>
              <a:t>Security</a:t>
            </a:r>
            <a:endParaRPr lang="en-US" sz="1800">
              <a:solidFill>
                <a:schemeClr val="tx1"/>
              </a:solidFill>
              <a:latin typeface="Calibri" pitchFamily="34" charset="0"/>
            </a:endParaRPr>
          </a:p>
        </p:txBody>
      </p:sp>
      <p:sp>
        <p:nvSpPr>
          <p:cNvPr id="19" name="Rectangle 18"/>
          <p:cNvSpPr>
            <a:spLocks noChangeArrowheads="1"/>
          </p:cNvSpPr>
          <p:nvPr/>
        </p:nvSpPr>
        <p:spPr bwMode="auto">
          <a:xfrm>
            <a:off x="3197225" y="2362200"/>
            <a:ext cx="2822575" cy="2138363"/>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lstStyle/>
          <a:p>
            <a:pPr eaLnBrk="0" hangingPunct="0">
              <a:lnSpc>
                <a:spcPct val="85000"/>
              </a:lnSpc>
              <a:spcBef>
                <a:spcPct val="20000"/>
              </a:spcBef>
            </a:pPr>
            <a:r>
              <a:rPr lang="en-US" sz="1200" b="1">
                <a:solidFill>
                  <a:schemeClr val="tx1"/>
                </a:solidFill>
                <a:latin typeface="Segoe" pitchFamily="34" charset="0"/>
              </a:rPr>
              <a:t>ESB / MOM / SOA Core Engine</a:t>
            </a:r>
            <a:endParaRPr lang="en-US" sz="1800">
              <a:solidFill>
                <a:schemeClr val="tx1"/>
              </a:solidFill>
              <a:latin typeface="Calibri" pitchFamily="34" charset="0"/>
            </a:endParaRPr>
          </a:p>
        </p:txBody>
      </p:sp>
      <p:sp>
        <p:nvSpPr>
          <p:cNvPr id="21" name="Rectangle 20"/>
          <p:cNvSpPr>
            <a:spLocks noChangeArrowheads="1"/>
          </p:cNvSpPr>
          <p:nvPr/>
        </p:nvSpPr>
        <p:spPr bwMode="auto">
          <a:xfrm>
            <a:off x="3352800" y="2819400"/>
            <a:ext cx="2517775" cy="381000"/>
          </a:xfrm>
          <a:prstGeom prst="rect">
            <a:avLst/>
          </a:prstGeom>
          <a:solidFill>
            <a:schemeClr val="bg1"/>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100" b="1">
                <a:solidFill>
                  <a:schemeClr val="tx1"/>
                </a:solidFill>
                <a:latin typeface="Segoe" pitchFamily="34" charset="0"/>
              </a:rPr>
              <a:t>Message Routing</a:t>
            </a:r>
            <a:endParaRPr lang="en-US" sz="1800">
              <a:solidFill>
                <a:schemeClr val="tx1"/>
              </a:solidFill>
              <a:latin typeface="Calibri" pitchFamily="34" charset="0"/>
            </a:endParaRPr>
          </a:p>
        </p:txBody>
      </p:sp>
      <p:sp>
        <p:nvSpPr>
          <p:cNvPr id="22" name="Rectangle 21"/>
          <p:cNvSpPr>
            <a:spLocks noChangeArrowheads="1"/>
          </p:cNvSpPr>
          <p:nvPr/>
        </p:nvSpPr>
        <p:spPr bwMode="auto">
          <a:xfrm>
            <a:off x="3349625" y="3962400"/>
            <a:ext cx="2517775" cy="381000"/>
          </a:xfrm>
          <a:prstGeom prst="rect">
            <a:avLst/>
          </a:prstGeom>
          <a:solidFill>
            <a:schemeClr val="bg1"/>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100" b="1">
                <a:solidFill>
                  <a:schemeClr val="tx1"/>
                </a:solidFill>
                <a:latin typeface="Segoe" pitchFamily="34" charset="0"/>
              </a:rPr>
              <a:t>Exception Management</a:t>
            </a:r>
            <a:endParaRPr lang="en-US" sz="1800">
              <a:solidFill>
                <a:schemeClr val="tx1"/>
              </a:solidFill>
              <a:latin typeface="Calibri" pitchFamily="34" charset="0"/>
            </a:endParaRPr>
          </a:p>
        </p:txBody>
      </p:sp>
      <p:sp>
        <p:nvSpPr>
          <p:cNvPr id="15" name="Rectangle 14"/>
          <p:cNvSpPr>
            <a:spLocks noChangeArrowheads="1"/>
          </p:cNvSpPr>
          <p:nvPr/>
        </p:nvSpPr>
        <p:spPr bwMode="auto">
          <a:xfrm rot="16200000">
            <a:off x="1864519" y="3236119"/>
            <a:ext cx="2133600" cy="385762"/>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000" b="1">
                <a:solidFill>
                  <a:schemeClr val="tx1"/>
                </a:solidFill>
                <a:latin typeface="Segoe" pitchFamily="34" charset="0"/>
              </a:rPr>
              <a:t>MIMOSA OSA-EAI Services</a:t>
            </a:r>
          </a:p>
        </p:txBody>
      </p:sp>
      <p:sp>
        <p:nvSpPr>
          <p:cNvPr id="16" name="Rectangle 15"/>
          <p:cNvSpPr>
            <a:spLocks noChangeArrowheads="1"/>
          </p:cNvSpPr>
          <p:nvPr/>
        </p:nvSpPr>
        <p:spPr bwMode="auto">
          <a:xfrm>
            <a:off x="4646613" y="4576763"/>
            <a:ext cx="1831975" cy="381000"/>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200" b="1">
                <a:solidFill>
                  <a:schemeClr val="tx1"/>
                </a:solidFill>
                <a:latin typeface="Segoe" pitchFamily="34" charset="0"/>
              </a:rPr>
              <a:t>B2B Gateway</a:t>
            </a:r>
            <a:endParaRPr lang="en-US" sz="1800" b="1">
              <a:solidFill>
                <a:schemeClr val="tx1"/>
              </a:solidFill>
              <a:latin typeface="Calibri" pitchFamily="34" charset="0"/>
            </a:endParaRPr>
          </a:p>
        </p:txBody>
      </p:sp>
      <p:sp>
        <p:nvSpPr>
          <p:cNvPr id="17" name="Rectangle 16"/>
          <p:cNvSpPr>
            <a:spLocks noChangeArrowheads="1"/>
          </p:cNvSpPr>
          <p:nvPr/>
        </p:nvSpPr>
        <p:spPr bwMode="auto">
          <a:xfrm>
            <a:off x="2738438" y="4576763"/>
            <a:ext cx="1831975" cy="381000"/>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200" b="1">
                <a:solidFill>
                  <a:schemeClr val="tx1"/>
                </a:solidFill>
                <a:latin typeface="Segoe" pitchFamily="34" charset="0"/>
              </a:rPr>
              <a:t>Provisioning Framework</a:t>
            </a:r>
            <a:endParaRPr lang="en-US" sz="1800">
              <a:solidFill>
                <a:schemeClr val="tx1"/>
              </a:solidFill>
              <a:latin typeface="Calibri" pitchFamily="34" charset="0"/>
            </a:endParaRPr>
          </a:p>
        </p:txBody>
      </p:sp>
      <p:sp>
        <p:nvSpPr>
          <p:cNvPr id="18" name="Rectangle 17"/>
          <p:cNvSpPr>
            <a:spLocks noChangeArrowheads="1"/>
          </p:cNvSpPr>
          <p:nvPr/>
        </p:nvSpPr>
        <p:spPr bwMode="auto">
          <a:xfrm rot="16200000">
            <a:off x="5221287" y="3243263"/>
            <a:ext cx="2132013" cy="382588"/>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000" b="1">
                <a:solidFill>
                  <a:schemeClr val="tx1"/>
                </a:solidFill>
                <a:latin typeface="Segoe" pitchFamily="34" charset="0"/>
              </a:rPr>
              <a:t>MIMOSA OSA-EAI Services</a:t>
            </a:r>
          </a:p>
        </p:txBody>
      </p:sp>
      <p:sp>
        <p:nvSpPr>
          <p:cNvPr id="46" name="TextBox 45"/>
          <p:cNvSpPr txBox="1">
            <a:spLocks noChangeArrowheads="1"/>
          </p:cNvSpPr>
          <p:nvPr/>
        </p:nvSpPr>
        <p:spPr bwMode="invGray">
          <a:xfrm>
            <a:off x="7162800" y="1295400"/>
            <a:ext cx="1752600" cy="508000"/>
          </a:xfrm>
          <a:prstGeom prst="rect">
            <a:avLst/>
          </a:prstGeom>
          <a:noFill/>
          <a:ln w="12700" cap="flat" cmpd="sng" algn="ctr">
            <a:noFill/>
            <a:prstDash val="solid"/>
            <a:miter lim="800000"/>
            <a:headEnd type="none" w="med" len="med"/>
            <a:tailEnd type="none" w="med" len="med"/>
          </a:ln>
          <a:effectLst/>
        </p:spPr>
        <p:txBody>
          <a:bodyPr>
            <a:spAutoFit/>
          </a:bodyPr>
          <a:lstStyle/>
          <a:p>
            <a:pPr eaLnBrk="0" hangingPunct="0">
              <a:lnSpc>
                <a:spcPct val="85000"/>
              </a:lnSpc>
              <a:spcBef>
                <a:spcPct val="20000"/>
              </a:spcBef>
            </a:pPr>
            <a:r>
              <a:rPr lang="en-US" b="1">
                <a:solidFill>
                  <a:schemeClr val="tx1"/>
                </a:solidFill>
                <a:latin typeface="Segoe" pitchFamily="34" charset="0"/>
              </a:rPr>
              <a:t>Subscriber Applications</a:t>
            </a:r>
            <a:endParaRPr lang="en-US">
              <a:solidFill>
                <a:schemeClr val="tx1"/>
              </a:solidFill>
              <a:latin typeface="Calibri" pitchFamily="34" charset="0"/>
            </a:endParaRPr>
          </a:p>
        </p:txBody>
      </p:sp>
      <p:grpSp>
        <p:nvGrpSpPr>
          <p:cNvPr id="7" name="Group 17"/>
          <p:cNvGrpSpPr>
            <a:grpSpLocks/>
          </p:cNvGrpSpPr>
          <p:nvPr/>
        </p:nvGrpSpPr>
        <p:grpSpPr bwMode="auto">
          <a:xfrm>
            <a:off x="6324600" y="3200400"/>
            <a:ext cx="2209800" cy="685800"/>
            <a:chOff x="3984" y="2016"/>
            <a:chExt cx="1392" cy="432"/>
          </a:xfrm>
        </p:grpSpPr>
        <p:pic>
          <p:nvPicPr>
            <p:cNvPr id="1911826" name="Rectangle 15383"/>
            <p:cNvPicPr>
              <a:picLocks noChangeAspect="1" noChangeArrowheads="1"/>
            </p:cNvPicPr>
            <p:nvPr/>
          </p:nvPicPr>
          <p:blipFill>
            <a:blip r:embed="rId3" cstate="print"/>
            <a:srcRect/>
            <a:stretch>
              <a:fillRect/>
            </a:stretch>
          </p:blipFill>
          <p:spPr bwMode="auto">
            <a:xfrm>
              <a:off x="3984" y="2016"/>
              <a:ext cx="1392" cy="432"/>
            </a:xfrm>
            <a:prstGeom prst="rect">
              <a:avLst/>
            </a:prstGeom>
            <a:noFill/>
            <a:ln w="9525">
              <a:noFill/>
              <a:miter lim="800000"/>
              <a:headEnd/>
              <a:tailEnd/>
            </a:ln>
          </p:spPr>
        </p:pic>
        <p:sp>
          <p:nvSpPr>
            <p:cNvPr id="2" name="TextBox 48"/>
            <p:cNvSpPr txBox="1">
              <a:spLocks noChangeArrowheads="1"/>
            </p:cNvSpPr>
            <p:nvPr/>
          </p:nvSpPr>
          <p:spPr bwMode="invGray">
            <a:xfrm>
              <a:off x="3984" y="2160"/>
              <a:ext cx="1392" cy="156"/>
            </a:xfrm>
            <a:prstGeom prst="rect">
              <a:avLst/>
            </a:prstGeom>
            <a:noFill/>
            <a:ln w="12700" cap="flat" cmpd="sng" algn="ctr">
              <a:noFill/>
              <a:prstDash val="solid"/>
              <a:miter lim="800000"/>
              <a:headEnd type="none" w="med" len="med"/>
              <a:tailEnd type="none" w="med" len="med"/>
            </a:ln>
            <a:effectLst/>
          </p:spPr>
          <p:txBody>
            <a:bodyPr>
              <a:spAutoFit/>
            </a:bodyPr>
            <a:lstStyle/>
            <a:p>
              <a:pPr algn="l" eaLnBrk="0" hangingPunct="0">
                <a:lnSpc>
                  <a:spcPct val="85000"/>
                </a:lnSpc>
                <a:spcBef>
                  <a:spcPct val="20000"/>
                </a:spcBef>
              </a:pPr>
              <a:r>
                <a:rPr lang="en-US" sz="1200" b="1">
                  <a:solidFill>
                    <a:schemeClr val="tx1"/>
                  </a:solidFill>
                  <a:latin typeface="Arial" charset="0"/>
                </a:rPr>
                <a:t>“System of record” events</a:t>
              </a:r>
            </a:p>
          </p:txBody>
        </p:sp>
      </p:grpSp>
      <p:pic>
        <p:nvPicPr>
          <p:cNvPr id="1911828" name="Rectangle 15390"/>
          <p:cNvPicPr>
            <a:picLocks noChangeAspect="1" noChangeArrowheads="1"/>
          </p:cNvPicPr>
          <p:nvPr/>
        </p:nvPicPr>
        <p:blipFill>
          <a:blip r:embed="rId4" cstate="print"/>
          <a:srcRect/>
          <a:stretch>
            <a:fillRect/>
          </a:stretch>
        </p:blipFill>
        <p:spPr bwMode="auto">
          <a:xfrm>
            <a:off x="149225" y="3213100"/>
            <a:ext cx="908050" cy="1339850"/>
          </a:xfrm>
          <a:prstGeom prst="rect">
            <a:avLst/>
          </a:prstGeom>
          <a:noFill/>
          <a:ln w="9525">
            <a:noFill/>
            <a:miter lim="800000"/>
            <a:headEnd/>
            <a:tailEnd/>
          </a:ln>
        </p:spPr>
      </p:pic>
      <p:pic>
        <p:nvPicPr>
          <p:cNvPr id="1911829" name="Rectangle 15390"/>
          <p:cNvPicPr>
            <a:picLocks noChangeAspect="1" noChangeArrowheads="1"/>
          </p:cNvPicPr>
          <p:nvPr/>
        </p:nvPicPr>
        <p:blipFill>
          <a:blip r:embed="rId5" cstate="print"/>
          <a:srcRect/>
          <a:stretch>
            <a:fillRect/>
          </a:stretch>
        </p:blipFill>
        <p:spPr bwMode="auto">
          <a:xfrm>
            <a:off x="8262938" y="3190875"/>
            <a:ext cx="823912" cy="1216025"/>
          </a:xfrm>
          <a:prstGeom prst="rect">
            <a:avLst/>
          </a:prstGeom>
          <a:noFill/>
          <a:ln w="9525">
            <a:noFill/>
            <a:miter lim="800000"/>
            <a:headEnd/>
            <a:tailEnd/>
          </a:ln>
        </p:spPr>
      </p:pic>
      <p:sp>
        <p:nvSpPr>
          <p:cNvPr id="3" name="TextBox 45"/>
          <p:cNvSpPr txBox="1">
            <a:spLocks noChangeArrowheads="1"/>
          </p:cNvSpPr>
          <p:nvPr/>
        </p:nvSpPr>
        <p:spPr bwMode="invGray">
          <a:xfrm>
            <a:off x="304800" y="1447800"/>
            <a:ext cx="1662113" cy="557213"/>
          </a:xfrm>
          <a:prstGeom prst="rect">
            <a:avLst/>
          </a:prstGeom>
          <a:noFill/>
          <a:ln w="12700" cap="flat" cmpd="sng" algn="ctr">
            <a:noFill/>
            <a:prstDash val="solid"/>
            <a:miter lim="800000"/>
            <a:headEnd type="none" w="med" len="med"/>
            <a:tailEnd type="none" w="med" len="med"/>
          </a:ln>
          <a:effectLst/>
        </p:spPr>
        <p:txBody>
          <a:bodyPr>
            <a:spAutoFit/>
          </a:bodyPr>
          <a:lstStyle/>
          <a:p>
            <a:pPr eaLnBrk="0" hangingPunct="0">
              <a:lnSpc>
                <a:spcPct val="85000"/>
              </a:lnSpc>
              <a:spcBef>
                <a:spcPct val="20000"/>
              </a:spcBef>
            </a:pPr>
            <a:r>
              <a:rPr lang="en-US" b="1">
                <a:solidFill>
                  <a:schemeClr val="tx1"/>
                </a:solidFill>
                <a:latin typeface="Segoe" pitchFamily="34" charset="0"/>
              </a:rPr>
              <a:t>Publisher</a:t>
            </a:r>
          </a:p>
          <a:p>
            <a:pPr eaLnBrk="0" hangingPunct="0">
              <a:lnSpc>
                <a:spcPct val="85000"/>
              </a:lnSpc>
              <a:spcBef>
                <a:spcPct val="20000"/>
              </a:spcBef>
            </a:pPr>
            <a:r>
              <a:rPr lang="en-US" b="1">
                <a:solidFill>
                  <a:schemeClr val="tx1"/>
                </a:solidFill>
                <a:latin typeface="Segoe" pitchFamily="34" charset="0"/>
              </a:rPr>
              <a:t>Application</a:t>
            </a:r>
            <a:endParaRPr lang="en-US">
              <a:solidFill>
                <a:schemeClr val="tx1"/>
              </a:solidFill>
              <a:latin typeface="Calibri" pitchFamily="34" charset="0"/>
            </a:endParaRPr>
          </a:p>
        </p:txBody>
      </p:sp>
      <p:pic>
        <p:nvPicPr>
          <p:cNvPr id="1911831" name="Rectangle 15398"/>
          <p:cNvPicPr>
            <a:picLocks noChangeAspect="1" noChangeArrowheads="1"/>
          </p:cNvPicPr>
          <p:nvPr/>
        </p:nvPicPr>
        <p:blipFill>
          <a:blip r:embed="rId3" cstate="print"/>
          <a:srcRect/>
          <a:stretch>
            <a:fillRect/>
          </a:stretch>
        </p:blipFill>
        <p:spPr bwMode="auto">
          <a:xfrm>
            <a:off x="762000" y="3243263"/>
            <a:ext cx="2166938" cy="685800"/>
          </a:xfrm>
          <a:prstGeom prst="rect">
            <a:avLst/>
          </a:prstGeom>
          <a:noFill/>
          <a:ln w="9525">
            <a:noFill/>
            <a:miter lim="800000"/>
            <a:headEnd/>
            <a:tailEnd/>
          </a:ln>
        </p:spPr>
      </p:pic>
      <p:sp>
        <p:nvSpPr>
          <p:cNvPr id="30" name="TextBox 29"/>
          <p:cNvSpPr txBox="1">
            <a:spLocks noChangeArrowheads="1"/>
          </p:cNvSpPr>
          <p:nvPr/>
        </p:nvSpPr>
        <p:spPr bwMode="invGray">
          <a:xfrm>
            <a:off x="914400" y="3048000"/>
            <a:ext cx="2057400" cy="352425"/>
          </a:xfrm>
          <a:prstGeom prst="rect">
            <a:avLst/>
          </a:prstGeom>
          <a:noFill/>
          <a:ln w="12700" cap="flat" cmpd="sng" algn="ctr">
            <a:noFill/>
            <a:prstDash val="solid"/>
            <a:miter lim="800000"/>
            <a:headEnd type="none" w="med" len="med"/>
            <a:tailEnd type="none" w="med" len="med"/>
          </a:ln>
          <a:effectLst/>
        </p:spPr>
        <p:txBody>
          <a:bodyPr>
            <a:spAutoFit/>
          </a:bodyPr>
          <a:lstStyle/>
          <a:p>
            <a:pPr algn="l" eaLnBrk="0" hangingPunct="0">
              <a:lnSpc>
                <a:spcPct val="85000"/>
              </a:lnSpc>
              <a:spcBef>
                <a:spcPct val="20000"/>
              </a:spcBef>
            </a:pPr>
            <a:r>
              <a:rPr lang="en-US" sz="1000" b="1">
                <a:solidFill>
                  <a:schemeClr val="tx1"/>
                </a:solidFill>
                <a:latin typeface="Segoe" pitchFamily="34" charset="0"/>
              </a:rPr>
              <a:t>Tech-Message Header with Tech-CDE or Tech-XML Body</a:t>
            </a:r>
            <a:endParaRPr lang="en-US" sz="1800">
              <a:solidFill>
                <a:schemeClr val="tx1"/>
              </a:solidFill>
              <a:latin typeface="Calibri" pitchFamily="34" charset="0"/>
            </a:endParaRPr>
          </a:p>
        </p:txBody>
      </p:sp>
      <p:sp>
        <p:nvSpPr>
          <p:cNvPr id="1911833" name="Text Box 25"/>
          <p:cNvSpPr txBox="1">
            <a:spLocks noChangeArrowheads="1"/>
          </p:cNvSpPr>
          <p:nvPr/>
        </p:nvSpPr>
        <p:spPr bwMode="auto">
          <a:xfrm>
            <a:off x="685800" y="3459163"/>
            <a:ext cx="2144713" cy="274637"/>
          </a:xfrm>
          <a:prstGeom prst="rect">
            <a:avLst/>
          </a:prstGeom>
          <a:noFill/>
          <a:ln w="9525">
            <a:noFill/>
            <a:miter lim="800000"/>
            <a:headEnd/>
            <a:tailEnd/>
          </a:ln>
          <a:effectLst/>
        </p:spPr>
        <p:txBody>
          <a:bodyPr>
            <a:spAutoFit/>
          </a:bodyPr>
          <a:lstStyle/>
          <a:p>
            <a:pPr>
              <a:spcBef>
                <a:spcPct val="50000"/>
              </a:spcBef>
            </a:pPr>
            <a:r>
              <a:rPr lang="en-US" sz="1200" b="1">
                <a:solidFill>
                  <a:schemeClr val="tx1"/>
                </a:solidFill>
                <a:latin typeface="Arial" charset="0"/>
              </a:rPr>
              <a:t>“System of record” events</a:t>
            </a:r>
          </a:p>
        </p:txBody>
      </p:sp>
      <p:sp>
        <p:nvSpPr>
          <p:cNvPr id="4" name="Rectangle 20"/>
          <p:cNvSpPr>
            <a:spLocks noChangeArrowheads="1"/>
          </p:cNvSpPr>
          <p:nvPr/>
        </p:nvSpPr>
        <p:spPr bwMode="auto">
          <a:xfrm>
            <a:off x="3352800" y="3352800"/>
            <a:ext cx="2517775" cy="381000"/>
          </a:xfrm>
          <a:prstGeom prst="rect">
            <a:avLst/>
          </a:prstGeom>
          <a:solidFill>
            <a:schemeClr val="bg1"/>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100" b="1">
                <a:solidFill>
                  <a:schemeClr val="tx1"/>
                </a:solidFill>
                <a:latin typeface="Segoe" pitchFamily="34" charset="0"/>
              </a:rPr>
              <a:t>Store-and-Forward Caching</a:t>
            </a:r>
            <a:endParaRPr lang="en-US" sz="1800">
              <a:solidFill>
                <a:schemeClr val="tx1"/>
              </a:solidFill>
              <a:latin typeface="Calibri" pitchFamily="34" charset="0"/>
            </a:endParaRPr>
          </a:p>
        </p:txBody>
      </p:sp>
      <p:pic>
        <p:nvPicPr>
          <p:cNvPr id="1911835" name="Rectangle 15390"/>
          <p:cNvPicPr>
            <a:picLocks noChangeAspect="1" noChangeArrowheads="1"/>
          </p:cNvPicPr>
          <p:nvPr/>
        </p:nvPicPr>
        <p:blipFill>
          <a:blip r:embed="rId5" cstate="print"/>
          <a:srcRect/>
          <a:stretch>
            <a:fillRect/>
          </a:stretch>
        </p:blipFill>
        <p:spPr bwMode="auto">
          <a:xfrm>
            <a:off x="8320088" y="4876800"/>
            <a:ext cx="823912" cy="1216025"/>
          </a:xfrm>
          <a:prstGeom prst="rect">
            <a:avLst/>
          </a:prstGeom>
          <a:noFill/>
          <a:ln w="9525">
            <a:noFill/>
            <a:miter lim="800000"/>
            <a:headEnd/>
            <a:tailEnd/>
          </a:ln>
        </p:spPr>
      </p:pic>
      <p:pic>
        <p:nvPicPr>
          <p:cNvPr id="1911836" name="Rectangle 15390"/>
          <p:cNvPicPr>
            <a:picLocks noChangeAspect="1" noChangeArrowheads="1"/>
          </p:cNvPicPr>
          <p:nvPr/>
        </p:nvPicPr>
        <p:blipFill>
          <a:blip r:embed="rId5" cstate="print"/>
          <a:srcRect/>
          <a:stretch>
            <a:fillRect/>
          </a:stretch>
        </p:blipFill>
        <p:spPr bwMode="auto">
          <a:xfrm>
            <a:off x="8320088" y="1752600"/>
            <a:ext cx="823912" cy="1216025"/>
          </a:xfrm>
          <a:prstGeom prst="rect">
            <a:avLst/>
          </a:prstGeom>
          <a:noFill/>
          <a:ln w="9525">
            <a:noFill/>
            <a:miter lim="800000"/>
            <a:headEnd/>
            <a:tailEnd/>
          </a:ln>
        </p:spPr>
      </p:pic>
      <p:pic>
        <p:nvPicPr>
          <p:cNvPr id="1911837" name="Rectangle 15398"/>
          <p:cNvPicPr>
            <a:picLocks noChangeAspect="1" noChangeArrowheads="1"/>
          </p:cNvPicPr>
          <p:nvPr/>
        </p:nvPicPr>
        <p:blipFill>
          <a:blip r:embed="rId2" cstate="print"/>
          <a:srcRect/>
          <a:stretch>
            <a:fillRect/>
          </a:stretch>
        </p:blipFill>
        <p:spPr bwMode="auto">
          <a:xfrm>
            <a:off x="762000" y="3733800"/>
            <a:ext cx="2057400" cy="685800"/>
          </a:xfrm>
          <a:prstGeom prst="rect">
            <a:avLst/>
          </a:prstGeom>
          <a:noFill/>
          <a:ln w="9525">
            <a:noFill/>
            <a:miter lim="800000"/>
            <a:headEnd/>
            <a:tailEnd/>
          </a:ln>
        </p:spPr>
      </p:pic>
      <p:pic>
        <p:nvPicPr>
          <p:cNvPr id="1911838" name="Rectangle 15398"/>
          <p:cNvPicPr>
            <a:picLocks noChangeAspect="1" noChangeArrowheads="1"/>
          </p:cNvPicPr>
          <p:nvPr/>
        </p:nvPicPr>
        <p:blipFill>
          <a:blip r:embed="rId2" cstate="print"/>
          <a:srcRect/>
          <a:stretch>
            <a:fillRect/>
          </a:stretch>
        </p:blipFill>
        <p:spPr bwMode="auto">
          <a:xfrm>
            <a:off x="838200" y="4114800"/>
            <a:ext cx="2057400" cy="685800"/>
          </a:xfrm>
          <a:prstGeom prst="rect">
            <a:avLst/>
          </a:prstGeom>
          <a:noFill/>
          <a:ln w="9525">
            <a:noFill/>
            <a:miter lim="800000"/>
            <a:headEnd/>
            <a:tailEnd/>
          </a:ln>
        </p:spPr>
      </p:pic>
      <p:sp>
        <p:nvSpPr>
          <p:cNvPr id="1911839" name="Text Box 31"/>
          <p:cNvSpPr txBox="1">
            <a:spLocks noChangeArrowheads="1"/>
          </p:cNvSpPr>
          <p:nvPr/>
        </p:nvSpPr>
        <p:spPr bwMode="auto">
          <a:xfrm>
            <a:off x="685800" y="4343400"/>
            <a:ext cx="2144713" cy="260350"/>
          </a:xfrm>
          <a:prstGeom prst="rect">
            <a:avLst/>
          </a:prstGeom>
          <a:noFill/>
          <a:ln w="9525">
            <a:noFill/>
            <a:miter lim="800000"/>
            <a:headEnd/>
            <a:tailEnd/>
          </a:ln>
          <a:effectLst/>
        </p:spPr>
        <p:txBody>
          <a:bodyPr>
            <a:spAutoFit/>
          </a:bodyPr>
          <a:lstStyle/>
          <a:p>
            <a:pPr>
              <a:spcBef>
                <a:spcPct val="50000"/>
              </a:spcBef>
            </a:pPr>
            <a:r>
              <a:rPr lang="en-US" sz="1100" b="1">
                <a:solidFill>
                  <a:schemeClr val="tx1"/>
                </a:solidFill>
                <a:latin typeface="Arial" charset="0"/>
              </a:rPr>
              <a:t>Delivered to Subscriber B</a:t>
            </a:r>
          </a:p>
        </p:txBody>
      </p:sp>
      <p:sp>
        <p:nvSpPr>
          <p:cNvPr id="1911840" name="Text Box 32"/>
          <p:cNvSpPr txBox="1">
            <a:spLocks noChangeArrowheads="1"/>
          </p:cNvSpPr>
          <p:nvPr/>
        </p:nvSpPr>
        <p:spPr bwMode="auto">
          <a:xfrm>
            <a:off x="827088" y="4724400"/>
            <a:ext cx="2144712" cy="260350"/>
          </a:xfrm>
          <a:prstGeom prst="rect">
            <a:avLst/>
          </a:prstGeom>
          <a:noFill/>
          <a:ln w="9525">
            <a:noFill/>
            <a:miter lim="800000"/>
            <a:headEnd/>
            <a:tailEnd/>
          </a:ln>
          <a:effectLst/>
        </p:spPr>
        <p:txBody>
          <a:bodyPr>
            <a:spAutoFit/>
          </a:bodyPr>
          <a:lstStyle/>
          <a:p>
            <a:pPr>
              <a:spcBef>
                <a:spcPct val="50000"/>
              </a:spcBef>
            </a:pPr>
            <a:r>
              <a:rPr lang="en-US" sz="1100" b="1">
                <a:solidFill>
                  <a:schemeClr val="tx1"/>
                </a:solidFill>
                <a:latin typeface="Arial" charset="0"/>
              </a:rPr>
              <a:t>Delivered to Subscriber C</a:t>
            </a:r>
          </a:p>
        </p:txBody>
      </p:sp>
      <p:sp>
        <p:nvSpPr>
          <p:cNvPr id="1911841" name="Text Box 33"/>
          <p:cNvSpPr txBox="1">
            <a:spLocks noChangeArrowheads="1"/>
          </p:cNvSpPr>
          <p:nvPr/>
        </p:nvSpPr>
        <p:spPr bwMode="auto">
          <a:xfrm>
            <a:off x="750888" y="3962400"/>
            <a:ext cx="2144712" cy="260350"/>
          </a:xfrm>
          <a:prstGeom prst="rect">
            <a:avLst/>
          </a:prstGeom>
          <a:noFill/>
          <a:ln w="9525">
            <a:noFill/>
            <a:miter lim="800000"/>
            <a:headEnd/>
            <a:tailEnd/>
          </a:ln>
          <a:effectLst/>
        </p:spPr>
        <p:txBody>
          <a:bodyPr>
            <a:spAutoFit/>
          </a:bodyPr>
          <a:lstStyle/>
          <a:p>
            <a:pPr>
              <a:spcBef>
                <a:spcPct val="50000"/>
              </a:spcBef>
            </a:pPr>
            <a:r>
              <a:rPr lang="en-US" sz="1100" b="1">
                <a:solidFill>
                  <a:schemeClr val="tx1"/>
                </a:solidFill>
                <a:latin typeface="Arial" charset="0"/>
              </a:rPr>
              <a:t>Delivered to Subscriber A</a:t>
            </a:r>
          </a:p>
        </p:txBody>
      </p:sp>
      <p:grpSp>
        <p:nvGrpSpPr>
          <p:cNvPr id="11" name="Group 34"/>
          <p:cNvGrpSpPr>
            <a:grpSpLocks/>
          </p:cNvGrpSpPr>
          <p:nvPr/>
        </p:nvGrpSpPr>
        <p:grpSpPr bwMode="auto">
          <a:xfrm>
            <a:off x="6248400" y="3505200"/>
            <a:ext cx="2147888" cy="685800"/>
            <a:chOff x="3936" y="2400"/>
            <a:chExt cx="1353" cy="432"/>
          </a:xfrm>
        </p:grpSpPr>
        <p:pic>
          <p:nvPicPr>
            <p:cNvPr id="1911843" name="Rectangle 15398"/>
            <p:cNvPicPr>
              <a:picLocks noChangeAspect="1" noChangeArrowheads="1"/>
            </p:cNvPicPr>
            <p:nvPr/>
          </p:nvPicPr>
          <p:blipFill>
            <a:blip r:embed="rId6" cstate="print"/>
            <a:srcRect/>
            <a:stretch>
              <a:fillRect/>
            </a:stretch>
          </p:blipFill>
          <p:spPr bwMode="auto">
            <a:xfrm>
              <a:off x="3936" y="2400"/>
              <a:ext cx="1353" cy="432"/>
            </a:xfrm>
            <a:prstGeom prst="rect">
              <a:avLst/>
            </a:prstGeom>
            <a:noFill/>
            <a:ln w="9525">
              <a:noFill/>
              <a:miter lim="800000"/>
              <a:headEnd/>
              <a:tailEnd/>
            </a:ln>
          </p:spPr>
        </p:pic>
        <p:sp>
          <p:nvSpPr>
            <p:cNvPr id="1911844" name="Text Box 36"/>
            <p:cNvSpPr txBox="1">
              <a:spLocks noChangeArrowheads="1"/>
            </p:cNvSpPr>
            <p:nvPr/>
          </p:nvSpPr>
          <p:spPr bwMode="auto">
            <a:xfrm>
              <a:off x="3936" y="2544"/>
              <a:ext cx="1351" cy="164"/>
            </a:xfrm>
            <a:prstGeom prst="rect">
              <a:avLst/>
            </a:prstGeom>
            <a:noFill/>
            <a:ln w="9525">
              <a:noFill/>
              <a:miter lim="800000"/>
              <a:headEnd/>
              <a:tailEnd/>
            </a:ln>
            <a:effectLst/>
          </p:spPr>
          <p:txBody>
            <a:bodyPr>
              <a:spAutoFit/>
            </a:bodyPr>
            <a:lstStyle/>
            <a:p>
              <a:pPr>
                <a:spcBef>
                  <a:spcPct val="50000"/>
                </a:spcBef>
              </a:pPr>
              <a:r>
                <a:rPr lang="en-US" sz="1100" b="1">
                  <a:solidFill>
                    <a:schemeClr val="tx1"/>
                  </a:solidFill>
                  <a:latin typeface="Arial" charset="0"/>
                </a:rPr>
                <a:t>Delivered to Subscriber B</a:t>
              </a:r>
            </a:p>
          </p:txBody>
        </p:sp>
      </p:grpSp>
      <p:grpSp>
        <p:nvGrpSpPr>
          <p:cNvPr id="13" name="Group 37"/>
          <p:cNvGrpSpPr>
            <a:grpSpLocks/>
          </p:cNvGrpSpPr>
          <p:nvPr/>
        </p:nvGrpSpPr>
        <p:grpSpPr bwMode="auto">
          <a:xfrm rot="-1402326">
            <a:off x="6324600" y="2209800"/>
            <a:ext cx="2209800" cy="685800"/>
            <a:chOff x="3984" y="2016"/>
            <a:chExt cx="1392" cy="432"/>
          </a:xfrm>
        </p:grpSpPr>
        <p:pic>
          <p:nvPicPr>
            <p:cNvPr id="1911846" name="Rectangle 15383"/>
            <p:cNvPicPr>
              <a:picLocks noChangeAspect="1" noChangeArrowheads="1"/>
            </p:cNvPicPr>
            <p:nvPr/>
          </p:nvPicPr>
          <p:blipFill>
            <a:blip r:embed="rId3" cstate="print"/>
            <a:srcRect/>
            <a:stretch>
              <a:fillRect/>
            </a:stretch>
          </p:blipFill>
          <p:spPr bwMode="auto">
            <a:xfrm>
              <a:off x="3984" y="2016"/>
              <a:ext cx="1392" cy="432"/>
            </a:xfrm>
            <a:prstGeom prst="rect">
              <a:avLst/>
            </a:prstGeom>
            <a:noFill/>
            <a:ln w="9525">
              <a:noFill/>
              <a:miter lim="800000"/>
              <a:headEnd/>
              <a:tailEnd/>
            </a:ln>
          </p:spPr>
        </p:pic>
        <p:sp>
          <p:nvSpPr>
            <p:cNvPr id="5" name="TextBox 48"/>
            <p:cNvSpPr txBox="1">
              <a:spLocks noChangeArrowheads="1"/>
            </p:cNvSpPr>
            <p:nvPr/>
          </p:nvSpPr>
          <p:spPr bwMode="invGray">
            <a:xfrm>
              <a:off x="3984" y="2159"/>
              <a:ext cx="1392" cy="156"/>
            </a:xfrm>
            <a:prstGeom prst="rect">
              <a:avLst/>
            </a:prstGeom>
            <a:noFill/>
            <a:ln w="12700" cap="flat" cmpd="sng" algn="ctr">
              <a:noFill/>
              <a:prstDash val="solid"/>
              <a:miter lim="800000"/>
              <a:headEnd type="none" w="med" len="med"/>
              <a:tailEnd type="none" w="med" len="med"/>
            </a:ln>
            <a:effectLst/>
          </p:spPr>
          <p:txBody>
            <a:bodyPr>
              <a:spAutoFit/>
            </a:bodyPr>
            <a:lstStyle/>
            <a:p>
              <a:pPr algn="l" eaLnBrk="0" hangingPunct="0">
                <a:lnSpc>
                  <a:spcPct val="85000"/>
                </a:lnSpc>
                <a:spcBef>
                  <a:spcPct val="20000"/>
                </a:spcBef>
              </a:pPr>
              <a:r>
                <a:rPr lang="en-US" sz="1200" b="1">
                  <a:solidFill>
                    <a:schemeClr val="tx1"/>
                  </a:solidFill>
                  <a:latin typeface="Arial" charset="0"/>
                </a:rPr>
                <a:t>“System of record” events</a:t>
              </a:r>
            </a:p>
          </p:txBody>
        </p:sp>
      </p:grpSp>
      <p:grpSp>
        <p:nvGrpSpPr>
          <p:cNvPr id="14" name="Group 40"/>
          <p:cNvGrpSpPr>
            <a:grpSpLocks/>
          </p:cNvGrpSpPr>
          <p:nvPr/>
        </p:nvGrpSpPr>
        <p:grpSpPr bwMode="auto">
          <a:xfrm rot="1376559">
            <a:off x="6324600" y="4343400"/>
            <a:ext cx="2209800" cy="685800"/>
            <a:chOff x="3984" y="2016"/>
            <a:chExt cx="1392" cy="432"/>
          </a:xfrm>
        </p:grpSpPr>
        <p:pic>
          <p:nvPicPr>
            <p:cNvPr id="1911849" name="Rectangle 15383"/>
            <p:cNvPicPr>
              <a:picLocks noChangeAspect="1" noChangeArrowheads="1"/>
            </p:cNvPicPr>
            <p:nvPr/>
          </p:nvPicPr>
          <p:blipFill>
            <a:blip r:embed="rId3" cstate="print"/>
            <a:srcRect/>
            <a:stretch>
              <a:fillRect/>
            </a:stretch>
          </p:blipFill>
          <p:spPr bwMode="auto">
            <a:xfrm>
              <a:off x="3984" y="2016"/>
              <a:ext cx="1392" cy="432"/>
            </a:xfrm>
            <a:prstGeom prst="rect">
              <a:avLst/>
            </a:prstGeom>
            <a:noFill/>
            <a:ln w="9525">
              <a:noFill/>
              <a:miter lim="800000"/>
              <a:headEnd/>
              <a:tailEnd/>
            </a:ln>
          </p:spPr>
        </p:pic>
        <p:sp>
          <p:nvSpPr>
            <p:cNvPr id="49" name="TextBox 48"/>
            <p:cNvSpPr txBox="1">
              <a:spLocks noChangeArrowheads="1"/>
            </p:cNvSpPr>
            <p:nvPr/>
          </p:nvSpPr>
          <p:spPr bwMode="invGray">
            <a:xfrm>
              <a:off x="3983" y="2160"/>
              <a:ext cx="1392" cy="156"/>
            </a:xfrm>
            <a:prstGeom prst="rect">
              <a:avLst/>
            </a:prstGeom>
            <a:noFill/>
            <a:ln w="12700" cap="flat" cmpd="sng" algn="ctr">
              <a:noFill/>
              <a:prstDash val="solid"/>
              <a:miter lim="800000"/>
              <a:headEnd type="none" w="med" len="med"/>
              <a:tailEnd type="none" w="med" len="med"/>
            </a:ln>
            <a:effectLst/>
          </p:spPr>
          <p:txBody>
            <a:bodyPr>
              <a:spAutoFit/>
            </a:bodyPr>
            <a:lstStyle/>
            <a:p>
              <a:pPr algn="l" eaLnBrk="0" hangingPunct="0">
                <a:lnSpc>
                  <a:spcPct val="85000"/>
                </a:lnSpc>
                <a:spcBef>
                  <a:spcPct val="20000"/>
                </a:spcBef>
              </a:pPr>
              <a:r>
                <a:rPr lang="en-US" sz="1200" b="1">
                  <a:solidFill>
                    <a:schemeClr val="tx1"/>
                  </a:solidFill>
                  <a:latin typeface="Arial" charset="0"/>
                </a:rPr>
                <a:t>“System of record” events</a:t>
              </a:r>
            </a:p>
          </p:txBody>
        </p:sp>
      </p:grpSp>
      <p:grpSp>
        <p:nvGrpSpPr>
          <p:cNvPr id="20" name="Group 43"/>
          <p:cNvGrpSpPr>
            <a:grpSpLocks/>
          </p:cNvGrpSpPr>
          <p:nvPr/>
        </p:nvGrpSpPr>
        <p:grpSpPr bwMode="auto">
          <a:xfrm rot="-1130270">
            <a:off x="6400800" y="2590800"/>
            <a:ext cx="2147888" cy="685800"/>
            <a:chOff x="3936" y="2400"/>
            <a:chExt cx="1353" cy="432"/>
          </a:xfrm>
        </p:grpSpPr>
        <p:pic>
          <p:nvPicPr>
            <p:cNvPr id="1911852" name="Rectangle 15398"/>
            <p:cNvPicPr>
              <a:picLocks noChangeAspect="1" noChangeArrowheads="1"/>
            </p:cNvPicPr>
            <p:nvPr/>
          </p:nvPicPr>
          <p:blipFill>
            <a:blip r:embed="rId6" cstate="print"/>
            <a:srcRect/>
            <a:stretch>
              <a:fillRect/>
            </a:stretch>
          </p:blipFill>
          <p:spPr bwMode="auto">
            <a:xfrm>
              <a:off x="3936" y="2400"/>
              <a:ext cx="1353" cy="432"/>
            </a:xfrm>
            <a:prstGeom prst="rect">
              <a:avLst/>
            </a:prstGeom>
            <a:noFill/>
            <a:ln w="9525">
              <a:noFill/>
              <a:miter lim="800000"/>
              <a:headEnd/>
              <a:tailEnd/>
            </a:ln>
          </p:spPr>
        </p:pic>
        <p:sp>
          <p:nvSpPr>
            <p:cNvPr id="1911853" name="Text Box 45"/>
            <p:cNvSpPr txBox="1">
              <a:spLocks noChangeArrowheads="1"/>
            </p:cNvSpPr>
            <p:nvPr/>
          </p:nvSpPr>
          <p:spPr bwMode="auto">
            <a:xfrm>
              <a:off x="3936" y="2544"/>
              <a:ext cx="1351" cy="164"/>
            </a:xfrm>
            <a:prstGeom prst="rect">
              <a:avLst/>
            </a:prstGeom>
            <a:noFill/>
            <a:ln w="9525">
              <a:noFill/>
              <a:miter lim="800000"/>
              <a:headEnd/>
              <a:tailEnd/>
            </a:ln>
            <a:effectLst/>
          </p:spPr>
          <p:txBody>
            <a:bodyPr>
              <a:spAutoFit/>
            </a:bodyPr>
            <a:lstStyle/>
            <a:p>
              <a:pPr>
                <a:spcBef>
                  <a:spcPct val="50000"/>
                </a:spcBef>
              </a:pPr>
              <a:r>
                <a:rPr lang="en-US" sz="1100" b="1">
                  <a:solidFill>
                    <a:schemeClr val="tx1"/>
                  </a:solidFill>
                  <a:latin typeface="Arial" charset="0"/>
                </a:rPr>
                <a:t>Delivered to Subscriber A</a:t>
              </a:r>
            </a:p>
          </p:txBody>
        </p:sp>
      </p:grpSp>
      <p:grpSp>
        <p:nvGrpSpPr>
          <p:cNvPr id="23" name="Group 46"/>
          <p:cNvGrpSpPr>
            <a:grpSpLocks/>
          </p:cNvGrpSpPr>
          <p:nvPr/>
        </p:nvGrpSpPr>
        <p:grpSpPr bwMode="auto">
          <a:xfrm rot="1474656">
            <a:off x="6310313" y="4648200"/>
            <a:ext cx="2147887" cy="685800"/>
            <a:chOff x="3936" y="2400"/>
            <a:chExt cx="1353" cy="432"/>
          </a:xfrm>
        </p:grpSpPr>
        <p:pic>
          <p:nvPicPr>
            <p:cNvPr id="1911855" name="Rectangle 15398"/>
            <p:cNvPicPr>
              <a:picLocks noChangeAspect="1" noChangeArrowheads="1"/>
            </p:cNvPicPr>
            <p:nvPr/>
          </p:nvPicPr>
          <p:blipFill>
            <a:blip r:embed="rId6" cstate="print"/>
            <a:srcRect/>
            <a:stretch>
              <a:fillRect/>
            </a:stretch>
          </p:blipFill>
          <p:spPr bwMode="auto">
            <a:xfrm>
              <a:off x="3936" y="2400"/>
              <a:ext cx="1353" cy="432"/>
            </a:xfrm>
            <a:prstGeom prst="rect">
              <a:avLst/>
            </a:prstGeom>
            <a:noFill/>
            <a:ln w="9525">
              <a:noFill/>
              <a:miter lim="800000"/>
              <a:headEnd/>
              <a:tailEnd/>
            </a:ln>
          </p:spPr>
        </p:pic>
        <p:sp>
          <p:nvSpPr>
            <p:cNvPr id="1911856" name="Text Box 48"/>
            <p:cNvSpPr txBox="1">
              <a:spLocks noChangeArrowheads="1"/>
            </p:cNvSpPr>
            <p:nvPr/>
          </p:nvSpPr>
          <p:spPr bwMode="auto">
            <a:xfrm>
              <a:off x="3936" y="2544"/>
              <a:ext cx="1351" cy="164"/>
            </a:xfrm>
            <a:prstGeom prst="rect">
              <a:avLst/>
            </a:prstGeom>
            <a:noFill/>
            <a:ln w="9525">
              <a:noFill/>
              <a:miter lim="800000"/>
              <a:headEnd/>
              <a:tailEnd/>
            </a:ln>
            <a:effectLst/>
          </p:spPr>
          <p:txBody>
            <a:bodyPr>
              <a:spAutoFit/>
            </a:bodyPr>
            <a:lstStyle/>
            <a:p>
              <a:pPr>
                <a:spcBef>
                  <a:spcPct val="50000"/>
                </a:spcBef>
              </a:pPr>
              <a:r>
                <a:rPr lang="en-US" sz="1100" b="1">
                  <a:solidFill>
                    <a:schemeClr val="tx1"/>
                  </a:solidFill>
                  <a:latin typeface="Arial" charset="0"/>
                </a:rPr>
                <a:t>Delivered to Subscriber C</a:t>
              </a:r>
            </a:p>
          </p:txBody>
        </p:sp>
      </p:grpSp>
      <p:sp>
        <p:nvSpPr>
          <p:cNvPr id="1911857" name="Rectangle 49"/>
          <p:cNvSpPr>
            <a:spLocks noChangeArrowheads="1"/>
          </p:cNvSpPr>
          <p:nvPr/>
        </p:nvSpPr>
        <p:spPr bwMode="auto">
          <a:xfrm>
            <a:off x="2293938" y="236538"/>
            <a:ext cx="6392862" cy="657225"/>
          </a:xfrm>
          <a:prstGeom prst="rect">
            <a:avLst/>
          </a:prstGeom>
          <a:noFill/>
          <a:ln w="9525">
            <a:noFill/>
            <a:miter lim="800000"/>
            <a:headEnd/>
            <a:tailEnd/>
          </a:ln>
        </p:spPr>
        <p:txBody>
          <a:bodyPr/>
          <a:lstStyle/>
          <a:p>
            <a:r>
              <a:rPr lang="en-US" sz="2800" b="1">
                <a:solidFill>
                  <a:schemeClr val="tx1"/>
                </a:solidFill>
                <a:latin typeface="Arial" charset="0"/>
              </a:rPr>
              <a:t> Support for “Sync” Pub/Sub Architecture</a:t>
            </a:r>
          </a:p>
        </p:txBody>
      </p:sp>
    </p:spTree>
  </p:cSld>
  <p:clrMapOvr>
    <a:masterClrMapping/>
  </p:clrMapOvr>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2209800" y="1468438"/>
            <a:ext cx="4800600" cy="5257800"/>
          </a:xfrm>
          <a:prstGeom prst="rect">
            <a:avLst/>
          </a:prstGeom>
          <a:solidFill>
            <a:srgbClr val="00FF00"/>
          </a:solidFill>
          <a:ln w="15875" algn="ctr">
            <a:solidFill>
              <a:schemeClr val="tx1"/>
            </a:solidFill>
            <a:miter lim="800000"/>
            <a:headEnd type="none" w="sm" len="sm"/>
            <a:tailEnd type="none" w="sm" len="sm"/>
          </a:ln>
        </p:spPr>
        <p:txBody>
          <a:bodyPr/>
          <a:lstStyle/>
          <a:p>
            <a:pPr eaLnBrk="0" hangingPunct="0">
              <a:lnSpc>
                <a:spcPct val="85000"/>
              </a:lnSpc>
              <a:spcBef>
                <a:spcPct val="20000"/>
              </a:spcBef>
            </a:pPr>
            <a:r>
              <a:rPr lang="en-US" b="1">
                <a:solidFill>
                  <a:schemeClr val="tx1"/>
                </a:solidFill>
                <a:latin typeface="Segoe" pitchFamily="34" charset="0"/>
              </a:rPr>
              <a:t>OpenO&amp;M On-Ramp/Off-Ramp Services</a:t>
            </a:r>
          </a:p>
        </p:txBody>
      </p:sp>
      <p:sp>
        <p:nvSpPr>
          <p:cNvPr id="16388" name="Rectangle 16387"/>
          <p:cNvSpPr>
            <a:spLocks noChangeArrowheads="1"/>
          </p:cNvSpPr>
          <p:nvPr/>
        </p:nvSpPr>
        <p:spPr bwMode="invGray">
          <a:xfrm>
            <a:off x="2438400" y="5105400"/>
            <a:ext cx="4343400" cy="1447800"/>
          </a:xfrm>
          <a:prstGeom prst="rect">
            <a:avLst/>
          </a:prstGeom>
          <a:gradFill rotWithShape="1">
            <a:gsLst>
              <a:gs pos="0">
                <a:srgbClr val="DAFF8F"/>
              </a:gs>
              <a:gs pos="100000">
                <a:srgbClr val="657642"/>
              </a:gs>
            </a:gsLst>
            <a:lin ang="2700000" scaled="1"/>
          </a:gradFill>
          <a:ln w="12700" algn="ctr">
            <a:solidFill>
              <a:schemeClr val="tx1"/>
            </a:solidFill>
            <a:miter lim="800000"/>
            <a:headEnd/>
            <a:tailEnd/>
          </a:ln>
        </p:spPr>
        <p:txBody>
          <a:bodyPr anchor="ctr">
            <a:spAutoFit/>
          </a:bodyPr>
          <a:lstStyle/>
          <a:p>
            <a:pPr algn="l" eaLnBrk="0" hangingPunct="0"/>
            <a:endParaRPr lang="en-US" sz="1800">
              <a:solidFill>
                <a:schemeClr val="tx1"/>
              </a:solidFill>
              <a:latin typeface="Calibri" pitchFamily="34" charset="0"/>
            </a:endParaRPr>
          </a:p>
        </p:txBody>
      </p:sp>
      <p:sp>
        <p:nvSpPr>
          <p:cNvPr id="12" name="Rectangle 11"/>
          <p:cNvSpPr>
            <a:spLocks noChangeArrowheads="1"/>
          </p:cNvSpPr>
          <p:nvPr/>
        </p:nvSpPr>
        <p:spPr bwMode="auto">
          <a:xfrm>
            <a:off x="2365375" y="1906588"/>
            <a:ext cx="4519613" cy="4668837"/>
          </a:xfrm>
          <a:prstGeom prst="rect">
            <a:avLst/>
          </a:prstGeom>
          <a:gradFill flip="none" rotWithShape="1">
            <a:gsLst>
              <a:gs pos="0">
                <a:schemeClr val="tx1"/>
              </a:gs>
              <a:gs pos="100000">
                <a:schemeClr val="accent1">
                  <a:tint val="20000"/>
                </a:schemeClr>
              </a:gs>
            </a:gsLst>
            <a:lin ang="16200000" scaled="1"/>
            <a:tileRect/>
          </a:gradFill>
          <a:ln w="9525" cap="flat" cmpd="sng" algn="ctr">
            <a:solidFill>
              <a:schemeClr val="tx1"/>
            </a:solidFill>
            <a:prstDash val="solid"/>
            <a:miter lim="800000"/>
            <a:headEnd type="none" w="sm" len="sm"/>
            <a:tailEnd type="none" w="sm" len="sm"/>
          </a:ln>
          <a:effectLst/>
        </p:spPr>
        <p:txBody>
          <a:bodyPr anchorCtr="1"/>
          <a:lstStyle/>
          <a:p>
            <a:pPr algn="r" eaLnBrk="0" hangingPunct="0">
              <a:lnSpc>
                <a:spcPct val="85000"/>
              </a:lnSpc>
              <a:spcBef>
                <a:spcPct val="20000"/>
              </a:spcBef>
            </a:pPr>
            <a:r>
              <a:rPr lang="en-US" sz="1400" b="1">
                <a:solidFill>
                  <a:schemeClr val="tx1"/>
                </a:solidFill>
                <a:latin typeface="Segoe" pitchFamily="34" charset="0"/>
              </a:rPr>
              <a:t>Proprietary ESB / MOM / SOA Engines</a:t>
            </a:r>
            <a:endParaRPr lang="en-US" sz="1800">
              <a:solidFill>
                <a:schemeClr val="tx1"/>
              </a:solidFill>
              <a:latin typeface="Calibri" pitchFamily="34" charset="0"/>
            </a:endParaRPr>
          </a:p>
        </p:txBody>
      </p:sp>
      <p:sp>
        <p:nvSpPr>
          <p:cNvPr id="9" name="Rectangle 8"/>
          <p:cNvSpPr>
            <a:spLocks noChangeArrowheads="1"/>
          </p:cNvSpPr>
          <p:nvPr/>
        </p:nvSpPr>
        <p:spPr bwMode="auto">
          <a:xfrm>
            <a:off x="2514600" y="5627688"/>
            <a:ext cx="4191000" cy="381000"/>
          </a:xfrm>
          <a:prstGeom prst="rect">
            <a:avLst/>
          </a:prstGeom>
          <a:solidFill>
            <a:srgbClr val="DAFF8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400" b="1">
                <a:solidFill>
                  <a:schemeClr val="tx1"/>
                </a:solidFill>
                <a:latin typeface="Segoe" pitchFamily="34" charset="0"/>
              </a:rPr>
              <a:t>System Service Maagement</a:t>
            </a:r>
            <a:endParaRPr lang="en-US" sz="1800">
              <a:solidFill>
                <a:schemeClr val="tx1"/>
              </a:solidFill>
              <a:latin typeface="Calibri" pitchFamily="34" charset="0"/>
            </a:endParaRPr>
          </a:p>
        </p:txBody>
      </p:sp>
      <p:sp>
        <p:nvSpPr>
          <p:cNvPr id="10" name="Rectangle 9"/>
          <p:cNvSpPr>
            <a:spLocks noChangeArrowheads="1"/>
          </p:cNvSpPr>
          <p:nvPr/>
        </p:nvSpPr>
        <p:spPr bwMode="auto">
          <a:xfrm>
            <a:off x="2514600" y="6096000"/>
            <a:ext cx="4191000" cy="381000"/>
          </a:xfrm>
          <a:prstGeom prst="rect">
            <a:avLst/>
          </a:prstGeom>
          <a:solidFill>
            <a:srgbClr val="DAFF8F"/>
          </a:solidFill>
          <a:ln w="9525" cap="flat" cmpd="sng" algn="ctr">
            <a:solidFill>
              <a:schemeClr val="tx1"/>
            </a:solidFill>
            <a:prstDash val="solid"/>
            <a:miter lim="800000"/>
            <a:headEnd type="none" w="sm" len="sm"/>
            <a:tailEnd type="none" w="sm" len="sm"/>
          </a:ln>
          <a:effectLst/>
        </p:spPr>
        <p:txBody>
          <a:bodyPr anchor="ctr" anchorCtr="1"/>
          <a:lstStyle/>
          <a:p>
            <a:pPr algn="r" eaLnBrk="0" hangingPunct="0">
              <a:lnSpc>
                <a:spcPct val="85000"/>
              </a:lnSpc>
              <a:spcBef>
                <a:spcPct val="20000"/>
              </a:spcBef>
            </a:pPr>
            <a:r>
              <a:rPr lang="en-US" sz="1400" b="1">
                <a:solidFill>
                  <a:schemeClr val="tx1"/>
                </a:solidFill>
                <a:latin typeface="Segoe" pitchFamily="34" charset="0"/>
              </a:rPr>
              <a:t>Security</a:t>
            </a:r>
            <a:endParaRPr lang="en-US" sz="1800">
              <a:solidFill>
                <a:schemeClr val="tx1"/>
              </a:solidFill>
              <a:latin typeface="Calibri" pitchFamily="34" charset="0"/>
            </a:endParaRPr>
          </a:p>
        </p:txBody>
      </p:sp>
      <p:sp>
        <p:nvSpPr>
          <p:cNvPr id="19" name="Rectangle 18"/>
          <p:cNvSpPr>
            <a:spLocks noChangeArrowheads="1"/>
          </p:cNvSpPr>
          <p:nvPr/>
        </p:nvSpPr>
        <p:spPr bwMode="auto">
          <a:xfrm>
            <a:off x="3197225" y="2362200"/>
            <a:ext cx="2822575" cy="2138363"/>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lstStyle/>
          <a:p>
            <a:pPr eaLnBrk="0" hangingPunct="0">
              <a:lnSpc>
                <a:spcPct val="85000"/>
              </a:lnSpc>
              <a:spcBef>
                <a:spcPct val="20000"/>
              </a:spcBef>
            </a:pPr>
            <a:r>
              <a:rPr lang="en-US" sz="1200" b="1">
                <a:solidFill>
                  <a:schemeClr val="tx1"/>
                </a:solidFill>
                <a:latin typeface="Segoe" pitchFamily="34" charset="0"/>
              </a:rPr>
              <a:t>ESB / MOM / SOA Core Engine</a:t>
            </a:r>
            <a:endParaRPr lang="en-US" sz="1800">
              <a:solidFill>
                <a:schemeClr val="tx1"/>
              </a:solidFill>
              <a:latin typeface="Calibri" pitchFamily="34" charset="0"/>
            </a:endParaRPr>
          </a:p>
        </p:txBody>
      </p:sp>
      <p:sp>
        <p:nvSpPr>
          <p:cNvPr id="21" name="Rectangle 20"/>
          <p:cNvSpPr>
            <a:spLocks noChangeArrowheads="1"/>
          </p:cNvSpPr>
          <p:nvPr/>
        </p:nvSpPr>
        <p:spPr bwMode="auto">
          <a:xfrm>
            <a:off x="3352800" y="2819400"/>
            <a:ext cx="2517775" cy="381000"/>
          </a:xfrm>
          <a:prstGeom prst="rect">
            <a:avLst/>
          </a:prstGeom>
          <a:solidFill>
            <a:schemeClr val="bg1"/>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100" b="1">
                <a:solidFill>
                  <a:schemeClr val="tx1"/>
                </a:solidFill>
                <a:latin typeface="Segoe" pitchFamily="34" charset="0"/>
              </a:rPr>
              <a:t>Message Routing</a:t>
            </a:r>
            <a:endParaRPr lang="en-US" sz="1800">
              <a:solidFill>
                <a:schemeClr val="tx1"/>
              </a:solidFill>
              <a:latin typeface="Calibri" pitchFamily="34" charset="0"/>
            </a:endParaRPr>
          </a:p>
        </p:txBody>
      </p:sp>
      <p:sp>
        <p:nvSpPr>
          <p:cNvPr id="22" name="Rectangle 21"/>
          <p:cNvSpPr>
            <a:spLocks noChangeArrowheads="1"/>
          </p:cNvSpPr>
          <p:nvPr/>
        </p:nvSpPr>
        <p:spPr bwMode="auto">
          <a:xfrm>
            <a:off x="3349625" y="3962400"/>
            <a:ext cx="2517775" cy="381000"/>
          </a:xfrm>
          <a:prstGeom prst="rect">
            <a:avLst/>
          </a:prstGeom>
          <a:solidFill>
            <a:schemeClr val="bg1"/>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100" b="1">
                <a:solidFill>
                  <a:schemeClr val="tx1"/>
                </a:solidFill>
                <a:latin typeface="Segoe" pitchFamily="34" charset="0"/>
              </a:rPr>
              <a:t>Exception Management</a:t>
            </a:r>
            <a:endParaRPr lang="en-US" sz="1800">
              <a:solidFill>
                <a:schemeClr val="tx1"/>
              </a:solidFill>
              <a:latin typeface="Calibri" pitchFamily="34" charset="0"/>
            </a:endParaRPr>
          </a:p>
        </p:txBody>
      </p:sp>
      <p:sp>
        <p:nvSpPr>
          <p:cNvPr id="15" name="Rectangle 14"/>
          <p:cNvSpPr>
            <a:spLocks noChangeArrowheads="1"/>
          </p:cNvSpPr>
          <p:nvPr/>
        </p:nvSpPr>
        <p:spPr bwMode="auto">
          <a:xfrm rot="16200000">
            <a:off x="1864519" y="3236119"/>
            <a:ext cx="2133600" cy="385762"/>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000" b="1">
                <a:solidFill>
                  <a:schemeClr val="tx1"/>
                </a:solidFill>
                <a:latin typeface="Segoe" pitchFamily="34" charset="0"/>
              </a:rPr>
              <a:t>MIMOSA OSA-EAI Services</a:t>
            </a:r>
          </a:p>
        </p:txBody>
      </p:sp>
      <p:sp>
        <p:nvSpPr>
          <p:cNvPr id="16" name="Rectangle 15"/>
          <p:cNvSpPr>
            <a:spLocks noChangeArrowheads="1"/>
          </p:cNvSpPr>
          <p:nvPr/>
        </p:nvSpPr>
        <p:spPr bwMode="auto">
          <a:xfrm>
            <a:off x="4646613" y="4576763"/>
            <a:ext cx="1831975" cy="381000"/>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200" b="1">
                <a:solidFill>
                  <a:schemeClr val="tx1"/>
                </a:solidFill>
                <a:latin typeface="Segoe" pitchFamily="34" charset="0"/>
              </a:rPr>
              <a:t>B2B Gateway</a:t>
            </a:r>
            <a:endParaRPr lang="en-US" sz="1800" b="1">
              <a:solidFill>
                <a:schemeClr val="tx1"/>
              </a:solidFill>
              <a:latin typeface="Calibri" pitchFamily="34" charset="0"/>
            </a:endParaRPr>
          </a:p>
        </p:txBody>
      </p:sp>
      <p:sp>
        <p:nvSpPr>
          <p:cNvPr id="17" name="Rectangle 16"/>
          <p:cNvSpPr>
            <a:spLocks noChangeArrowheads="1"/>
          </p:cNvSpPr>
          <p:nvPr/>
        </p:nvSpPr>
        <p:spPr bwMode="auto">
          <a:xfrm>
            <a:off x="2738438" y="4576763"/>
            <a:ext cx="1831975" cy="381000"/>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200" b="1">
                <a:solidFill>
                  <a:schemeClr val="tx1"/>
                </a:solidFill>
                <a:latin typeface="Segoe" pitchFamily="34" charset="0"/>
              </a:rPr>
              <a:t>Provisioning Framework</a:t>
            </a:r>
            <a:endParaRPr lang="en-US" sz="1800">
              <a:solidFill>
                <a:schemeClr val="tx1"/>
              </a:solidFill>
              <a:latin typeface="Calibri" pitchFamily="34" charset="0"/>
            </a:endParaRPr>
          </a:p>
        </p:txBody>
      </p:sp>
      <p:sp>
        <p:nvSpPr>
          <p:cNvPr id="18" name="Rectangle 17"/>
          <p:cNvSpPr>
            <a:spLocks noChangeArrowheads="1"/>
          </p:cNvSpPr>
          <p:nvPr/>
        </p:nvSpPr>
        <p:spPr bwMode="auto">
          <a:xfrm rot="16200000">
            <a:off x="5221287" y="3243263"/>
            <a:ext cx="2132013" cy="382588"/>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000" b="1">
                <a:solidFill>
                  <a:schemeClr val="tx1"/>
                </a:solidFill>
                <a:latin typeface="Segoe" pitchFamily="34" charset="0"/>
              </a:rPr>
              <a:t>MIMOSA OSA-EAI Services</a:t>
            </a:r>
          </a:p>
        </p:txBody>
      </p:sp>
      <p:sp>
        <p:nvSpPr>
          <p:cNvPr id="46" name="TextBox 45"/>
          <p:cNvSpPr txBox="1">
            <a:spLocks noChangeArrowheads="1"/>
          </p:cNvSpPr>
          <p:nvPr/>
        </p:nvSpPr>
        <p:spPr bwMode="invGray">
          <a:xfrm>
            <a:off x="7162800" y="1371600"/>
            <a:ext cx="1752600" cy="715963"/>
          </a:xfrm>
          <a:prstGeom prst="rect">
            <a:avLst/>
          </a:prstGeom>
          <a:noFill/>
          <a:ln w="12700" cap="flat" cmpd="sng" algn="ctr">
            <a:noFill/>
            <a:prstDash val="solid"/>
            <a:miter lim="800000"/>
            <a:headEnd type="none" w="med" len="med"/>
            <a:tailEnd type="none" w="med" len="med"/>
          </a:ln>
          <a:effectLst/>
        </p:spPr>
        <p:txBody>
          <a:bodyPr>
            <a:spAutoFit/>
          </a:bodyPr>
          <a:lstStyle/>
          <a:p>
            <a:pPr eaLnBrk="0" hangingPunct="0">
              <a:lnSpc>
                <a:spcPct val="85000"/>
              </a:lnSpc>
              <a:spcBef>
                <a:spcPct val="20000"/>
              </a:spcBef>
            </a:pPr>
            <a:r>
              <a:rPr lang="en-US" b="1">
                <a:solidFill>
                  <a:schemeClr val="tx1"/>
                </a:solidFill>
                <a:latin typeface="Segoe" pitchFamily="34" charset="0"/>
              </a:rPr>
              <a:t>Receiver of Push Application</a:t>
            </a:r>
            <a:endParaRPr lang="en-US">
              <a:solidFill>
                <a:schemeClr val="tx1"/>
              </a:solidFill>
              <a:latin typeface="Calibri" pitchFamily="34" charset="0"/>
            </a:endParaRPr>
          </a:p>
        </p:txBody>
      </p:sp>
      <p:sp>
        <p:nvSpPr>
          <p:cNvPr id="2" name="Rectangle 20"/>
          <p:cNvSpPr>
            <a:spLocks noChangeArrowheads="1"/>
          </p:cNvSpPr>
          <p:nvPr/>
        </p:nvSpPr>
        <p:spPr bwMode="auto">
          <a:xfrm>
            <a:off x="3352800" y="3352800"/>
            <a:ext cx="2517775" cy="381000"/>
          </a:xfrm>
          <a:prstGeom prst="rect">
            <a:avLst/>
          </a:prstGeom>
          <a:solidFill>
            <a:schemeClr val="bg1"/>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100" b="1">
                <a:solidFill>
                  <a:schemeClr val="tx1"/>
                </a:solidFill>
                <a:latin typeface="Segoe" pitchFamily="34" charset="0"/>
              </a:rPr>
              <a:t>Store-and-Forward Caching</a:t>
            </a:r>
            <a:endParaRPr lang="en-US" sz="1800">
              <a:solidFill>
                <a:schemeClr val="tx1"/>
              </a:solidFill>
              <a:latin typeface="Calibri" pitchFamily="34" charset="0"/>
            </a:endParaRPr>
          </a:p>
        </p:txBody>
      </p:sp>
      <p:sp>
        <p:nvSpPr>
          <p:cNvPr id="3" name="TextBox 45"/>
          <p:cNvSpPr txBox="1">
            <a:spLocks noChangeArrowheads="1"/>
          </p:cNvSpPr>
          <p:nvPr/>
        </p:nvSpPr>
        <p:spPr bwMode="invGray">
          <a:xfrm>
            <a:off x="304800" y="1447800"/>
            <a:ext cx="1662113" cy="715963"/>
          </a:xfrm>
          <a:prstGeom prst="rect">
            <a:avLst/>
          </a:prstGeom>
          <a:noFill/>
          <a:ln w="12700" cap="flat" cmpd="sng" algn="ctr">
            <a:noFill/>
            <a:prstDash val="solid"/>
            <a:miter lim="800000"/>
            <a:headEnd type="none" w="med" len="med"/>
            <a:tailEnd type="none" w="med" len="med"/>
          </a:ln>
          <a:effectLst/>
        </p:spPr>
        <p:txBody>
          <a:bodyPr>
            <a:spAutoFit/>
          </a:bodyPr>
          <a:lstStyle/>
          <a:p>
            <a:pPr eaLnBrk="0" hangingPunct="0">
              <a:lnSpc>
                <a:spcPct val="85000"/>
              </a:lnSpc>
              <a:spcBef>
                <a:spcPct val="20000"/>
              </a:spcBef>
            </a:pPr>
            <a:r>
              <a:rPr lang="en-US" b="1">
                <a:solidFill>
                  <a:schemeClr val="tx1"/>
                </a:solidFill>
                <a:latin typeface="Segoe" pitchFamily="34" charset="0"/>
              </a:rPr>
              <a:t> Sender of Push Application</a:t>
            </a:r>
            <a:endParaRPr lang="en-US">
              <a:solidFill>
                <a:schemeClr val="tx1"/>
              </a:solidFill>
              <a:latin typeface="Calibri" pitchFamily="34" charset="0"/>
            </a:endParaRPr>
          </a:p>
        </p:txBody>
      </p:sp>
      <p:sp>
        <p:nvSpPr>
          <p:cNvPr id="1912849" name="Text Box 17"/>
          <p:cNvSpPr txBox="1">
            <a:spLocks noChangeArrowheads="1"/>
          </p:cNvSpPr>
          <p:nvPr/>
        </p:nvSpPr>
        <p:spPr bwMode="auto">
          <a:xfrm>
            <a:off x="0" y="4648200"/>
            <a:ext cx="2144713" cy="1004888"/>
          </a:xfrm>
          <a:prstGeom prst="rect">
            <a:avLst/>
          </a:prstGeom>
          <a:noFill/>
          <a:ln w="9525">
            <a:noFill/>
            <a:miter lim="800000"/>
            <a:headEnd/>
            <a:tailEnd/>
          </a:ln>
          <a:effectLst/>
        </p:spPr>
        <p:txBody>
          <a:bodyPr>
            <a:spAutoFit/>
          </a:bodyPr>
          <a:lstStyle/>
          <a:p>
            <a:pPr>
              <a:spcBef>
                <a:spcPct val="50000"/>
              </a:spcBef>
            </a:pPr>
            <a:r>
              <a:rPr lang="en-US" sz="1200" b="1">
                <a:solidFill>
                  <a:schemeClr val="tx1"/>
                </a:solidFill>
                <a:latin typeface="Arial" charset="0"/>
              </a:rPr>
              <a:t>Requests MIMOSA CRIS-formatted  Information with a-priori Knowledge of Name of Target Receiver Application</a:t>
            </a:r>
          </a:p>
        </p:txBody>
      </p:sp>
      <p:pic>
        <p:nvPicPr>
          <p:cNvPr id="1912850" name="Rectangle 15390"/>
          <p:cNvPicPr>
            <a:picLocks noChangeAspect="1" noChangeArrowheads="1"/>
          </p:cNvPicPr>
          <p:nvPr/>
        </p:nvPicPr>
        <p:blipFill>
          <a:blip r:embed="rId2" cstate="print"/>
          <a:srcRect/>
          <a:stretch>
            <a:fillRect/>
          </a:stretch>
        </p:blipFill>
        <p:spPr bwMode="auto">
          <a:xfrm>
            <a:off x="149225" y="3213100"/>
            <a:ext cx="908050" cy="1339850"/>
          </a:xfrm>
          <a:prstGeom prst="rect">
            <a:avLst/>
          </a:prstGeom>
          <a:noFill/>
          <a:ln w="9525">
            <a:noFill/>
            <a:miter lim="800000"/>
            <a:headEnd/>
            <a:tailEnd/>
          </a:ln>
        </p:spPr>
      </p:pic>
      <p:pic>
        <p:nvPicPr>
          <p:cNvPr id="1912851" name="Rectangle 15398"/>
          <p:cNvPicPr>
            <a:picLocks noChangeAspect="1" noChangeArrowheads="1"/>
          </p:cNvPicPr>
          <p:nvPr/>
        </p:nvPicPr>
        <p:blipFill>
          <a:blip r:embed="rId3" cstate="print"/>
          <a:srcRect/>
          <a:stretch>
            <a:fillRect/>
          </a:stretch>
        </p:blipFill>
        <p:spPr bwMode="auto">
          <a:xfrm>
            <a:off x="762000" y="3243263"/>
            <a:ext cx="2166938" cy="685800"/>
          </a:xfrm>
          <a:prstGeom prst="rect">
            <a:avLst/>
          </a:prstGeom>
          <a:noFill/>
          <a:ln w="9525">
            <a:noFill/>
            <a:miter lim="800000"/>
            <a:headEnd/>
            <a:tailEnd/>
          </a:ln>
        </p:spPr>
      </p:pic>
      <p:pic>
        <p:nvPicPr>
          <p:cNvPr id="1912852" name="Rectangle 15398"/>
          <p:cNvPicPr>
            <a:picLocks noChangeAspect="1" noChangeArrowheads="1"/>
          </p:cNvPicPr>
          <p:nvPr/>
        </p:nvPicPr>
        <p:blipFill>
          <a:blip r:embed="rId4" cstate="print"/>
          <a:srcRect/>
          <a:stretch>
            <a:fillRect/>
          </a:stretch>
        </p:blipFill>
        <p:spPr bwMode="auto">
          <a:xfrm>
            <a:off x="762000" y="3733800"/>
            <a:ext cx="2057400" cy="685800"/>
          </a:xfrm>
          <a:prstGeom prst="rect">
            <a:avLst/>
          </a:prstGeom>
          <a:noFill/>
          <a:ln w="9525">
            <a:noFill/>
            <a:miter lim="800000"/>
            <a:headEnd/>
            <a:tailEnd/>
          </a:ln>
        </p:spPr>
      </p:pic>
      <p:sp>
        <p:nvSpPr>
          <p:cNvPr id="1912853" name="Text Box 21"/>
          <p:cNvSpPr txBox="1">
            <a:spLocks noChangeArrowheads="1"/>
          </p:cNvSpPr>
          <p:nvPr/>
        </p:nvSpPr>
        <p:spPr bwMode="auto">
          <a:xfrm>
            <a:off x="750888" y="3962400"/>
            <a:ext cx="2144712" cy="260350"/>
          </a:xfrm>
          <a:prstGeom prst="rect">
            <a:avLst/>
          </a:prstGeom>
          <a:noFill/>
          <a:ln w="9525">
            <a:noFill/>
            <a:miter lim="800000"/>
            <a:headEnd/>
            <a:tailEnd/>
          </a:ln>
          <a:effectLst/>
        </p:spPr>
        <p:txBody>
          <a:bodyPr>
            <a:spAutoFit/>
          </a:bodyPr>
          <a:lstStyle/>
          <a:p>
            <a:pPr>
              <a:spcBef>
                <a:spcPct val="50000"/>
              </a:spcBef>
            </a:pPr>
            <a:r>
              <a:rPr lang="en-US" sz="1100" b="1">
                <a:solidFill>
                  <a:schemeClr val="tx1"/>
                </a:solidFill>
                <a:latin typeface="Arial" charset="0"/>
              </a:rPr>
              <a:t>Results of Push</a:t>
            </a:r>
          </a:p>
        </p:txBody>
      </p:sp>
      <p:sp>
        <p:nvSpPr>
          <p:cNvPr id="30" name="TextBox 29"/>
          <p:cNvSpPr txBox="1">
            <a:spLocks noChangeArrowheads="1"/>
          </p:cNvSpPr>
          <p:nvPr/>
        </p:nvSpPr>
        <p:spPr bwMode="invGray">
          <a:xfrm>
            <a:off x="914400" y="3048000"/>
            <a:ext cx="2057400" cy="352425"/>
          </a:xfrm>
          <a:prstGeom prst="rect">
            <a:avLst/>
          </a:prstGeom>
          <a:noFill/>
          <a:ln w="12700" cap="flat" cmpd="sng" algn="ctr">
            <a:noFill/>
            <a:prstDash val="solid"/>
            <a:miter lim="800000"/>
            <a:headEnd type="none" w="med" len="med"/>
            <a:tailEnd type="none" w="med" len="med"/>
          </a:ln>
          <a:effectLst/>
        </p:spPr>
        <p:txBody>
          <a:bodyPr>
            <a:spAutoFit/>
          </a:bodyPr>
          <a:lstStyle/>
          <a:p>
            <a:pPr algn="l" eaLnBrk="0" hangingPunct="0">
              <a:lnSpc>
                <a:spcPct val="85000"/>
              </a:lnSpc>
              <a:spcBef>
                <a:spcPct val="20000"/>
              </a:spcBef>
            </a:pPr>
            <a:r>
              <a:rPr lang="en-US" sz="1000" b="1">
                <a:solidFill>
                  <a:schemeClr val="tx1"/>
                </a:solidFill>
                <a:latin typeface="Segoe" pitchFamily="34" charset="0"/>
              </a:rPr>
              <a:t>Tech-Message Header with Tech-CDE or Tech-XML Body</a:t>
            </a:r>
            <a:endParaRPr lang="en-US" sz="1800">
              <a:solidFill>
                <a:schemeClr val="tx1"/>
              </a:solidFill>
              <a:latin typeface="Calibri" pitchFamily="34" charset="0"/>
            </a:endParaRPr>
          </a:p>
        </p:txBody>
      </p:sp>
      <p:sp>
        <p:nvSpPr>
          <p:cNvPr id="1912855" name="Text Box 23"/>
          <p:cNvSpPr txBox="1">
            <a:spLocks noChangeArrowheads="1"/>
          </p:cNvSpPr>
          <p:nvPr/>
        </p:nvSpPr>
        <p:spPr bwMode="auto">
          <a:xfrm>
            <a:off x="914400" y="3429000"/>
            <a:ext cx="2144713" cy="260350"/>
          </a:xfrm>
          <a:prstGeom prst="rect">
            <a:avLst/>
          </a:prstGeom>
          <a:noFill/>
          <a:ln w="9525">
            <a:noFill/>
            <a:miter lim="800000"/>
            <a:headEnd/>
            <a:tailEnd/>
          </a:ln>
          <a:effectLst/>
        </p:spPr>
        <p:txBody>
          <a:bodyPr>
            <a:spAutoFit/>
          </a:bodyPr>
          <a:lstStyle/>
          <a:p>
            <a:pPr>
              <a:spcBef>
                <a:spcPct val="50000"/>
              </a:spcBef>
            </a:pPr>
            <a:r>
              <a:rPr lang="en-US" sz="1100" b="1">
                <a:solidFill>
                  <a:schemeClr val="tx1"/>
                </a:solidFill>
                <a:latin typeface="Arial" charset="0"/>
              </a:rPr>
              <a:t>Pushed Data</a:t>
            </a:r>
          </a:p>
        </p:txBody>
      </p:sp>
      <p:pic>
        <p:nvPicPr>
          <p:cNvPr id="1912856" name="Rectangle 15390"/>
          <p:cNvPicPr>
            <a:picLocks noChangeAspect="1" noChangeArrowheads="1"/>
          </p:cNvPicPr>
          <p:nvPr/>
        </p:nvPicPr>
        <p:blipFill>
          <a:blip r:embed="rId5" cstate="print"/>
          <a:srcRect/>
          <a:stretch>
            <a:fillRect/>
          </a:stretch>
        </p:blipFill>
        <p:spPr bwMode="auto">
          <a:xfrm>
            <a:off x="8320088" y="3124200"/>
            <a:ext cx="823912" cy="1216025"/>
          </a:xfrm>
          <a:prstGeom prst="rect">
            <a:avLst/>
          </a:prstGeom>
          <a:noFill/>
          <a:ln w="9525">
            <a:noFill/>
            <a:miter lim="800000"/>
            <a:headEnd/>
            <a:tailEnd/>
          </a:ln>
        </p:spPr>
      </p:pic>
      <p:sp>
        <p:nvSpPr>
          <p:cNvPr id="1912857" name="Text Box 25"/>
          <p:cNvSpPr txBox="1">
            <a:spLocks noChangeArrowheads="1"/>
          </p:cNvSpPr>
          <p:nvPr/>
        </p:nvSpPr>
        <p:spPr bwMode="auto">
          <a:xfrm>
            <a:off x="6999288" y="4495800"/>
            <a:ext cx="2144712" cy="457200"/>
          </a:xfrm>
          <a:prstGeom prst="rect">
            <a:avLst/>
          </a:prstGeom>
          <a:noFill/>
          <a:ln w="9525">
            <a:noFill/>
            <a:miter lim="800000"/>
            <a:headEnd/>
            <a:tailEnd/>
          </a:ln>
          <a:effectLst/>
        </p:spPr>
        <p:txBody>
          <a:bodyPr>
            <a:spAutoFit/>
          </a:bodyPr>
          <a:lstStyle/>
          <a:p>
            <a:pPr>
              <a:spcBef>
                <a:spcPct val="50000"/>
              </a:spcBef>
            </a:pPr>
            <a:r>
              <a:rPr lang="en-US" sz="1200" b="1">
                <a:solidFill>
                  <a:schemeClr val="tx1"/>
                </a:solidFill>
                <a:latin typeface="Arial" charset="0"/>
              </a:rPr>
              <a:t>Responds to Push in an Appropriate Way</a:t>
            </a:r>
          </a:p>
        </p:txBody>
      </p:sp>
      <p:pic>
        <p:nvPicPr>
          <p:cNvPr id="1912858" name="Rectangle 15383"/>
          <p:cNvPicPr>
            <a:picLocks noChangeAspect="1" noChangeArrowheads="1"/>
          </p:cNvPicPr>
          <p:nvPr/>
        </p:nvPicPr>
        <p:blipFill>
          <a:blip r:embed="rId3" cstate="print"/>
          <a:srcRect/>
          <a:stretch>
            <a:fillRect/>
          </a:stretch>
        </p:blipFill>
        <p:spPr bwMode="auto">
          <a:xfrm>
            <a:off x="6324600" y="3200400"/>
            <a:ext cx="2209800" cy="685800"/>
          </a:xfrm>
          <a:prstGeom prst="rect">
            <a:avLst/>
          </a:prstGeom>
          <a:noFill/>
          <a:ln w="9525">
            <a:noFill/>
            <a:miter lim="800000"/>
            <a:headEnd/>
            <a:tailEnd/>
          </a:ln>
        </p:spPr>
      </p:pic>
      <p:pic>
        <p:nvPicPr>
          <p:cNvPr id="1912859" name="Rectangle 15398"/>
          <p:cNvPicPr>
            <a:picLocks noChangeAspect="1" noChangeArrowheads="1"/>
          </p:cNvPicPr>
          <p:nvPr/>
        </p:nvPicPr>
        <p:blipFill>
          <a:blip r:embed="rId6" cstate="print"/>
          <a:srcRect/>
          <a:stretch>
            <a:fillRect/>
          </a:stretch>
        </p:blipFill>
        <p:spPr bwMode="auto">
          <a:xfrm>
            <a:off x="6324600" y="3581400"/>
            <a:ext cx="2147888" cy="685800"/>
          </a:xfrm>
          <a:prstGeom prst="rect">
            <a:avLst/>
          </a:prstGeom>
          <a:noFill/>
          <a:ln w="9525">
            <a:noFill/>
            <a:miter lim="800000"/>
            <a:headEnd/>
            <a:tailEnd/>
          </a:ln>
        </p:spPr>
      </p:pic>
      <p:sp>
        <p:nvSpPr>
          <p:cNvPr id="1912860" name="Text Box 28"/>
          <p:cNvSpPr txBox="1">
            <a:spLocks noChangeArrowheads="1"/>
          </p:cNvSpPr>
          <p:nvPr/>
        </p:nvSpPr>
        <p:spPr bwMode="auto">
          <a:xfrm>
            <a:off x="6400800" y="3429000"/>
            <a:ext cx="2144713" cy="260350"/>
          </a:xfrm>
          <a:prstGeom prst="rect">
            <a:avLst/>
          </a:prstGeom>
          <a:noFill/>
          <a:ln w="9525">
            <a:noFill/>
            <a:miter lim="800000"/>
            <a:headEnd/>
            <a:tailEnd/>
          </a:ln>
          <a:effectLst/>
        </p:spPr>
        <p:txBody>
          <a:bodyPr>
            <a:spAutoFit/>
          </a:bodyPr>
          <a:lstStyle/>
          <a:p>
            <a:pPr>
              <a:spcBef>
                <a:spcPct val="50000"/>
              </a:spcBef>
            </a:pPr>
            <a:r>
              <a:rPr lang="en-US" sz="1100" b="1">
                <a:solidFill>
                  <a:schemeClr val="tx1"/>
                </a:solidFill>
                <a:latin typeface="Arial" charset="0"/>
              </a:rPr>
              <a:t>Pushed Data</a:t>
            </a:r>
          </a:p>
        </p:txBody>
      </p:sp>
      <p:sp>
        <p:nvSpPr>
          <p:cNvPr id="1912861" name="Text Box 29"/>
          <p:cNvSpPr txBox="1">
            <a:spLocks noChangeArrowheads="1"/>
          </p:cNvSpPr>
          <p:nvPr/>
        </p:nvSpPr>
        <p:spPr bwMode="auto">
          <a:xfrm>
            <a:off x="6477000" y="3810000"/>
            <a:ext cx="2144713" cy="260350"/>
          </a:xfrm>
          <a:prstGeom prst="rect">
            <a:avLst/>
          </a:prstGeom>
          <a:noFill/>
          <a:ln w="9525">
            <a:noFill/>
            <a:miter lim="800000"/>
            <a:headEnd/>
            <a:tailEnd/>
          </a:ln>
          <a:effectLst/>
        </p:spPr>
        <p:txBody>
          <a:bodyPr>
            <a:spAutoFit/>
          </a:bodyPr>
          <a:lstStyle/>
          <a:p>
            <a:pPr>
              <a:spcBef>
                <a:spcPct val="50000"/>
              </a:spcBef>
            </a:pPr>
            <a:r>
              <a:rPr lang="en-US" sz="1100" b="1">
                <a:solidFill>
                  <a:schemeClr val="tx1"/>
                </a:solidFill>
                <a:latin typeface="Arial" charset="0"/>
              </a:rPr>
              <a:t>Results of Push</a:t>
            </a:r>
          </a:p>
        </p:txBody>
      </p:sp>
      <p:sp>
        <p:nvSpPr>
          <p:cNvPr id="1912862" name="Rectangle 30"/>
          <p:cNvSpPr>
            <a:spLocks noChangeArrowheads="1"/>
          </p:cNvSpPr>
          <p:nvPr/>
        </p:nvSpPr>
        <p:spPr bwMode="auto">
          <a:xfrm>
            <a:off x="2293938" y="236538"/>
            <a:ext cx="6392862" cy="657225"/>
          </a:xfrm>
          <a:prstGeom prst="rect">
            <a:avLst/>
          </a:prstGeom>
          <a:noFill/>
          <a:ln w="9525">
            <a:noFill/>
            <a:miter lim="800000"/>
            <a:headEnd/>
            <a:tailEnd/>
          </a:ln>
        </p:spPr>
        <p:txBody>
          <a:bodyPr/>
          <a:lstStyle/>
          <a:p>
            <a:r>
              <a:rPr lang="en-US" sz="2800" b="1">
                <a:solidFill>
                  <a:schemeClr val="tx1"/>
                </a:solidFill>
                <a:latin typeface="Arial" charset="0"/>
              </a:rPr>
              <a:t>Support for</a:t>
            </a:r>
            <a:br>
              <a:rPr lang="en-US" sz="2800" b="1">
                <a:solidFill>
                  <a:schemeClr val="tx1"/>
                </a:solidFill>
                <a:latin typeface="Arial" charset="0"/>
              </a:rPr>
            </a:br>
            <a:r>
              <a:rPr lang="en-US" sz="2800" b="1">
                <a:solidFill>
                  <a:schemeClr val="tx1"/>
                </a:solidFill>
                <a:latin typeface="Arial" charset="0"/>
              </a:rPr>
              <a:t>Targeted “Push” Architecture</a:t>
            </a:r>
          </a:p>
        </p:txBody>
      </p:sp>
    </p:spTree>
  </p:cSld>
  <p:clrMapOvr>
    <a:masterClrMapping/>
  </p:clrMapOvr>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3858" name="Rectangle 15390"/>
          <p:cNvPicPr>
            <a:picLocks noChangeAspect="1" noChangeArrowheads="1"/>
          </p:cNvPicPr>
          <p:nvPr/>
        </p:nvPicPr>
        <p:blipFill>
          <a:blip r:embed="rId2" cstate="print"/>
          <a:srcRect/>
          <a:stretch>
            <a:fillRect/>
          </a:stretch>
        </p:blipFill>
        <p:spPr bwMode="auto">
          <a:xfrm>
            <a:off x="8320088" y="3124200"/>
            <a:ext cx="823912" cy="1216025"/>
          </a:xfrm>
          <a:prstGeom prst="rect">
            <a:avLst/>
          </a:prstGeom>
          <a:noFill/>
          <a:ln w="9525">
            <a:noFill/>
            <a:miter lim="800000"/>
            <a:headEnd/>
            <a:tailEnd/>
          </a:ln>
        </p:spPr>
      </p:pic>
      <p:sp>
        <p:nvSpPr>
          <p:cNvPr id="6" name="Rectangle 5"/>
          <p:cNvSpPr>
            <a:spLocks noChangeArrowheads="1"/>
          </p:cNvSpPr>
          <p:nvPr/>
        </p:nvSpPr>
        <p:spPr bwMode="auto">
          <a:xfrm>
            <a:off x="2209800" y="1468438"/>
            <a:ext cx="4800600" cy="5257800"/>
          </a:xfrm>
          <a:prstGeom prst="rect">
            <a:avLst/>
          </a:prstGeom>
          <a:solidFill>
            <a:srgbClr val="00FF00"/>
          </a:solidFill>
          <a:ln w="15875" algn="ctr">
            <a:solidFill>
              <a:schemeClr val="tx1"/>
            </a:solidFill>
            <a:miter lim="800000"/>
            <a:headEnd type="none" w="sm" len="sm"/>
            <a:tailEnd type="none" w="sm" len="sm"/>
          </a:ln>
        </p:spPr>
        <p:txBody>
          <a:bodyPr/>
          <a:lstStyle/>
          <a:p>
            <a:pPr eaLnBrk="0" hangingPunct="0">
              <a:lnSpc>
                <a:spcPct val="85000"/>
              </a:lnSpc>
              <a:spcBef>
                <a:spcPct val="20000"/>
              </a:spcBef>
            </a:pPr>
            <a:r>
              <a:rPr lang="en-US" b="1">
                <a:solidFill>
                  <a:schemeClr val="tx1"/>
                </a:solidFill>
                <a:latin typeface="Segoe" pitchFamily="34" charset="0"/>
              </a:rPr>
              <a:t>OpenO&amp;M On-Ramp/Off-Ramp Services</a:t>
            </a:r>
          </a:p>
        </p:txBody>
      </p:sp>
      <p:sp>
        <p:nvSpPr>
          <p:cNvPr id="16388" name="Rectangle 16387"/>
          <p:cNvSpPr>
            <a:spLocks noChangeArrowheads="1"/>
          </p:cNvSpPr>
          <p:nvPr/>
        </p:nvSpPr>
        <p:spPr bwMode="invGray">
          <a:xfrm>
            <a:off x="2438400" y="5105400"/>
            <a:ext cx="4343400" cy="1447800"/>
          </a:xfrm>
          <a:prstGeom prst="rect">
            <a:avLst/>
          </a:prstGeom>
          <a:gradFill rotWithShape="1">
            <a:gsLst>
              <a:gs pos="0">
                <a:srgbClr val="DAFF8F"/>
              </a:gs>
              <a:gs pos="100000">
                <a:srgbClr val="657642"/>
              </a:gs>
            </a:gsLst>
            <a:lin ang="2700000" scaled="1"/>
          </a:gradFill>
          <a:ln w="12700" algn="ctr">
            <a:solidFill>
              <a:schemeClr val="tx1"/>
            </a:solidFill>
            <a:miter lim="800000"/>
            <a:headEnd/>
            <a:tailEnd/>
          </a:ln>
        </p:spPr>
        <p:txBody>
          <a:bodyPr anchor="ctr">
            <a:spAutoFit/>
          </a:bodyPr>
          <a:lstStyle/>
          <a:p>
            <a:pPr algn="l" eaLnBrk="0" hangingPunct="0"/>
            <a:endParaRPr lang="en-US" sz="1800">
              <a:solidFill>
                <a:schemeClr val="tx1"/>
              </a:solidFill>
              <a:latin typeface="Calibri" pitchFamily="34" charset="0"/>
            </a:endParaRPr>
          </a:p>
        </p:txBody>
      </p:sp>
      <p:sp>
        <p:nvSpPr>
          <p:cNvPr id="12" name="Rectangle 11"/>
          <p:cNvSpPr>
            <a:spLocks noChangeArrowheads="1"/>
          </p:cNvSpPr>
          <p:nvPr/>
        </p:nvSpPr>
        <p:spPr bwMode="auto">
          <a:xfrm>
            <a:off x="2365375" y="1906588"/>
            <a:ext cx="4519613" cy="4668837"/>
          </a:xfrm>
          <a:prstGeom prst="rect">
            <a:avLst/>
          </a:prstGeom>
          <a:gradFill flip="none" rotWithShape="1">
            <a:gsLst>
              <a:gs pos="0">
                <a:schemeClr val="tx1"/>
              </a:gs>
              <a:gs pos="100000">
                <a:schemeClr val="accent1">
                  <a:tint val="20000"/>
                </a:schemeClr>
              </a:gs>
            </a:gsLst>
            <a:lin ang="16200000" scaled="1"/>
            <a:tileRect/>
          </a:gradFill>
          <a:ln w="9525" cap="flat" cmpd="sng" algn="ctr">
            <a:solidFill>
              <a:schemeClr val="tx1"/>
            </a:solidFill>
            <a:prstDash val="solid"/>
            <a:miter lim="800000"/>
            <a:headEnd type="none" w="sm" len="sm"/>
            <a:tailEnd type="none" w="sm" len="sm"/>
          </a:ln>
          <a:effectLst/>
        </p:spPr>
        <p:txBody>
          <a:bodyPr anchorCtr="1"/>
          <a:lstStyle/>
          <a:p>
            <a:pPr algn="r" eaLnBrk="0" hangingPunct="0">
              <a:lnSpc>
                <a:spcPct val="85000"/>
              </a:lnSpc>
              <a:spcBef>
                <a:spcPct val="20000"/>
              </a:spcBef>
            </a:pPr>
            <a:r>
              <a:rPr lang="en-US" sz="1400" b="1">
                <a:solidFill>
                  <a:schemeClr val="tx1"/>
                </a:solidFill>
                <a:latin typeface="Segoe" pitchFamily="34" charset="0"/>
              </a:rPr>
              <a:t>Proprietary ESB / MOM / SOA Engines</a:t>
            </a:r>
            <a:endParaRPr lang="en-US" sz="1800">
              <a:solidFill>
                <a:schemeClr val="tx1"/>
              </a:solidFill>
              <a:latin typeface="Calibri" pitchFamily="34" charset="0"/>
            </a:endParaRPr>
          </a:p>
        </p:txBody>
      </p:sp>
      <p:sp>
        <p:nvSpPr>
          <p:cNvPr id="9" name="Rectangle 8"/>
          <p:cNvSpPr>
            <a:spLocks noChangeArrowheads="1"/>
          </p:cNvSpPr>
          <p:nvPr/>
        </p:nvSpPr>
        <p:spPr bwMode="auto">
          <a:xfrm>
            <a:off x="2514600" y="5627688"/>
            <a:ext cx="4191000" cy="381000"/>
          </a:xfrm>
          <a:prstGeom prst="rect">
            <a:avLst/>
          </a:prstGeom>
          <a:solidFill>
            <a:srgbClr val="DAFF8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400" b="1">
                <a:solidFill>
                  <a:schemeClr val="tx1"/>
                </a:solidFill>
                <a:latin typeface="Segoe" pitchFamily="34" charset="0"/>
              </a:rPr>
              <a:t>System Service Maagement</a:t>
            </a:r>
            <a:endParaRPr lang="en-US" sz="1800">
              <a:solidFill>
                <a:schemeClr val="tx1"/>
              </a:solidFill>
              <a:latin typeface="Calibri" pitchFamily="34" charset="0"/>
            </a:endParaRPr>
          </a:p>
        </p:txBody>
      </p:sp>
      <p:sp>
        <p:nvSpPr>
          <p:cNvPr id="10" name="Rectangle 9"/>
          <p:cNvSpPr>
            <a:spLocks noChangeArrowheads="1"/>
          </p:cNvSpPr>
          <p:nvPr/>
        </p:nvSpPr>
        <p:spPr bwMode="auto">
          <a:xfrm>
            <a:off x="2514600" y="6096000"/>
            <a:ext cx="4191000" cy="381000"/>
          </a:xfrm>
          <a:prstGeom prst="rect">
            <a:avLst/>
          </a:prstGeom>
          <a:solidFill>
            <a:srgbClr val="DAFF8F"/>
          </a:solidFill>
          <a:ln w="9525" cap="flat" cmpd="sng" algn="ctr">
            <a:solidFill>
              <a:schemeClr val="tx1"/>
            </a:solidFill>
            <a:prstDash val="solid"/>
            <a:miter lim="800000"/>
            <a:headEnd type="none" w="sm" len="sm"/>
            <a:tailEnd type="none" w="sm" len="sm"/>
          </a:ln>
          <a:effectLst/>
        </p:spPr>
        <p:txBody>
          <a:bodyPr anchor="ctr" anchorCtr="1"/>
          <a:lstStyle/>
          <a:p>
            <a:pPr algn="r" eaLnBrk="0" hangingPunct="0">
              <a:lnSpc>
                <a:spcPct val="85000"/>
              </a:lnSpc>
              <a:spcBef>
                <a:spcPct val="20000"/>
              </a:spcBef>
            </a:pPr>
            <a:r>
              <a:rPr lang="en-US" sz="1400" b="1">
                <a:solidFill>
                  <a:schemeClr val="tx1"/>
                </a:solidFill>
                <a:latin typeface="Segoe" pitchFamily="34" charset="0"/>
              </a:rPr>
              <a:t>Security</a:t>
            </a:r>
            <a:endParaRPr lang="en-US" sz="1800">
              <a:solidFill>
                <a:schemeClr val="tx1"/>
              </a:solidFill>
              <a:latin typeface="Calibri" pitchFamily="34" charset="0"/>
            </a:endParaRPr>
          </a:p>
        </p:txBody>
      </p:sp>
      <p:sp>
        <p:nvSpPr>
          <p:cNvPr id="19" name="Rectangle 18"/>
          <p:cNvSpPr>
            <a:spLocks noChangeArrowheads="1"/>
          </p:cNvSpPr>
          <p:nvPr/>
        </p:nvSpPr>
        <p:spPr bwMode="auto">
          <a:xfrm>
            <a:off x="3197225" y="2362200"/>
            <a:ext cx="2822575" cy="2138363"/>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lstStyle/>
          <a:p>
            <a:pPr eaLnBrk="0" hangingPunct="0">
              <a:lnSpc>
                <a:spcPct val="85000"/>
              </a:lnSpc>
              <a:spcBef>
                <a:spcPct val="20000"/>
              </a:spcBef>
            </a:pPr>
            <a:r>
              <a:rPr lang="en-US" sz="1200" b="1">
                <a:solidFill>
                  <a:schemeClr val="tx1"/>
                </a:solidFill>
                <a:latin typeface="Segoe" pitchFamily="34" charset="0"/>
              </a:rPr>
              <a:t>ESB / MOM / SOA Core Engine</a:t>
            </a:r>
            <a:endParaRPr lang="en-US" sz="1800">
              <a:solidFill>
                <a:schemeClr val="tx1"/>
              </a:solidFill>
              <a:latin typeface="Calibri" pitchFamily="34" charset="0"/>
            </a:endParaRPr>
          </a:p>
        </p:txBody>
      </p:sp>
      <p:sp>
        <p:nvSpPr>
          <p:cNvPr id="21" name="Rectangle 20"/>
          <p:cNvSpPr>
            <a:spLocks noChangeArrowheads="1"/>
          </p:cNvSpPr>
          <p:nvPr/>
        </p:nvSpPr>
        <p:spPr bwMode="auto">
          <a:xfrm>
            <a:off x="3352800" y="2819400"/>
            <a:ext cx="2517775" cy="381000"/>
          </a:xfrm>
          <a:prstGeom prst="rect">
            <a:avLst/>
          </a:prstGeom>
          <a:solidFill>
            <a:schemeClr val="bg1"/>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100" b="1">
                <a:solidFill>
                  <a:schemeClr val="tx1"/>
                </a:solidFill>
                <a:latin typeface="Segoe" pitchFamily="34" charset="0"/>
              </a:rPr>
              <a:t>Message Routing</a:t>
            </a:r>
            <a:endParaRPr lang="en-US" sz="1800">
              <a:solidFill>
                <a:schemeClr val="tx1"/>
              </a:solidFill>
              <a:latin typeface="Calibri" pitchFamily="34" charset="0"/>
            </a:endParaRPr>
          </a:p>
        </p:txBody>
      </p:sp>
      <p:sp>
        <p:nvSpPr>
          <p:cNvPr id="22" name="Rectangle 21"/>
          <p:cNvSpPr>
            <a:spLocks noChangeArrowheads="1"/>
          </p:cNvSpPr>
          <p:nvPr/>
        </p:nvSpPr>
        <p:spPr bwMode="auto">
          <a:xfrm>
            <a:off x="3349625" y="3962400"/>
            <a:ext cx="2517775" cy="381000"/>
          </a:xfrm>
          <a:prstGeom prst="rect">
            <a:avLst/>
          </a:prstGeom>
          <a:solidFill>
            <a:schemeClr val="bg1"/>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100" b="1">
                <a:solidFill>
                  <a:schemeClr val="tx1"/>
                </a:solidFill>
                <a:latin typeface="Segoe" pitchFamily="34" charset="0"/>
              </a:rPr>
              <a:t>Exception Management</a:t>
            </a:r>
            <a:endParaRPr lang="en-US" sz="1800">
              <a:solidFill>
                <a:schemeClr val="tx1"/>
              </a:solidFill>
              <a:latin typeface="Calibri" pitchFamily="34" charset="0"/>
            </a:endParaRPr>
          </a:p>
        </p:txBody>
      </p:sp>
      <p:sp>
        <p:nvSpPr>
          <p:cNvPr id="15" name="Rectangle 14"/>
          <p:cNvSpPr>
            <a:spLocks noChangeArrowheads="1"/>
          </p:cNvSpPr>
          <p:nvPr/>
        </p:nvSpPr>
        <p:spPr bwMode="auto">
          <a:xfrm rot="16200000">
            <a:off x="1864519" y="3236119"/>
            <a:ext cx="2133600" cy="385762"/>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000" b="1">
                <a:solidFill>
                  <a:schemeClr val="tx1"/>
                </a:solidFill>
                <a:latin typeface="Segoe" pitchFamily="34" charset="0"/>
              </a:rPr>
              <a:t>MIMOSA OSA-EAI Services</a:t>
            </a:r>
          </a:p>
        </p:txBody>
      </p:sp>
      <p:sp>
        <p:nvSpPr>
          <p:cNvPr id="16" name="Rectangle 15"/>
          <p:cNvSpPr>
            <a:spLocks noChangeArrowheads="1"/>
          </p:cNvSpPr>
          <p:nvPr/>
        </p:nvSpPr>
        <p:spPr bwMode="auto">
          <a:xfrm>
            <a:off x="4646613" y="4576763"/>
            <a:ext cx="1831975" cy="381000"/>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200" b="1">
                <a:solidFill>
                  <a:schemeClr val="tx1"/>
                </a:solidFill>
                <a:latin typeface="Segoe" pitchFamily="34" charset="0"/>
              </a:rPr>
              <a:t>B2B Gateway</a:t>
            </a:r>
            <a:endParaRPr lang="en-US" sz="1800" b="1">
              <a:solidFill>
                <a:schemeClr val="tx1"/>
              </a:solidFill>
              <a:latin typeface="Calibri" pitchFamily="34" charset="0"/>
            </a:endParaRPr>
          </a:p>
        </p:txBody>
      </p:sp>
      <p:sp>
        <p:nvSpPr>
          <p:cNvPr id="17" name="Rectangle 16"/>
          <p:cNvSpPr>
            <a:spLocks noChangeArrowheads="1"/>
          </p:cNvSpPr>
          <p:nvPr/>
        </p:nvSpPr>
        <p:spPr bwMode="auto">
          <a:xfrm>
            <a:off x="2738438" y="4576763"/>
            <a:ext cx="1831975" cy="381000"/>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200" b="1">
                <a:solidFill>
                  <a:schemeClr val="tx1"/>
                </a:solidFill>
                <a:latin typeface="Segoe" pitchFamily="34" charset="0"/>
              </a:rPr>
              <a:t>Provisioning Framework</a:t>
            </a:r>
            <a:endParaRPr lang="en-US" sz="1800">
              <a:solidFill>
                <a:schemeClr val="tx1"/>
              </a:solidFill>
              <a:latin typeface="Calibri" pitchFamily="34" charset="0"/>
            </a:endParaRPr>
          </a:p>
        </p:txBody>
      </p:sp>
      <p:sp>
        <p:nvSpPr>
          <p:cNvPr id="18" name="Rectangle 17"/>
          <p:cNvSpPr>
            <a:spLocks noChangeArrowheads="1"/>
          </p:cNvSpPr>
          <p:nvPr/>
        </p:nvSpPr>
        <p:spPr bwMode="auto">
          <a:xfrm rot="16200000">
            <a:off x="5221287" y="3243263"/>
            <a:ext cx="2132013" cy="382588"/>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000" b="1">
                <a:solidFill>
                  <a:schemeClr val="tx1"/>
                </a:solidFill>
                <a:latin typeface="Segoe" pitchFamily="34" charset="0"/>
              </a:rPr>
              <a:t>MIMOSA OSA-EAI Services</a:t>
            </a:r>
          </a:p>
        </p:txBody>
      </p:sp>
      <p:sp>
        <p:nvSpPr>
          <p:cNvPr id="46" name="TextBox 45"/>
          <p:cNvSpPr txBox="1">
            <a:spLocks noChangeArrowheads="1"/>
          </p:cNvSpPr>
          <p:nvPr/>
        </p:nvSpPr>
        <p:spPr bwMode="invGray">
          <a:xfrm>
            <a:off x="7162800" y="1371600"/>
            <a:ext cx="1752600" cy="508000"/>
          </a:xfrm>
          <a:prstGeom prst="rect">
            <a:avLst/>
          </a:prstGeom>
          <a:noFill/>
          <a:ln w="12700" cap="flat" cmpd="sng" algn="ctr">
            <a:noFill/>
            <a:prstDash val="solid"/>
            <a:miter lim="800000"/>
            <a:headEnd type="none" w="med" len="med"/>
            <a:tailEnd type="none" w="med" len="med"/>
          </a:ln>
          <a:effectLst/>
        </p:spPr>
        <p:txBody>
          <a:bodyPr>
            <a:spAutoFit/>
          </a:bodyPr>
          <a:lstStyle/>
          <a:p>
            <a:pPr eaLnBrk="0" hangingPunct="0">
              <a:lnSpc>
                <a:spcPct val="85000"/>
              </a:lnSpc>
              <a:spcBef>
                <a:spcPct val="20000"/>
              </a:spcBef>
            </a:pPr>
            <a:r>
              <a:rPr lang="en-US" b="1">
                <a:solidFill>
                  <a:schemeClr val="tx1"/>
                </a:solidFill>
                <a:latin typeface="Segoe" pitchFamily="34" charset="0"/>
              </a:rPr>
              <a:t>Query Server Application</a:t>
            </a:r>
            <a:endParaRPr lang="en-US">
              <a:solidFill>
                <a:schemeClr val="tx1"/>
              </a:solidFill>
              <a:latin typeface="Calibri" pitchFamily="34" charset="0"/>
            </a:endParaRPr>
          </a:p>
        </p:txBody>
      </p:sp>
      <p:sp>
        <p:nvSpPr>
          <p:cNvPr id="2" name="TextBox 45"/>
          <p:cNvSpPr txBox="1">
            <a:spLocks noChangeArrowheads="1"/>
          </p:cNvSpPr>
          <p:nvPr/>
        </p:nvSpPr>
        <p:spPr bwMode="invGray">
          <a:xfrm>
            <a:off x="304800" y="1447800"/>
            <a:ext cx="1662113" cy="508000"/>
          </a:xfrm>
          <a:prstGeom prst="rect">
            <a:avLst/>
          </a:prstGeom>
          <a:noFill/>
          <a:ln w="12700" cap="flat" cmpd="sng" algn="ctr">
            <a:noFill/>
            <a:prstDash val="solid"/>
            <a:miter lim="800000"/>
            <a:headEnd type="none" w="med" len="med"/>
            <a:tailEnd type="none" w="med" len="med"/>
          </a:ln>
          <a:effectLst/>
        </p:spPr>
        <p:txBody>
          <a:bodyPr>
            <a:spAutoFit/>
          </a:bodyPr>
          <a:lstStyle/>
          <a:p>
            <a:pPr eaLnBrk="0" hangingPunct="0">
              <a:lnSpc>
                <a:spcPct val="85000"/>
              </a:lnSpc>
              <a:spcBef>
                <a:spcPct val="20000"/>
              </a:spcBef>
            </a:pPr>
            <a:r>
              <a:rPr lang="en-US" b="1">
                <a:solidFill>
                  <a:schemeClr val="tx1"/>
                </a:solidFill>
                <a:latin typeface="Segoe" pitchFamily="34" charset="0"/>
              </a:rPr>
              <a:t>Query Client Application</a:t>
            </a:r>
            <a:endParaRPr lang="en-US">
              <a:solidFill>
                <a:schemeClr val="tx1"/>
              </a:solidFill>
              <a:latin typeface="Calibri" pitchFamily="34" charset="0"/>
            </a:endParaRPr>
          </a:p>
        </p:txBody>
      </p:sp>
      <p:sp>
        <p:nvSpPr>
          <p:cNvPr id="1913873" name="Text Box 17"/>
          <p:cNvSpPr txBox="1">
            <a:spLocks noChangeArrowheads="1"/>
          </p:cNvSpPr>
          <p:nvPr/>
        </p:nvSpPr>
        <p:spPr bwMode="auto">
          <a:xfrm>
            <a:off x="6999288" y="4495800"/>
            <a:ext cx="2144712" cy="274638"/>
          </a:xfrm>
          <a:prstGeom prst="rect">
            <a:avLst/>
          </a:prstGeom>
          <a:noFill/>
          <a:ln w="9525">
            <a:noFill/>
            <a:miter lim="800000"/>
            <a:headEnd/>
            <a:tailEnd/>
          </a:ln>
          <a:effectLst/>
        </p:spPr>
        <p:txBody>
          <a:bodyPr>
            <a:spAutoFit/>
          </a:bodyPr>
          <a:lstStyle/>
          <a:p>
            <a:pPr>
              <a:spcBef>
                <a:spcPct val="50000"/>
              </a:spcBef>
            </a:pPr>
            <a:r>
              <a:rPr lang="en-US" sz="1200" b="1">
                <a:solidFill>
                  <a:schemeClr val="tx1"/>
                </a:solidFill>
                <a:latin typeface="Arial" charset="0"/>
              </a:rPr>
              <a:t>Responds to Queries</a:t>
            </a:r>
          </a:p>
        </p:txBody>
      </p:sp>
      <p:sp>
        <p:nvSpPr>
          <p:cNvPr id="1913874" name="Text Box 18"/>
          <p:cNvSpPr txBox="1">
            <a:spLocks noChangeArrowheads="1"/>
          </p:cNvSpPr>
          <p:nvPr/>
        </p:nvSpPr>
        <p:spPr bwMode="auto">
          <a:xfrm>
            <a:off x="0" y="4648200"/>
            <a:ext cx="2144713" cy="1004888"/>
          </a:xfrm>
          <a:prstGeom prst="rect">
            <a:avLst/>
          </a:prstGeom>
          <a:noFill/>
          <a:ln w="9525">
            <a:noFill/>
            <a:miter lim="800000"/>
            <a:headEnd/>
            <a:tailEnd/>
          </a:ln>
          <a:effectLst/>
        </p:spPr>
        <p:txBody>
          <a:bodyPr>
            <a:spAutoFit/>
          </a:bodyPr>
          <a:lstStyle/>
          <a:p>
            <a:pPr>
              <a:spcBef>
                <a:spcPct val="50000"/>
              </a:spcBef>
            </a:pPr>
            <a:r>
              <a:rPr lang="en-US" sz="1200" b="1">
                <a:solidFill>
                  <a:schemeClr val="tx1"/>
                </a:solidFill>
                <a:latin typeface="Arial" charset="0"/>
              </a:rPr>
              <a:t>Requests MIMOSA CRIS-formatted  Information with a-priori Knowledge of Name of Target Server Application</a:t>
            </a:r>
          </a:p>
        </p:txBody>
      </p:sp>
      <p:sp>
        <p:nvSpPr>
          <p:cNvPr id="3" name="Rectangle 20"/>
          <p:cNvSpPr>
            <a:spLocks noChangeArrowheads="1"/>
          </p:cNvSpPr>
          <p:nvPr/>
        </p:nvSpPr>
        <p:spPr bwMode="auto">
          <a:xfrm>
            <a:off x="3352800" y="3352800"/>
            <a:ext cx="2517775" cy="381000"/>
          </a:xfrm>
          <a:prstGeom prst="rect">
            <a:avLst/>
          </a:prstGeom>
          <a:solidFill>
            <a:schemeClr val="bg1"/>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100" b="1">
                <a:solidFill>
                  <a:schemeClr val="tx1"/>
                </a:solidFill>
                <a:latin typeface="Segoe" pitchFamily="34" charset="0"/>
              </a:rPr>
              <a:t>Store-and-Forward Caching</a:t>
            </a:r>
            <a:endParaRPr lang="en-US" sz="1800">
              <a:solidFill>
                <a:schemeClr val="tx1"/>
              </a:solidFill>
              <a:latin typeface="Calibri" pitchFamily="34" charset="0"/>
            </a:endParaRPr>
          </a:p>
        </p:txBody>
      </p:sp>
      <p:pic>
        <p:nvPicPr>
          <p:cNvPr id="1913876" name="Rectangle 15390"/>
          <p:cNvPicPr>
            <a:picLocks noChangeAspect="1" noChangeArrowheads="1"/>
          </p:cNvPicPr>
          <p:nvPr/>
        </p:nvPicPr>
        <p:blipFill>
          <a:blip r:embed="rId3" cstate="print"/>
          <a:srcRect/>
          <a:stretch>
            <a:fillRect/>
          </a:stretch>
        </p:blipFill>
        <p:spPr bwMode="auto">
          <a:xfrm>
            <a:off x="149225" y="3213100"/>
            <a:ext cx="908050" cy="1339850"/>
          </a:xfrm>
          <a:prstGeom prst="rect">
            <a:avLst/>
          </a:prstGeom>
          <a:noFill/>
          <a:ln w="9525">
            <a:noFill/>
            <a:miter lim="800000"/>
            <a:headEnd/>
            <a:tailEnd/>
          </a:ln>
        </p:spPr>
      </p:pic>
      <p:pic>
        <p:nvPicPr>
          <p:cNvPr id="1913877" name="Rectangle 15398"/>
          <p:cNvPicPr>
            <a:picLocks noChangeAspect="1" noChangeArrowheads="1"/>
          </p:cNvPicPr>
          <p:nvPr/>
        </p:nvPicPr>
        <p:blipFill>
          <a:blip r:embed="rId4" cstate="print"/>
          <a:srcRect/>
          <a:stretch>
            <a:fillRect/>
          </a:stretch>
        </p:blipFill>
        <p:spPr bwMode="auto">
          <a:xfrm>
            <a:off x="762000" y="3243263"/>
            <a:ext cx="2166938" cy="685800"/>
          </a:xfrm>
          <a:prstGeom prst="rect">
            <a:avLst/>
          </a:prstGeom>
          <a:noFill/>
          <a:ln w="9525">
            <a:noFill/>
            <a:miter lim="800000"/>
            <a:headEnd/>
            <a:tailEnd/>
          </a:ln>
        </p:spPr>
      </p:pic>
      <p:pic>
        <p:nvPicPr>
          <p:cNvPr id="1913878" name="Rectangle 15383"/>
          <p:cNvPicPr>
            <a:picLocks noChangeAspect="1" noChangeArrowheads="1"/>
          </p:cNvPicPr>
          <p:nvPr/>
        </p:nvPicPr>
        <p:blipFill>
          <a:blip r:embed="rId4" cstate="print"/>
          <a:srcRect/>
          <a:stretch>
            <a:fillRect/>
          </a:stretch>
        </p:blipFill>
        <p:spPr bwMode="auto">
          <a:xfrm>
            <a:off x="6324600" y="3200400"/>
            <a:ext cx="2209800" cy="685800"/>
          </a:xfrm>
          <a:prstGeom prst="rect">
            <a:avLst/>
          </a:prstGeom>
          <a:noFill/>
          <a:ln w="9525">
            <a:noFill/>
            <a:miter lim="800000"/>
            <a:headEnd/>
            <a:tailEnd/>
          </a:ln>
        </p:spPr>
      </p:pic>
      <p:pic>
        <p:nvPicPr>
          <p:cNvPr id="1913879" name="Rectangle 15398"/>
          <p:cNvPicPr>
            <a:picLocks noChangeAspect="1" noChangeArrowheads="1"/>
          </p:cNvPicPr>
          <p:nvPr/>
        </p:nvPicPr>
        <p:blipFill>
          <a:blip r:embed="rId5" cstate="print"/>
          <a:srcRect/>
          <a:stretch>
            <a:fillRect/>
          </a:stretch>
        </p:blipFill>
        <p:spPr bwMode="auto">
          <a:xfrm>
            <a:off x="6324600" y="3581400"/>
            <a:ext cx="2147888" cy="685800"/>
          </a:xfrm>
          <a:prstGeom prst="rect">
            <a:avLst/>
          </a:prstGeom>
          <a:noFill/>
          <a:ln w="9525">
            <a:noFill/>
            <a:miter lim="800000"/>
            <a:headEnd/>
            <a:tailEnd/>
          </a:ln>
        </p:spPr>
      </p:pic>
      <p:pic>
        <p:nvPicPr>
          <p:cNvPr id="1913880" name="Rectangle 15398"/>
          <p:cNvPicPr>
            <a:picLocks noChangeAspect="1" noChangeArrowheads="1"/>
          </p:cNvPicPr>
          <p:nvPr/>
        </p:nvPicPr>
        <p:blipFill>
          <a:blip r:embed="rId6" cstate="print"/>
          <a:srcRect/>
          <a:stretch>
            <a:fillRect/>
          </a:stretch>
        </p:blipFill>
        <p:spPr bwMode="auto">
          <a:xfrm>
            <a:off x="762000" y="3733800"/>
            <a:ext cx="2057400" cy="685800"/>
          </a:xfrm>
          <a:prstGeom prst="rect">
            <a:avLst/>
          </a:prstGeom>
          <a:noFill/>
          <a:ln w="9525">
            <a:noFill/>
            <a:miter lim="800000"/>
            <a:headEnd/>
            <a:tailEnd/>
          </a:ln>
        </p:spPr>
      </p:pic>
      <p:sp>
        <p:nvSpPr>
          <p:cNvPr id="1913881" name="Text Box 25"/>
          <p:cNvSpPr txBox="1">
            <a:spLocks noChangeArrowheads="1"/>
          </p:cNvSpPr>
          <p:nvPr/>
        </p:nvSpPr>
        <p:spPr bwMode="auto">
          <a:xfrm>
            <a:off x="750888" y="3962400"/>
            <a:ext cx="2144712" cy="260350"/>
          </a:xfrm>
          <a:prstGeom prst="rect">
            <a:avLst/>
          </a:prstGeom>
          <a:noFill/>
          <a:ln w="9525">
            <a:noFill/>
            <a:miter lim="800000"/>
            <a:headEnd/>
            <a:tailEnd/>
          </a:ln>
          <a:effectLst/>
        </p:spPr>
        <p:txBody>
          <a:bodyPr>
            <a:spAutoFit/>
          </a:bodyPr>
          <a:lstStyle/>
          <a:p>
            <a:pPr>
              <a:spcBef>
                <a:spcPct val="50000"/>
              </a:spcBef>
            </a:pPr>
            <a:r>
              <a:rPr lang="en-US" sz="1100" b="1">
                <a:solidFill>
                  <a:schemeClr val="tx1"/>
                </a:solidFill>
                <a:latin typeface="Arial" charset="0"/>
              </a:rPr>
              <a:t>Query Results</a:t>
            </a:r>
          </a:p>
        </p:txBody>
      </p:sp>
      <p:sp>
        <p:nvSpPr>
          <p:cNvPr id="1913882" name="Text Box 26"/>
          <p:cNvSpPr txBox="1">
            <a:spLocks noChangeArrowheads="1"/>
          </p:cNvSpPr>
          <p:nvPr/>
        </p:nvSpPr>
        <p:spPr bwMode="auto">
          <a:xfrm>
            <a:off x="6400800" y="3429000"/>
            <a:ext cx="2144713" cy="260350"/>
          </a:xfrm>
          <a:prstGeom prst="rect">
            <a:avLst/>
          </a:prstGeom>
          <a:noFill/>
          <a:ln w="9525">
            <a:noFill/>
            <a:miter lim="800000"/>
            <a:headEnd/>
            <a:tailEnd/>
          </a:ln>
          <a:effectLst/>
        </p:spPr>
        <p:txBody>
          <a:bodyPr>
            <a:spAutoFit/>
          </a:bodyPr>
          <a:lstStyle/>
          <a:p>
            <a:pPr>
              <a:spcBef>
                <a:spcPct val="50000"/>
              </a:spcBef>
            </a:pPr>
            <a:r>
              <a:rPr lang="en-US" sz="1100" b="1">
                <a:solidFill>
                  <a:schemeClr val="tx1"/>
                </a:solidFill>
                <a:latin typeface="Arial" charset="0"/>
              </a:rPr>
              <a:t>Query</a:t>
            </a:r>
          </a:p>
        </p:txBody>
      </p:sp>
      <p:sp>
        <p:nvSpPr>
          <p:cNvPr id="1913883" name="Text Box 27"/>
          <p:cNvSpPr txBox="1">
            <a:spLocks noChangeArrowheads="1"/>
          </p:cNvSpPr>
          <p:nvPr/>
        </p:nvSpPr>
        <p:spPr bwMode="auto">
          <a:xfrm>
            <a:off x="6477000" y="3810000"/>
            <a:ext cx="2144713" cy="260350"/>
          </a:xfrm>
          <a:prstGeom prst="rect">
            <a:avLst/>
          </a:prstGeom>
          <a:noFill/>
          <a:ln w="9525">
            <a:noFill/>
            <a:miter lim="800000"/>
            <a:headEnd/>
            <a:tailEnd/>
          </a:ln>
          <a:effectLst/>
        </p:spPr>
        <p:txBody>
          <a:bodyPr>
            <a:spAutoFit/>
          </a:bodyPr>
          <a:lstStyle/>
          <a:p>
            <a:pPr>
              <a:spcBef>
                <a:spcPct val="50000"/>
              </a:spcBef>
            </a:pPr>
            <a:r>
              <a:rPr lang="en-US" sz="1100" b="1">
                <a:solidFill>
                  <a:schemeClr val="tx1"/>
                </a:solidFill>
                <a:latin typeface="Arial" charset="0"/>
              </a:rPr>
              <a:t>Query Results</a:t>
            </a:r>
          </a:p>
        </p:txBody>
      </p:sp>
      <p:sp>
        <p:nvSpPr>
          <p:cNvPr id="1913884" name="Text Box 28"/>
          <p:cNvSpPr txBox="1">
            <a:spLocks noChangeArrowheads="1"/>
          </p:cNvSpPr>
          <p:nvPr/>
        </p:nvSpPr>
        <p:spPr bwMode="auto">
          <a:xfrm>
            <a:off x="685800" y="3429000"/>
            <a:ext cx="2144713" cy="260350"/>
          </a:xfrm>
          <a:prstGeom prst="rect">
            <a:avLst/>
          </a:prstGeom>
          <a:noFill/>
          <a:ln w="9525">
            <a:noFill/>
            <a:miter lim="800000"/>
            <a:headEnd/>
            <a:tailEnd/>
          </a:ln>
          <a:effectLst/>
        </p:spPr>
        <p:txBody>
          <a:bodyPr>
            <a:spAutoFit/>
          </a:bodyPr>
          <a:lstStyle/>
          <a:p>
            <a:pPr>
              <a:spcBef>
                <a:spcPct val="50000"/>
              </a:spcBef>
            </a:pPr>
            <a:r>
              <a:rPr lang="en-US" sz="1100" b="1">
                <a:solidFill>
                  <a:schemeClr val="tx1"/>
                </a:solidFill>
                <a:latin typeface="Arial" charset="0"/>
              </a:rPr>
              <a:t>Query</a:t>
            </a:r>
          </a:p>
        </p:txBody>
      </p:sp>
      <p:sp>
        <p:nvSpPr>
          <p:cNvPr id="1913885" name="Rectangle 29"/>
          <p:cNvSpPr>
            <a:spLocks noChangeArrowheads="1"/>
          </p:cNvSpPr>
          <p:nvPr/>
        </p:nvSpPr>
        <p:spPr bwMode="auto">
          <a:xfrm>
            <a:off x="2293938" y="236538"/>
            <a:ext cx="6392862" cy="657225"/>
          </a:xfrm>
          <a:prstGeom prst="rect">
            <a:avLst/>
          </a:prstGeom>
          <a:noFill/>
          <a:ln w="9525">
            <a:noFill/>
            <a:miter lim="800000"/>
            <a:headEnd/>
            <a:tailEnd/>
          </a:ln>
        </p:spPr>
        <p:txBody>
          <a:bodyPr/>
          <a:lstStyle/>
          <a:p>
            <a:r>
              <a:rPr lang="en-US" sz="2800" b="1">
                <a:solidFill>
                  <a:schemeClr val="tx1"/>
                </a:solidFill>
                <a:latin typeface="Arial" charset="0"/>
              </a:rPr>
              <a:t>Support for</a:t>
            </a:r>
            <a:br>
              <a:rPr lang="en-US" sz="2800" b="1">
                <a:solidFill>
                  <a:schemeClr val="tx1"/>
                </a:solidFill>
                <a:latin typeface="Arial" charset="0"/>
              </a:rPr>
            </a:br>
            <a:r>
              <a:rPr lang="en-US" sz="2800" b="1">
                <a:solidFill>
                  <a:schemeClr val="tx1"/>
                </a:solidFill>
                <a:latin typeface="Arial" charset="0"/>
              </a:rPr>
              <a:t>Targeted “Pull” Architecture</a:t>
            </a:r>
          </a:p>
        </p:txBody>
      </p:sp>
    </p:spTree>
  </p:cSld>
  <p:clrMapOvr>
    <a:masterClrMapping/>
  </p:clrMapOvr>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a:spLocks noChangeArrowheads="1"/>
          </p:cNvSpPr>
          <p:nvPr/>
        </p:nvSpPr>
        <p:spPr bwMode="auto">
          <a:xfrm>
            <a:off x="2209800" y="1468438"/>
            <a:ext cx="4800600" cy="5257800"/>
          </a:xfrm>
          <a:prstGeom prst="rect">
            <a:avLst/>
          </a:prstGeom>
          <a:solidFill>
            <a:srgbClr val="00FF00"/>
          </a:solidFill>
          <a:ln w="15875" algn="ctr">
            <a:solidFill>
              <a:schemeClr val="tx1"/>
            </a:solidFill>
            <a:miter lim="800000"/>
            <a:headEnd type="none" w="sm" len="sm"/>
            <a:tailEnd type="none" w="sm" len="sm"/>
          </a:ln>
        </p:spPr>
        <p:txBody>
          <a:bodyPr/>
          <a:lstStyle/>
          <a:p>
            <a:pPr eaLnBrk="0" hangingPunct="0">
              <a:lnSpc>
                <a:spcPct val="85000"/>
              </a:lnSpc>
              <a:spcBef>
                <a:spcPct val="20000"/>
              </a:spcBef>
            </a:pPr>
            <a:r>
              <a:rPr lang="en-US" b="1">
                <a:solidFill>
                  <a:schemeClr val="tx1"/>
                </a:solidFill>
                <a:latin typeface="Segoe" pitchFamily="34" charset="0"/>
              </a:rPr>
              <a:t>OpenO&amp;M On-Ramp/Off-Ramp Services</a:t>
            </a:r>
          </a:p>
        </p:txBody>
      </p:sp>
      <p:sp>
        <p:nvSpPr>
          <p:cNvPr id="16388" name="Rectangle 16387"/>
          <p:cNvSpPr>
            <a:spLocks noChangeArrowheads="1"/>
          </p:cNvSpPr>
          <p:nvPr/>
        </p:nvSpPr>
        <p:spPr bwMode="invGray">
          <a:xfrm>
            <a:off x="2438400" y="5105400"/>
            <a:ext cx="4343400" cy="1447800"/>
          </a:xfrm>
          <a:prstGeom prst="rect">
            <a:avLst/>
          </a:prstGeom>
          <a:gradFill rotWithShape="1">
            <a:gsLst>
              <a:gs pos="0">
                <a:srgbClr val="DAFF8F"/>
              </a:gs>
              <a:gs pos="100000">
                <a:srgbClr val="657642"/>
              </a:gs>
            </a:gsLst>
            <a:lin ang="2700000" scaled="1"/>
          </a:gradFill>
          <a:ln w="12700" algn="ctr">
            <a:solidFill>
              <a:schemeClr val="tx1"/>
            </a:solidFill>
            <a:miter lim="800000"/>
            <a:headEnd/>
            <a:tailEnd/>
          </a:ln>
        </p:spPr>
        <p:txBody>
          <a:bodyPr anchor="ctr">
            <a:spAutoFit/>
          </a:bodyPr>
          <a:lstStyle/>
          <a:p>
            <a:pPr algn="l" eaLnBrk="0" hangingPunct="0"/>
            <a:endParaRPr lang="en-US" sz="1800">
              <a:solidFill>
                <a:schemeClr val="tx1"/>
              </a:solidFill>
              <a:latin typeface="Calibri" pitchFamily="34" charset="0"/>
            </a:endParaRPr>
          </a:p>
        </p:txBody>
      </p:sp>
      <p:sp>
        <p:nvSpPr>
          <p:cNvPr id="12" name="Rectangle 11"/>
          <p:cNvSpPr>
            <a:spLocks noChangeArrowheads="1"/>
          </p:cNvSpPr>
          <p:nvPr/>
        </p:nvSpPr>
        <p:spPr bwMode="auto">
          <a:xfrm>
            <a:off x="2365375" y="1906588"/>
            <a:ext cx="4519613" cy="4668837"/>
          </a:xfrm>
          <a:prstGeom prst="rect">
            <a:avLst/>
          </a:prstGeom>
          <a:gradFill flip="none" rotWithShape="1">
            <a:gsLst>
              <a:gs pos="0">
                <a:schemeClr val="tx1"/>
              </a:gs>
              <a:gs pos="100000">
                <a:schemeClr val="accent1">
                  <a:tint val="20000"/>
                </a:schemeClr>
              </a:gs>
            </a:gsLst>
            <a:lin ang="16200000" scaled="1"/>
            <a:tileRect/>
          </a:gradFill>
          <a:ln w="9525" cap="flat" cmpd="sng" algn="ctr">
            <a:solidFill>
              <a:schemeClr val="tx1"/>
            </a:solidFill>
            <a:prstDash val="solid"/>
            <a:miter lim="800000"/>
            <a:headEnd type="none" w="sm" len="sm"/>
            <a:tailEnd type="none" w="sm" len="sm"/>
          </a:ln>
          <a:effectLst/>
        </p:spPr>
        <p:txBody>
          <a:bodyPr anchorCtr="1"/>
          <a:lstStyle/>
          <a:p>
            <a:pPr algn="r" eaLnBrk="0" hangingPunct="0">
              <a:lnSpc>
                <a:spcPct val="85000"/>
              </a:lnSpc>
              <a:spcBef>
                <a:spcPct val="20000"/>
              </a:spcBef>
            </a:pPr>
            <a:r>
              <a:rPr lang="en-US" sz="1400" b="1">
                <a:solidFill>
                  <a:schemeClr val="tx1"/>
                </a:solidFill>
                <a:latin typeface="Segoe" pitchFamily="34" charset="0"/>
              </a:rPr>
              <a:t>Proprietary ESB / MOM / SOA Engines</a:t>
            </a:r>
            <a:endParaRPr lang="en-US" sz="1800">
              <a:solidFill>
                <a:schemeClr val="tx1"/>
              </a:solidFill>
              <a:latin typeface="Calibri" pitchFamily="34" charset="0"/>
            </a:endParaRPr>
          </a:p>
        </p:txBody>
      </p:sp>
      <p:sp>
        <p:nvSpPr>
          <p:cNvPr id="9" name="Rectangle 8"/>
          <p:cNvSpPr>
            <a:spLocks noChangeArrowheads="1"/>
          </p:cNvSpPr>
          <p:nvPr/>
        </p:nvSpPr>
        <p:spPr bwMode="auto">
          <a:xfrm>
            <a:off x="2514600" y="5627688"/>
            <a:ext cx="4191000" cy="381000"/>
          </a:xfrm>
          <a:prstGeom prst="rect">
            <a:avLst/>
          </a:prstGeom>
          <a:solidFill>
            <a:srgbClr val="DAFF8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400" b="1">
                <a:solidFill>
                  <a:schemeClr val="tx1"/>
                </a:solidFill>
                <a:latin typeface="Segoe" pitchFamily="34" charset="0"/>
              </a:rPr>
              <a:t>System Service Maagement</a:t>
            </a:r>
            <a:endParaRPr lang="en-US" sz="1800">
              <a:solidFill>
                <a:schemeClr val="tx1"/>
              </a:solidFill>
              <a:latin typeface="Calibri" pitchFamily="34" charset="0"/>
            </a:endParaRPr>
          </a:p>
        </p:txBody>
      </p:sp>
      <p:sp>
        <p:nvSpPr>
          <p:cNvPr id="10" name="Rectangle 9"/>
          <p:cNvSpPr>
            <a:spLocks noChangeArrowheads="1"/>
          </p:cNvSpPr>
          <p:nvPr/>
        </p:nvSpPr>
        <p:spPr bwMode="auto">
          <a:xfrm>
            <a:off x="2514600" y="6096000"/>
            <a:ext cx="4191000" cy="381000"/>
          </a:xfrm>
          <a:prstGeom prst="rect">
            <a:avLst/>
          </a:prstGeom>
          <a:solidFill>
            <a:srgbClr val="DAFF8F"/>
          </a:solidFill>
          <a:ln w="9525" cap="flat" cmpd="sng" algn="ctr">
            <a:solidFill>
              <a:schemeClr val="tx1"/>
            </a:solidFill>
            <a:prstDash val="solid"/>
            <a:miter lim="800000"/>
            <a:headEnd type="none" w="sm" len="sm"/>
            <a:tailEnd type="none" w="sm" len="sm"/>
          </a:ln>
          <a:effectLst/>
        </p:spPr>
        <p:txBody>
          <a:bodyPr anchor="ctr" anchorCtr="1"/>
          <a:lstStyle/>
          <a:p>
            <a:pPr algn="r" eaLnBrk="0" hangingPunct="0">
              <a:lnSpc>
                <a:spcPct val="85000"/>
              </a:lnSpc>
              <a:spcBef>
                <a:spcPct val="20000"/>
              </a:spcBef>
            </a:pPr>
            <a:r>
              <a:rPr lang="en-US" sz="1400" b="1">
                <a:solidFill>
                  <a:schemeClr val="tx1"/>
                </a:solidFill>
                <a:latin typeface="Segoe" pitchFamily="34" charset="0"/>
              </a:rPr>
              <a:t>Security</a:t>
            </a:r>
            <a:endParaRPr lang="en-US" sz="1800">
              <a:solidFill>
                <a:schemeClr val="tx1"/>
              </a:solidFill>
              <a:latin typeface="Calibri" pitchFamily="34" charset="0"/>
            </a:endParaRPr>
          </a:p>
        </p:txBody>
      </p:sp>
      <p:sp>
        <p:nvSpPr>
          <p:cNvPr id="19" name="Rectangle 18"/>
          <p:cNvSpPr>
            <a:spLocks noChangeArrowheads="1"/>
          </p:cNvSpPr>
          <p:nvPr/>
        </p:nvSpPr>
        <p:spPr bwMode="auto">
          <a:xfrm>
            <a:off x="3197225" y="2362200"/>
            <a:ext cx="2822575" cy="2138363"/>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lstStyle/>
          <a:p>
            <a:pPr eaLnBrk="0" hangingPunct="0">
              <a:lnSpc>
                <a:spcPct val="85000"/>
              </a:lnSpc>
              <a:spcBef>
                <a:spcPct val="20000"/>
              </a:spcBef>
            </a:pPr>
            <a:r>
              <a:rPr lang="en-US" sz="1200" b="1">
                <a:solidFill>
                  <a:schemeClr val="tx1"/>
                </a:solidFill>
                <a:latin typeface="Segoe" pitchFamily="34" charset="0"/>
              </a:rPr>
              <a:t>ESB / MOM / SOA Core Engine</a:t>
            </a:r>
            <a:endParaRPr lang="en-US" sz="1800">
              <a:solidFill>
                <a:schemeClr val="tx1"/>
              </a:solidFill>
              <a:latin typeface="Calibri" pitchFamily="34" charset="0"/>
            </a:endParaRPr>
          </a:p>
        </p:txBody>
      </p:sp>
      <p:sp>
        <p:nvSpPr>
          <p:cNvPr id="21" name="Rectangle 20"/>
          <p:cNvSpPr>
            <a:spLocks noChangeArrowheads="1"/>
          </p:cNvSpPr>
          <p:nvPr/>
        </p:nvSpPr>
        <p:spPr bwMode="auto">
          <a:xfrm>
            <a:off x="3352800" y="2819400"/>
            <a:ext cx="2517775" cy="381000"/>
          </a:xfrm>
          <a:prstGeom prst="rect">
            <a:avLst/>
          </a:prstGeom>
          <a:solidFill>
            <a:schemeClr val="bg1"/>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100" b="1">
                <a:solidFill>
                  <a:schemeClr val="tx1"/>
                </a:solidFill>
                <a:latin typeface="Segoe" pitchFamily="34" charset="0"/>
              </a:rPr>
              <a:t>Message Routing</a:t>
            </a:r>
            <a:endParaRPr lang="en-US" sz="1800">
              <a:solidFill>
                <a:schemeClr val="tx1"/>
              </a:solidFill>
              <a:latin typeface="Calibri" pitchFamily="34" charset="0"/>
            </a:endParaRPr>
          </a:p>
        </p:txBody>
      </p:sp>
      <p:sp>
        <p:nvSpPr>
          <p:cNvPr id="22" name="Rectangle 21"/>
          <p:cNvSpPr>
            <a:spLocks noChangeArrowheads="1"/>
          </p:cNvSpPr>
          <p:nvPr/>
        </p:nvSpPr>
        <p:spPr bwMode="auto">
          <a:xfrm>
            <a:off x="3349625" y="3962400"/>
            <a:ext cx="2517775" cy="381000"/>
          </a:xfrm>
          <a:prstGeom prst="rect">
            <a:avLst/>
          </a:prstGeom>
          <a:solidFill>
            <a:schemeClr val="bg1"/>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100" b="1">
                <a:solidFill>
                  <a:schemeClr val="tx1"/>
                </a:solidFill>
                <a:latin typeface="Segoe" pitchFamily="34" charset="0"/>
              </a:rPr>
              <a:t>Exception Management</a:t>
            </a:r>
            <a:endParaRPr lang="en-US" sz="1800">
              <a:solidFill>
                <a:schemeClr val="tx1"/>
              </a:solidFill>
              <a:latin typeface="Calibri" pitchFamily="34" charset="0"/>
            </a:endParaRPr>
          </a:p>
        </p:txBody>
      </p:sp>
      <p:sp>
        <p:nvSpPr>
          <p:cNvPr id="15" name="Rectangle 14"/>
          <p:cNvSpPr>
            <a:spLocks noChangeArrowheads="1"/>
          </p:cNvSpPr>
          <p:nvPr/>
        </p:nvSpPr>
        <p:spPr bwMode="auto">
          <a:xfrm rot="16200000">
            <a:off x="1864519" y="3236119"/>
            <a:ext cx="2133600" cy="385762"/>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000" b="1">
                <a:solidFill>
                  <a:schemeClr val="tx1"/>
                </a:solidFill>
                <a:latin typeface="Segoe" pitchFamily="34" charset="0"/>
              </a:rPr>
              <a:t>MIMOSA OSA-EAI Services</a:t>
            </a:r>
          </a:p>
        </p:txBody>
      </p:sp>
      <p:sp>
        <p:nvSpPr>
          <p:cNvPr id="16" name="Rectangle 15"/>
          <p:cNvSpPr>
            <a:spLocks noChangeArrowheads="1"/>
          </p:cNvSpPr>
          <p:nvPr/>
        </p:nvSpPr>
        <p:spPr bwMode="auto">
          <a:xfrm>
            <a:off x="4646613" y="4576763"/>
            <a:ext cx="1831975" cy="381000"/>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200" b="1">
                <a:solidFill>
                  <a:schemeClr val="tx1"/>
                </a:solidFill>
                <a:latin typeface="Segoe" pitchFamily="34" charset="0"/>
              </a:rPr>
              <a:t>B2B Gateway</a:t>
            </a:r>
            <a:endParaRPr lang="en-US" sz="1800" b="1">
              <a:solidFill>
                <a:schemeClr val="tx1"/>
              </a:solidFill>
              <a:latin typeface="Calibri" pitchFamily="34" charset="0"/>
            </a:endParaRPr>
          </a:p>
        </p:txBody>
      </p:sp>
      <p:sp>
        <p:nvSpPr>
          <p:cNvPr id="17" name="Rectangle 16"/>
          <p:cNvSpPr>
            <a:spLocks noChangeArrowheads="1"/>
          </p:cNvSpPr>
          <p:nvPr/>
        </p:nvSpPr>
        <p:spPr bwMode="auto">
          <a:xfrm>
            <a:off x="2738438" y="4576763"/>
            <a:ext cx="1831975" cy="381000"/>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200" b="1">
                <a:solidFill>
                  <a:schemeClr val="tx1"/>
                </a:solidFill>
                <a:latin typeface="Segoe" pitchFamily="34" charset="0"/>
              </a:rPr>
              <a:t>Provisioning Framework</a:t>
            </a:r>
            <a:endParaRPr lang="en-US" sz="1800">
              <a:solidFill>
                <a:schemeClr val="tx1"/>
              </a:solidFill>
              <a:latin typeface="Calibri" pitchFamily="34" charset="0"/>
            </a:endParaRPr>
          </a:p>
        </p:txBody>
      </p:sp>
      <p:sp>
        <p:nvSpPr>
          <p:cNvPr id="18" name="Rectangle 17"/>
          <p:cNvSpPr>
            <a:spLocks noChangeArrowheads="1"/>
          </p:cNvSpPr>
          <p:nvPr/>
        </p:nvSpPr>
        <p:spPr bwMode="auto">
          <a:xfrm rot="16200000">
            <a:off x="5221287" y="3243263"/>
            <a:ext cx="2132013" cy="382588"/>
          </a:xfrm>
          <a:prstGeom prst="rect">
            <a:avLst/>
          </a:prstGeom>
          <a:solidFill>
            <a:srgbClr val="99CCFF"/>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000" b="1">
                <a:solidFill>
                  <a:schemeClr val="tx1"/>
                </a:solidFill>
                <a:latin typeface="Segoe" pitchFamily="34" charset="0"/>
              </a:rPr>
              <a:t>MIMOSA OSA-EAI Services</a:t>
            </a:r>
            <a:endParaRPr lang="en-US" sz="1000">
              <a:solidFill>
                <a:schemeClr val="tx1"/>
              </a:solidFill>
              <a:latin typeface="Calibri" pitchFamily="34" charset="0"/>
            </a:endParaRPr>
          </a:p>
        </p:txBody>
      </p:sp>
      <p:sp>
        <p:nvSpPr>
          <p:cNvPr id="46" name="TextBox 45"/>
          <p:cNvSpPr txBox="1">
            <a:spLocks noChangeArrowheads="1"/>
          </p:cNvSpPr>
          <p:nvPr/>
        </p:nvSpPr>
        <p:spPr bwMode="invGray">
          <a:xfrm>
            <a:off x="304800" y="1447800"/>
            <a:ext cx="1662113" cy="508000"/>
          </a:xfrm>
          <a:prstGeom prst="rect">
            <a:avLst/>
          </a:prstGeom>
          <a:noFill/>
          <a:ln w="12700" cap="flat" cmpd="sng" algn="ctr">
            <a:noFill/>
            <a:prstDash val="solid"/>
            <a:miter lim="800000"/>
            <a:headEnd type="none" w="med" len="med"/>
            <a:tailEnd type="none" w="med" len="med"/>
          </a:ln>
          <a:effectLst/>
        </p:spPr>
        <p:txBody>
          <a:bodyPr>
            <a:spAutoFit/>
          </a:bodyPr>
          <a:lstStyle/>
          <a:p>
            <a:pPr eaLnBrk="0" hangingPunct="0">
              <a:lnSpc>
                <a:spcPct val="85000"/>
              </a:lnSpc>
              <a:spcBef>
                <a:spcPct val="20000"/>
              </a:spcBef>
            </a:pPr>
            <a:r>
              <a:rPr lang="en-US" b="1">
                <a:solidFill>
                  <a:schemeClr val="tx1"/>
                </a:solidFill>
                <a:latin typeface="Segoe" pitchFamily="34" charset="0"/>
              </a:rPr>
              <a:t>Query Client Application</a:t>
            </a:r>
            <a:endParaRPr lang="en-US">
              <a:solidFill>
                <a:schemeClr val="tx1"/>
              </a:solidFill>
              <a:latin typeface="Calibri" pitchFamily="34" charset="0"/>
            </a:endParaRPr>
          </a:p>
        </p:txBody>
      </p:sp>
      <p:sp>
        <p:nvSpPr>
          <p:cNvPr id="1914895" name="Text Box 15"/>
          <p:cNvSpPr txBox="1">
            <a:spLocks noChangeArrowheads="1"/>
          </p:cNvSpPr>
          <p:nvPr/>
        </p:nvSpPr>
        <p:spPr bwMode="auto">
          <a:xfrm>
            <a:off x="0" y="4648200"/>
            <a:ext cx="2144713" cy="1004888"/>
          </a:xfrm>
          <a:prstGeom prst="rect">
            <a:avLst/>
          </a:prstGeom>
          <a:noFill/>
          <a:ln w="9525">
            <a:noFill/>
            <a:miter lim="800000"/>
            <a:headEnd/>
            <a:tailEnd/>
          </a:ln>
          <a:effectLst/>
        </p:spPr>
        <p:txBody>
          <a:bodyPr>
            <a:spAutoFit/>
          </a:bodyPr>
          <a:lstStyle/>
          <a:p>
            <a:pPr>
              <a:spcBef>
                <a:spcPct val="50000"/>
              </a:spcBef>
            </a:pPr>
            <a:r>
              <a:rPr lang="en-US" sz="1200" b="1">
                <a:solidFill>
                  <a:schemeClr val="tx1"/>
                </a:solidFill>
                <a:latin typeface="Arial" charset="0"/>
              </a:rPr>
              <a:t>Requests MIMOSA CRIS-formatted  Information without a-priori Knowledge of Server Applications</a:t>
            </a:r>
          </a:p>
        </p:txBody>
      </p:sp>
      <p:sp>
        <p:nvSpPr>
          <p:cNvPr id="2" name="Rectangle 20"/>
          <p:cNvSpPr>
            <a:spLocks noChangeArrowheads="1"/>
          </p:cNvSpPr>
          <p:nvPr/>
        </p:nvSpPr>
        <p:spPr bwMode="auto">
          <a:xfrm>
            <a:off x="3352800" y="3352800"/>
            <a:ext cx="2517775" cy="381000"/>
          </a:xfrm>
          <a:prstGeom prst="rect">
            <a:avLst/>
          </a:prstGeom>
          <a:solidFill>
            <a:schemeClr val="bg1"/>
          </a:solidFill>
          <a:ln w="9525" cap="flat" cmpd="sng" algn="ctr">
            <a:solidFill>
              <a:schemeClr val="tx1"/>
            </a:solidFill>
            <a:prstDash val="solid"/>
            <a:miter lim="800000"/>
            <a:headEnd type="none" w="sm" len="sm"/>
            <a:tailEnd type="none" w="sm" len="sm"/>
          </a:ln>
          <a:effectLst/>
        </p:spPr>
        <p:txBody>
          <a:bodyPr anchor="ctr" anchorCtr="1"/>
          <a:lstStyle/>
          <a:p>
            <a:pPr eaLnBrk="0" hangingPunct="0">
              <a:lnSpc>
                <a:spcPct val="85000"/>
              </a:lnSpc>
              <a:spcBef>
                <a:spcPct val="20000"/>
              </a:spcBef>
            </a:pPr>
            <a:r>
              <a:rPr lang="en-US" sz="1100" b="1">
                <a:solidFill>
                  <a:schemeClr val="tx1"/>
                </a:solidFill>
                <a:latin typeface="Segoe" pitchFamily="34" charset="0"/>
              </a:rPr>
              <a:t>Store-and-Forward Caching</a:t>
            </a:r>
            <a:endParaRPr lang="en-US" sz="1800">
              <a:solidFill>
                <a:schemeClr val="tx1"/>
              </a:solidFill>
              <a:latin typeface="Calibri" pitchFamily="34" charset="0"/>
            </a:endParaRPr>
          </a:p>
        </p:txBody>
      </p:sp>
      <p:pic>
        <p:nvPicPr>
          <p:cNvPr id="1914897" name="Rectangle 15390"/>
          <p:cNvPicPr>
            <a:picLocks noChangeAspect="1" noChangeArrowheads="1"/>
          </p:cNvPicPr>
          <p:nvPr/>
        </p:nvPicPr>
        <p:blipFill>
          <a:blip r:embed="rId2" cstate="print"/>
          <a:srcRect/>
          <a:stretch>
            <a:fillRect/>
          </a:stretch>
        </p:blipFill>
        <p:spPr bwMode="auto">
          <a:xfrm>
            <a:off x="149225" y="3213100"/>
            <a:ext cx="908050" cy="1339850"/>
          </a:xfrm>
          <a:prstGeom prst="rect">
            <a:avLst/>
          </a:prstGeom>
          <a:noFill/>
          <a:ln w="9525">
            <a:noFill/>
            <a:miter lim="800000"/>
            <a:headEnd/>
            <a:tailEnd/>
          </a:ln>
        </p:spPr>
      </p:pic>
      <p:pic>
        <p:nvPicPr>
          <p:cNvPr id="1914898" name="Rectangle 15398"/>
          <p:cNvPicPr>
            <a:picLocks noChangeAspect="1" noChangeArrowheads="1"/>
          </p:cNvPicPr>
          <p:nvPr/>
        </p:nvPicPr>
        <p:blipFill>
          <a:blip r:embed="rId3" cstate="print"/>
          <a:srcRect/>
          <a:stretch>
            <a:fillRect/>
          </a:stretch>
        </p:blipFill>
        <p:spPr bwMode="auto">
          <a:xfrm>
            <a:off x="762000" y="3243263"/>
            <a:ext cx="2166938" cy="685800"/>
          </a:xfrm>
          <a:prstGeom prst="rect">
            <a:avLst/>
          </a:prstGeom>
          <a:noFill/>
          <a:ln w="9525">
            <a:noFill/>
            <a:miter lim="800000"/>
            <a:headEnd/>
            <a:tailEnd/>
          </a:ln>
        </p:spPr>
      </p:pic>
      <p:sp>
        <p:nvSpPr>
          <p:cNvPr id="30" name="TextBox 29"/>
          <p:cNvSpPr txBox="1">
            <a:spLocks noChangeArrowheads="1"/>
          </p:cNvSpPr>
          <p:nvPr/>
        </p:nvSpPr>
        <p:spPr bwMode="invGray">
          <a:xfrm>
            <a:off x="914400" y="3048000"/>
            <a:ext cx="2057400" cy="352425"/>
          </a:xfrm>
          <a:prstGeom prst="rect">
            <a:avLst/>
          </a:prstGeom>
          <a:noFill/>
          <a:ln w="12700" cap="flat" cmpd="sng" algn="ctr">
            <a:noFill/>
            <a:prstDash val="solid"/>
            <a:miter lim="800000"/>
            <a:headEnd type="none" w="med" len="med"/>
            <a:tailEnd type="none" w="med" len="med"/>
          </a:ln>
          <a:effectLst/>
        </p:spPr>
        <p:txBody>
          <a:bodyPr>
            <a:spAutoFit/>
          </a:bodyPr>
          <a:lstStyle/>
          <a:p>
            <a:pPr algn="l" eaLnBrk="0" hangingPunct="0">
              <a:lnSpc>
                <a:spcPct val="85000"/>
              </a:lnSpc>
              <a:spcBef>
                <a:spcPct val="20000"/>
              </a:spcBef>
            </a:pPr>
            <a:r>
              <a:rPr lang="en-US" sz="1000" b="1">
                <a:solidFill>
                  <a:schemeClr val="tx1"/>
                </a:solidFill>
                <a:latin typeface="Segoe" pitchFamily="34" charset="0"/>
              </a:rPr>
              <a:t>Tech-Message Header with Tech-CDE or Tech-XML Body</a:t>
            </a:r>
            <a:endParaRPr lang="en-US" sz="1800">
              <a:solidFill>
                <a:schemeClr val="tx1"/>
              </a:solidFill>
              <a:latin typeface="Calibri" pitchFamily="34" charset="0"/>
            </a:endParaRPr>
          </a:p>
        </p:txBody>
      </p:sp>
      <p:pic>
        <p:nvPicPr>
          <p:cNvPr id="1914900" name="Rectangle 15398"/>
          <p:cNvPicPr>
            <a:picLocks noChangeAspect="1" noChangeArrowheads="1"/>
          </p:cNvPicPr>
          <p:nvPr/>
        </p:nvPicPr>
        <p:blipFill>
          <a:blip r:embed="rId4" cstate="print"/>
          <a:srcRect/>
          <a:stretch>
            <a:fillRect/>
          </a:stretch>
        </p:blipFill>
        <p:spPr bwMode="auto">
          <a:xfrm>
            <a:off x="762000" y="3733800"/>
            <a:ext cx="2057400" cy="685800"/>
          </a:xfrm>
          <a:prstGeom prst="rect">
            <a:avLst/>
          </a:prstGeom>
          <a:noFill/>
          <a:ln w="9525">
            <a:noFill/>
            <a:miter lim="800000"/>
            <a:headEnd/>
            <a:tailEnd/>
          </a:ln>
        </p:spPr>
      </p:pic>
      <p:sp>
        <p:nvSpPr>
          <p:cNvPr id="1914901" name="Text Box 21"/>
          <p:cNvSpPr txBox="1">
            <a:spLocks noChangeArrowheads="1"/>
          </p:cNvSpPr>
          <p:nvPr/>
        </p:nvSpPr>
        <p:spPr bwMode="auto">
          <a:xfrm>
            <a:off x="750888" y="3962400"/>
            <a:ext cx="2144712" cy="260350"/>
          </a:xfrm>
          <a:prstGeom prst="rect">
            <a:avLst/>
          </a:prstGeom>
          <a:noFill/>
          <a:ln w="9525">
            <a:noFill/>
            <a:miter lim="800000"/>
            <a:headEnd/>
            <a:tailEnd/>
          </a:ln>
          <a:effectLst/>
        </p:spPr>
        <p:txBody>
          <a:bodyPr>
            <a:spAutoFit/>
          </a:bodyPr>
          <a:lstStyle/>
          <a:p>
            <a:pPr>
              <a:spcBef>
                <a:spcPct val="50000"/>
              </a:spcBef>
            </a:pPr>
            <a:r>
              <a:rPr lang="en-US" sz="1100" b="1">
                <a:solidFill>
                  <a:schemeClr val="tx1"/>
                </a:solidFill>
                <a:latin typeface="Arial" charset="0"/>
              </a:rPr>
              <a:t>Query Results</a:t>
            </a:r>
          </a:p>
        </p:txBody>
      </p:sp>
      <p:sp>
        <p:nvSpPr>
          <p:cNvPr id="1914902" name="Text Box 22"/>
          <p:cNvSpPr txBox="1">
            <a:spLocks noChangeArrowheads="1"/>
          </p:cNvSpPr>
          <p:nvPr/>
        </p:nvSpPr>
        <p:spPr bwMode="auto">
          <a:xfrm>
            <a:off x="914400" y="3429000"/>
            <a:ext cx="2144713" cy="260350"/>
          </a:xfrm>
          <a:prstGeom prst="rect">
            <a:avLst/>
          </a:prstGeom>
          <a:noFill/>
          <a:ln w="9525">
            <a:noFill/>
            <a:miter lim="800000"/>
            <a:headEnd/>
            <a:tailEnd/>
          </a:ln>
          <a:effectLst/>
        </p:spPr>
        <p:txBody>
          <a:bodyPr>
            <a:spAutoFit/>
          </a:bodyPr>
          <a:lstStyle/>
          <a:p>
            <a:pPr>
              <a:spcBef>
                <a:spcPct val="50000"/>
              </a:spcBef>
            </a:pPr>
            <a:r>
              <a:rPr lang="en-US" sz="1100" b="1">
                <a:solidFill>
                  <a:schemeClr val="tx1"/>
                </a:solidFill>
                <a:latin typeface="Arial" charset="0"/>
              </a:rPr>
              <a:t>Query</a:t>
            </a:r>
          </a:p>
        </p:txBody>
      </p:sp>
      <p:sp>
        <p:nvSpPr>
          <p:cNvPr id="3" name="TextBox 45"/>
          <p:cNvSpPr txBox="1">
            <a:spLocks noChangeArrowheads="1"/>
          </p:cNvSpPr>
          <p:nvPr/>
        </p:nvSpPr>
        <p:spPr bwMode="invGray">
          <a:xfrm>
            <a:off x="7162800" y="1295400"/>
            <a:ext cx="1752600" cy="508000"/>
          </a:xfrm>
          <a:prstGeom prst="rect">
            <a:avLst/>
          </a:prstGeom>
          <a:noFill/>
          <a:ln w="12700" cap="flat" cmpd="sng" algn="ctr">
            <a:noFill/>
            <a:prstDash val="solid"/>
            <a:miter lim="800000"/>
            <a:headEnd type="none" w="med" len="med"/>
            <a:tailEnd type="none" w="med" len="med"/>
          </a:ln>
          <a:effectLst/>
        </p:spPr>
        <p:txBody>
          <a:bodyPr>
            <a:spAutoFit/>
          </a:bodyPr>
          <a:lstStyle/>
          <a:p>
            <a:pPr eaLnBrk="0" hangingPunct="0">
              <a:lnSpc>
                <a:spcPct val="85000"/>
              </a:lnSpc>
              <a:spcBef>
                <a:spcPct val="20000"/>
              </a:spcBef>
            </a:pPr>
            <a:r>
              <a:rPr lang="en-US" b="1">
                <a:solidFill>
                  <a:schemeClr val="tx1"/>
                </a:solidFill>
                <a:latin typeface="Segoe" pitchFamily="34" charset="0"/>
              </a:rPr>
              <a:t>Query Server Applications</a:t>
            </a:r>
            <a:endParaRPr lang="en-US">
              <a:solidFill>
                <a:schemeClr val="tx1"/>
              </a:solidFill>
              <a:latin typeface="Calibri" pitchFamily="34" charset="0"/>
            </a:endParaRPr>
          </a:p>
        </p:txBody>
      </p:sp>
      <p:grpSp>
        <p:nvGrpSpPr>
          <p:cNvPr id="7" name="Group 24"/>
          <p:cNvGrpSpPr>
            <a:grpSpLocks/>
          </p:cNvGrpSpPr>
          <p:nvPr/>
        </p:nvGrpSpPr>
        <p:grpSpPr bwMode="auto">
          <a:xfrm>
            <a:off x="6324600" y="3200400"/>
            <a:ext cx="2209800" cy="685800"/>
            <a:chOff x="3984" y="2016"/>
            <a:chExt cx="1392" cy="432"/>
          </a:xfrm>
        </p:grpSpPr>
        <p:pic>
          <p:nvPicPr>
            <p:cNvPr id="1914905" name="Rectangle 15383"/>
            <p:cNvPicPr>
              <a:picLocks noChangeAspect="1" noChangeArrowheads="1"/>
            </p:cNvPicPr>
            <p:nvPr/>
          </p:nvPicPr>
          <p:blipFill>
            <a:blip r:embed="rId3" cstate="print"/>
            <a:srcRect/>
            <a:stretch>
              <a:fillRect/>
            </a:stretch>
          </p:blipFill>
          <p:spPr bwMode="auto">
            <a:xfrm>
              <a:off x="3984" y="2016"/>
              <a:ext cx="1392" cy="432"/>
            </a:xfrm>
            <a:prstGeom prst="rect">
              <a:avLst/>
            </a:prstGeom>
            <a:noFill/>
            <a:ln w="9525">
              <a:noFill/>
              <a:miter lim="800000"/>
              <a:headEnd/>
              <a:tailEnd/>
            </a:ln>
          </p:spPr>
        </p:pic>
        <p:sp>
          <p:nvSpPr>
            <p:cNvPr id="4" name="TextBox 48"/>
            <p:cNvSpPr txBox="1">
              <a:spLocks noChangeArrowheads="1"/>
            </p:cNvSpPr>
            <p:nvPr/>
          </p:nvSpPr>
          <p:spPr bwMode="invGray">
            <a:xfrm>
              <a:off x="3984" y="2160"/>
              <a:ext cx="1392" cy="156"/>
            </a:xfrm>
            <a:prstGeom prst="rect">
              <a:avLst/>
            </a:prstGeom>
            <a:noFill/>
            <a:ln w="12700" cap="flat" cmpd="sng" algn="ctr">
              <a:noFill/>
              <a:prstDash val="solid"/>
              <a:miter lim="800000"/>
              <a:headEnd type="none" w="med" len="med"/>
              <a:tailEnd type="none" w="med" len="med"/>
            </a:ln>
            <a:effectLst/>
          </p:spPr>
          <p:txBody>
            <a:bodyPr>
              <a:spAutoFit/>
            </a:bodyPr>
            <a:lstStyle/>
            <a:p>
              <a:pPr eaLnBrk="0" hangingPunct="0">
                <a:lnSpc>
                  <a:spcPct val="85000"/>
                </a:lnSpc>
                <a:spcBef>
                  <a:spcPct val="20000"/>
                </a:spcBef>
              </a:pPr>
              <a:r>
                <a:rPr lang="en-US" sz="1200" b="1">
                  <a:solidFill>
                    <a:schemeClr val="tx1"/>
                  </a:solidFill>
                  <a:latin typeface="Arial" charset="0"/>
                </a:rPr>
                <a:t>Query</a:t>
              </a:r>
            </a:p>
          </p:txBody>
        </p:sp>
      </p:grpSp>
      <p:pic>
        <p:nvPicPr>
          <p:cNvPr id="1914907" name="Rectangle 15390"/>
          <p:cNvPicPr>
            <a:picLocks noChangeAspect="1" noChangeArrowheads="1"/>
          </p:cNvPicPr>
          <p:nvPr/>
        </p:nvPicPr>
        <p:blipFill>
          <a:blip r:embed="rId5" cstate="print"/>
          <a:srcRect/>
          <a:stretch>
            <a:fillRect/>
          </a:stretch>
        </p:blipFill>
        <p:spPr bwMode="auto">
          <a:xfrm>
            <a:off x="8262938" y="3190875"/>
            <a:ext cx="823912" cy="1216025"/>
          </a:xfrm>
          <a:prstGeom prst="rect">
            <a:avLst/>
          </a:prstGeom>
          <a:noFill/>
          <a:ln w="9525">
            <a:noFill/>
            <a:miter lim="800000"/>
            <a:headEnd/>
            <a:tailEnd/>
          </a:ln>
        </p:spPr>
      </p:pic>
      <p:pic>
        <p:nvPicPr>
          <p:cNvPr id="1914908" name="Rectangle 15390"/>
          <p:cNvPicPr>
            <a:picLocks noChangeAspect="1" noChangeArrowheads="1"/>
          </p:cNvPicPr>
          <p:nvPr/>
        </p:nvPicPr>
        <p:blipFill>
          <a:blip r:embed="rId5" cstate="print"/>
          <a:srcRect/>
          <a:stretch>
            <a:fillRect/>
          </a:stretch>
        </p:blipFill>
        <p:spPr bwMode="auto">
          <a:xfrm>
            <a:off x="8320088" y="4876800"/>
            <a:ext cx="823912" cy="1216025"/>
          </a:xfrm>
          <a:prstGeom prst="rect">
            <a:avLst/>
          </a:prstGeom>
          <a:noFill/>
          <a:ln w="9525">
            <a:noFill/>
            <a:miter lim="800000"/>
            <a:headEnd/>
            <a:tailEnd/>
          </a:ln>
        </p:spPr>
      </p:pic>
      <p:pic>
        <p:nvPicPr>
          <p:cNvPr id="1914909" name="Rectangle 15390"/>
          <p:cNvPicPr>
            <a:picLocks noChangeAspect="1" noChangeArrowheads="1"/>
          </p:cNvPicPr>
          <p:nvPr/>
        </p:nvPicPr>
        <p:blipFill>
          <a:blip r:embed="rId5" cstate="print"/>
          <a:srcRect/>
          <a:stretch>
            <a:fillRect/>
          </a:stretch>
        </p:blipFill>
        <p:spPr bwMode="auto">
          <a:xfrm>
            <a:off x="8320088" y="1752600"/>
            <a:ext cx="823912" cy="1216025"/>
          </a:xfrm>
          <a:prstGeom prst="rect">
            <a:avLst/>
          </a:prstGeom>
          <a:noFill/>
          <a:ln w="9525">
            <a:noFill/>
            <a:miter lim="800000"/>
            <a:headEnd/>
            <a:tailEnd/>
          </a:ln>
        </p:spPr>
      </p:pic>
      <p:grpSp>
        <p:nvGrpSpPr>
          <p:cNvPr id="8" name="Group 30"/>
          <p:cNvGrpSpPr>
            <a:grpSpLocks/>
          </p:cNvGrpSpPr>
          <p:nvPr/>
        </p:nvGrpSpPr>
        <p:grpSpPr bwMode="auto">
          <a:xfrm rot="-1402326">
            <a:off x="6324600" y="2209800"/>
            <a:ext cx="2209800" cy="685800"/>
            <a:chOff x="3984" y="2016"/>
            <a:chExt cx="1392" cy="432"/>
          </a:xfrm>
        </p:grpSpPr>
        <p:pic>
          <p:nvPicPr>
            <p:cNvPr id="1914911" name="Rectangle 15383"/>
            <p:cNvPicPr>
              <a:picLocks noChangeAspect="1" noChangeArrowheads="1"/>
            </p:cNvPicPr>
            <p:nvPr/>
          </p:nvPicPr>
          <p:blipFill>
            <a:blip r:embed="rId3" cstate="print"/>
            <a:srcRect/>
            <a:stretch>
              <a:fillRect/>
            </a:stretch>
          </p:blipFill>
          <p:spPr bwMode="auto">
            <a:xfrm>
              <a:off x="3984" y="2016"/>
              <a:ext cx="1392" cy="432"/>
            </a:xfrm>
            <a:prstGeom prst="rect">
              <a:avLst/>
            </a:prstGeom>
            <a:noFill/>
            <a:ln w="9525">
              <a:noFill/>
              <a:miter lim="800000"/>
              <a:headEnd/>
              <a:tailEnd/>
            </a:ln>
          </p:spPr>
        </p:pic>
        <p:sp>
          <p:nvSpPr>
            <p:cNvPr id="5" name="TextBox 48"/>
            <p:cNvSpPr txBox="1">
              <a:spLocks noChangeArrowheads="1"/>
            </p:cNvSpPr>
            <p:nvPr/>
          </p:nvSpPr>
          <p:spPr bwMode="invGray">
            <a:xfrm>
              <a:off x="3984" y="2159"/>
              <a:ext cx="1392" cy="156"/>
            </a:xfrm>
            <a:prstGeom prst="rect">
              <a:avLst/>
            </a:prstGeom>
            <a:noFill/>
            <a:ln w="12700" cap="flat" cmpd="sng" algn="ctr">
              <a:noFill/>
              <a:prstDash val="solid"/>
              <a:miter lim="800000"/>
              <a:headEnd type="none" w="med" len="med"/>
              <a:tailEnd type="none" w="med" len="med"/>
            </a:ln>
            <a:effectLst/>
          </p:spPr>
          <p:txBody>
            <a:bodyPr>
              <a:spAutoFit/>
            </a:bodyPr>
            <a:lstStyle/>
            <a:p>
              <a:pPr eaLnBrk="0" hangingPunct="0">
                <a:lnSpc>
                  <a:spcPct val="85000"/>
                </a:lnSpc>
                <a:spcBef>
                  <a:spcPct val="20000"/>
                </a:spcBef>
              </a:pPr>
              <a:r>
                <a:rPr lang="en-US" sz="1200" b="1">
                  <a:solidFill>
                    <a:schemeClr val="tx1"/>
                  </a:solidFill>
                  <a:latin typeface="Arial" charset="0"/>
                </a:rPr>
                <a:t>Query</a:t>
              </a:r>
            </a:p>
          </p:txBody>
        </p:sp>
      </p:grpSp>
      <p:pic>
        <p:nvPicPr>
          <p:cNvPr id="1914913" name="Rectangle 15383"/>
          <p:cNvPicPr>
            <a:picLocks noChangeAspect="1" noChangeArrowheads="1"/>
          </p:cNvPicPr>
          <p:nvPr/>
        </p:nvPicPr>
        <p:blipFill>
          <a:blip r:embed="rId3" cstate="print"/>
          <a:srcRect/>
          <a:stretch>
            <a:fillRect/>
          </a:stretch>
        </p:blipFill>
        <p:spPr bwMode="auto">
          <a:xfrm rot="1376559">
            <a:off x="6324600" y="4343400"/>
            <a:ext cx="2209800" cy="685800"/>
          </a:xfrm>
          <a:prstGeom prst="rect">
            <a:avLst/>
          </a:prstGeom>
          <a:noFill/>
          <a:ln w="9525">
            <a:noFill/>
            <a:miter lim="800000"/>
            <a:headEnd/>
            <a:tailEnd/>
          </a:ln>
        </p:spPr>
      </p:pic>
      <p:sp>
        <p:nvSpPr>
          <p:cNvPr id="49" name="TextBox 48"/>
          <p:cNvSpPr txBox="1">
            <a:spLocks noChangeArrowheads="1"/>
          </p:cNvSpPr>
          <p:nvPr/>
        </p:nvSpPr>
        <p:spPr bwMode="invGray">
          <a:xfrm rot="1376559">
            <a:off x="6319838" y="4570413"/>
            <a:ext cx="2209800" cy="247650"/>
          </a:xfrm>
          <a:prstGeom prst="rect">
            <a:avLst/>
          </a:prstGeom>
          <a:noFill/>
          <a:ln w="9525">
            <a:noFill/>
            <a:miter lim="800000"/>
            <a:headEnd/>
            <a:tailEnd/>
          </a:ln>
        </p:spPr>
        <p:txBody>
          <a:bodyPr>
            <a:spAutoFit/>
          </a:bodyPr>
          <a:lstStyle/>
          <a:p>
            <a:pPr algn="l" eaLnBrk="0" hangingPunct="0">
              <a:lnSpc>
                <a:spcPct val="85000"/>
              </a:lnSpc>
              <a:spcBef>
                <a:spcPct val="20000"/>
              </a:spcBef>
            </a:pPr>
            <a:r>
              <a:rPr lang="en-US" sz="1200" b="1">
                <a:solidFill>
                  <a:schemeClr val="tx1"/>
                </a:solidFill>
                <a:latin typeface="Arial" charset="0"/>
              </a:rPr>
              <a:t>“System of record” events</a:t>
            </a:r>
          </a:p>
        </p:txBody>
      </p:sp>
      <p:grpSp>
        <p:nvGrpSpPr>
          <p:cNvPr id="11" name="Group 35"/>
          <p:cNvGrpSpPr>
            <a:grpSpLocks/>
          </p:cNvGrpSpPr>
          <p:nvPr/>
        </p:nvGrpSpPr>
        <p:grpSpPr bwMode="auto">
          <a:xfrm rot="-1130270">
            <a:off x="6400800" y="2590800"/>
            <a:ext cx="2147888" cy="685800"/>
            <a:chOff x="3936" y="2400"/>
            <a:chExt cx="1353" cy="432"/>
          </a:xfrm>
        </p:grpSpPr>
        <p:pic>
          <p:nvPicPr>
            <p:cNvPr id="1914916" name="Rectangle 15398"/>
            <p:cNvPicPr>
              <a:picLocks noChangeAspect="1" noChangeArrowheads="1"/>
            </p:cNvPicPr>
            <p:nvPr/>
          </p:nvPicPr>
          <p:blipFill>
            <a:blip r:embed="rId6" cstate="print"/>
            <a:srcRect/>
            <a:stretch>
              <a:fillRect/>
            </a:stretch>
          </p:blipFill>
          <p:spPr bwMode="auto">
            <a:xfrm>
              <a:off x="3936" y="2400"/>
              <a:ext cx="1353" cy="432"/>
            </a:xfrm>
            <a:prstGeom prst="rect">
              <a:avLst/>
            </a:prstGeom>
            <a:noFill/>
            <a:ln w="9525">
              <a:noFill/>
              <a:miter lim="800000"/>
              <a:headEnd/>
              <a:tailEnd/>
            </a:ln>
          </p:spPr>
        </p:pic>
        <p:sp>
          <p:nvSpPr>
            <p:cNvPr id="1914917" name="Text Box 37"/>
            <p:cNvSpPr txBox="1">
              <a:spLocks noChangeArrowheads="1"/>
            </p:cNvSpPr>
            <p:nvPr/>
          </p:nvSpPr>
          <p:spPr bwMode="auto">
            <a:xfrm>
              <a:off x="3936" y="2544"/>
              <a:ext cx="1351" cy="164"/>
            </a:xfrm>
            <a:prstGeom prst="rect">
              <a:avLst/>
            </a:prstGeom>
            <a:noFill/>
            <a:ln w="9525">
              <a:noFill/>
              <a:miter lim="800000"/>
              <a:headEnd/>
              <a:tailEnd/>
            </a:ln>
            <a:effectLst/>
          </p:spPr>
          <p:txBody>
            <a:bodyPr>
              <a:spAutoFit/>
            </a:bodyPr>
            <a:lstStyle/>
            <a:p>
              <a:pPr>
                <a:spcBef>
                  <a:spcPct val="50000"/>
                </a:spcBef>
              </a:pPr>
              <a:r>
                <a:rPr lang="en-US" sz="1100" b="1">
                  <a:solidFill>
                    <a:schemeClr val="tx1"/>
                  </a:solidFill>
                  <a:latin typeface="Arial" charset="0"/>
                </a:rPr>
                <a:t>Query Results</a:t>
              </a:r>
            </a:p>
          </p:txBody>
        </p:sp>
      </p:grpSp>
      <p:pic>
        <p:nvPicPr>
          <p:cNvPr id="1914918" name="Rectangle 15398"/>
          <p:cNvPicPr>
            <a:picLocks noChangeAspect="1" noChangeArrowheads="1"/>
          </p:cNvPicPr>
          <p:nvPr/>
        </p:nvPicPr>
        <p:blipFill>
          <a:blip r:embed="rId6" cstate="print"/>
          <a:srcRect/>
          <a:stretch>
            <a:fillRect/>
          </a:stretch>
        </p:blipFill>
        <p:spPr bwMode="auto">
          <a:xfrm rot="1474656">
            <a:off x="6324600" y="4648200"/>
            <a:ext cx="2147888" cy="685800"/>
          </a:xfrm>
          <a:prstGeom prst="rect">
            <a:avLst/>
          </a:prstGeom>
          <a:noFill/>
          <a:ln w="9525">
            <a:noFill/>
            <a:miter lim="800000"/>
            <a:headEnd/>
            <a:tailEnd/>
          </a:ln>
        </p:spPr>
      </p:pic>
      <p:sp>
        <p:nvSpPr>
          <p:cNvPr id="1914919" name="Text Box 39"/>
          <p:cNvSpPr txBox="1">
            <a:spLocks noChangeArrowheads="1"/>
          </p:cNvSpPr>
          <p:nvPr/>
        </p:nvSpPr>
        <p:spPr bwMode="auto">
          <a:xfrm rot="1474656">
            <a:off x="6316663" y="4873625"/>
            <a:ext cx="2144712" cy="260350"/>
          </a:xfrm>
          <a:prstGeom prst="rect">
            <a:avLst/>
          </a:prstGeom>
          <a:noFill/>
          <a:ln w="9525">
            <a:noFill/>
            <a:miter lim="800000"/>
            <a:headEnd/>
            <a:tailEnd/>
          </a:ln>
          <a:effectLst/>
        </p:spPr>
        <p:txBody>
          <a:bodyPr>
            <a:spAutoFit/>
          </a:bodyPr>
          <a:lstStyle/>
          <a:p>
            <a:pPr>
              <a:spcBef>
                <a:spcPct val="50000"/>
              </a:spcBef>
            </a:pPr>
            <a:r>
              <a:rPr lang="en-US" sz="1100" b="1">
                <a:solidFill>
                  <a:schemeClr val="tx1"/>
                </a:solidFill>
                <a:latin typeface="Arial" charset="0"/>
              </a:rPr>
              <a:t>Query Results</a:t>
            </a:r>
          </a:p>
        </p:txBody>
      </p:sp>
      <p:sp>
        <p:nvSpPr>
          <p:cNvPr id="1914920" name="Text Box 40"/>
          <p:cNvSpPr txBox="1">
            <a:spLocks noChangeArrowheads="1"/>
          </p:cNvSpPr>
          <p:nvPr/>
        </p:nvSpPr>
        <p:spPr bwMode="auto">
          <a:xfrm>
            <a:off x="9813925" y="4913313"/>
            <a:ext cx="184150" cy="366712"/>
          </a:xfrm>
          <a:prstGeom prst="rect">
            <a:avLst/>
          </a:prstGeom>
          <a:noFill/>
          <a:ln w="9525">
            <a:noFill/>
            <a:miter lim="800000"/>
            <a:headEnd/>
            <a:tailEnd/>
          </a:ln>
          <a:effectLst/>
        </p:spPr>
        <p:txBody>
          <a:bodyPr wrap="none">
            <a:spAutoFit/>
          </a:bodyPr>
          <a:lstStyle/>
          <a:p>
            <a:pPr algn="l"/>
            <a:endParaRPr lang="en-US" sz="1800">
              <a:solidFill>
                <a:schemeClr val="tx1"/>
              </a:solidFill>
              <a:latin typeface="Arial" charset="0"/>
            </a:endParaRPr>
          </a:p>
        </p:txBody>
      </p:sp>
      <p:grpSp>
        <p:nvGrpSpPr>
          <p:cNvPr id="13" name="Group 41"/>
          <p:cNvGrpSpPr>
            <a:grpSpLocks/>
          </p:cNvGrpSpPr>
          <p:nvPr/>
        </p:nvGrpSpPr>
        <p:grpSpPr bwMode="auto">
          <a:xfrm>
            <a:off x="6248400" y="3505200"/>
            <a:ext cx="2147888" cy="685800"/>
            <a:chOff x="3936" y="2400"/>
            <a:chExt cx="1353" cy="432"/>
          </a:xfrm>
        </p:grpSpPr>
        <p:pic>
          <p:nvPicPr>
            <p:cNvPr id="1914922" name="Rectangle 15398"/>
            <p:cNvPicPr>
              <a:picLocks noChangeAspect="1" noChangeArrowheads="1"/>
            </p:cNvPicPr>
            <p:nvPr/>
          </p:nvPicPr>
          <p:blipFill>
            <a:blip r:embed="rId6" cstate="print"/>
            <a:srcRect/>
            <a:stretch>
              <a:fillRect/>
            </a:stretch>
          </p:blipFill>
          <p:spPr bwMode="auto">
            <a:xfrm>
              <a:off x="3936" y="2400"/>
              <a:ext cx="1353" cy="432"/>
            </a:xfrm>
            <a:prstGeom prst="rect">
              <a:avLst/>
            </a:prstGeom>
            <a:noFill/>
            <a:ln w="9525">
              <a:noFill/>
              <a:miter lim="800000"/>
              <a:headEnd/>
              <a:tailEnd/>
            </a:ln>
          </p:spPr>
        </p:pic>
        <p:sp>
          <p:nvSpPr>
            <p:cNvPr id="1914923" name="Text Box 43"/>
            <p:cNvSpPr txBox="1">
              <a:spLocks noChangeArrowheads="1"/>
            </p:cNvSpPr>
            <p:nvPr/>
          </p:nvSpPr>
          <p:spPr bwMode="auto">
            <a:xfrm>
              <a:off x="3936" y="2544"/>
              <a:ext cx="1351" cy="164"/>
            </a:xfrm>
            <a:prstGeom prst="rect">
              <a:avLst/>
            </a:prstGeom>
            <a:noFill/>
            <a:ln w="9525">
              <a:noFill/>
              <a:miter lim="800000"/>
              <a:headEnd/>
              <a:tailEnd/>
            </a:ln>
            <a:effectLst/>
          </p:spPr>
          <p:txBody>
            <a:bodyPr>
              <a:spAutoFit/>
            </a:bodyPr>
            <a:lstStyle/>
            <a:p>
              <a:pPr>
                <a:spcBef>
                  <a:spcPct val="50000"/>
                </a:spcBef>
              </a:pPr>
              <a:r>
                <a:rPr lang="en-US" sz="1100" b="1">
                  <a:solidFill>
                    <a:schemeClr val="tx1"/>
                  </a:solidFill>
                  <a:latin typeface="Arial" charset="0"/>
                </a:rPr>
                <a:t>Query Results</a:t>
              </a:r>
            </a:p>
          </p:txBody>
        </p:sp>
      </p:grpSp>
      <p:sp>
        <p:nvSpPr>
          <p:cNvPr id="1914924" name="Rectangle 44"/>
          <p:cNvSpPr>
            <a:spLocks noChangeArrowheads="1"/>
          </p:cNvSpPr>
          <p:nvPr/>
        </p:nvSpPr>
        <p:spPr bwMode="auto">
          <a:xfrm>
            <a:off x="1960563" y="236538"/>
            <a:ext cx="7378700" cy="657225"/>
          </a:xfrm>
          <a:prstGeom prst="rect">
            <a:avLst/>
          </a:prstGeom>
          <a:noFill/>
          <a:ln w="9525">
            <a:noFill/>
            <a:miter lim="800000"/>
            <a:headEnd/>
            <a:tailEnd/>
          </a:ln>
        </p:spPr>
        <p:txBody>
          <a:bodyPr/>
          <a:lstStyle/>
          <a:p>
            <a:r>
              <a:rPr lang="en-US" sz="2800" b="1">
                <a:solidFill>
                  <a:schemeClr val="tx1"/>
                </a:solidFill>
                <a:latin typeface="Arial" charset="0"/>
              </a:rPr>
              <a:t>Support for</a:t>
            </a:r>
            <a:br>
              <a:rPr lang="en-US" sz="2800" b="1">
                <a:solidFill>
                  <a:schemeClr val="tx1"/>
                </a:solidFill>
                <a:latin typeface="Arial" charset="0"/>
              </a:rPr>
            </a:br>
            <a:r>
              <a:rPr lang="en-US" sz="2800" b="1">
                <a:solidFill>
                  <a:schemeClr val="tx1"/>
                </a:solidFill>
                <a:latin typeface="Arial" charset="0"/>
              </a:rPr>
              <a:t>Untargeted “Scatter/Gather” Architecture</a:t>
            </a: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02" name="Rectangle 2"/>
          <p:cNvSpPr>
            <a:spLocks noGrp="1" noChangeArrowheads="1"/>
          </p:cNvSpPr>
          <p:nvPr>
            <p:ph type="title"/>
          </p:nvPr>
        </p:nvSpPr>
        <p:spPr/>
        <p:txBody>
          <a:bodyPr/>
          <a:lstStyle/>
          <a:p>
            <a:r>
              <a:rPr lang="en-US" smtClean="0"/>
              <a:t>current situation</a:t>
            </a:r>
          </a:p>
        </p:txBody>
      </p:sp>
      <p:pic>
        <p:nvPicPr>
          <p:cNvPr id="1024003" name="Picture 3" descr="1"/>
          <p:cNvPicPr>
            <a:picLocks noChangeAspect="1" noChangeArrowheads="1"/>
          </p:cNvPicPr>
          <p:nvPr/>
        </p:nvPicPr>
        <p:blipFill>
          <a:blip r:embed="rId3" cstate="print"/>
          <a:srcRect/>
          <a:stretch>
            <a:fillRect/>
          </a:stretch>
        </p:blipFill>
        <p:spPr bwMode="auto">
          <a:xfrm>
            <a:off x="823913" y="3035300"/>
            <a:ext cx="944562" cy="908050"/>
          </a:xfrm>
          <a:prstGeom prst="rect">
            <a:avLst/>
          </a:prstGeom>
          <a:noFill/>
        </p:spPr>
      </p:pic>
      <p:sp>
        <p:nvSpPr>
          <p:cNvPr id="1024004" name="Text Box 4"/>
          <p:cNvSpPr txBox="1">
            <a:spLocks noChangeArrowheads="1"/>
          </p:cNvSpPr>
          <p:nvPr/>
        </p:nvSpPr>
        <p:spPr bwMode="auto">
          <a:xfrm>
            <a:off x="762000" y="3960813"/>
            <a:ext cx="908050" cy="320675"/>
          </a:xfrm>
          <a:prstGeom prst="rect">
            <a:avLst/>
          </a:prstGeom>
          <a:noFill/>
          <a:ln w="9525">
            <a:noFill/>
            <a:miter lim="800000"/>
            <a:headEnd/>
            <a:tailEnd/>
          </a:ln>
          <a:effectLst/>
        </p:spPr>
        <p:txBody>
          <a:bodyPr wrap="none">
            <a:spAutoFit/>
          </a:bodyPr>
          <a:lstStyle/>
          <a:p>
            <a:pPr algn="l" eaLnBrk="0" hangingPunct="0"/>
            <a:r>
              <a:rPr lang="en-US" sz="1500">
                <a:solidFill>
                  <a:srgbClr val="0050AA"/>
                </a:solidFill>
                <a:latin typeface="Calibri" pitchFamily="34" charset="0"/>
              </a:rPr>
              <a:t>reliability</a:t>
            </a:r>
          </a:p>
        </p:txBody>
      </p:sp>
      <p:pic>
        <p:nvPicPr>
          <p:cNvPr id="1024005" name="Picture 5" descr="1"/>
          <p:cNvPicPr>
            <a:picLocks noChangeAspect="1" noChangeArrowheads="1"/>
          </p:cNvPicPr>
          <p:nvPr/>
        </p:nvPicPr>
        <p:blipFill>
          <a:blip r:embed="rId4" cstate="print"/>
          <a:srcRect/>
          <a:stretch>
            <a:fillRect/>
          </a:stretch>
        </p:blipFill>
        <p:spPr bwMode="auto">
          <a:xfrm>
            <a:off x="1244600" y="4733925"/>
            <a:ext cx="942975" cy="908050"/>
          </a:xfrm>
          <a:prstGeom prst="rect">
            <a:avLst/>
          </a:prstGeom>
          <a:noFill/>
        </p:spPr>
      </p:pic>
      <p:sp>
        <p:nvSpPr>
          <p:cNvPr id="1024006" name="Text Box 6"/>
          <p:cNvSpPr txBox="1">
            <a:spLocks noChangeArrowheads="1"/>
          </p:cNvSpPr>
          <p:nvPr/>
        </p:nvSpPr>
        <p:spPr bwMode="auto">
          <a:xfrm>
            <a:off x="836613" y="5645150"/>
            <a:ext cx="1196975" cy="320675"/>
          </a:xfrm>
          <a:prstGeom prst="rect">
            <a:avLst/>
          </a:prstGeom>
          <a:noFill/>
          <a:ln w="9525">
            <a:noFill/>
            <a:miter lim="800000"/>
            <a:headEnd/>
            <a:tailEnd/>
          </a:ln>
          <a:effectLst/>
        </p:spPr>
        <p:txBody>
          <a:bodyPr wrap="none">
            <a:spAutoFit/>
          </a:bodyPr>
          <a:lstStyle/>
          <a:p>
            <a:pPr algn="l" eaLnBrk="0" hangingPunct="0"/>
            <a:r>
              <a:rPr lang="en-US" sz="1500">
                <a:solidFill>
                  <a:srgbClr val="0050AA"/>
                </a:solidFill>
                <a:latin typeface="Calibri" pitchFamily="34" charset="0"/>
              </a:rPr>
              <a:t>maintenance</a:t>
            </a:r>
          </a:p>
        </p:txBody>
      </p:sp>
      <p:pic>
        <p:nvPicPr>
          <p:cNvPr id="1024007" name="Picture 7" descr="1"/>
          <p:cNvPicPr>
            <a:picLocks noChangeAspect="1" noChangeArrowheads="1"/>
          </p:cNvPicPr>
          <p:nvPr/>
        </p:nvPicPr>
        <p:blipFill>
          <a:blip r:embed="rId5" cstate="print"/>
          <a:srcRect/>
          <a:stretch>
            <a:fillRect/>
          </a:stretch>
        </p:blipFill>
        <p:spPr bwMode="auto">
          <a:xfrm>
            <a:off x="2692400" y="5327650"/>
            <a:ext cx="942975" cy="908050"/>
          </a:xfrm>
          <a:prstGeom prst="rect">
            <a:avLst/>
          </a:prstGeom>
          <a:noFill/>
        </p:spPr>
      </p:pic>
      <p:sp>
        <p:nvSpPr>
          <p:cNvPr id="1024008" name="Text Box 8"/>
          <p:cNvSpPr txBox="1">
            <a:spLocks noChangeArrowheads="1"/>
          </p:cNvSpPr>
          <p:nvPr/>
        </p:nvSpPr>
        <p:spPr bwMode="auto">
          <a:xfrm>
            <a:off x="1916113" y="6015038"/>
            <a:ext cx="739775" cy="320675"/>
          </a:xfrm>
          <a:prstGeom prst="rect">
            <a:avLst/>
          </a:prstGeom>
          <a:noFill/>
          <a:ln w="9525">
            <a:noFill/>
            <a:miter lim="800000"/>
            <a:headEnd/>
            <a:tailEnd/>
          </a:ln>
          <a:effectLst/>
        </p:spPr>
        <p:txBody>
          <a:bodyPr wrap="none">
            <a:spAutoFit/>
          </a:bodyPr>
          <a:lstStyle/>
          <a:p>
            <a:pPr algn="l" eaLnBrk="0" hangingPunct="0"/>
            <a:r>
              <a:rPr lang="en-US" sz="1500">
                <a:solidFill>
                  <a:srgbClr val="0050AA"/>
                </a:solidFill>
                <a:latin typeface="Calibri" pitchFamily="34" charset="0"/>
              </a:rPr>
              <a:t>control</a:t>
            </a:r>
          </a:p>
        </p:txBody>
      </p:sp>
      <p:pic>
        <p:nvPicPr>
          <p:cNvPr id="1024009" name="Picture 9" descr="1"/>
          <p:cNvPicPr>
            <a:picLocks noChangeAspect="1" noChangeArrowheads="1"/>
          </p:cNvPicPr>
          <p:nvPr/>
        </p:nvPicPr>
        <p:blipFill>
          <a:blip r:embed="rId6" cstate="print"/>
          <a:srcRect/>
          <a:stretch>
            <a:fillRect/>
          </a:stretch>
        </p:blipFill>
        <p:spPr bwMode="auto">
          <a:xfrm>
            <a:off x="4508500" y="5099050"/>
            <a:ext cx="942975" cy="908050"/>
          </a:xfrm>
          <a:prstGeom prst="rect">
            <a:avLst/>
          </a:prstGeom>
          <a:noFill/>
        </p:spPr>
      </p:pic>
      <p:sp>
        <p:nvSpPr>
          <p:cNvPr id="1024010" name="Text Box 10"/>
          <p:cNvSpPr txBox="1">
            <a:spLocks noChangeArrowheads="1"/>
          </p:cNvSpPr>
          <p:nvPr/>
        </p:nvSpPr>
        <p:spPr bwMode="auto">
          <a:xfrm>
            <a:off x="3916363" y="6038850"/>
            <a:ext cx="1819275" cy="320675"/>
          </a:xfrm>
          <a:prstGeom prst="rect">
            <a:avLst/>
          </a:prstGeom>
          <a:noFill/>
          <a:ln w="9525">
            <a:noFill/>
            <a:miter lim="800000"/>
            <a:headEnd/>
            <a:tailEnd/>
          </a:ln>
          <a:effectLst/>
        </p:spPr>
        <p:txBody>
          <a:bodyPr wrap="none">
            <a:spAutoFit/>
          </a:bodyPr>
          <a:lstStyle/>
          <a:p>
            <a:pPr algn="l" eaLnBrk="0" hangingPunct="0"/>
            <a:r>
              <a:rPr lang="en-US" sz="1500">
                <a:solidFill>
                  <a:srgbClr val="0050AA"/>
                </a:solidFill>
                <a:latin typeface="Calibri" pitchFamily="34" charset="0"/>
              </a:rPr>
              <a:t>Supply &amp; distribution</a:t>
            </a:r>
          </a:p>
        </p:txBody>
      </p:sp>
      <p:pic>
        <p:nvPicPr>
          <p:cNvPr id="1024011" name="Picture 11" descr="1"/>
          <p:cNvPicPr>
            <a:picLocks noChangeAspect="1" noChangeArrowheads="1"/>
          </p:cNvPicPr>
          <p:nvPr/>
        </p:nvPicPr>
        <p:blipFill>
          <a:blip r:embed="rId7" cstate="print"/>
          <a:srcRect/>
          <a:stretch>
            <a:fillRect/>
          </a:stretch>
        </p:blipFill>
        <p:spPr bwMode="auto">
          <a:xfrm>
            <a:off x="5246688" y="1492250"/>
            <a:ext cx="949325" cy="908050"/>
          </a:xfrm>
          <a:prstGeom prst="rect">
            <a:avLst/>
          </a:prstGeom>
          <a:noFill/>
        </p:spPr>
      </p:pic>
      <p:sp>
        <p:nvSpPr>
          <p:cNvPr id="1024012" name="Text Box 12"/>
          <p:cNvSpPr txBox="1">
            <a:spLocks noChangeArrowheads="1"/>
          </p:cNvSpPr>
          <p:nvPr/>
        </p:nvSpPr>
        <p:spPr bwMode="auto">
          <a:xfrm>
            <a:off x="6067425" y="1517650"/>
            <a:ext cx="1033463" cy="320675"/>
          </a:xfrm>
          <a:prstGeom prst="rect">
            <a:avLst/>
          </a:prstGeom>
          <a:noFill/>
          <a:ln w="9525">
            <a:noFill/>
            <a:miter lim="800000"/>
            <a:headEnd/>
            <a:tailEnd/>
          </a:ln>
          <a:effectLst/>
        </p:spPr>
        <p:txBody>
          <a:bodyPr wrap="none">
            <a:spAutoFit/>
          </a:bodyPr>
          <a:lstStyle/>
          <a:p>
            <a:pPr algn="l" eaLnBrk="0" hangingPunct="0"/>
            <a:r>
              <a:rPr lang="en-US" sz="1500">
                <a:solidFill>
                  <a:srgbClr val="0050AA"/>
                </a:solidFill>
                <a:latin typeface="Calibri" pitchFamily="34" charset="0"/>
              </a:rPr>
              <a:t>accounting</a:t>
            </a:r>
          </a:p>
        </p:txBody>
      </p:sp>
      <p:pic>
        <p:nvPicPr>
          <p:cNvPr id="1024013" name="Picture 13" descr="1"/>
          <p:cNvPicPr>
            <a:picLocks noChangeAspect="1" noChangeArrowheads="1"/>
          </p:cNvPicPr>
          <p:nvPr/>
        </p:nvPicPr>
        <p:blipFill>
          <a:blip r:embed="rId8" cstate="print"/>
          <a:srcRect/>
          <a:stretch>
            <a:fillRect/>
          </a:stretch>
        </p:blipFill>
        <p:spPr bwMode="auto">
          <a:xfrm>
            <a:off x="6364288" y="2216150"/>
            <a:ext cx="942975" cy="908050"/>
          </a:xfrm>
          <a:prstGeom prst="rect">
            <a:avLst/>
          </a:prstGeom>
          <a:noFill/>
        </p:spPr>
      </p:pic>
      <p:sp>
        <p:nvSpPr>
          <p:cNvPr id="1024014" name="Text Box 14"/>
          <p:cNvSpPr txBox="1">
            <a:spLocks noChangeArrowheads="1"/>
          </p:cNvSpPr>
          <p:nvPr/>
        </p:nvSpPr>
        <p:spPr bwMode="auto">
          <a:xfrm>
            <a:off x="6992938" y="1997075"/>
            <a:ext cx="852487" cy="320675"/>
          </a:xfrm>
          <a:prstGeom prst="rect">
            <a:avLst/>
          </a:prstGeom>
          <a:noFill/>
          <a:ln w="9525">
            <a:noFill/>
            <a:miter lim="800000"/>
            <a:headEnd/>
            <a:tailEnd/>
          </a:ln>
          <a:effectLst/>
        </p:spPr>
        <p:txBody>
          <a:bodyPr wrap="none">
            <a:spAutoFit/>
          </a:bodyPr>
          <a:lstStyle/>
          <a:p>
            <a:pPr algn="l" eaLnBrk="0" hangingPunct="0"/>
            <a:r>
              <a:rPr lang="en-US" sz="1500">
                <a:solidFill>
                  <a:srgbClr val="0050AA"/>
                </a:solidFill>
                <a:latin typeface="Calibri" pitchFamily="34" charset="0"/>
              </a:rPr>
              <a:t>planning</a:t>
            </a:r>
          </a:p>
        </p:txBody>
      </p:sp>
      <p:pic>
        <p:nvPicPr>
          <p:cNvPr id="1024015" name="Picture 15" descr="1"/>
          <p:cNvPicPr>
            <a:picLocks noChangeAspect="1" noChangeArrowheads="1"/>
          </p:cNvPicPr>
          <p:nvPr/>
        </p:nvPicPr>
        <p:blipFill>
          <a:blip r:embed="rId9" cstate="print"/>
          <a:srcRect/>
          <a:stretch>
            <a:fillRect/>
          </a:stretch>
        </p:blipFill>
        <p:spPr bwMode="auto">
          <a:xfrm>
            <a:off x="7035800" y="3633788"/>
            <a:ext cx="942975" cy="908050"/>
          </a:xfrm>
          <a:prstGeom prst="rect">
            <a:avLst/>
          </a:prstGeom>
          <a:noFill/>
        </p:spPr>
      </p:pic>
      <p:sp>
        <p:nvSpPr>
          <p:cNvPr id="1024016" name="Text Box 16"/>
          <p:cNvSpPr txBox="1">
            <a:spLocks noChangeArrowheads="1"/>
          </p:cNvSpPr>
          <p:nvPr/>
        </p:nvSpPr>
        <p:spPr bwMode="auto">
          <a:xfrm>
            <a:off x="7105650" y="4565650"/>
            <a:ext cx="738188" cy="320675"/>
          </a:xfrm>
          <a:prstGeom prst="rect">
            <a:avLst/>
          </a:prstGeom>
          <a:noFill/>
          <a:ln w="9525">
            <a:noFill/>
            <a:miter lim="800000"/>
            <a:headEnd/>
            <a:tailEnd/>
          </a:ln>
          <a:effectLst/>
        </p:spPr>
        <p:txBody>
          <a:bodyPr wrap="none">
            <a:spAutoFit/>
          </a:bodyPr>
          <a:lstStyle/>
          <a:p>
            <a:pPr algn="l" eaLnBrk="0" hangingPunct="0"/>
            <a:r>
              <a:rPr lang="en-US" sz="1500">
                <a:solidFill>
                  <a:srgbClr val="0050AA"/>
                </a:solidFill>
                <a:latin typeface="Calibri" pitchFamily="34" charset="0"/>
              </a:rPr>
              <a:t>trading</a:t>
            </a:r>
          </a:p>
        </p:txBody>
      </p:sp>
      <p:pic>
        <p:nvPicPr>
          <p:cNvPr id="1024017" name="Picture 17" descr="1"/>
          <p:cNvPicPr>
            <a:picLocks noChangeAspect="1" noChangeArrowheads="1"/>
          </p:cNvPicPr>
          <p:nvPr/>
        </p:nvPicPr>
        <p:blipFill>
          <a:blip r:embed="rId10" cstate="print"/>
          <a:srcRect/>
          <a:stretch>
            <a:fillRect/>
          </a:stretch>
        </p:blipFill>
        <p:spPr bwMode="auto">
          <a:xfrm>
            <a:off x="6605588" y="5099050"/>
            <a:ext cx="942975" cy="908050"/>
          </a:xfrm>
          <a:prstGeom prst="rect">
            <a:avLst/>
          </a:prstGeom>
          <a:noFill/>
        </p:spPr>
      </p:pic>
      <p:sp>
        <p:nvSpPr>
          <p:cNvPr id="1024018" name="Text Box 18"/>
          <p:cNvSpPr txBox="1">
            <a:spLocks noChangeArrowheads="1"/>
          </p:cNvSpPr>
          <p:nvPr/>
        </p:nvSpPr>
        <p:spPr bwMode="auto">
          <a:xfrm>
            <a:off x="6684963" y="6022975"/>
            <a:ext cx="1212850" cy="320675"/>
          </a:xfrm>
          <a:prstGeom prst="rect">
            <a:avLst/>
          </a:prstGeom>
          <a:noFill/>
          <a:ln w="9525">
            <a:noFill/>
            <a:miter lim="800000"/>
            <a:headEnd/>
            <a:tailEnd/>
          </a:ln>
          <a:effectLst/>
        </p:spPr>
        <p:txBody>
          <a:bodyPr wrap="none">
            <a:spAutoFit/>
          </a:bodyPr>
          <a:lstStyle/>
          <a:p>
            <a:pPr algn="r" eaLnBrk="0" hangingPunct="0"/>
            <a:r>
              <a:rPr lang="en-US" sz="1500">
                <a:solidFill>
                  <a:srgbClr val="0050AA"/>
                </a:solidFill>
                <a:latin typeface="Calibri" pitchFamily="34" charset="0"/>
              </a:rPr>
              <a:t>management</a:t>
            </a:r>
          </a:p>
        </p:txBody>
      </p:sp>
      <p:sp>
        <p:nvSpPr>
          <p:cNvPr id="1024019" name="Text Box 19"/>
          <p:cNvSpPr txBox="1">
            <a:spLocks noChangeArrowheads="1"/>
          </p:cNvSpPr>
          <p:nvPr/>
        </p:nvSpPr>
        <p:spPr bwMode="auto">
          <a:xfrm>
            <a:off x="1250950" y="2085975"/>
            <a:ext cx="419100" cy="320675"/>
          </a:xfrm>
          <a:prstGeom prst="rect">
            <a:avLst/>
          </a:prstGeom>
          <a:noFill/>
          <a:ln w="9525">
            <a:noFill/>
            <a:miter lim="800000"/>
            <a:headEnd/>
            <a:tailEnd/>
          </a:ln>
          <a:effectLst/>
        </p:spPr>
        <p:txBody>
          <a:bodyPr wrap="none">
            <a:spAutoFit/>
          </a:bodyPr>
          <a:lstStyle/>
          <a:p>
            <a:pPr algn="l" eaLnBrk="0" hangingPunct="0"/>
            <a:r>
              <a:rPr lang="en-US" sz="1500">
                <a:solidFill>
                  <a:srgbClr val="0050AA"/>
                </a:solidFill>
                <a:latin typeface="Calibri" pitchFamily="34" charset="0"/>
              </a:rPr>
              <a:t>lab</a:t>
            </a:r>
          </a:p>
        </p:txBody>
      </p:sp>
      <p:pic>
        <p:nvPicPr>
          <p:cNvPr id="1024020" name="Picture 20" descr="lab"/>
          <p:cNvPicPr>
            <a:picLocks noChangeAspect="1" noChangeArrowheads="1"/>
          </p:cNvPicPr>
          <p:nvPr/>
        </p:nvPicPr>
        <p:blipFill>
          <a:blip r:embed="rId11" cstate="print"/>
          <a:srcRect/>
          <a:stretch>
            <a:fillRect/>
          </a:stretch>
        </p:blipFill>
        <p:spPr bwMode="auto">
          <a:xfrm>
            <a:off x="1778000" y="1835150"/>
            <a:ext cx="942975" cy="908050"/>
          </a:xfrm>
          <a:prstGeom prst="rect">
            <a:avLst/>
          </a:prstGeom>
          <a:noFill/>
        </p:spPr>
      </p:pic>
      <p:graphicFrame>
        <p:nvGraphicFramePr>
          <p:cNvPr id="1024021" name="Object 21"/>
          <p:cNvGraphicFramePr>
            <a:graphicFrameLocks noChangeAspect="1"/>
          </p:cNvGraphicFramePr>
          <p:nvPr/>
        </p:nvGraphicFramePr>
        <p:xfrm>
          <a:off x="2636838" y="3041650"/>
          <a:ext cx="3633787" cy="1462088"/>
        </p:xfrm>
        <a:graphic>
          <a:graphicData uri="http://schemas.openxmlformats.org/presentationml/2006/ole">
            <p:oleObj spid="_x0000_s1737730" name="Document" r:id="rId12" imgW="6152381" imgH="2266667" progId="">
              <p:embed/>
            </p:oleObj>
          </a:graphicData>
        </a:graphic>
      </p:graphicFrame>
      <p:sp>
        <p:nvSpPr>
          <p:cNvPr id="1024022" name="Text Box 22"/>
          <p:cNvSpPr txBox="1">
            <a:spLocks noChangeArrowheads="1"/>
          </p:cNvSpPr>
          <p:nvPr/>
        </p:nvSpPr>
        <p:spPr bwMode="auto">
          <a:xfrm>
            <a:off x="3586163" y="4489450"/>
            <a:ext cx="1646237" cy="533400"/>
          </a:xfrm>
          <a:prstGeom prst="rect">
            <a:avLst/>
          </a:prstGeom>
          <a:noFill/>
          <a:ln w="9525">
            <a:noFill/>
            <a:miter lim="800000"/>
            <a:headEnd/>
            <a:tailEnd/>
          </a:ln>
          <a:effectLst/>
        </p:spPr>
        <p:txBody>
          <a:bodyPr wrap="none">
            <a:spAutoFit/>
          </a:bodyPr>
          <a:lstStyle/>
          <a:p>
            <a:pPr algn="l" eaLnBrk="0" hangingPunct="0"/>
            <a:r>
              <a:rPr lang="en-US" sz="2900">
                <a:solidFill>
                  <a:schemeClr val="tx1"/>
                </a:solidFill>
                <a:latin typeface="Calibri" pitchFamily="34" charset="0"/>
              </a:rPr>
              <a:t>Data Silos</a:t>
            </a:r>
          </a:p>
        </p:txBody>
      </p:sp>
      <p:pic>
        <p:nvPicPr>
          <p:cNvPr id="1024023" name="Picture 23" descr="1"/>
          <p:cNvPicPr>
            <a:picLocks noChangeAspect="1" noChangeArrowheads="1"/>
          </p:cNvPicPr>
          <p:nvPr/>
        </p:nvPicPr>
        <p:blipFill>
          <a:blip r:embed="rId13" cstate="print"/>
          <a:srcRect/>
          <a:stretch>
            <a:fillRect/>
          </a:stretch>
        </p:blipFill>
        <p:spPr bwMode="auto">
          <a:xfrm>
            <a:off x="3454400" y="1828800"/>
            <a:ext cx="942975" cy="908050"/>
          </a:xfrm>
          <a:prstGeom prst="rect">
            <a:avLst/>
          </a:prstGeom>
          <a:noFill/>
        </p:spPr>
      </p:pic>
      <p:sp>
        <p:nvSpPr>
          <p:cNvPr id="1024024" name="Text Box 24"/>
          <p:cNvSpPr txBox="1">
            <a:spLocks noChangeArrowheads="1"/>
          </p:cNvSpPr>
          <p:nvPr/>
        </p:nvSpPr>
        <p:spPr bwMode="auto">
          <a:xfrm>
            <a:off x="3381375" y="1533525"/>
            <a:ext cx="973138" cy="320675"/>
          </a:xfrm>
          <a:prstGeom prst="rect">
            <a:avLst/>
          </a:prstGeom>
          <a:noFill/>
          <a:ln w="9525">
            <a:noFill/>
            <a:miter lim="800000"/>
            <a:headEnd/>
            <a:tailEnd/>
          </a:ln>
          <a:effectLst/>
        </p:spPr>
        <p:txBody>
          <a:bodyPr wrap="none">
            <a:spAutoFit/>
          </a:bodyPr>
          <a:lstStyle/>
          <a:p>
            <a:pPr algn="r" eaLnBrk="0" hangingPunct="0"/>
            <a:r>
              <a:rPr lang="en-US" sz="1500">
                <a:solidFill>
                  <a:srgbClr val="0050AA"/>
                </a:solidFill>
                <a:latin typeface="Calibri" pitchFamily="34" charset="0"/>
              </a:rPr>
              <a:t>marketing</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0930" name="Rectangle 2"/>
          <p:cNvSpPr>
            <a:spLocks noChangeArrowheads="1"/>
          </p:cNvSpPr>
          <p:nvPr/>
        </p:nvSpPr>
        <p:spPr bwMode="auto">
          <a:xfrm>
            <a:off x="304800" y="4419600"/>
            <a:ext cx="4038600" cy="2209800"/>
          </a:xfrm>
          <a:prstGeom prst="rect">
            <a:avLst/>
          </a:prstGeom>
          <a:solidFill>
            <a:srgbClr val="FFFF00"/>
          </a:solidFill>
          <a:ln w="9525">
            <a:solidFill>
              <a:schemeClr val="tx1"/>
            </a:solidFill>
            <a:miter lim="800000"/>
            <a:headEnd/>
            <a:tailEnd/>
          </a:ln>
          <a:effectLst/>
        </p:spPr>
        <p:txBody>
          <a:bodyPr wrap="none" anchor="ctr"/>
          <a:lstStyle/>
          <a:p>
            <a:endParaRPr lang="en-US"/>
          </a:p>
        </p:txBody>
      </p:sp>
      <p:sp>
        <p:nvSpPr>
          <p:cNvPr id="1020931" name="Rectangle 3"/>
          <p:cNvSpPr>
            <a:spLocks noChangeArrowheads="1"/>
          </p:cNvSpPr>
          <p:nvPr/>
        </p:nvSpPr>
        <p:spPr bwMode="auto">
          <a:xfrm>
            <a:off x="1295400" y="4419600"/>
            <a:ext cx="2133600" cy="838200"/>
          </a:xfrm>
          <a:prstGeom prst="rect">
            <a:avLst/>
          </a:prstGeom>
          <a:solidFill>
            <a:srgbClr val="FF9900"/>
          </a:solidFill>
          <a:ln w="9525">
            <a:solidFill>
              <a:schemeClr val="tx1"/>
            </a:solidFill>
            <a:miter lim="800000"/>
            <a:headEnd/>
            <a:tailEnd/>
          </a:ln>
          <a:effectLst/>
        </p:spPr>
        <p:txBody>
          <a:bodyPr wrap="none" anchor="ctr"/>
          <a:lstStyle/>
          <a:p>
            <a:r>
              <a:rPr lang="en-US" sz="1400" b="1">
                <a:solidFill>
                  <a:schemeClr val="tx1"/>
                </a:solidFill>
                <a:latin typeface="Arial" charset="0"/>
              </a:rPr>
              <a:t>OpenO&amp;M Bus</a:t>
            </a:r>
          </a:p>
          <a:p>
            <a:r>
              <a:rPr lang="en-US" sz="1400" b="1">
                <a:solidFill>
                  <a:schemeClr val="tx1"/>
                </a:solidFill>
                <a:latin typeface="Arial" charset="0"/>
              </a:rPr>
              <a:t>OnRamp &amp; OffRamp</a:t>
            </a:r>
          </a:p>
        </p:txBody>
      </p:sp>
      <p:sp>
        <p:nvSpPr>
          <p:cNvPr id="1020932" name="Text Box 4"/>
          <p:cNvSpPr txBox="1">
            <a:spLocks noChangeArrowheads="1"/>
          </p:cNvSpPr>
          <p:nvPr/>
        </p:nvSpPr>
        <p:spPr bwMode="auto">
          <a:xfrm>
            <a:off x="2590800" y="6172200"/>
            <a:ext cx="1524000" cy="366713"/>
          </a:xfrm>
          <a:prstGeom prst="rect">
            <a:avLst/>
          </a:prstGeom>
          <a:noFill/>
          <a:ln w="9525">
            <a:noFill/>
            <a:miter lim="800000"/>
            <a:headEnd/>
            <a:tailEnd/>
          </a:ln>
          <a:effectLst/>
        </p:spPr>
        <p:txBody>
          <a:bodyPr>
            <a:spAutoFit/>
          </a:bodyPr>
          <a:lstStyle/>
          <a:p>
            <a:pPr algn="l">
              <a:spcBef>
                <a:spcPct val="50000"/>
              </a:spcBef>
            </a:pPr>
            <a:r>
              <a:rPr lang="en-US" sz="1800">
                <a:solidFill>
                  <a:schemeClr val="tx1"/>
                </a:solidFill>
                <a:latin typeface="Arial" charset="0"/>
              </a:rPr>
              <a:t>Computer A</a:t>
            </a:r>
          </a:p>
        </p:txBody>
      </p:sp>
      <p:sp>
        <p:nvSpPr>
          <p:cNvPr id="1020933" name="AutoShape 5"/>
          <p:cNvSpPr>
            <a:spLocks noChangeArrowheads="1"/>
          </p:cNvSpPr>
          <p:nvPr/>
        </p:nvSpPr>
        <p:spPr bwMode="auto">
          <a:xfrm>
            <a:off x="0" y="2971800"/>
            <a:ext cx="9144000" cy="762000"/>
          </a:xfrm>
          <a:prstGeom prst="leftRightArrow">
            <a:avLst>
              <a:gd name="adj1" fmla="val 50000"/>
              <a:gd name="adj2" fmla="val 240000"/>
            </a:avLst>
          </a:prstGeom>
          <a:solidFill>
            <a:schemeClr val="accent1"/>
          </a:solidFill>
          <a:ln w="9525">
            <a:solidFill>
              <a:schemeClr val="tx1"/>
            </a:solidFill>
            <a:miter lim="800000"/>
            <a:headEnd/>
            <a:tailEnd/>
          </a:ln>
          <a:effectLst/>
        </p:spPr>
        <p:txBody>
          <a:bodyPr wrap="none" anchor="ctr"/>
          <a:lstStyle/>
          <a:p>
            <a:r>
              <a:rPr lang="en-AU" sz="1800" b="1">
                <a:solidFill>
                  <a:schemeClr val="tx1"/>
                </a:solidFill>
                <a:latin typeface="Arial" charset="0"/>
              </a:rPr>
              <a:t>OpenO&amp;M Information Service Bus</a:t>
            </a:r>
            <a:endParaRPr lang="en-US" sz="1800" b="1">
              <a:solidFill>
                <a:schemeClr val="tx1"/>
              </a:solidFill>
              <a:latin typeface="Arial" charset="0"/>
            </a:endParaRPr>
          </a:p>
        </p:txBody>
      </p:sp>
      <p:sp>
        <p:nvSpPr>
          <p:cNvPr id="1020934" name="Line 6"/>
          <p:cNvSpPr>
            <a:spLocks noChangeShapeType="1"/>
          </p:cNvSpPr>
          <p:nvPr/>
        </p:nvSpPr>
        <p:spPr bwMode="auto">
          <a:xfrm flipV="1">
            <a:off x="2667000" y="4038600"/>
            <a:ext cx="609600" cy="381000"/>
          </a:xfrm>
          <a:prstGeom prst="line">
            <a:avLst/>
          </a:prstGeom>
          <a:noFill/>
          <a:ln w="76200">
            <a:solidFill>
              <a:schemeClr val="tx1"/>
            </a:solidFill>
            <a:round/>
            <a:headEnd type="triangle" w="med" len="med"/>
            <a:tailEnd type="triangle" w="med" len="med"/>
          </a:ln>
          <a:effectLst/>
        </p:spPr>
        <p:txBody>
          <a:bodyPr/>
          <a:lstStyle/>
          <a:p>
            <a:endParaRPr lang="en-US"/>
          </a:p>
        </p:txBody>
      </p:sp>
      <p:sp>
        <p:nvSpPr>
          <p:cNvPr id="1020935" name="Rectangle 7"/>
          <p:cNvSpPr>
            <a:spLocks noChangeArrowheads="1"/>
          </p:cNvSpPr>
          <p:nvPr/>
        </p:nvSpPr>
        <p:spPr bwMode="auto">
          <a:xfrm>
            <a:off x="4648200" y="4419600"/>
            <a:ext cx="4114800" cy="2209800"/>
          </a:xfrm>
          <a:prstGeom prst="rect">
            <a:avLst/>
          </a:prstGeom>
          <a:solidFill>
            <a:srgbClr val="FFFF00"/>
          </a:solidFill>
          <a:ln w="9525">
            <a:solidFill>
              <a:schemeClr val="tx1"/>
            </a:solidFill>
            <a:miter lim="800000"/>
            <a:headEnd/>
            <a:tailEnd/>
          </a:ln>
          <a:effectLst/>
        </p:spPr>
        <p:txBody>
          <a:bodyPr wrap="none" anchor="ctr"/>
          <a:lstStyle/>
          <a:p>
            <a:endParaRPr lang="en-US"/>
          </a:p>
        </p:txBody>
      </p:sp>
      <p:sp>
        <p:nvSpPr>
          <p:cNvPr id="1020936" name="Rectangle 8"/>
          <p:cNvSpPr>
            <a:spLocks noChangeArrowheads="1"/>
          </p:cNvSpPr>
          <p:nvPr/>
        </p:nvSpPr>
        <p:spPr bwMode="auto">
          <a:xfrm>
            <a:off x="5638800" y="4419600"/>
            <a:ext cx="2057400" cy="838200"/>
          </a:xfrm>
          <a:prstGeom prst="rect">
            <a:avLst/>
          </a:prstGeom>
          <a:solidFill>
            <a:srgbClr val="FF7C80"/>
          </a:solidFill>
          <a:ln w="9525">
            <a:solidFill>
              <a:schemeClr val="tx1"/>
            </a:solidFill>
            <a:miter lim="800000"/>
            <a:headEnd/>
            <a:tailEnd/>
          </a:ln>
          <a:effectLst/>
        </p:spPr>
        <p:txBody>
          <a:bodyPr wrap="none" anchor="ctr"/>
          <a:lstStyle/>
          <a:p>
            <a:r>
              <a:rPr lang="en-US" sz="1400" b="1">
                <a:solidFill>
                  <a:schemeClr val="tx1"/>
                </a:solidFill>
                <a:latin typeface="Arial" charset="0"/>
              </a:rPr>
              <a:t>OpenO&amp;M Bus</a:t>
            </a:r>
          </a:p>
          <a:p>
            <a:r>
              <a:rPr lang="en-US" sz="1400" b="1">
                <a:solidFill>
                  <a:schemeClr val="tx1"/>
                </a:solidFill>
                <a:latin typeface="Arial" charset="0"/>
              </a:rPr>
              <a:t>OnRamp &amp; OffRamp</a:t>
            </a:r>
          </a:p>
        </p:txBody>
      </p:sp>
      <p:sp>
        <p:nvSpPr>
          <p:cNvPr id="1020937" name="Rectangle 9"/>
          <p:cNvSpPr>
            <a:spLocks noChangeArrowheads="1"/>
          </p:cNvSpPr>
          <p:nvPr/>
        </p:nvSpPr>
        <p:spPr bwMode="auto">
          <a:xfrm>
            <a:off x="5638800" y="5257800"/>
            <a:ext cx="2057400" cy="685800"/>
          </a:xfrm>
          <a:prstGeom prst="rect">
            <a:avLst/>
          </a:prstGeom>
          <a:solidFill>
            <a:srgbClr val="FF7C80"/>
          </a:solidFill>
          <a:ln w="9525">
            <a:solidFill>
              <a:schemeClr val="tx1"/>
            </a:solidFill>
            <a:miter lim="800000"/>
            <a:headEnd/>
            <a:tailEnd/>
          </a:ln>
          <a:effectLst/>
        </p:spPr>
        <p:txBody>
          <a:bodyPr wrap="none" anchor="ctr"/>
          <a:lstStyle/>
          <a:p>
            <a:r>
              <a:rPr lang="en-US" sz="1800">
                <a:solidFill>
                  <a:schemeClr val="tx1"/>
                </a:solidFill>
                <a:latin typeface="Arial" charset="0"/>
              </a:rPr>
              <a:t>Vendor App</a:t>
            </a:r>
          </a:p>
        </p:txBody>
      </p:sp>
      <p:sp>
        <p:nvSpPr>
          <p:cNvPr id="1020938" name="Text Box 10"/>
          <p:cNvSpPr txBox="1">
            <a:spLocks noChangeArrowheads="1"/>
          </p:cNvSpPr>
          <p:nvPr/>
        </p:nvSpPr>
        <p:spPr bwMode="auto">
          <a:xfrm>
            <a:off x="7010400" y="6172200"/>
            <a:ext cx="1524000" cy="366713"/>
          </a:xfrm>
          <a:prstGeom prst="rect">
            <a:avLst/>
          </a:prstGeom>
          <a:noFill/>
          <a:ln w="9525">
            <a:noFill/>
            <a:miter lim="800000"/>
            <a:headEnd/>
            <a:tailEnd/>
          </a:ln>
          <a:effectLst/>
        </p:spPr>
        <p:txBody>
          <a:bodyPr>
            <a:spAutoFit/>
          </a:bodyPr>
          <a:lstStyle/>
          <a:p>
            <a:pPr algn="l">
              <a:spcBef>
                <a:spcPct val="50000"/>
              </a:spcBef>
            </a:pPr>
            <a:r>
              <a:rPr lang="en-US" sz="1800">
                <a:solidFill>
                  <a:schemeClr val="tx1"/>
                </a:solidFill>
                <a:latin typeface="Arial" charset="0"/>
              </a:rPr>
              <a:t>Computer B</a:t>
            </a:r>
          </a:p>
        </p:txBody>
      </p:sp>
      <p:sp>
        <p:nvSpPr>
          <p:cNvPr id="1020939" name="Line 11"/>
          <p:cNvSpPr>
            <a:spLocks noChangeShapeType="1"/>
          </p:cNvSpPr>
          <p:nvPr/>
        </p:nvSpPr>
        <p:spPr bwMode="auto">
          <a:xfrm flipH="1" flipV="1">
            <a:off x="5867400" y="4038600"/>
            <a:ext cx="685800" cy="381000"/>
          </a:xfrm>
          <a:prstGeom prst="line">
            <a:avLst/>
          </a:prstGeom>
          <a:noFill/>
          <a:ln w="76200">
            <a:solidFill>
              <a:schemeClr val="tx1"/>
            </a:solidFill>
            <a:round/>
            <a:headEnd type="triangle" w="med" len="med"/>
            <a:tailEnd type="triangle" w="med" len="med"/>
          </a:ln>
          <a:effectLst/>
        </p:spPr>
        <p:txBody>
          <a:bodyPr/>
          <a:lstStyle/>
          <a:p>
            <a:endParaRPr lang="en-US"/>
          </a:p>
        </p:txBody>
      </p:sp>
      <p:sp>
        <p:nvSpPr>
          <p:cNvPr id="1020940" name="Rectangle 12"/>
          <p:cNvSpPr>
            <a:spLocks noChangeArrowheads="1"/>
          </p:cNvSpPr>
          <p:nvPr/>
        </p:nvSpPr>
        <p:spPr bwMode="auto">
          <a:xfrm>
            <a:off x="2438400" y="3581400"/>
            <a:ext cx="2209800" cy="457200"/>
          </a:xfrm>
          <a:prstGeom prst="rect">
            <a:avLst/>
          </a:prstGeom>
          <a:solidFill>
            <a:schemeClr val="accent1"/>
          </a:solidFill>
          <a:ln w="9525">
            <a:solidFill>
              <a:schemeClr val="tx1"/>
            </a:solidFill>
            <a:miter lim="800000"/>
            <a:headEnd/>
            <a:tailEnd/>
          </a:ln>
          <a:effectLst/>
        </p:spPr>
        <p:txBody>
          <a:bodyPr wrap="none" anchor="ctr"/>
          <a:lstStyle/>
          <a:p>
            <a:r>
              <a:rPr lang="en-US" sz="1200" b="1">
                <a:solidFill>
                  <a:schemeClr val="tx1"/>
                </a:solidFill>
                <a:latin typeface="Arial" charset="0"/>
              </a:rPr>
              <a:t>OpenO&amp;M Bus</a:t>
            </a:r>
          </a:p>
          <a:p>
            <a:r>
              <a:rPr lang="en-US" sz="1200" b="1">
                <a:solidFill>
                  <a:schemeClr val="tx1"/>
                </a:solidFill>
                <a:latin typeface="Arial" charset="0"/>
              </a:rPr>
              <a:t>OnRamp &amp; OffRamp</a:t>
            </a:r>
          </a:p>
        </p:txBody>
      </p:sp>
      <p:sp>
        <p:nvSpPr>
          <p:cNvPr id="1020941" name="Rectangle 13"/>
          <p:cNvSpPr>
            <a:spLocks noChangeArrowheads="1"/>
          </p:cNvSpPr>
          <p:nvPr/>
        </p:nvSpPr>
        <p:spPr bwMode="auto">
          <a:xfrm>
            <a:off x="4800600" y="3581400"/>
            <a:ext cx="2209800" cy="457200"/>
          </a:xfrm>
          <a:prstGeom prst="rect">
            <a:avLst/>
          </a:prstGeom>
          <a:solidFill>
            <a:schemeClr val="accent1"/>
          </a:solidFill>
          <a:ln w="9525">
            <a:solidFill>
              <a:schemeClr val="tx1"/>
            </a:solidFill>
            <a:miter lim="800000"/>
            <a:headEnd/>
            <a:tailEnd/>
          </a:ln>
          <a:effectLst/>
        </p:spPr>
        <p:txBody>
          <a:bodyPr wrap="none" anchor="ctr"/>
          <a:lstStyle/>
          <a:p>
            <a:r>
              <a:rPr lang="en-US" sz="1200" b="1">
                <a:solidFill>
                  <a:schemeClr val="tx1"/>
                </a:solidFill>
                <a:latin typeface="Arial" charset="0"/>
              </a:rPr>
              <a:t>OpenO&amp;M Bus</a:t>
            </a:r>
          </a:p>
          <a:p>
            <a:r>
              <a:rPr lang="en-US" sz="1200" b="1">
                <a:solidFill>
                  <a:schemeClr val="tx1"/>
                </a:solidFill>
                <a:latin typeface="Arial" charset="0"/>
              </a:rPr>
              <a:t>OnRamp &amp; OffRamp</a:t>
            </a:r>
          </a:p>
        </p:txBody>
      </p:sp>
      <p:sp>
        <p:nvSpPr>
          <p:cNvPr id="1020942" name="Rectangle 14"/>
          <p:cNvSpPr>
            <a:spLocks noChangeArrowheads="1"/>
          </p:cNvSpPr>
          <p:nvPr/>
        </p:nvSpPr>
        <p:spPr bwMode="auto">
          <a:xfrm>
            <a:off x="1295400" y="5257800"/>
            <a:ext cx="2133600" cy="685800"/>
          </a:xfrm>
          <a:prstGeom prst="rect">
            <a:avLst/>
          </a:prstGeom>
          <a:solidFill>
            <a:srgbClr val="FF9900"/>
          </a:solidFill>
          <a:ln w="9525">
            <a:solidFill>
              <a:schemeClr val="tx1"/>
            </a:solidFill>
            <a:miter lim="800000"/>
            <a:headEnd/>
            <a:tailEnd/>
          </a:ln>
          <a:effectLst/>
        </p:spPr>
        <p:txBody>
          <a:bodyPr wrap="none" anchor="ctr"/>
          <a:lstStyle/>
          <a:p>
            <a:r>
              <a:rPr lang="en-US" sz="1800">
                <a:solidFill>
                  <a:schemeClr val="tx1"/>
                </a:solidFill>
                <a:latin typeface="Arial" charset="0"/>
              </a:rPr>
              <a:t>Vendor App</a:t>
            </a:r>
          </a:p>
        </p:txBody>
      </p:sp>
      <p:sp>
        <p:nvSpPr>
          <p:cNvPr id="1020943" name="Line 15"/>
          <p:cNvSpPr>
            <a:spLocks noChangeShapeType="1"/>
          </p:cNvSpPr>
          <p:nvPr/>
        </p:nvSpPr>
        <p:spPr bwMode="auto">
          <a:xfrm>
            <a:off x="0" y="4191000"/>
            <a:ext cx="8991600" cy="0"/>
          </a:xfrm>
          <a:prstGeom prst="line">
            <a:avLst/>
          </a:prstGeom>
          <a:noFill/>
          <a:ln w="9525">
            <a:solidFill>
              <a:schemeClr val="tx1"/>
            </a:solidFill>
            <a:prstDash val="dash"/>
            <a:round/>
            <a:headEnd/>
            <a:tailEnd/>
          </a:ln>
          <a:effectLst/>
        </p:spPr>
        <p:txBody>
          <a:bodyPr/>
          <a:lstStyle/>
          <a:p>
            <a:endParaRPr lang="en-US"/>
          </a:p>
        </p:txBody>
      </p:sp>
      <p:sp>
        <p:nvSpPr>
          <p:cNvPr id="1020944" name="Text Box 16"/>
          <p:cNvSpPr txBox="1">
            <a:spLocks noChangeArrowheads="1"/>
          </p:cNvSpPr>
          <p:nvPr/>
        </p:nvSpPr>
        <p:spPr bwMode="auto">
          <a:xfrm>
            <a:off x="2195513" y="304800"/>
            <a:ext cx="6477000" cy="457200"/>
          </a:xfrm>
          <a:prstGeom prst="rect">
            <a:avLst/>
          </a:prstGeom>
          <a:noFill/>
          <a:ln w="9525">
            <a:noFill/>
            <a:miter lim="800000"/>
            <a:headEnd/>
            <a:tailEnd/>
          </a:ln>
          <a:effectLst/>
        </p:spPr>
        <p:txBody>
          <a:bodyPr>
            <a:spAutoFit/>
          </a:bodyPr>
          <a:lstStyle/>
          <a:p>
            <a:pPr>
              <a:spcBef>
                <a:spcPct val="50000"/>
              </a:spcBef>
            </a:pPr>
            <a:r>
              <a:rPr lang="en-US" sz="2400" b="1">
                <a:solidFill>
                  <a:schemeClr val="tx1"/>
                </a:solidFill>
                <a:latin typeface="Arial" charset="0"/>
              </a:rPr>
              <a:t>OpenO&amp;M Information Service Bus Design</a:t>
            </a: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ctrTitle"/>
          </p:nvPr>
        </p:nvSpPr>
        <p:spPr/>
        <p:txBody>
          <a:bodyPr/>
          <a:lstStyle/>
          <a:p>
            <a:pPr eaLnBrk="1" hangingPunct="1"/>
            <a:r>
              <a:rPr lang="en-AU" smtClean="0"/>
              <a:t>OpenO&amp;M Oil &amp; Gas / Process Industry Use Cases</a:t>
            </a:r>
          </a:p>
        </p:txBody>
      </p:sp>
      <p:sp>
        <p:nvSpPr>
          <p:cNvPr id="6147" name="Subtitle 2"/>
          <p:cNvSpPr>
            <a:spLocks noGrp="1"/>
          </p:cNvSpPr>
          <p:nvPr>
            <p:ph type="subTitle" idx="1"/>
          </p:nvPr>
        </p:nvSpPr>
        <p:spPr/>
        <p:txBody>
          <a:bodyPr/>
          <a:lstStyle/>
          <a:p>
            <a:pPr algn="l" eaLnBrk="1" hangingPunct="1"/>
            <a:endParaRPr lang="en-AU" dirty="0" smtClean="0"/>
          </a:p>
        </p:txBody>
      </p:sp>
      <p:sp>
        <p:nvSpPr>
          <p:cNvPr id="6148" name="Slide Number Placeholder 3"/>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fld id="{C641926D-3D71-4A3B-BF3E-73C7E46774B6}" type="slidenum">
              <a:rPr lang="en-US" smtClean="0">
                <a:solidFill>
                  <a:srgbClr val="8C8C8C"/>
                </a:solidFill>
              </a:rPr>
              <a:pPr fontAlgn="base">
                <a:spcBef>
                  <a:spcPct val="0"/>
                </a:spcBef>
                <a:spcAft>
                  <a:spcPct val="0"/>
                </a:spcAft>
                <a:defRPr/>
              </a:pPr>
              <a:t>131</a:t>
            </a:fld>
            <a:endParaRPr lang="en-US" smtClean="0">
              <a:solidFill>
                <a:srgbClr val="8C8C8C"/>
              </a:solidFill>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AU" smtClean="0"/>
              <a:t>Use Cases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2814022362"/>
              </p:ext>
            </p:extLst>
          </p:nvPr>
        </p:nvGraphicFramePr>
        <p:xfrm>
          <a:off x="539750" y="1600200"/>
          <a:ext cx="8064500" cy="3200268"/>
        </p:xfrm>
        <a:graphic>
          <a:graphicData uri="http://schemas.openxmlformats.org/drawingml/2006/table">
            <a:tbl>
              <a:tblPr firstCol="1">
                <a:tableStyleId>{5C22544A-7EE6-4342-B048-85BDC9FD1C3A}</a:tableStyleId>
              </a:tblPr>
              <a:tblGrid>
                <a:gridCol w="729052"/>
                <a:gridCol w="7335448"/>
              </a:tblGrid>
              <a:tr h="457140">
                <a:tc>
                  <a:txBody>
                    <a:bodyPr/>
                    <a:lstStyle/>
                    <a:p>
                      <a:pPr algn="ctr"/>
                      <a:r>
                        <a:rPr lang="en-AU" sz="2400" dirty="0" smtClean="0"/>
                        <a:t>1</a:t>
                      </a:r>
                      <a:endParaRPr lang="en-AU" sz="2400" dirty="0"/>
                    </a:p>
                  </a:txBody>
                  <a:tcPr marL="91436" marR="91436" marT="45709" marB="45709"/>
                </a:tc>
                <a:tc>
                  <a:txBody>
                    <a:bodyPr/>
                    <a:lstStyle/>
                    <a:p>
                      <a:r>
                        <a:rPr lang="en-AU" sz="2400" dirty="0" smtClean="0"/>
                        <a:t>Information Handover from EPC to O/O</a:t>
                      </a:r>
                    </a:p>
                  </a:txBody>
                  <a:tcPr marL="91436" marR="91436" marT="45709" marB="45709"/>
                </a:tc>
              </a:tr>
              <a:tr h="457140">
                <a:tc>
                  <a:txBody>
                    <a:bodyPr/>
                    <a:lstStyle/>
                    <a:p>
                      <a:pPr algn="ctr"/>
                      <a:r>
                        <a:rPr lang="en-AU" sz="2400" dirty="0" smtClean="0"/>
                        <a:t>2</a:t>
                      </a:r>
                      <a:endParaRPr lang="en-AU" sz="2400" dirty="0"/>
                    </a:p>
                  </a:txBody>
                  <a:tcPr marL="91436" marR="91436" marT="45709" marB="45709"/>
                </a:tc>
                <a:tc>
                  <a:txBody>
                    <a:bodyPr/>
                    <a:lstStyle/>
                    <a:p>
                      <a:r>
                        <a:rPr lang="en-AU" sz="2400" dirty="0" smtClean="0"/>
                        <a:t>Recurring Engineering Updates to O&amp;M</a:t>
                      </a:r>
                    </a:p>
                  </a:txBody>
                  <a:tcPr marL="91436" marR="91436" marT="45709" marB="45709"/>
                </a:tc>
              </a:tr>
              <a:tr h="457140">
                <a:tc>
                  <a:txBody>
                    <a:bodyPr/>
                    <a:lstStyle/>
                    <a:p>
                      <a:pPr algn="ctr"/>
                      <a:r>
                        <a:rPr lang="en-AU" sz="2400" dirty="0" smtClean="0"/>
                        <a:t>3</a:t>
                      </a:r>
                      <a:endParaRPr lang="en-AU" sz="2400" dirty="0"/>
                    </a:p>
                  </a:txBody>
                  <a:tcPr marL="91436" marR="91436" marT="45709" marB="45709"/>
                </a:tc>
                <a:tc>
                  <a:txBody>
                    <a:bodyPr/>
                    <a:lstStyle/>
                    <a:p>
                      <a:r>
                        <a:rPr lang="en-AU" sz="2400" dirty="0" smtClean="0"/>
                        <a:t>Field Changes to Plant/Facility Engineering</a:t>
                      </a:r>
                      <a:endParaRPr lang="en-AU" sz="2400" dirty="0"/>
                    </a:p>
                  </a:txBody>
                  <a:tcPr marL="91436" marR="91436" marT="45709" marB="45709"/>
                </a:tc>
              </a:tr>
              <a:tr h="457140">
                <a:tc>
                  <a:txBody>
                    <a:bodyPr/>
                    <a:lstStyle/>
                    <a:p>
                      <a:pPr algn="ctr"/>
                      <a:r>
                        <a:rPr lang="en-AU" sz="2400" dirty="0" smtClean="0"/>
                        <a:t>4</a:t>
                      </a:r>
                      <a:endParaRPr lang="en-AU" sz="2400" dirty="0"/>
                    </a:p>
                  </a:txBody>
                  <a:tcPr marL="91436" marR="91436" marT="45709" marB="45709"/>
                </a:tc>
                <a:tc>
                  <a:txBody>
                    <a:bodyPr/>
                    <a:lstStyle/>
                    <a:p>
                      <a:r>
                        <a:rPr lang="en-AU" sz="2400" dirty="0" smtClean="0"/>
                        <a:t>Online Product Data Library</a:t>
                      </a:r>
                      <a:endParaRPr lang="en-AU" sz="2400" dirty="0"/>
                    </a:p>
                  </a:txBody>
                  <a:tcPr marL="91436" marR="91436" marT="45709" marB="45709"/>
                </a:tc>
              </a:tr>
              <a:tr h="457140">
                <a:tc>
                  <a:txBody>
                    <a:bodyPr/>
                    <a:lstStyle/>
                    <a:p>
                      <a:pPr algn="ctr"/>
                      <a:r>
                        <a:rPr lang="en-AU" sz="2400" dirty="0" smtClean="0"/>
                        <a:t>5</a:t>
                      </a:r>
                      <a:endParaRPr lang="en-AU" sz="2400" dirty="0"/>
                    </a:p>
                  </a:txBody>
                  <a:tcPr marL="91436" marR="91436" marT="45709" marB="45709"/>
                </a:tc>
                <a:tc>
                  <a:txBody>
                    <a:bodyPr/>
                    <a:lstStyle/>
                    <a:p>
                      <a:r>
                        <a:rPr lang="en-AU" sz="2400" dirty="0" smtClean="0"/>
                        <a:t>Asset Configuration Updates </a:t>
                      </a:r>
                      <a:endParaRPr lang="en-AU" sz="2400" dirty="0"/>
                    </a:p>
                  </a:txBody>
                  <a:tcPr marL="91436" marR="91436" marT="45709" marB="45709"/>
                </a:tc>
              </a:tr>
              <a:tr h="457140">
                <a:tc>
                  <a:txBody>
                    <a:bodyPr/>
                    <a:lstStyle/>
                    <a:p>
                      <a:pPr algn="ctr"/>
                      <a:r>
                        <a:rPr lang="en-AU" sz="2400" dirty="0" smtClean="0"/>
                        <a:t>6</a:t>
                      </a:r>
                      <a:endParaRPr lang="en-AU" sz="2400" dirty="0"/>
                    </a:p>
                  </a:txBody>
                  <a:tcPr marL="91436" marR="91436" marT="45709" marB="45709"/>
                </a:tc>
                <a:tc>
                  <a:txBody>
                    <a:bodyPr/>
                    <a:lstStyle/>
                    <a:p>
                      <a:r>
                        <a:rPr lang="en-AU" sz="2400" dirty="0" smtClean="0"/>
                        <a:t>Preventive Maintenance Triggering</a:t>
                      </a:r>
                      <a:endParaRPr lang="en-AU" sz="2400" dirty="0"/>
                    </a:p>
                  </a:txBody>
                  <a:tcPr marL="91436" marR="91436" marT="45709" marB="45709"/>
                </a:tc>
              </a:tr>
              <a:tr h="457200">
                <a:tc>
                  <a:txBody>
                    <a:bodyPr/>
                    <a:lstStyle/>
                    <a:p>
                      <a:pPr algn="ctr"/>
                      <a:r>
                        <a:rPr lang="en-AU" sz="2400" dirty="0" smtClean="0"/>
                        <a:t>7</a:t>
                      </a:r>
                      <a:endParaRPr lang="en-AU" sz="2400" dirty="0"/>
                    </a:p>
                  </a:txBody>
                  <a:tcPr marL="91436" marR="91436" marT="45709" marB="45709"/>
                </a:tc>
                <a:tc>
                  <a:txBody>
                    <a:bodyPr/>
                    <a:lstStyle/>
                    <a:p>
                      <a:r>
                        <a:rPr lang="en-AU" sz="2400" dirty="0" smtClean="0"/>
                        <a:t>Condition-Based Maintenance Triggering</a:t>
                      </a:r>
                      <a:endParaRPr lang="en-AU" sz="2400" dirty="0"/>
                    </a:p>
                  </a:txBody>
                  <a:tcPr marL="91436" marR="91436" marT="45709" marB="45709"/>
                </a:tc>
              </a:tr>
            </a:tbl>
          </a:graphicData>
        </a:graphic>
      </p:graphicFrame>
      <p:sp>
        <p:nvSpPr>
          <p:cNvPr id="7206" name="Slide Number Placeholder 6"/>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fld id="{3DA48AE5-E161-4C58-99CA-2FBE5351ABD4}" type="slidenum">
              <a:rPr lang="en-AU" smtClean="0">
                <a:solidFill>
                  <a:srgbClr val="8C8C8C"/>
                </a:solidFill>
              </a:rPr>
              <a:pPr fontAlgn="base">
                <a:spcBef>
                  <a:spcPct val="0"/>
                </a:spcBef>
                <a:spcAft>
                  <a:spcPct val="0"/>
                </a:spcAft>
                <a:defRPr/>
              </a:pPr>
              <a:t>132</a:t>
            </a:fld>
            <a:endParaRPr lang="en-AU" smtClean="0">
              <a:solidFill>
                <a:srgbClr val="8C8C8C"/>
              </a:solidFill>
            </a:endParaRP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pPr eaLnBrk="1" hangingPunct="1"/>
            <a:r>
              <a:rPr lang="en-AU" dirty="0" smtClean="0"/>
              <a:t>Use Cases (cont.)</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1694417811"/>
              </p:ext>
            </p:extLst>
          </p:nvPr>
        </p:nvGraphicFramePr>
        <p:xfrm>
          <a:off x="539750" y="1600200"/>
          <a:ext cx="8064500" cy="1828712"/>
        </p:xfrm>
        <a:graphic>
          <a:graphicData uri="http://schemas.openxmlformats.org/drawingml/2006/table">
            <a:tbl>
              <a:tblPr firstCol="1">
                <a:tableStyleId>{5C22544A-7EE6-4342-B048-85BDC9FD1C3A}</a:tableStyleId>
              </a:tblPr>
              <a:tblGrid>
                <a:gridCol w="729052"/>
                <a:gridCol w="7335448"/>
              </a:tblGrid>
              <a:tr h="457140">
                <a:tc>
                  <a:txBody>
                    <a:bodyPr/>
                    <a:lstStyle/>
                    <a:p>
                      <a:pPr algn="ctr"/>
                      <a:r>
                        <a:rPr lang="en-AU" sz="2400" dirty="0" smtClean="0"/>
                        <a:t>8</a:t>
                      </a:r>
                      <a:endParaRPr lang="en-AU" sz="2400" dirty="0"/>
                    </a:p>
                  </a:txBody>
                  <a:tcPr marL="91436" marR="91436" marT="45709" marB="45709"/>
                </a:tc>
                <a:tc>
                  <a:txBody>
                    <a:bodyPr/>
                    <a:lstStyle/>
                    <a:p>
                      <a:r>
                        <a:rPr lang="en-AU" sz="2400" dirty="0" smtClean="0"/>
                        <a:t>Early Warning Notifications</a:t>
                      </a:r>
                    </a:p>
                  </a:txBody>
                  <a:tcPr marL="91436" marR="91436" marT="45709" marB="45709"/>
                </a:tc>
              </a:tr>
              <a:tr h="457140">
                <a:tc>
                  <a:txBody>
                    <a:bodyPr/>
                    <a:lstStyle/>
                    <a:p>
                      <a:pPr algn="ctr"/>
                      <a:r>
                        <a:rPr lang="en-AU" sz="2400" dirty="0" smtClean="0"/>
                        <a:t>9</a:t>
                      </a:r>
                      <a:endParaRPr lang="en-AU" sz="2400" dirty="0"/>
                    </a:p>
                  </a:txBody>
                  <a:tcPr marL="91436" marR="91436" marT="45709" marB="45709"/>
                </a:tc>
                <a:tc>
                  <a:txBody>
                    <a:bodyPr/>
                    <a:lstStyle/>
                    <a:p>
                      <a:r>
                        <a:rPr lang="en-AU" sz="2400" dirty="0" smtClean="0"/>
                        <a:t>Incident Management/Accountability</a:t>
                      </a:r>
                    </a:p>
                  </a:txBody>
                  <a:tcPr marL="91436" marR="91436" marT="45709" marB="45709"/>
                </a:tc>
              </a:tr>
              <a:tr h="457140">
                <a:tc>
                  <a:txBody>
                    <a:bodyPr/>
                    <a:lstStyle/>
                    <a:p>
                      <a:pPr algn="ctr"/>
                      <a:r>
                        <a:rPr lang="en-AU" sz="2400" dirty="0" smtClean="0"/>
                        <a:t>10</a:t>
                      </a:r>
                      <a:endParaRPr lang="en-AU" sz="2400" dirty="0"/>
                    </a:p>
                  </a:txBody>
                  <a:tcPr marL="91436" marR="91436" marT="45709" marB="45709"/>
                </a:tc>
                <a:tc>
                  <a:txBody>
                    <a:bodyPr/>
                    <a:lstStyle/>
                    <a:p>
                      <a:r>
                        <a:rPr lang="en-AU" sz="2400" dirty="0" smtClean="0"/>
                        <a:t>Information Provisioning</a:t>
                      </a:r>
                      <a:r>
                        <a:rPr lang="en-AU" sz="2400" baseline="0" dirty="0" smtClean="0"/>
                        <a:t> of </a:t>
                      </a:r>
                      <a:r>
                        <a:rPr lang="en-AU" sz="2400" dirty="0" smtClean="0"/>
                        <a:t>O&amp;M Systems</a:t>
                      </a:r>
                    </a:p>
                  </a:txBody>
                  <a:tcPr marL="91436" marR="91436" marT="45709" marB="45709"/>
                </a:tc>
              </a:tr>
              <a:tr h="457140">
                <a:tc>
                  <a:txBody>
                    <a:bodyPr/>
                    <a:lstStyle/>
                    <a:p>
                      <a:pPr algn="ctr"/>
                      <a:r>
                        <a:rPr lang="en-AU" sz="2400" dirty="0" smtClean="0"/>
                        <a:t>11</a:t>
                      </a:r>
                      <a:endParaRPr lang="en-AU" sz="2400" dirty="0"/>
                    </a:p>
                  </a:txBody>
                  <a:tcPr marL="91436" marR="91436" marT="45709" marB="45709"/>
                </a:tc>
                <a:tc>
                  <a:txBody>
                    <a:bodyPr/>
                    <a:lstStyle/>
                    <a:p>
                      <a:r>
                        <a:rPr lang="en-AU" sz="2400" dirty="0" smtClean="0"/>
                        <a:t>Capital Project Tag </a:t>
                      </a:r>
                      <a:r>
                        <a:rPr lang="en-AU" sz="2400" baseline="0" dirty="0" smtClean="0"/>
                        <a:t>Generation</a:t>
                      </a:r>
                      <a:endParaRPr lang="en-AU" sz="2400" dirty="0"/>
                    </a:p>
                  </a:txBody>
                  <a:tcPr marL="91436" marR="91436" marT="45709" marB="45709"/>
                </a:tc>
              </a:tr>
            </a:tbl>
          </a:graphicData>
        </a:graphic>
      </p:graphicFrame>
      <p:sp>
        <p:nvSpPr>
          <p:cNvPr id="7206" name="Slide Number Placeholder 6"/>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fld id="{3DA48AE5-E161-4C58-99CA-2FBE5351ABD4}" type="slidenum">
              <a:rPr lang="en-AU" smtClean="0">
                <a:solidFill>
                  <a:srgbClr val="8C8C8C"/>
                </a:solidFill>
              </a:rPr>
              <a:pPr fontAlgn="base">
                <a:spcBef>
                  <a:spcPct val="0"/>
                </a:spcBef>
                <a:spcAft>
                  <a:spcPct val="0"/>
                </a:spcAft>
                <a:defRPr/>
              </a:pPr>
              <a:t>133</a:t>
            </a:fld>
            <a:endParaRPr lang="en-AU" smtClean="0">
              <a:solidFill>
                <a:srgbClr val="8C8C8C"/>
              </a:solidFill>
            </a:endParaRPr>
          </a:p>
        </p:txBody>
      </p:sp>
    </p:spTree>
    <p:extLst>
      <p:ext uri="{BB962C8B-B14F-4D97-AF65-F5344CB8AC3E}">
        <p14:creationId xmlns:p14="http://schemas.microsoft.com/office/powerpoint/2010/main" xmlns="" val="2155391061"/>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Scenarios</a:t>
            </a:r>
            <a:endParaRPr lang="en-AU"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xmlns="" val="1406626619"/>
              </p:ext>
            </p:extLst>
          </p:nvPr>
        </p:nvGraphicFramePr>
        <p:xfrm>
          <a:off x="228600" y="1427163"/>
          <a:ext cx="8686800" cy="4622800"/>
        </p:xfrm>
        <a:graphic>
          <a:graphicData uri="http://schemas.openxmlformats.org/drawingml/2006/table">
            <a:tbl>
              <a:tblPr firstRow="1" bandRow="1">
                <a:tableStyleId>{5C22544A-7EE6-4342-B048-85BDC9FD1C3A}</a:tableStyleId>
              </a:tblPr>
              <a:tblGrid>
                <a:gridCol w="526976"/>
                <a:gridCol w="1152128"/>
                <a:gridCol w="3960440"/>
                <a:gridCol w="1512168"/>
                <a:gridCol w="1535088"/>
              </a:tblGrid>
              <a:tr h="370840">
                <a:tc>
                  <a:txBody>
                    <a:bodyPr/>
                    <a:lstStyle/>
                    <a:p>
                      <a:r>
                        <a:rPr lang="en-AU" sz="1200" dirty="0" smtClean="0"/>
                        <a:t>No.</a:t>
                      </a:r>
                      <a:endParaRPr lang="en-AU" sz="1200" dirty="0"/>
                    </a:p>
                  </a:txBody>
                  <a:tcPr anchor="ctr"/>
                </a:tc>
                <a:tc>
                  <a:txBody>
                    <a:bodyPr/>
                    <a:lstStyle/>
                    <a:p>
                      <a:r>
                        <a:rPr lang="en-AU" sz="1200" dirty="0" smtClean="0"/>
                        <a:t>Method</a:t>
                      </a:r>
                      <a:endParaRPr lang="en-AU" sz="1200" dirty="0"/>
                    </a:p>
                  </a:txBody>
                  <a:tcPr anchor="ctr"/>
                </a:tc>
                <a:tc>
                  <a:txBody>
                    <a:bodyPr/>
                    <a:lstStyle/>
                    <a:p>
                      <a:r>
                        <a:rPr lang="en-AU" sz="1200" dirty="0" smtClean="0"/>
                        <a:t>Data</a:t>
                      </a:r>
                      <a:endParaRPr lang="en-AU" sz="1200" dirty="0"/>
                    </a:p>
                  </a:txBody>
                  <a:tcPr anchor="ctr"/>
                </a:tc>
                <a:tc>
                  <a:txBody>
                    <a:bodyPr/>
                    <a:lstStyle/>
                    <a:p>
                      <a:r>
                        <a:rPr lang="en-AU" sz="1200" dirty="0" smtClean="0"/>
                        <a:t>From</a:t>
                      </a:r>
                      <a:r>
                        <a:rPr lang="en-AU" sz="1200" baseline="0" dirty="0" smtClean="0"/>
                        <a:t> System</a:t>
                      </a:r>
                      <a:endParaRPr lang="en-AU" sz="1200" dirty="0"/>
                    </a:p>
                  </a:txBody>
                  <a:tcPr anchor="ctr"/>
                </a:tc>
                <a:tc>
                  <a:txBody>
                    <a:bodyPr/>
                    <a:lstStyle/>
                    <a:p>
                      <a:r>
                        <a:rPr lang="en-AU" sz="1200" dirty="0" smtClean="0"/>
                        <a:t>To System</a:t>
                      </a:r>
                      <a:endParaRPr lang="en-AU" sz="1200" dirty="0"/>
                    </a:p>
                  </a:txBody>
                  <a:tcPr anchor="ctr"/>
                </a:tc>
              </a:tr>
              <a:tr h="370840">
                <a:tc>
                  <a:txBody>
                    <a:bodyPr/>
                    <a:lstStyle/>
                    <a:p>
                      <a:r>
                        <a:rPr lang="en-AU" sz="1200" dirty="0" smtClean="0"/>
                        <a:t>1</a:t>
                      </a:r>
                      <a:endParaRPr lang="en-AU" sz="1200" dirty="0"/>
                    </a:p>
                  </a:txBody>
                  <a:tcPr anchor="ctr"/>
                </a:tc>
                <a:tc>
                  <a:txBody>
                    <a:bodyPr/>
                    <a:lstStyle/>
                    <a:p>
                      <a:r>
                        <a:rPr lang="en-AU" sz="1200" dirty="0" smtClean="0"/>
                        <a:t>Publish</a:t>
                      </a:r>
                      <a:endParaRPr lang="en-AU" sz="1200" dirty="0"/>
                    </a:p>
                  </a:txBody>
                  <a:tcPr anchor="ctr"/>
                </a:tc>
                <a:tc>
                  <a:txBody>
                    <a:bodyPr/>
                    <a:lstStyle/>
                    <a:p>
                      <a:pPr algn="l" fontAlgn="ctr"/>
                      <a:r>
                        <a:rPr lang="en-AU" sz="1200" b="0" i="0" u="none" strike="noStrike">
                          <a:solidFill>
                            <a:srgbClr val="000000"/>
                          </a:solidFill>
                          <a:effectLst/>
                          <a:latin typeface="Arial"/>
                        </a:rPr>
                        <a:t>As-Designed/As-Built Engineering Network/Segment/Tag</a:t>
                      </a:r>
                    </a:p>
                  </a:txBody>
                  <a:tcPr anchor="ctr"/>
                </a:tc>
                <a:tc>
                  <a:txBody>
                    <a:bodyPr/>
                    <a:lstStyle/>
                    <a:p>
                      <a:pPr algn="l" fontAlgn="ctr"/>
                      <a:r>
                        <a:rPr lang="en-AU" sz="1200" b="0" i="0" u="none" strike="noStrike">
                          <a:solidFill>
                            <a:srgbClr val="000000"/>
                          </a:solidFill>
                          <a:effectLst/>
                          <a:latin typeface="Arial"/>
                        </a:rPr>
                        <a:t>ENG</a:t>
                      </a:r>
                    </a:p>
                  </a:txBody>
                  <a:tcPr anchor="ctr"/>
                </a:tc>
                <a:tc>
                  <a:txBody>
                    <a:bodyPr/>
                    <a:lstStyle/>
                    <a:p>
                      <a:pPr algn="l" fontAlgn="ctr"/>
                      <a:r>
                        <a:rPr lang="en-AU" sz="1200" b="0" i="0" u="none" strike="noStrike" dirty="0">
                          <a:solidFill>
                            <a:srgbClr val="000000"/>
                          </a:solidFill>
                          <a:effectLst/>
                          <a:latin typeface="Arial"/>
                        </a:rPr>
                        <a:t>REG-STRUCTURE</a:t>
                      </a:r>
                    </a:p>
                  </a:txBody>
                  <a:tcPr anchor="ctr"/>
                </a:tc>
              </a:tr>
              <a:tr h="370840">
                <a:tc>
                  <a:txBody>
                    <a:bodyPr/>
                    <a:lstStyle/>
                    <a:p>
                      <a:r>
                        <a:rPr lang="en-AU" sz="1200" dirty="0" smtClean="0"/>
                        <a:t>2</a:t>
                      </a:r>
                      <a:endParaRPr lang="en-AU" sz="12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200" dirty="0" smtClean="0"/>
                        <a:t>Publish</a:t>
                      </a:r>
                    </a:p>
                  </a:txBody>
                  <a:tcPr anchor="ctr"/>
                </a:tc>
                <a:tc>
                  <a:txBody>
                    <a:bodyPr/>
                    <a:lstStyle/>
                    <a:p>
                      <a:pPr algn="l" fontAlgn="ctr"/>
                      <a:r>
                        <a:rPr lang="en-AU" sz="1200" b="0" i="0" u="none" strike="noStrike">
                          <a:solidFill>
                            <a:srgbClr val="000000"/>
                          </a:solidFill>
                          <a:effectLst/>
                          <a:latin typeface="Arial"/>
                        </a:rPr>
                        <a:t>As-Designed/As-Built Engineering Network/Segment/Tag</a:t>
                      </a:r>
                    </a:p>
                  </a:txBody>
                  <a:tcPr anchor="ctr"/>
                </a:tc>
                <a:tc>
                  <a:txBody>
                    <a:bodyPr/>
                    <a:lstStyle/>
                    <a:p>
                      <a:pPr algn="l" fontAlgn="ctr"/>
                      <a:r>
                        <a:rPr lang="en-AU" sz="1200" b="0" i="0" u="none" strike="noStrike">
                          <a:solidFill>
                            <a:srgbClr val="000000"/>
                          </a:solidFill>
                          <a:effectLst/>
                          <a:latin typeface="Arial"/>
                        </a:rPr>
                        <a:t>REG-STRUCTURE</a:t>
                      </a:r>
                    </a:p>
                  </a:txBody>
                  <a:tcPr anchor="ctr"/>
                </a:tc>
                <a:tc>
                  <a:txBody>
                    <a:bodyPr/>
                    <a:lstStyle/>
                    <a:p>
                      <a:pPr algn="l" fontAlgn="ctr"/>
                      <a:r>
                        <a:rPr lang="en-AU" sz="1200" b="0" i="0" u="none" strike="noStrike">
                          <a:solidFill>
                            <a:srgbClr val="000000"/>
                          </a:solidFill>
                          <a:effectLst/>
                          <a:latin typeface="Arial"/>
                        </a:rPr>
                        <a:t>O&amp;M</a:t>
                      </a:r>
                    </a:p>
                  </a:txBody>
                  <a:tcPr anchor="ctr"/>
                </a:tc>
              </a:tr>
              <a:tr h="370840">
                <a:tc>
                  <a:txBody>
                    <a:bodyPr/>
                    <a:lstStyle/>
                    <a:p>
                      <a:r>
                        <a:rPr lang="en-AU" sz="1200" dirty="0" smtClean="0"/>
                        <a:t>3</a:t>
                      </a:r>
                      <a:endParaRPr lang="en-AU" sz="12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200" dirty="0" smtClean="0"/>
                        <a:t>Publish</a:t>
                      </a:r>
                    </a:p>
                  </a:txBody>
                  <a:tcPr anchor="ctr"/>
                </a:tc>
                <a:tc>
                  <a:txBody>
                    <a:bodyPr/>
                    <a:lstStyle/>
                    <a:p>
                      <a:pPr algn="l" fontAlgn="ctr"/>
                      <a:r>
                        <a:rPr lang="en-AU" sz="1200" b="0" i="0" u="none" strike="noStrike" dirty="0">
                          <a:solidFill>
                            <a:srgbClr val="000000"/>
                          </a:solidFill>
                          <a:effectLst/>
                          <a:latin typeface="Arial"/>
                        </a:rPr>
                        <a:t>As-Maintained Engineering Network/Segment/Tag</a:t>
                      </a:r>
                    </a:p>
                  </a:txBody>
                  <a:tcPr anchor="ctr"/>
                </a:tc>
                <a:tc>
                  <a:txBody>
                    <a:bodyPr/>
                    <a:lstStyle/>
                    <a:p>
                      <a:pPr algn="l" fontAlgn="ctr"/>
                      <a:r>
                        <a:rPr lang="en-AU" sz="1200" b="0" i="0" u="none" strike="noStrike">
                          <a:solidFill>
                            <a:srgbClr val="000000"/>
                          </a:solidFill>
                          <a:effectLst/>
                          <a:latin typeface="Arial"/>
                        </a:rPr>
                        <a:t>O&amp;M</a:t>
                      </a:r>
                    </a:p>
                  </a:txBody>
                  <a:tcPr anchor="ctr"/>
                </a:tc>
                <a:tc>
                  <a:txBody>
                    <a:bodyPr/>
                    <a:lstStyle/>
                    <a:p>
                      <a:pPr algn="l" fontAlgn="ctr"/>
                      <a:r>
                        <a:rPr lang="en-AU" sz="1200" b="0" i="0" u="none" strike="noStrike">
                          <a:solidFill>
                            <a:srgbClr val="000000"/>
                          </a:solidFill>
                          <a:effectLst/>
                          <a:latin typeface="Arial"/>
                        </a:rPr>
                        <a:t>O&amp;M</a:t>
                      </a:r>
                    </a:p>
                  </a:txBody>
                  <a:tcPr anchor="ctr"/>
                </a:tc>
              </a:tr>
              <a:tr h="370840">
                <a:tc>
                  <a:txBody>
                    <a:bodyPr/>
                    <a:lstStyle/>
                    <a:p>
                      <a:r>
                        <a:rPr lang="en-AU" sz="1200" dirty="0" smtClean="0"/>
                        <a:t>4</a:t>
                      </a:r>
                      <a:endParaRPr lang="en-AU" sz="12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200" dirty="0" smtClean="0"/>
                        <a:t>Publish</a:t>
                      </a:r>
                    </a:p>
                  </a:txBody>
                  <a:tcPr anchor="ctr"/>
                </a:tc>
                <a:tc>
                  <a:txBody>
                    <a:bodyPr/>
                    <a:lstStyle/>
                    <a:p>
                      <a:pPr algn="l" fontAlgn="ctr"/>
                      <a:r>
                        <a:rPr lang="en-AU" sz="1200" b="0" i="0" u="none" strike="noStrike">
                          <a:solidFill>
                            <a:srgbClr val="000000"/>
                          </a:solidFill>
                          <a:effectLst/>
                          <a:latin typeface="Arial"/>
                        </a:rPr>
                        <a:t>As-Built Engineering Asset</a:t>
                      </a:r>
                    </a:p>
                  </a:txBody>
                  <a:tcPr anchor="ctr"/>
                </a:tc>
                <a:tc>
                  <a:txBody>
                    <a:bodyPr/>
                    <a:lstStyle/>
                    <a:p>
                      <a:pPr algn="l" fontAlgn="ctr"/>
                      <a:r>
                        <a:rPr lang="en-AU" sz="1200" b="0" i="0" u="none" strike="noStrike" smtClean="0">
                          <a:solidFill>
                            <a:srgbClr val="000000"/>
                          </a:solidFill>
                          <a:effectLst/>
                          <a:latin typeface="Arial"/>
                        </a:rPr>
                        <a:t>CONSTRUCT</a:t>
                      </a:r>
                      <a:endParaRPr lang="en-AU" sz="1200" b="0" i="0" u="none" strike="noStrike" dirty="0">
                        <a:solidFill>
                          <a:srgbClr val="000000"/>
                        </a:solidFill>
                        <a:effectLst/>
                        <a:latin typeface="Arial"/>
                      </a:endParaRPr>
                    </a:p>
                  </a:txBody>
                  <a:tcPr anchor="ctr"/>
                </a:tc>
                <a:tc>
                  <a:txBody>
                    <a:bodyPr/>
                    <a:lstStyle/>
                    <a:p>
                      <a:pPr algn="l" fontAlgn="ctr"/>
                      <a:r>
                        <a:rPr lang="en-AU" sz="1200" b="0" i="0" u="none" strike="noStrike">
                          <a:solidFill>
                            <a:srgbClr val="000000"/>
                          </a:solidFill>
                          <a:effectLst/>
                          <a:latin typeface="Arial"/>
                        </a:rPr>
                        <a:t>REG-ASSET</a:t>
                      </a:r>
                    </a:p>
                  </a:txBody>
                  <a:tcPr anchor="ctr"/>
                </a:tc>
              </a:tr>
              <a:tr h="370840">
                <a:tc>
                  <a:txBody>
                    <a:bodyPr/>
                    <a:lstStyle/>
                    <a:p>
                      <a:r>
                        <a:rPr lang="en-AU" sz="1200" dirty="0" smtClean="0"/>
                        <a:t>5</a:t>
                      </a:r>
                      <a:endParaRPr lang="en-AU" sz="12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200" dirty="0" smtClean="0"/>
                        <a:t>Publish</a:t>
                      </a:r>
                    </a:p>
                  </a:txBody>
                  <a:tcPr anchor="ctr"/>
                </a:tc>
                <a:tc>
                  <a:txBody>
                    <a:bodyPr/>
                    <a:lstStyle/>
                    <a:p>
                      <a:pPr algn="l" fontAlgn="ctr"/>
                      <a:r>
                        <a:rPr lang="en-AU" sz="1200" b="0" i="0" u="none" strike="noStrike">
                          <a:solidFill>
                            <a:srgbClr val="000000"/>
                          </a:solidFill>
                          <a:effectLst/>
                          <a:latin typeface="Arial"/>
                        </a:rPr>
                        <a:t>As-Built Engineering Asset</a:t>
                      </a:r>
                    </a:p>
                  </a:txBody>
                  <a:tcPr anchor="ctr"/>
                </a:tc>
                <a:tc>
                  <a:txBody>
                    <a:bodyPr/>
                    <a:lstStyle/>
                    <a:p>
                      <a:pPr algn="l" fontAlgn="ctr"/>
                      <a:r>
                        <a:rPr lang="en-AU" sz="1200" b="0" i="0" u="none" strike="noStrike">
                          <a:solidFill>
                            <a:srgbClr val="000000"/>
                          </a:solidFill>
                          <a:effectLst/>
                          <a:latin typeface="Arial"/>
                        </a:rPr>
                        <a:t>REG-ASSET</a:t>
                      </a:r>
                    </a:p>
                  </a:txBody>
                  <a:tcPr anchor="ctr"/>
                </a:tc>
                <a:tc>
                  <a:txBody>
                    <a:bodyPr/>
                    <a:lstStyle/>
                    <a:p>
                      <a:pPr algn="l" fontAlgn="ctr"/>
                      <a:r>
                        <a:rPr lang="en-AU" sz="1200" b="0" i="0" u="none" strike="noStrike">
                          <a:solidFill>
                            <a:srgbClr val="000000"/>
                          </a:solidFill>
                          <a:effectLst/>
                          <a:latin typeface="Arial"/>
                        </a:rPr>
                        <a:t>O&amp;M</a:t>
                      </a:r>
                    </a:p>
                  </a:txBody>
                  <a:tcPr anchor="ctr"/>
                </a:tc>
              </a:tr>
              <a:tr h="370840">
                <a:tc>
                  <a:txBody>
                    <a:bodyPr/>
                    <a:lstStyle/>
                    <a:p>
                      <a:r>
                        <a:rPr lang="en-AU" sz="1200" dirty="0" smtClean="0"/>
                        <a:t>6</a:t>
                      </a:r>
                      <a:endParaRPr lang="en-AU" sz="12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sz="1200" dirty="0" smtClean="0"/>
                        <a:t>Publish</a:t>
                      </a:r>
                    </a:p>
                  </a:txBody>
                  <a:tcPr anchor="ctr"/>
                </a:tc>
                <a:tc>
                  <a:txBody>
                    <a:bodyPr/>
                    <a:lstStyle/>
                    <a:p>
                      <a:pPr algn="l" fontAlgn="ctr"/>
                      <a:r>
                        <a:rPr lang="en-AU" sz="1200" b="0" i="0" u="none" strike="noStrike">
                          <a:solidFill>
                            <a:srgbClr val="000000"/>
                          </a:solidFill>
                          <a:effectLst/>
                          <a:latin typeface="Arial"/>
                        </a:rPr>
                        <a:t>As-Maintained Engineering Asset</a:t>
                      </a:r>
                    </a:p>
                  </a:txBody>
                  <a:tcPr anchor="ctr"/>
                </a:tc>
                <a:tc>
                  <a:txBody>
                    <a:bodyPr/>
                    <a:lstStyle/>
                    <a:p>
                      <a:pPr algn="l" fontAlgn="ctr"/>
                      <a:r>
                        <a:rPr lang="en-AU" sz="1200" b="0" i="0" u="none" strike="noStrike">
                          <a:solidFill>
                            <a:srgbClr val="000000"/>
                          </a:solidFill>
                          <a:effectLst/>
                          <a:latin typeface="Arial"/>
                        </a:rPr>
                        <a:t>O&amp;M</a:t>
                      </a:r>
                    </a:p>
                  </a:txBody>
                  <a:tcPr anchor="ctr"/>
                </a:tc>
                <a:tc>
                  <a:txBody>
                    <a:bodyPr/>
                    <a:lstStyle/>
                    <a:p>
                      <a:pPr algn="l" fontAlgn="ctr"/>
                      <a:r>
                        <a:rPr lang="en-AU" sz="1200" b="0" i="0" u="none" strike="noStrike">
                          <a:solidFill>
                            <a:srgbClr val="000000"/>
                          </a:solidFill>
                          <a:effectLst/>
                          <a:latin typeface="Arial"/>
                        </a:rPr>
                        <a:t>O&amp;M</a:t>
                      </a:r>
                    </a:p>
                  </a:txBody>
                  <a:tcPr anchor="ctr"/>
                </a:tc>
              </a:tr>
              <a:tr h="370840">
                <a:tc>
                  <a:txBody>
                    <a:bodyPr/>
                    <a:lstStyle/>
                    <a:p>
                      <a:r>
                        <a:rPr lang="en-AU" sz="1200" dirty="0" smtClean="0"/>
                        <a:t>7</a:t>
                      </a:r>
                      <a:endParaRPr lang="en-AU" sz="1200" dirty="0"/>
                    </a:p>
                  </a:txBody>
                  <a:tcPr anchor="ctr"/>
                </a:tc>
                <a:tc>
                  <a:txBody>
                    <a:bodyPr/>
                    <a:lstStyle/>
                    <a:p>
                      <a:r>
                        <a:rPr lang="en-AU" sz="1200" dirty="0" smtClean="0"/>
                        <a:t>Pull</a:t>
                      </a:r>
                      <a:endParaRPr lang="en-AU" sz="1200" dirty="0"/>
                    </a:p>
                  </a:txBody>
                  <a:tcPr anchor="ctr"/>
                </a:tc>
                <a:tc>
                  <a:txBody>
                    <a:bodyPr/>
                    <a:lstStyle/>
                    <a:p>
                      <a:pPr algn="l" fontAlgn="ctr"/>
                      <a:r>
                        <a:rPr lang="en-AU" sz="1200" b="0" i="0" u="none" strike="noStrike">
                          <a:solidFill>
                            <a:srgbClr val="000000"/>
                          </a:solidFill>
                          <a:effectLst/>
                          <a:latin typeface="Arial"/>
                        </a:rPr>
                        <a:t>OEM Model</a:t>
                      </a:r>
                    </a:p>
                  </a:txBody>
                  <a:tcPr anchor="ctr"/>
                </a:tc>
                <a:tc>
                  <a:txBody>
                    <a:bodyPr/>
                    <a:lstStyle/>
                    <a:p>
                      <a:pPr algn="l" fontAlgn="ctr"/>
                      <a:r>
                        <a:rPr lang="en-AU" sz="1200" b="0" i="0" u="none" strike="noStrike" dirty="0" smtClean="0">
                          <a:solidFill>
                            <a:srgbClr val="000000"/>
                          </a:solidFill>
                          <a:effectLst/>
                          <a:latin typeface="Arial"/>
                        </a:rPr>
                        <a:t>MATERIALS, PDM</a:t>
                      </a:r>
                      <a:endParaRPr lang="en-AU" sz="1200" b="0" i="0" u="none" strike="noStrike" dirty="0">
                        <a:solidFill>
                          <a:srgbClr val="000000"/>
                        </a:solidFill>
                        <a:effectLst/>
                        <a:latin typeface="Arial"/>
                      </a:endParaRPr>
                    </a:p>
                  </a:txBody>
                  <a:tcPr anchor="ctr"/>
                </a:tc>
                <a:tc>
                  <a:txBody>
                    <a:bodyPr/>
                    <a:lstStyle/>
                    <a:p>
                      <a:pPr algn="l" fontAlgn="ctr"/>
                      <a:r>
                        <a:rPr lang="en-AU" sz="1200" b="0" i="0" u="none" strike="noStrike">
                          <a:solidFill>
                            <a:srgbClr val="000000"/>
                          </a:solidFill>
                          <a:effectLst/>
                          <a:latin typeface="Arial"/>
                        </a:rPr>
                        <a:t>REG-PRODUCT</a:t>
                      </a:r>
                    </a:p>
                  </a:txBody>
                  <a:tcPr anchor="ctr"/>
                </a:tc>
              </a:tr>
              <a:tr h="370840">
                <a:tc>
                  <a:txBody>
                    <a:bodyPr/>
                    <a:lstStyle/>
                    <a:p>
                      <a:r>
                        <a:rPr lang="en-AU" sz="1200" dirty="0" smtClean="0"/>
                        <a:t>8</a:t>
                      </a:r>
                      <a:endParaRPr lang="en-AU" sz="1200" dirty="0"/>
                    </a:p>
                  </a:txBody>
                  <a:tcPr anchor="ctr"/>
                </a:tc>
                <a:tc>
                  <a:txBody>
                    <a:bodyPr/>
                    <a:lstStyle/>
                    <a:p>
                      <a:r>
                        <a:rPr lang="en-AU" sz="1200" dirty="0" smtClean="0"/>
                        <a:t>Pull</a:t>
                      </a:r>
                      <a:endParaRPr lang="en-AU" sz="1200" dirty="0"/>
                    </a:p>
                  </a:txBody>
                  <a:tcPr anchor="ctr"/>
                </a:tc>
                <a:tc>
                  <a:txBody>
                    <a:bodyPr/>
                    <a:lstStyle/>
                    <a:p>
                      <a:pPr algn="l" fontAlgn="ctr"/>
                      <a:r>
                        <a:rPr lang="en-AU" sz="1200" b="0" i="0" u="none" strike="noStrike">
                          <a:solidFill>
                            <a:srgbClr val="000000"/>
                          </a:solidFill>
                          <a:effectLst/>
                          <a:latin typeface="Arial"/>
                        </a:rPr>
                        <a:t>OEM Model</a:t>
                      </a:r>
                    </a:p>
                  </a:txBody>
                  <a:tcPr anchor="ctr"/>
                </a:tc>
                <a:tc>
                  <a:txBody>
                    <a:bodyPr/>
                    <a:lstStyle/>
                    <a:p>
                      <a:pPr algn="l" fontAlgn="ctr"/>
                      <a:r>
                        <a:rPr lang="en-AU" sz="1200" b="0" i="0" u="none" strike="noStrike">
                          <a:solidFill>
                            <a:srgbClr val="000000"/>
                          </a:solidFill>
                          <a:effectLst/>
                          <a:latin typeface="Arial"/>
                        </a:rPr>
                        <a:t>REG-PRODUCT</a:t>
                      </a:r>
                    </a:p>
                  </a:txBody>
                  <a:tcPr anchor="ctr"/>
                </a:tc>
                <a:tc>
                  <a:txBody>
                    <a:bodyPr/>
                    <a:lstStyle/>
                    <a:p>
                      <a:pPr algn="l" fontAlgn="ctr"/>
                      <a:r>
                        <a:rPr lang="en-AU" sz="1200" b="0" i="0" u="none" strike="noStrike">
                          <a:solidFill>
                            <a:srgbClr val="000000"/>
                          </a:solidFill>
                          <a:effectLst/>
                          <a:latin typeface="Arial"/>
                        </a:rPr>
                        <a:t>O&amp;M</a:t>
                      </a:r>
                    </a:p>
                  </a:txBody>
                  <a:tcPr anchor="ctr"/>
                </a:tc>
              </a:tr>
              <a:tr h="370840">
                <a:tc>
                  <a:txBody>
                    <a:bodyPr/>
                    <a:lstStyle/>
                    <a:p>
                      <a:r>
                        <a:rPr lang="en-AU" sz="1200" dirty="0" smtClean="0"/>
                        <a:t>9</a:t>
                      </a:r>
                      <a:endParaRPr lang="en-AU" sz="1200" dirty="0"/>
                    </a:p>
                  </a:txBody>
                  <a:tcPr anchor="ctr"/>
                </a:tc>
                <a:tc>
                  <a:txBody>
                    <a:bodyPr/>
                    <a:lstStyle/>
                    <a:p>
                      <a:r>
                        <a:rPr lang="en-AU" sz="1200" dirty="0" smtClean="0"/>
                        <a:t>Publish</a:t>
                      </a:r>
                      <a:endParaRPr lang="en-AU" sz="1200" dirty="0"/>
                    </a:p>
                  </a:txBody>
                  <a:tcPr anchor="ctr"/>
                </a:tc>
                <a:tc>
                  <a:txBody>
                    <a:bodyPr/>
                    <a:lstStyle/>
                    <a:p>
                      <a:pPr algn="l" fontAlgn="ctr"/>
                      <a:r>
                        <a:rPr lang="en-AU" sz="1200" b="0" i="0" u="none" strike="noStrike">
                          <a:solidFill>
                            <a:srgbClr val="000000"/>
                          </a:solidFill>
                          <a:effectLst/>
                          <a:latin typeface="Arial"/>
                        </a:rPr>
                        <a:t>OEM Model</a:t>
                      </a:r>
                    </a:p>
                  </a:txBody>
                  <a:tcPr anchor="ctr"/>
                </a:tc>
                <a:tc>
                  <a:txBody>
                    <a:bodyPr/>
                    <a:lstStyle/>
                    <a:p>
                      <a:pPr algn="l" fontAlgn="ctr"/>
                      <a:r>
                        <a:rPr lang="en-AU" sz="1200" b="0" i="0" u="none" strike="noStrike">
                          <a:solidFill>
                            <a:srgbClr val="000000"/>
                          </a:solidFill>
                          <a:effectLst/>
                          <a:latin typeface="Arial"/>
                        </a:rPr>
                        <a:t>O&amp;M</a:t>
                      </a:r>
                    </a:p>
                  </a:txBody>
                  <a:tcPr anchor="ctr"/>
                </a:tc>
                <a:tc>
                  <a:txBody>
                    <a:bodyPr/>
                    <a:lstStyle/>
                    <a:p>
                      <a:pPr algn="l" fontAlgn="ctr"/>
                      <a:r>
                        <a:rPr lang="en-AU" sz="1200" b="0" i="0" u="none" strike="noStrike">
                          <a:solidFill>
                            <a:srgbClr val="000000"/>
                          </a:solidFill>
                          <a:effectLst/>
                          <a:latin typeface="Arial"/>
                        </a:rPr>
                        <a:t>O&amp;M </a:t>
                      </a:r>
                    </a:p>
                  </a:txBody>
                  <a:tcPr anchor="ctr"/>
                </a:tc>
              </a:tr>
              <a:tr h="370840">
                <a:tc>
                  <a:txBody>
                    <a:bodyPr/>
                    <a:lstStyle/>
                    <a:p>
                      <a:r>
                        <a:rPr lang="en-AU" sz="1200" dirty="0" smtClean="0"/>
                        <a:t>10</a:t>
                      </a:r>
                      <a:endParaRPr lang="en-AU" sz="1200" dirty="0"/>
                    </a:p>
                  </a:txBody>
                  <a:tcPr anchor="ctr"/>
                </a:tc>
                <a:tc>
                  <a:txBody>
                    <a:bodyPr/>
                    <a:lstStyle/>
                    <a:p>
                      <a:r>
                        <a:rPr lang="en-AU" sz="1200" dirty="0" smtClean="0"/>
                        <a:t>Push</a:t>
                      </a:r>
                      <a:endParaRPr lang="en-AU" sz="1200" dirty="0"/>
                    </a:p>
                  </a:txBody>
                  <a:tcPr anchor="ctr"/>
                </a:tc>
                <a:tc>
                  <a:txBody>
                    <a:bodyPr/>
                    <a:lstStyle/>
                    <a:p>
                      <a:pPr algn="l" fontAlgn="ctr"/>
                      <a:r>
                        <a:rPr lang="en-AU" sz="1200" b="0" i="0" u="none" strike="noStrike" dirty="0" smtClean="0">
                          <a:solidFill>
                            <a:srgbClr val="000000"/>
                          </a:solidFill>
                          <a:effectLst/>
                          <a:latin typeface="Arial"/>
                        </a:rPr>
                        <a:t>I&amp;C Device Removal/Installation</a:t>
                      </a:r>
                      <a:endParaRPr lang="en-AU" sz="1200" b="0" i="0" u="none" strike="noStrike" dirty="0">
                        <a:solidFill>
                          <a:srgbClr val="000000"/>
                        </a:solidFill>
                        <a:effectLst/>
                        <a:latin typeface="Arial"/>
                      </a:endParaRPr>
                    </a:p>
                  </a:txBody>
                  <a:tcPr anchor="ctr"/>
                </a:tc>
                <a:tc>
                  <a:txBody>
                    <a:bodyPr/>
                    <a:lstStyle/>
                    <a:p>
                      <a:pPr algn="l" fontAlgn="ctr"/>
                      <a:r>
                        <a:rPr lang="en-AU" sz="1200" b="0" i="0" u="none" strike="noStrike" dirty="0" smtClean="0">
                          <a:solidFill>
                            <a:srgbClr val="000000"/>
                          </a:solidFill>
                          <a:effectLst/>
                          <a:latin typeface="Arial"/>
                        </a:rPr>
                        <a:t>CONTROL</a:t>
                      </a:r>
                      <a:endParaRPr lang="en-AU" sz="1200" b="0" i="0" u="none" strike="noStrike" dirty="0">
                        <a:solidFill>
                          <a:srgbClr val="000000"/>
                        </a:solidFill>
                        <a:effectLst/>
                        <a:latin typeface="Arial"/>
                      </a:endParaRPr>
                    </a:p>
                  </a:txBody>
                  <a:tcPr anchor="ctr"/>
                </a:tc>
                <a:tc>
                  <a:txBody>
                    <a:bodyPr/>
                    <a:lstStyle/>
                    <a:p>
                      <a:pPr algn="l" fontAlgn="ctr"/>
                      <a:r>
                        <a:rPr lang="en-AU" sz="1200" b="0" i="0" u="none" strike="noStrike" dirty="0">
                          <a:solidFill>
                            <a:srgbClr val="000000"/>
                          </a:solidFill>
                          <a:effectLst/>
                          <a:latin typeface="Arial"/>
                        </a:rPr>
                        <a:t>MMS</a:t>
                      </a:r>
                    </a:p>
                  </a:txBody>
                  <a:tcPr anchor="ctr"/>
                </a:tc>
              </a:tr>
              <a:tr h="370840">
                <a:tc>
                  <a:txBody>
                    <a:bodyPr/>
                    <a:lstStyle/>
                    <a:p>
                      <a:r>
                        <a:rPr lang="en-AU" sz="1200" dirty="0" smtClean="0"/>
                        <a:t>11</a:t>
                      </a:r>
                      <a:endParaRPr lang="en-AU" sz="1200" dirty="0"/>
                    </a:p>
                  </a:txBody>
                  <a:tcPr anchor="ctr"/>
                </a:tc>
                <a:tc>
                  <a:txBody>
                    <a:bodyPr/>
                    <a:lstStyle/>
                    <a:p>
                      <a:r>
                        <a:rPr lang="en-AU" sz="1200" dirty="0" smtClean="0"/>
                        <a:t>Publish</a:t>
                      </a:r>
                      <a:endParaRPr lang="en-AU" sz="1200" dirty="0"/>
                    </a:p>
                  </a:txBody>
                  <a:tcPr anchor="ctr"/>
                </a:tc>
                <a:tc>
                  <a:txBody>
                    <a:bodyPr/>
                    <a:lstStyle/>
                    <a:p>
                      <a:pPr algn="l" fontAlgn="ctr"/>
                      <a:r>
                        <a:rPr lang="en-AU" sz="1200" b="0" i="0" u="none" strike="noStrike" dirty="0">
                          <a:solidFill>
                            <a:srgbClr val="000000"/>
                          </a:solidFill>
                          <a:effectLst/>
                          <a:latin typeface="Arial"/>
                        </a:rPr>
                        <a:t>Asset Removal/Installation</a:t>
                      </a:r>
                    </a:p>
                  </a:txBody>
                  <a:tcPr anchor="ctr"/>
                </a:tc>
                <a:tc>
                  <a:txBody>
                    <a:bodyPr/>
                    <a:lstStyle/>
                    <a:p>
                      <a:pPr algn="l" fontAlgn="ctr"/>
                      <a:r>
                        <a:rPr lang="en-AU" sz="1200" b="0" i="0" u="none" strike="noStrike">
                          <a:solidFill>
                            <a:srgbClr val="000000"/>
                          </a:solidFill>
                          <a:effectLst/>
                          <a:latin typeface="Arial"/>
                        </a:rPr>
                        <a:t>MMS</a:t>
                      </a:r>
                    </a:p>
                  </a:txBody>
                  <a:tcPr anchor="ctr"/>
                </a:tc>
                <a:tc>
                  <a:txBody>
                    <a:bodyPr/>
                    <a:lstStyle/>
                    <a:p>
                      <a:pPr algn="l" fontAlgn="ctr"/>
                      <a:r>
                        <a:rPr lang="en-AU" sz="1200" b="0" i="0" u="none" strike="noStrike" dirty="0">
                          <a:solidFill>
                            <a:srgbClr val="000000"/>
                          </a:solidFill>
                          <a:effectLst/>
                          <a:latin typeface="Arial"/>
                        </a:rPr>
                        <a:t>O&amp;M</a:t>
                      </a:r>
                    </a:p>
                  </a:txBody>
                  <a:tcPr anchor="ctr"/>
                </a:tc>
              </a:tr>
            </a:tbl>
          </a:graphicData>
        </a:graphic>
      </p:graphicFrame>
      <p:sp>
        <p:nvSpPr>
          <p:cNvPr id="4" name="Slide Number Placeholder 3"/>
          <p:cNvSpPr>
            <a:spLocks noGrp="1"/>
          </p:cNvSpPr>
          <p:nvPr>
            <p:ph type="sldNum" sz="quarter" idx="12"/>
          </p:nvPr>
        </p:nvSpPr>
        <p:spPr/>
        <p:txBody>
          <a:bodyPr/>
          <a:lstStyle/>
          <a:p>
            <a:pPr>
              <a:defRPr/>
            </a:pPr>
            <a:fld id="{310C9A11-1D77-4FC9-9585-CC87730F7D24}" type="slidenum">
              <a:rPr lang="en-AU" smtClean="0"/>
              <a:pPr>
                <a:defRPr/>
              </a:pPr>
              <a:t>134</a:t>
            </a:fld>
            <a:endParaRPr lang="en-AU" dirty="0"/>
          </a:p>
        </p:txBody>
      </p:sp>
    </p:spTree>
    <p:extLst>
      <p:ext uri="{BB962C8B-B14F-4D97-AF65-F5344CB8AC3E}">
        <p14:creationId xmlns:p14="http://schemas.microsoft.com/office/powerpoint/2010/main" xmlns="" val="2171083750"/>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Scenarios (cont.)</a:t>
            </a:r>
            <a:endParaRPr lang="en-AU"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xmlns="" val="1587169605"/>
              </p:ext>
            </p:extLst>
          </p:nvPr>
        </p:nvGraphicFramePr>
        <p:xfrm>
          <a:off x="228600" y="1427163"/>
          <a:ext cx="8686800" cy="4968240"/>
        </p:xfrm>
        <a:graphic>
          <a:graphicData uri="http://schemas.openxmlformats.org/drawingml/2006/table">
            <a:tbl>
              <a:tblPr firstRow="1" bandRow="1">
                <a:tableStyleId>{5C22544A-7EE6-4342-B048-85BDC9FD1C3A}</a:tableStyleId>
              </a:tblPr>
              <a:tblGrid>
                <a:gridCol w="526976"/>
                <a:gridCol w="1152128"/>
                <a:gridCol w="3960440"/>
                <a:gridCol w="1512168"/>
                <a:gridCol w="1535088"/>
              </a:tblGrid>
              <a:tr h="370840">
                <a:tc>
                  <a:txBody>
                    <a:bodyPr/>
                    <a:lstStyle/>
                    <a:p>
                      <a:r>
                        <a:rPr lang="en-AU" sz="1200" dirty="0" smtClean="0"/>
                        <a:t>No.</a:t>
                      </a:r>
                      <a:endParaRPr lang="en-AU" sz="1200" dirty="0"/>
                    </a:p>
                  </a:txBody>
                  <a:tcPr anchor="ctr"/>
                </a:tc>
                <a:tc>
                  <a:txBody>
                    <a:bodyPr/>
                    <a:lstStyle/>
                    <a:p>
                      <a:r>
                        <a:rPr lang="en-AU" sz="1200" dirty="0" smtClean="0"/>
                        <a:t>Method</a:t>
                      </a:r>
                      <a:endParaRPr lang="en-AU" sz="1200" dirty="0"/>
                    </a:p>
                  </a:txBody>
                  <a:tcPr anchor="ctr"/>
                </a:tc>
                <a:tc>
                  <a:txBody>
                    <a:bodyPr/>
                    <a:lstStyle/>
                    <a:p>
                      <a:r>
                        <a:rPr lang="en-AU" sz="1200" dirty="0" smtClean="0"/>
                        <a:t>Data</a:t>
                      </a:r>
                      <a:endParaRPr lang="en-AU" sz="1200" dirty="0"/>
                    </a:p>
                  </a:txBody>
                  <a:tcPr anchor="ctr"/>
                </a:tc>
                <a:tc>
                  <a:txBody>
                    <a:bodyPr/>
                    <a:lstStyle/>
                    <a:p>
                      <a:r>
                        <a:rPr lang="en-AU" sz="1200" dirty="0" smtClean="0"/>
                        <a:t>From</a:t>
                      </a:r>
                      <a:r>
                        <a:rPr lang="en-AU" sz="1200" baseline="0" dirty="0" smtClean="0"/>
                        <a:t> System</a:t>
                      </a:r>
                      <a:endParaRPr lang="en-AU" sz="1200" dirty="0"/>
                    </a:p>
                  </a:txBody>
                  <a:tcPr anchor="ctr"/>
                </a:tc>
                <a:tc>
                  <a:txBody>
                    <a:bodyPr/>
                    <a:lstStyle/>
                    <a:p>
                      <a:r>
                        <a:rPr lang="en-AU" sz="1200" dirty="0" smtClean="0"/>
                        <a:t>To System</a:t>
                      </a:r>
                      <a:endParaRPr lang="en-AU" sz="1200" dirty="0"/>
                    </a:p>
                  </a:txBody>
                  <a:tcPr anchor="ctr"/>
                </a:tc>
              </a:tr>
              <a:tr h="370840">
                <a:tc>
                  <a:txBody>
                    <a:bodyPr/>
                    <a:lstStyle/>
                    <a:p>
                      <a:r>
                        <a:rPr lang="en-AU" sz="1200" dirty="0" smtClean="0"/>
                        <a:t>12</a:t>
                      </a:r>
                      <a:endParaRPr lang="en-AU" sz="1200" dirty="0"/>
                    </a:p>
                  </a:txBody>
                  <a:tcPr anchor="ctr"/>
                </a:tc>
                <a:tc>
                  <a:txBody>
                    <a:bodyPr/>
                    <a:lstStyle/>
                    <a:p>
                      <a:pPr algn="l" fontAlgn="ctr"/>
                      <a:r>
                        <a:rPr lang="en-AU" sz="1200" dirty="0"/>
                        <a:t>Pull</a:t>
                      </a:r>
                    </a:p>
                  </a:txBody>
                  <a:tcPr anchor="ctr"/>
                </a:tc>
                <a:tc>
                  <a:txBody>
                    <a:bodyPr/>
                    <a:lstStyle/>
                    <a:p>
                      <a:pPr algn="l" fontAlgn="ctr"/>
                      <a:r>
                        <a:rPr lang="en-AU" sz="1200"/>
                        <a:t>Usage Readings</a:t>
                      </a:r>
                    </a:p>
                  </a:txBody>
                  <a:tcPr anchor="ctr"/>
                </a:tc>
                <a:tc>
                  <a:txBody>
                    <a:bodyPr/>
                    <a:lstStyle/>
                    <a:p>
                      <a:pPr algn="l" fontAlgn="ctr"/>
                      <a:r>
                        <a:rPr lang="en-AU" sz="1200"/>
                        <a:t>CONTROL</a:t>
                      </a:r>
                    </a:p>
                  </a:txBody>
                  <a:tcPr anchor="ctr"/>
                </a:tc>
                <a:tc>
                  <a:txBody>
                    <a:bodyPr/>
                    <a:lstStyle/>
                    <a:p>
                      <a:pPr algn="l" fontAlgn="ctr"/>
                      <a:r>
                        <a:rPr lang="en-AU" sz="1200"/>
                        <a:t>MMS, ORM</a:t>
                      </a:r>
                    </a:p>
                  </a:txBody>
                  <a:tcPr anchor="ctr"/>
                </a:tc>
              </a:tr>
              <a:tr h="370840">
                <a:tc>
                  <a:txBody>
                    <a:bodyPr/>
                    <a:lstStyle/>
                    <a:p>
                      <a:r>
                        <a:rPr lang="en-AU" sz="1200" dirty="0" smtClean="0"/>
                        <a:t>13</a:t>
                      </a:r>
                      <a:endParaRPr lang="en-AU" sz="1200" dirty="0"/>
                    </a:p>
                  </a:txBody>
                  <a:tcPr anchor="ctr"/>
                </a:tc>
                <a:tc>
                  <a:txBody>
                    <a:bodyPr/>
                    <a:lstStyle/>
                    <a:p>
                      <a:pPr algn="l" fontAlgn="ctr"/>
                      <a:r>
                        <a:rPr lang="en-AU" sz="1200" dirty="0"/>
                        <a:t>Publish</a:t>
                      </a:r>
                    </a:p>
                  </a:txBody>
                  <a:tcPr anchor="ctr"/>
                </a:tc>
                <a:tc>
                  <a:txBody>
                    <a:bodyPr/>
                    <a:lstStyle/>
                    <a:p>
                      <a:pPr algn="l" fontAlgn="ctr"/>
                      <a:r>
                        <a:rPr lang="en-AU" sz="1200" dirty="0"/>
                        <a:t>Usage Readings</a:t>
                      </a:r>
                    </a:p>
                  </a:txBody>
                  <a:tcPr anchor="ctr"/>
                </a:tc>
                <a:tc>
                  <a:txBody>
                    <a:bodyPr/>
                    <a:lstStyle/>
                    <a:p>
                      <a:pPr algn="l" fontAlgn="ctr"/>
                      <a:r>
                        <a:rPr lang="en-AU" sz="1200"/>
                        <a:t>CONTROL</a:t>
                      </a:r>
                    </a:p>
                  </a:txBody>
                  <a:tcPr anchor="ctr"/>
                </a:tc>
                <a:tc>
                  <a:txBody>
                    <a:bodyPr/>
                    <a:lstStyle/>
                    <a:p>
                      <a:pPr algn="l" fontAlgn="ctr"/>
                      <a:r>
                        <a:rPr lang="en-AU" sz="1200"/>
                        <a:t>MMS, ORM</a:t>
                      </a:r>
                    </a:p>
                  </a:txBody>
                  <a:tcPr anchor="ctr"/>
                </a:tc>
              </a:tr>
              <a:tr h="370840">
                <a:tc>
                  <a:txBody>
                    <a:bodyPr/>
                    <a:lstStyle/>
                    <a:p>
                      <a:r>
                        <a:rPr lang="en-AU" sz="1200" dirty="0" smtClean="0"/>
                        <a:t>14</a:t>
                      </a:r>
                      <a:endParaRPr lang="en-AU" sz="1200" dirty="0"/>
                    </a:p>
                  </a:txBody>
                  <a:tcPr anchor="ctr"/>
                </a:tc>
                <a:tc>
                  <a:txBody>
                    <a:bodyPr/>
                    <a:lstStyle/>
                    <a:p>
                      <a:pPr algn="l" fontAlgn="ctr"/>
                      <a:r>
                        <a:rPr lang="en-AU" sz="1200"/>
                        <a:t>Push</a:t>
                      </a:r>
                    </a:p>
                  </a:txBody>
                  <a:tcPr anchor="ctr"/>
                </a:tc>
                <a:tc>
                  <a:txBody>
                    <a:bodyPr/>
                    <a:lstStyle/>
                    <a:p>
                      <a:pPr algn="l" fontAlgn="ctr"/>
                      <a:r>
                        <a:rPr lang="en-AU" sz="1200" dirty="0"/>
                        <a:t>CBM Advisories</a:t>
                      </a:r>
                    </a:p>
                  </a:txBody>
                  <a:tcPr anchor="ctr"/>
                </a:tc>
                <a:tc>
                  <a:txBody>
                    <a:bodyPr/>
                    <a:lstStyle/>
                    <a:p>
                      <a:pPr algn="l" fontAlgn="ctr"/>
                      <a:r>
                        <a:rPr lang="en-AU" sz="1200"/>
                        <a:t>ORM</a:t>
                      </a:r>
                    </a:p>
                  </a:txBody>
                  <a:tcPr anchor="ctr"/>
                </a:tc>
                <a:tc>
                  <a:txBody>
                    <a:bodyPr/>
                    <a:lstStyle/>
                    <a:p>
                      <a:pPr algn="l" fontAlgn="ctr"/>
                      <a:r>
                        <a:rPr lang="en-AU" sz="1200"/>
                        <a:t>MMS</a:t>
                      </a:r>
                    </a:p>
                  </a:txBody>
                  <a:tcPr anchor="ctr"/>
                </a:tc>
              </a:tr>
              <a:tr h="370840">
                <a:tc>
                  <a:txBody>
                    <a:bodyPr/>
                    <a:lstStyle/>
                    <a:p>
                      <a:r>
                        <a:rPr lang="en-AU" sz="1200" dirty="0" smtClean="0"/>
                        <a:t>15</a:t>
                      </a:r>
                      <a:endParaRPr lang="en-AU" sz="1200" dirty="0"/>
                    </a:p>
                  </a:txBody>
                  <a:tcPr anchor="ctr"/>
                </a:tc>
                <a:tc>
                  <a:txBody>
                    <a:bodyPr/>
                    <a:lstStyle/>
                    <a:p>
                      <a:pPr algn="l" fontAlgn="ctr"/>
                      <a:r>
                        <a:rPr lang="en-AU" sz="1200"/>
                        <a:t>Pull</a:t>
                      </a:r>
                    </a:p>
                  </a:txBody>
                  <a:tcPr anchor="ctr"/>
                </a:tc>
                <a:tc>
                  <a:txBody>
                    <a:bodyPr/>
                    <a:lstStyle/>
                    <a:p>
                      <a:pPr algn="l" fontAlgn="ctr"/>
                      <a:r>
                        <a:rPr lang="en-AU" sz="1200" dirty="0"/>
                        <a:t>Maintenance Work Status/Work History</a:t>
                      </a:r>
                    </a:p>
                  </a:txBody>
                  <a:tcPr anchor="ctr"/>
                </a:tc>
                <a:tc>
                  <a:txBody>
                    <a:bodyPr/>
                    <a:lstStyle/>
                    <a:p>
                      <a:pPr algn="l" fontAlgn="ctr"/>
                      <a:r>
                        <a:rPr lang="en-AU" sz="1200"/>
                        <a:t>MMS</a:t>
                      </a:r>
                    </a:p>
                  </a:txBody>
                  <a:tcPr anchor="ctr"/>
                </a:tc>
                <a:tc>
                  <a:txBody>
                    <a:bodyPr/>
                    <a:lstStyle/>
                    <a:p>
                      <a:pPr algn="l" fontAlgn="ctr"/>
                      <a:r>
                        <a:rPr lang="en-AU" sz="1200"/>
                        <a:t>O&amp;M</a:t>
                      </a:r>
                    </a:p>
                  </a:txBody>
                  <a:tcPr anchor="ctr"/>
                </a:tc>
              </a:tr>
              <a:tr h="370840">
                <a:tc>
                  <a:txBody>
                    <a:bodyPr/>
                    <a:lstStyle/>
                    <a:p>
                      <a:r>
                        <a:rPr lang="en-AU" sz="1200" dirty="0" smtClean="0"/>
                        <a:t>16</a:t>
                      </a:r>
                      <a:endParaRPr lang="en-AU" sz="1200" dirty="0"/>
                    </a:p>
                  </a:txBody>
                  <a:tcPr anchor="ctr"/>
                </a:tc>
                <a:tc>
                  <a:txBody>
                    <a:bodyPr/>
                    <a:lstStyle/>
                    <a:p>
                      <a:pPr algn="l" fontAlgn="ctr"/>
                      <a:r>
                        <a:rPr lang="en-AU" sz="1200"/>
                        <a:t>Publish </a:t>
                      </a:r>
                    </a:p>
                  </a:txBody>
                  <a:tcPr anchor="ctr"/>
                </a:tc>
                <a:tc>
                  <a:txBody>
                    <a:bodyPr/>
                    <a:lstStyle/>
                    <a:p>
                      <a:pPr algn="l" fontAlgn="ctr"/>
                      <a:r>
                        <a:rPr lang="en-AU" sz="1200" dirty="0"/>
                        <a:t>Maintenance Work Status/Work History</a:t>
                      </a:r>
                    </a:p>
                  </a:txBody>
                  <a:tcPr anchor="ctr"/>
                </a:tc>
                <a:tc>
                  <a:txBody>
                    <a:bodyPr/>
                    <a:lstStyle/>
                    <a:p>
                      <a:pPr algn="l" fontAlgn="ctr"/>
                      <a:r>
                        <a:rPr lang="en-AU" sz="1200"/>
                        <a:t>MMS</a:t>
                      </a:r>
                    </a:p>
                  </a:txBody>
                  <a:tcPr anchor="ctr"/>
                </a:tc>
                <a:tc>
                  <a:txBody>
                    <a:bodyPr/>
                    <a:lstStyle/>
                    <a:p>
                      <a:pPr algn="l" fontAlgn="ctr"/>
                      <a:r>
                        <a:rPr lang="en-AU" sz="1200"/>
                        <a:t>O&amp;M</a:t>
                      </a:r>
                    </a:p>
                  </a:txBody>
                  <a:tcPr anchor="ctr"/>
                </a:tc>
              </a:tr>
              <a:tr h="370840">
                <a:tc>
                  <a:txBody>
                    <a:bodyPr/>
                    <a:lstStyle/>
                    <a:p>
                      <a:r>
                        <a:rPr lang="en-AU" sz="1200" dirty="0" smtClean="0"/>
                        <a:t>17</a:t>
                      </a:r>
                      <a:endParaRPr lang="en-AU" sz="1200" dirty="0"/>
                    </a:p>
                  </a:txBody>
                  <a:tcPr anchor="ctr"/>
                </a:tc>
                <a:tc>
                  <a:txBody>
                    <a:bodyPr/>
                    <a:lstStyle/>
                    <a:p>
                      <a:pPr algn="l" fontAlgn="ctr"/>
                      <a:r>
                        <a:rPr lang="en-AU" sz="1200"/>
                        <a:t>Pull</a:t>
                      </a:r>
                    </a:p>
                  </a:txBody>
                  <a:tcPr anchor="ctr"/>
                </a:tc>
                <a:tc>
                  <a:txBody>
                    <a:bodyPr/>
                    <a:lstStyle/>
                    <a:p>
                      <a:pPr algn="l" fontAlgn="ctr"/>
                      <a:r>
                        <a:rPr lang="en-AU" sz="1200" dirty="0"/>
                        <a:t>Maintenance KPIs</a:t>
                      </a:r>
                    </a:p>
                  </a:txBody>
                  <a:tcPr anchor="ctr"/>
                </a:tc>
                <a:tc>
                  <a:txBody>
                    <a:bodyPr/>
                    <a:lstStyle/>
                    <a:p>
                      <a:pPr algn="l" fontAlgn="ctr"/>
                      <a:r>
                        <a:rPr lang="en-AU" sz="1200"/>
                        <a:t>MMS</a:t>
                      </a:r>
                    </a:p>
                  </a:txBody>
                  <a:tcPr anchor="ctr"/>
                </a:tc>
                <a:tc>
                  <a:txBody>
                    <a:bodyPr/>
                    <a:lstStyle/>
                    <a:p>
                      <a:pPr algn="l" fontAlgn="ctr"/>
                      <a:r>
                        <a:rPr lang="fr-FR" sz="1200"/>
                        <a:t>ERP, ERM, PORT, MES, OPM</a:t>
                      </a:r>
                    </a:p>
                  </a:txBody>
                  <a:tcPr anchor="ctr"/>
                </a:tc>
              </a:tr>
              <a:tr h="370840">
                <a:tc>
                  <a:txBody>
                    <a:bodyPr/>
                    <a:lstStyle/>
                    <a:p>
                      <a:r>
                        <a:rPr lang="en-AU" sz="1200" dirty="0" smtClean="0"/>
                        <a:t>18</a:t>
                      </a:r>
                      <a:endParaRPr lang="en-AU" sz="1200" dirty="0"/>
                    </a:p>
                  </a:txBody>
                  <a:tcPr anchor="ctr"/>
                </a:tc>
                <a:tc>
                  <a:txBody>
                    <a:bodyPr/>
                    <a:lstStyle/>
                    <a:p>
                      <a:pPr algn="l" fontAlgn="ctr"/>
                      <a:r>
                        <a:rPr lang="en-AU" sz="1200"/>
                        <a:t>Publish</a:t>
                      </a:r>
                    </a:p>
                  </a:txBody>
                  <a:tcPr anchor="ctr"/>
                </a:tc>
                <a:tc>
                  <a:txBody>
                    <a:bodyPr/>
                    <a:lstStyle/>
                    <a:p>
                      <a:pPr algn="l" fontAlgn="ctr"/>
                      <a:r>
                        <a:rPr lang="en-AU" sz="1200" dirty="0"/>
                        <a:t>Maintenance KPIs</a:t>
                      </a:r>
                    </a:p>
                  </a:txBody>
                  <a:tcPr anchor="ctr"/>
                </a:tc>
                <a:tc>
                  <a:txBody>
                    <a:bodyPr/>
                    <a:lstStyle/>
                    <a:p>
                      <a:pPr algn="l" fontAlgn="ctr"/>
                      <a:r>
                        <a:rPr lang="en-AU" sz="1200" dirty="0"/>
                        <a:t>MMS</a:t>
                      </a:r>
                    </a:p>
                  </a:txBody>
                  <a:tcPr anchor="ctr"/>
                </a:tc>
                <a:tc>
                  <a:txBody>
                    <a:bodyPr/>
                    <a:lstStyle/>
                    <a:p>
                      <a:pPr algn="l" fontAlgn="ctr"/>
                      <a:r>
                        <a:rPr lang="fr-FR" sz="1200"/>
                        <a:t>ERP, ERM, PORT, MES, OPM</a:t>
                      </a:r>
                    </a:p>
                  </a:txBody>
                  <a:tcPr anchor="ctr"/>
                </a:tc>
              </a:tr>
              <a:tr h="370840">
                <a:tc>
                  <a:txBody>
                    <a:bodyPr/>
                    <a:lstStyle/>
                    <a:p>
                      <a:r>
                        <a:rPr lang="en-AU" sz="1200" dirty="0" smtClean="0"/>
                        <a:t>19</a:t>
                      </a:r>
                      <a:endParaRPr lang="en-AU" sz="1200" dirty="0"/>
                    </a:p>
                  </a:txBody>
                  <a:tcPr anchor="ctr"/>
                </a:tc>
                <a:tc>
                  <a:txBody>
                    <a:bodyPr/>
                    <a:lstStyle/>
                    <a:p>
                      <a:pPr algn="l" fontAlgn="ctr"/>
                      <a:r>
                        <a:rPr lang="en-AU" sz="1200"/>
                        <a:t>Pull</a:t>
                      </a:r>
                    </a:p>
                  </a:txBody>
                  <a:tcPr anchor="ctr"/>
                </a:tc>
                <a:tc>
                  <a:txBody>
                    <a:bodyPr/>
                    <a:lstStyle/>
                    <a:p>
                      <a:pPr algn="l" fontAlgn="ctr"/>
                      <a:r>
                        <a:rPr lang="en-AU" sz="1200"/>
                        <a:t>Performance KPIs</a:t>
                      </a:r>
                    </a:p>
                  </a:txBody>
                  <a:tcPr anchor="ctr"/>
                </a:tc>
                <a:tc>
                  <a:txBody>
                    <a:bodyPr/>
                    <a:lstStyle/>
                    <a:p>
                      <a:pPr algn="l" fontAlgn="ctr"/>
                      <a:r>
                        <a:rPr lang="en-AU" sz="1200" dirty="0"/>
                        <a:t>ORM</a:t>
                      </a:r>
                    </a:p>
                  </a:txBody>
                  <a:tcPr anchor="ctr"/>
                </a:tc>
                <a:tc>
                  <a:txBody>
                    <a:bodyPr/>
                    <a:lstStyle/>
                    <a:p>
                      <a:pPr algn="l" fontAlgn="ctr"/>
                      <a:r>
                        <a:rPr lang="en-AU" sz="1200" dirty="0"/>
                        <a:t>ERP, ERM, PORT, OPM</a:t>
                      </a:r>
                    </a:p>
                  </a:txBody>
                  <a:tcPr anchor="ctr"/>
                </a:tc>
              </a:tr>
              <a:tr h="370840">
                <a:tc>
                  <a:txBody>
                    <a:bodyPr/>
                    <a:lstStyle/>
                    <a:p>
                      <a:r>
                        <a:rPr lang="en-AU" sz="1200" dirty="0" smtClean="0"/>
                        <a:t>20</a:t>
                      </a:r>
                      <a:endParaRPr lang="en-AU" sz="1200" dirty="0"/>
                    </a:p>
                  </a:txBody>
                  <a:tcPr anchor="ctr"/>
                </a:tc>
                <a:tc>
                  <a:txBody>
                    <a:bodyPr/>
                    <a:lstStyle/>
                    <a:p>
                      <a:pPr algn="l" fontAlgn="ctr"/>
                      <a:r>
                        <a:rPr lang="en-AU" sz="1200"/>
                        <a:t>Publish</a:t>
                      </a:r>
                    </a:p>
                  </a:txBody>
                  <a:tcPr anchor="ctr"/>
                </a:tc>
                <a:tc>
                  <a:txBody>
                    <a:bodyPr/>
                    <a:lstStyle/>
                    <a:p>
                      <a:pPr algn="l" fontAlgn="ctr"/>
                      <a:r>
                        <a:rPr lang="en-AU" sz="1200"/>
                        <a:t>Performance KPIs</a:t>
                      </a:r>
                    </a:p>
                  </a:txBody>
                  <a:tcPr anchor="ctr"/>
                </a:tc>
                <a:tc>
                  <a:txBody>
                    <a:bodyPr/>
                    <a:lstStyle/>
                    <a:p>
                      <a:pPr algn="l" fontAlgn="ctr"/>
                      <a:r>
                        <a:rPr lang="en-AU" sz="1200"/>
                        <a:t>ORM</a:t>
                      </a:r>
                    </a:p>
                  </a:txBody>
                  <a:tcPr anchor="ctr"/>
                </a:tc>
                <a:tc>
                  <a:txBody>
                    <a:bodyPr/>
                    <a:lstStyle/>
                    <a:p>
                      <a:pPr algn="l" fontAlgn="ctr"/>
                      <a:r>
                        <a:rPr lang="en-AU" sz="1200" dirty="0"/>
                        <a:t>ERP, ERM, PORT, OPM</a:t>
                      </a:r>
                    </a:p>
                  </a:txBody>
                  <a:tcPr anchor="ctr"/>
                </a:tc>
              </a:tr>
              <a:tr h="370840">
                <a:tc>
                  <a:txBody>
                    <a:bodyPr/>
                    <a:lstStyle/>
                    <a:p>
                      <a:r>
                        <a:rPr lang="en-AU" sz="1200" dirty="0" smtClean="0"/>
                        <a:t>21</a:t>
                      </a:r>
                      <a:endParaRPr lang="en-AU" sz="1200" dirty="0"/>
                    </a:p>
                  </a:txBody>
                  <a:tcPr anchor="ctr"/>
                </a:tc>
                <a:tc>
                  <a:txBody>
                    <a:bodyPr/>
                    <a:lstStyle/>
                    <a:p>
                      <a:pPr algn="l" fontAlgn="ctr"/>
                      <a:r>
                        <a:rPr lang="en-AU" sz="1200"/>
                        <a:t>Pull</a:t>
                      </a:r>
                    </a:p>
                  </a:txBody>
                  <a:tcPr anchor="ctr"/>
                </a:tc>
                <a:tc>
                  <a:txBody>
                    <a:bodyPr/>
                    <a:lstStyle/>
                    <a:p>
                      <a:pPr algn="l" fontAlgn="ctr"/>
                      <a:r>
                        <a:rPr lang="en-AU" sz="1200"/>
                        <a:t>Significant ORM Events</a:t>
                      </a:r>
                    </a:p>
                  </a:txBody>
                  <a:tcPr anchor="ctr"/>
                </a:tc>
                <a:tc>
                  <a:txBody>
                    <a:bodyPr/>
                    <a:lstStyle/>
                    <a:p>
                      <a:pPr algn="l" fontAlgn="ctr"/>
                      <a:r>
                        <a:rPr lang="en-AU" sz="1200"/>
                        <a:t>ORM</a:t>
                      </a:r>
                    </a:p>
                  </a:txBody>
                  <a:tcPr anchor="ctr"/>
                </a:tc>
                <a:tc>
                  <a:txBody>
                    <a:bodyPr/>
                    <a:lstStyle/>
                    <a:p>
                      <a:pPr algn="l" fontAlgn="ctr"/>
                      <a:r>
                        <a:rPr lang="en-AU" sz="1200" dirty="0"/>
                        <a:t>ERP, ERM, PORT, OPM</a:t>
                      </a:r>
                    </a:p>
                  </a:txBody>
                  <a:tcPr anchor="ctr"/>
                </a:tc>
              </a:tr>
              <a:tr h="370840">
                <a:tc>
                  <a:txBody>
                    <a:bodyPr/>
                    <a:lstStyle/>
                    <a:p>
                      <a:r>
                        <a:rPr lang="en-AU" sz="1200" dirty="0" smtClean="0"/>
                        <a:t>22</a:t>
                      </a:r>
                      <a:endParaRPr lang="en-AU" sz="1200" dirty="0"/>
                    </a:p>
                  </a:txBody>
                  <a:tcPr anchor="ctr"/>
                </a:tc>
                <a:tc>
                  <a:txBody>
                    <a:bodyPr/>
                    <a:lstStyle/>
                    <a:p>
                      <a:pPr algn="l" fontAlgn="ctr"/>
                      <a:r>
                        <a:rPr lang="en-AU" sz="1200"/>
                        <a:t>Publish</a:t>
                      </a:r>
                    </a:p>
                  </a:txBody>
                  <a:tcPr anchor="ctr"/>
                </a:tc>
                <a:tc>
                  <a:txBody>
                    <a:bodyPr/>
                    <a:lstStyle/>
                    <a:p>
                      <a:pPr algn="l" fontAlgn="ctr"/>
                      <a:r>
                        <a:rPr lang="en-AU" sz="1200"/>
                        <a:t>Significant ORM Events</a:t>
                      </a:r>
                    </a:p>
                  </a:txBody>
                  <a:tcPr anchor="ctr"/>
                </a:tc>
                <a:tc>
                  <a:txBody>
                    <a:bodyPr/>
                    <a:lstStyle/>
                    <a:p>
                      <a:pPr algn="l" fontAlgn="ctr"/>
                      <a:r>
                        <a:rPr lang="en-AU" sz="1200"/>
                        <a:t>ORM</a:t>
                      </a:r>
                    </a:p>
                  </a:txBody>
                  <a:tcPr anchor="ctr"/>
                </a:tc>
                <a:tc>
                  <a:txBody>
                    <a:bodyPr/>
                    <a:lstStyle/>
                    <a:p>
                      <a:pPr algn="l" fontAlgn="ctr"/>
                      <a:r>
                        <a:rPr lang="en-AU" sz="1200" dirty="0"/>
                        <a:t>ERP, ERM, PORT, OPM</a:t>
                      </a:r>
                    </a:p>
                  </a:txBody>
                  <a:tcPr anchor="ctr"/>
                </a:tc>
              </a:tr>
            </a:tbl>
          </a:graphicData>
        </a:graphic>
      </p:graphicFrame>
      <p:sp>
        <p:nvSpPr>
          <p:cNvPr id="4" name="Slide Number Placeholder 3"/>
          <p:cNvSpPr>
            <a:spLocks noGrp="1"/>
          </p:cNvSpPr>
          <p:nvPr>
            <p:ph type="sldNum" sz="quarter" idx="12"/>
          </p:nvPr>
        </p:nvSpPr>
        <p:spPr/>
        <p:txBody>
          <a:bodyPr/>
          <a:lstStyle/>
          <a:p>
            <a:pPr>
              <a:defRPr/>
            </a:pPr>
            <a:fld id="{310C9A11-1D77-4FC9-9585-CC87730F7D24}" type="slidenum">
              <a:rPr lang="en-AU" smtClean="0"/>
              <a:pPr>
                <a:defRPr/>
              </a:pPr>
              <a:t>135</a:t>
            </a:fld>
            <a:endParaRPr lang="en-AU" dirty="0"/>
          </a:p>
        </p:txBody>
      </p:sp>
    </p:spTree>
    <p:extLst>
      <p:ext uri="{BB962C8B-B14F-4D97-AF65-F5344CB8AC3E}">
        <p14:creationId xmlns:p14="http://schemas.microsoft.com/office/powerpoint/2010/main" xmlns="" val="1024051942"/>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Scenarios (cont.)</a:t>
            </a:r>
            <a:endParaRPr lang="en-AU"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xmlns="" val="3588739613"/>
              </p:ext>
            </p:extLst>
          </p:nvPr>
        </p:nvGraphicFramePr>
        <p:xfrm>
          <a:off x="228600" y="1427163"/>
          <a:ext cx="8686800" cy="4053840"/>
        </p:xfrm>
        <a:graphic>
          <a:graphicData uri="http://schemas.openxmlformats.org/drawingml/2006/table">
            <a:tbl>
              <a:tblPr firstRow="1" bandRow="1">
                <a:tableStyleId>{5C22544A-7EE6-4342-B048-85BDC9FD1C3A}</a:tableStyleId>
              </a:tblPr>
              <a:tblGrid>
                <a:gridCol w="526976"/>
                <a:gridCol w="1152128"/>
                <a:gridCol w="3960440"/>
                <a:gridCol w="1512168"/>
                <a:gridCol w="1535088"/>
              </a:tblGrid>
              <a:tr h="370840">
                <a:tc>
                  <a:txBody>
                    <a:bodyPr/>
                    <a:lstStyle/>
                    <a:p>
                      <a:r>
                        <a:rPr lang="en-AU" sz="1200" dirty="0" smtClean="0"/>
                        <a:t>No.</a:t>
                      </a:r>
                      <a:endParaRPr lang="en-AU" sz="1200" dirty="0"/>
                    </a:p>
                  </a:txBody>
                  <a:tcPr anchor="ctr"/>
                </a:tc>
                <a:tc>
                  <a:txBody>
                    <a:bodyPr/>
                    <a:lstStyle/>
                    <a:p>
                      <a:r>
                        <a:rPr lang="en-AU" sz="1200" dirty="0" smtClean="0"/>
                        <a:t>Method</a:t>
                      </a:r>
                      <a:endParaRPr lang="en-AU" sz="1200" dirty="0"/>
                    </a:p>
                  </a:txBody>
                  <a:tcPr anchor="ctr"/>
                </a:tc>
                <a:tc>
                  <a:txBody>
                    <a:bodyPr/>
                    <a:lstStyle/>
                    <a:p>
                      <a:r>
                        <a:rPr lang="en-AU" sz="1200" dirty="0" smtClean="0"/>
                        <a:t>Data</a:t>
                      </a:r>
                      <a:endParaRPr lang="en-AU" sz="1200" dirty="0"/>
                    </a:p>
                  </a:txBody>
                  <a:tcPr anchor="ctr"/>
                </a:tc>
                <a:tc>
                  <a:txBody>
                    <a:bodyPr/>
                    <a:lstStyle/>
                    <a:p>
                      <a:r>
                        <a:rPr lang="en-AU" sz="1200" dirty="0" smtClean="0"/>
                        <a:t>From</a:t>
                      </a:r>
                      <a:r>
                        <a:rPr lang="en-AU" sz="1200" baseline="0" dirty="0" smtClean="0"/>
                        <a:t> System</a:t>
                      </a:r>
                      <a:endParaRPr lang="en-AU" sz="1200" dirty="0"/>
                    </a:p>
                  </a:txBody>
                  <a:tcPr anchor="ctr"/>
                </a:tc>
                <a:tc>
                  <a:txBody>
                    <a:bodyPr/>
                    <a:lstStyle/>
                    <a:p>
                      <a:r>
                        <a:rPr lang="en-AU" sz="1200" dirty="0" smtClean="0"/>
                        <a:t>To System</a:t>
                      </a:r>
                      <a:endParaRPr lang="en-AU" sz="1200" dirty="0"/>
                    </a:p>
                  </a:txBody>
                  <a:tcPr anchor="ctr"/>
                </a:tc>
              </a:tr>
              <a:tr h="370840">
                <a:tc>
                  <a:txBody>
                    <a:bodyPr/>
                    <a:lstStyle/>
                    <a:p>
                      <a:r>
                        <a:rPr lang="en-AU" sz="1200" dirty="0" smtClean="0"/>
                        <a:t>23</a:t>
                      </a:r>
                      <a:endParaRPr lang="en-AU" sz="1200" dirty="0"/>
                    </a:p>
                  </a:txBody>
                  <a:tcPr anchor="ctr"/>
                </a:tc>
                <a:tc>
                  <a:txBody>
                    <a:bodyPr/>
                    <a:lstStyle/>
                    <a:p>
                      <a:pPr algn="l" fontAlgn="ctr"/>
                      <a:r>
                        <a:rPr lang="en-AU" sz="1200" b="0" i="0" u="none" strike="noStrike">
                          <a:solidFill>
                            <a:srgbClr val="000000"/>
                          </a:solidFill>
                          <a:effectLst/>
                          <a:latin typeface="Arial"/>
                        </a:rPr>
                        <a:t>Pull</a:t>
                      </a:r>
                    </a:p>
                  </a:txBody>
                  <a:tcPr anchor="ctr"/>
                </a:tc>
                <a:tc>
                  <a:txBody>
                    <a:bodyPr/>
                    <a:lstStyle/>
                    <a:p>
                      <a:pPr algn="l" fontAlgn="ctr"/>
                      <a:r>
                        <a:rPr lang="en-AU" sz="1200" b="0" i="0" u="none" strike="noStrike">
                          <a:solidFill>
                            <a:srgbClr val="000000"/>
                          </a:solidFill>
                          <a:effectLst/>
                          <a:latin typeface="Arial"/>
                        </a:rPr>
                        <a:t>OPM KPIs</a:t>
                      </a:r>
                    </a:p>
                  </a:txBody>
                  <a:tcPr anchor="ctr"/>
                </a:tc>
                <a:tc>
                  <a:txBody>
                    <a:bodyPr/>
                    <a:lstStyle/>
                    <a:p>
                      <a:pPr algn="l" fontAlgn="ctr"/>
                      <a:r>
                        <a:rPr lang="en-AU" sz="1200" b="0" i="0" u="none" strike="noStrike">
                          <a:solidFill>
                            <a:srgbClr val="000000"/>
                          </a:solidFill>
                          <a:effectLst/>
                          <a:latin typeface="Arial"/>
                        </a:rPr>
                        <a:t>OPM</a:t>
                      </a:r>
                    </a:p>
                  </a:txBody>
                  <a:tcPr anchor="ctr"/>
                </a:tc>
                <a:tc>
                  <a:txBody>
                    <a:bodyPr/>
                    <a:lstStyle/>
                    <a:p>
                      <a:pPr algn="l" fontAlgn="ctr"/>
                      <a:r>
                        <a:rPr lang="en-AU" sz="1200" b="0" i="0" u="none" strike="noStrike">
                          <a:solidFill>
                            <a:srgbClr val="000000"/>
                          </a:solidFill>
                          <a:effectLst/>
                          <a:latin typeface="Arial"/>
                        </a:rPr>
                        <a:t>ERP, ERM, PORT, MES</a:t>
                      </a:r>
                    </a:p>
                  </a:txBody>
                  <a:tcPr anchor="ctr"/>
                </a:tc>
              </a:tr>
              <a:tr h="370840">
                <a:tc>
                  <a:txBody>
                    <a:bodyPr/>
                    <a:lstStyle/>
                    <a:p>
                      <a:r>
                        <a:rPr lang="en-AU" sz="1200" dirty="0" smtClean="0"/>
                        <a:t>24</a:t>
                      </a:r>
                      <a:endParaRPr lang="en-AU" sz="1200" dirty="0"/>
                    </a:p>
                  </a:txBody>
                  <a:tcPr anchor="ctr"/>
                </a:tc>
                <a:tc>
                  <a:txBody>
                    <a:bodyPr/>
                    <a:lstStyle/>
                    <a:p>
                      <a:pPr algn="l" fontAlgn="ctr"/>
                      <a:r>
                        <a:rPr lang="en-AU" sz="1200" b="0" i="0" u="none" strike="noStrike">
                          <a:solidFill>
                            <a:srgbClr val="000000"/>
                          </a:solidFill>
                          <a:effectLst/>
                          <a:latin typeface="Arial"/>
                        </a:rPr>
                        <a:t>Publish</a:t>
                      </a:r>
                    </a:p>
                  </a:txBody>
                  <a:tcPr anchor="ctr"/>
                </a:tc>
                <a:tc>
                  <a:txBody>
                    <a:bodyPr/>
                    <a:lstStyle/>
                    <a:p>
                      <a:pPr algn="l" fontAlgn="ctr"/>
                      <a:r>
                        <a:rPr lang="en-AU" sz="1200" b="0" i="0" u="none" strike="noStrike">
                          <a:solidFill>
                            <a:srgbClr val="000000"/>
                          </a:solidFill>
                          <a:effectLst/>
                          <a:latin typeface="Arial"/>
                        </a:rPr>
                        <a:t>OPM KPIs</a:t>
                      </a:r>
                    </a:p>
                  </a:txBody>
                  <a:tcPr anchor="ctr"/>
                </a:tc>
                <a:tc>
                  <a:txBody>
                    <a:bodyPr/>
                    <a:lstStyle/>
                    <a:p>
                      <a:pPr algn="l" fontAlgn="ctr"/>
                      <a:r>
                        <a:rPr lang="en-AU" sz="1200" b="0" i="0" u="none" strike="noStrike">
                          <a:solidFill>
                            <a:srgbClr val="000000"/>
                          </a:solidFill>
                          <a:effectLst/>
                          <a:latin typeface="Arial"/>
                        </a:rPr>
                        <a:t>OPM</a:t>
                      </a:r>
                    </a:p>
                  </a:txBody>
                  <a:tcPr anchor="ctr"/>
                </a:tc>
                <a:tc>
                  <a:txBody>
                    <a:bodyPr/>
                    <a:lstStyle/>
                    <a:p>
                      <a:pPr algn="l" fontAlgn="ctr"/>
                      <a:r>
                        <a:rPr lang="en-AU" sz="1200" b="0" i="0" u="none" strike="noStrike">
                          <a:solidFill>
                            <a:srgbClr val="000000"/>
                          </a:solidFill>
                          <a:effectLst/>
                          <a:latin typeface="Arial"/>
                        </a:rPr>
                        <a:t>ERP, ERM, PORT, MES</a:t>
                      </a:r>
                    </a:p>
                  </a:txBody>
                  <a:tcPr anchor="ctr"/>
                </a:tc>
              </a:tr>
              <a:tr h="370840">
                <a:tc>
                  <a:txBody>
                    <a:bodyPr/>
                    <a:lstStyle/>
                    <a:p>
                      <a:r>
                        <a:rPr lang="en-AU" sz="1200" dirty="0" smtClean="0"/>
                        <a:t>25</a:t>
                      </a:r>
                      <a:endParaRPr lang="en-AU" sz="1200" dirty="0"/>
                    </a:p>
                  </a:txBody>
                  <a:tcPr anchor="ctr"/>
                </a:tc>
                <a:tc>
                  <a:txBody>
                    <a:bodyPr/>
                    <a:lstStyle/>
                    <a:p>
                      <a:pPr algn="l" fontAlgn="ctr"/>
                      <a:r>
                        <a:rPr lang="en-AU" sz="1200" b="0" i="0" u="none" strike="noStrike">
                          <a:solidFill>
                            <a:srgbClr val="000000"/>
                          </a:solidFill>
                          <a:effectLst/>
                          <a:latin typeface="Arial"/>
                        </a:rPr>
                        <a:t>Publish </a:t>
                      </a:r>
                    </a:p>
                  </a:txBody>
                  <a:tcPr anchor="ctr"/>
                </a:tc>
                <a:tc>
                  <a:txBody>
                    <a:bodyPr/>
                    <a:lstStyle/>
                    <a:p>
                      <a:pPr algn="l" fontAlgn="ctr"/>
                      <a:r>
                        <a:rPr lang="en-AU" sz="1200" b="0" i="0" u="none" strike="noStrike">
                          <a:solidFill>
                            <a:srgbClr val="000000"/>
                          </a:solidFill>
                          <a:effectLst/>
                          <a:latin typeface="Arial"/>
                        </a:rPr>
                        <a:t>Product/Part Engineering Change Advisories</a:t>
                      </a:r>
                    </a:p>
                  </a:txBody>
                  <a:tcPr anchor="ctr"/>
                </a:tc>
                <a:tc>
                  <a:txBody>
                    <a:bodyPr/>
                    <a:lstStyle/>
                    <a:p>
                      <a:pPr algn="l" fontAlgn="ctr"/>
                      <a:r>
                        <a:rPr lang="en-AU" sz="1200" b="0" i="0" u="none" strike="noStrike">
                          <a:solidFill>
                            <a:srgbClr val="000000"/>
                          </a:solidFill>
                          <a:effectLst/>
                          <a:latin typeface="Arial"/>
                        </a:rPr>
                        <a:t>OEM PDM</a:t>
                      </a:r>
                    </a:p>
                  </a:txBody>
                  <a:tcPr anchor="ctr"/>
                </a:tc>
                <a:tc>
                  <a:txBody>
                    <a:bodyPr/>
                    <a:lstStyle/>
                    <a:p>
                      <a:pPr algn="l" fontAlgn="ctr"/>
                      <a:r>
                        <a:rPr lang="en-AU" sz="1200" b="0" i="0" u="none" strike="noStrike" dirty="0" smtClean="0">
                          <a:solidFill>
                            <a:srgbClr val="000000"/>
                          </a:solidFill>
                          <a:effectLst/>
                          <a:latin typeface="Arial"/>
                        </a:rPr>
                        <a:t>REG-PRODUCT</a:t>
                      </a:r>
                      <a:endParaRPr lang="en-AU" sz="1200" b="0" i="0" u="none" strike="noStrike" dirty="0">
                        <a:solidFill>
                          <a:srgbClr val="000000"/>
                        </a:solidFill>
                        <a:effectLst/>
                        <a:latin typeface="Arial"/>
                      </a:endParaRPr>
                    </a:p>
                  </a:txBody>
                  <a:tcPr anchor="ctr"/>
                </a:tc>
              </a:tr>
              <a:tr h="370840">
                <a:tc>
                  <a:txBody>
                    <a:bodyPr/>
                    <a:lstStyle/>
                    <a:p>
                      <a:r>
                        <a:rPr lang="en-AU" sz="1200" dirty="0" smtClean="0"/>
                        <a:t>26</a:t>
                      </a:r>
                      <a:endParaRPr lang="en-AU" sz="1200" dirty="0"/>
                    </a:p>
                  </a:txBody>
                  <a:tcPr anchor="ctr"/>
                </a:tc>
                <a:tc>
                  <a:txBody>
                    <a:bodyPr/>
                    <a:lstStyle/>
                    <a:p>
                      <a:pPr algn="l" fontAlgn="ctr"/>
                      <a:r>
                        <a:rPr lang="en-AU" sz="1200" b="0" i="0" u="none" strike="noStrike">
                          <a:solidFill>
                            <a:srgbClr val="000000"/>
                          </a:solidFill>
                          <a:effectLst/>
                          <a:latin typeface="Arial"/>
                        </a:rPr>
                        <a:t>Publish</a:t>
                      </a:r>
                    </a:p>
                  </a:txBody>
                  <a:tcPr anchor="ctr"/>
                </a:tc>
                <a:tc>
                  <a:txBody>
                    <a:bodyPr/>
                    <a:lstStyle/>
                    <a:p>
                      <a:pPr algn="l" fontAlgn="ctr"/>
                      <a:r>
                        <a:rPr lang="en-AU" sz="1200" b="0" i="0" u="none" strike="noStrike">
                          <a:solidFill>
                            <a:srgbClr val="000000"/>
                          </a:solidFill>
                          <a:effectLst/>
                          <a:latin typeface="Arial"/>
                        </a:rPr>
                        <a:t>Product/Part Engineering Change Advisories</a:t>
                      </a:r>
                    </a:p>
                  </a:txBody>
                  <a:tcPr anchor="ctr"/>
                </a:tc>
                <a:tc>
                  <a:txBody>
                    <a:bodyPr/>
                    <a:lstStyle/>
                    <a:p>
                      <a:pPr algn="l" fontAlgn="ctr"/>
                      <a:r>
                        <a:rPr lang="en-AU" sz="1200" b="0" i="0" u="none" strike="noStrike" smtClean="0">
                          <a:solidFill>
                            <a:srgbClr val="000000"/>
                          </a:solidFill>
                          <a:effectLst/>
                          <a:latin typeface="Arial"/>
                        </a:rPr>
                        <a:t>REG-PRODUCT</a:t>
                      </a:r>
                      <a:endParaRPr lang="en-AU" sz="1200" b="0" i="0" u="none" strike="noStrike" dirty="0">
                        <a:solidFill>
                          <a:srgbClr val="000000"/>
                        </a:solidFill>
                        <a:effectLst/>
                        <a:latin typeface="Arial"/>
                      </a:endParaRPr>
                    </a:p>
                  </a:txBody>
                  <a:tcPr anchor="ctr"/>
                </a:tc>
                <a:tc>
                  <a:txBody>
                    <a:bodyPr/>
                    <a:lstStyle/>
                    <a:p>
                      <a:pPr algn="l" fontAlgn="ctr"/>
                      <a:r>
                        <a:rPr lang="en-AU" sz="1200" b="0" i="0" u="none" strike="noStrike">
                          <a:solidFill>
                            <a:srgbClr val="000000"/>
                          </a:solidFill>
                          <a:effectLst/>
                          <a:latin typeface="Arial"/>
                        </a:rPr>
                        <a:t>O&amp;M</a:t>
                      </a:r>
                    </a:p>
                  </a:txBody>
                  <a:tcPr anchor="ctr"/>
                </a:tc>
              </a:tr>
              <a:tr h="370840">
                <a:tc>
                  <a:txBody>
                    <a:bodyPr/>
                    <a:lstStyle/>
                    <a:p>
                      <a:r>
                        <a:rPr lang="en-AU" sz="1200" dirty="0" smtClean="0"/>
                        <a:t>27</a:t>
                      </a:r>
                      <a:endParaRPr lang="en-AU" sz="1200" dirty="0"/>
                    </a:p>
                  </a:txBody>
                  <a:tcPr anchor="ctr"/>
                </a:tc>
                <a:tc>
                  <a:txBody>
                    <a:bodyPr/>
                    <a:lstStyle/>
                    <a:p>
                      <a:pPr algn="l" fontAlgn="ctr"/>
                      <a:r>
                        <a:rPr lang="en-AU" sz="1200" b="0" i="0" u="none" strike="noStrike">
                          <a:solidFill>
                            <a:srgbClr val="000000"/>
                          </a:solidFill>
                          <a:effectLst/>
                          <a:latin typeface="Arial"/>
                        </a:rPr>
                        <a:t>Publish</a:t>
                      </a:r>
                    </a:p>
                  </a:txBody>
                  <a:tcPr anchor="ctr"/>
                </a:tc>
                <a:tc>
                  <a:txBody>
                    <a:bodyPr/>
                    <a:lstStyle/>
                    <a:p>
                      <a:pPr algn="l" fontAlgn="ctr"/>
                      <a:r>
                        <a:rPr lang="en-AU" sz="1200" b="0" i="0" u="none" strike="noStrike">
                          <a:solidFill>
                            <a:srgbClr val="000000"/>
                          </a:solidFill>
                          <a:effectLst/>
                          <a:latin typeface="Arial"/>
                        </a:rPr>
                        <a:t>Plant/Process Change Advisories</a:t>
                      </a:r>
                    </a:p>
                  </a:txBody>
                  <a:tcPr anchor="ctr"/>
                </a:tc>
                <a:tc>
                  <a:txBody>
                    <a:bodyPr/>
                    <a:lstStyle/>
                    <a:p>
                      <a:pPr algn="l" fontAlgn="ctr"/>
                      <a:r>
                        <a:rPr lang="en-AU" sz="1200" b="0" i="0" u="none" strike="noStrike" dirty="0" smtClean="0">
                          <a:solidFill>
                            <a:srgbClr val="000000"/>
                          </a:solidFill>
                          <a:effectLst/>
                          <a:latin typeface="Arial"/>
                        </a:rPr>
                        <a:t>ENG</a:t>
                      </a:r>
                      <a:endParaRPr lang="en-AU" sz="1200" b="0" i="0" u="none" strike="noStrike" dirty="0">
                        <a:solidFill>
                          <a:srgbClr val="000000"/>
                        </a:solidFill>
                        <a:effectLst/>
                        <a:latin typeface="Arial"/>
                      </a:endParaRPr>
                    </a:p>
                  </a:txBody>
                  <a:tcPr anchor="ctr"/>
                </a:tc>
                <a:tc>
                  <a:txBody>
                    <a:bodyPr/>
                    <a:lstStyle/>
                    <a:p>
                      <a:pPr algn="l" fontAlgn="ctr"/>
                      <a:r>
                        <a:rPr lang="en-AU" sz="1200" b="0" i="0" u="none" strike="noStrike" dirty="0" smtClean="0">
                          <a:solidFill>
                            <a:srgbClr val="000000"/>
                          </a:solidFill>
                          <a:effectLst/>
                          <a:latin typeface="+mn-lt"/>
                        </a:rPr>
                        <a:t>REG-STRUCTURE</a:t>
                      </a:r>
                      <a:endParaRPr lang="en-AU" sz="1200" b="0" i="0" u="none" strike="noStrike" dirty="0">
                        <a:solidFill>
                          <a:srgbClr val="000000"/>
                        </a:solidFill>
                        <a:effectLst/>
                        <a:latin typeface="+mn-lt"/>
                      </a:endParaRPr>
                    </a:p>
                  </a:txBody>
                  <a:tcPr anchor="ctr"/>
                </a:tc>
              </a:tr>
              <a:tr h="370840">
                <a:tc>
                  <a:txBody>
                    <a:bodyPr/>
                    <a:lstStyle/>
                    <a:p>
                      <a:r>
                        <a:rPr lang="en-AU" sz="1200" dirty="0" smtClean="0"/>
                        <a:t>28</a:t>
                      </a:r>
                      <a:endParaRPr lang="en-AU" sz="1200" dirty="0"/>
                    </a:p>
                  </a:txBody>
                  <a:tcPr anchor="ctr"/>
                </a:tc>
                <a:tc>
                  <a:txBody>
                    <a:bodyPr/>
                    <a:lstStyle/>
                    <a:p>
                      <a:pPr algn="l" fontAlgn="ctr"/>
                      <a:r>
                        <a:rPr lang="en-AU" sz="1200" b="0" i="0" u="none" strike="noStrike">
                          <a:solidFill>
                            <a:srgbClr val="000000"/>
                          </a:solidFill>
                          <a:effectLst/>
                          <a:latin typeface="Arial"/>
                        </a:rPr>
                        <a:t>Publish</a:t>
                      </a:r>
                    </a:p>
                  </a:txBody>
                  <a:tcPr anchor="ctr"/>
                </a:tc>
                <a:tc>
                  <a:txBody>
                    <a:bodyPr/>
                    <a:lstStyle/>
                    <a:p>
                      <a:pPr algn="l" fontAlgn="ctr"/>
                      <a:r>
                        <a:rPr lang="en-AU" sz="1200" b="0" i="0" u="none" strike="noStrike">
                          <a:solidFill>
                            <a:srgbClr val="000000"/>
                          </a:solidFill>
                          <a:effectLst/>
                          <a:latin typeface="Arial"/>
                        </a:rPr>
                        <a:t>Plant/Process Change Advisories </a:t>
                      </a:r>
                    </a:p>
                  </a:txBody>
                  <a:tcPr anchor="ctr"/>
                </a:tc>
                <a:tc>
                  <a:txBody>
                    <a:bodyPr/>
                    <a:lstStyle/>
                    <a:p>
                      <a:pPr algn="l" fontAlgn="ctr"/>
                      <a:r>
                        <a:rPr lang="en-AU" sz="1200" b="0" i="0" u="none" strike="noStrike" dirty="0" smtClean="0">
                          <a:solidFill>
                            <a:srgbClr val="000000"/>
                          </a:solidFill>
                          <a:effectLst/>
                          <a:latin typeface="Arial"/>
                        </a:rPr>
                        <a:t>REG-STRUCTURE</a:t>
                      </a:r>
                      <a:endParaRPr lang="en-AU" sz="1200" b="0" i="0" u="none" strike="noStrike" dirty="0">
                        <a:solidFill>
                          <a:srgbClr val="000000"/>
                        </a:solidFill>
                        <a:effectLst/>
                        <a:latin typeface="Arial"/>
                      </a:endParaRPr>
                    </a:p>
                  </a:txBody>
                  <a:tcPr anchor="ctr"/>
                </a:tc>
                <a:tc>
                  <a:txBody>
                    <a:bodyPr/>
                    <a:lstStyle/>
                    <a:p>
                      <a:pPr algn="l" fontAlgn="ctr"/>
                      <a:r>
                        <a:rPr lang="en-AU" sz="1200" b="0" i="0" u="none" strike="noStrike" dirty="0">
                          <a:solidFill>
                            <a:srgbClr val="000000"/>
                          </a:solidFill>
                          <a:effectLst/>
                          <a:latin typeface="Arial"/>
                        </a:rPr>
                        <a:t>O&amp;M</a:t>
                      </a:r>
                    </a:p>
                  </a:txBody>
                  <a:tcPr anchor="ctr"/>
                </a:tc>
              </a:tr>
              <a:tr h="370840">
                <a:tc>
                  <a:txBody>
                    <a:bodyPr/>
                    <a:lstStyle/>
                    <a:p>
                      <a:r>
                        <a:rPr lang="en-AU" sz="1200" dirty="0" smtClean="0"/>
                        <a:t>29</a:t>
                      </a:r>
                      <a:endParaRPr lang="en-AU" sz="1200" dirty="0"/>
                    </a:p>
                  </a:txBody>
                  <a:tcPr anchor="ctr"/>
                </a:tc>
                <a:tc>
                  <a:txBody>
                    <a:bodyPr/>
                    <a:lstStyle/>
                    <a:p>
                      <a:pPr algn="l" fontAlgn="ctr"/>
                      <a:r>
                        <a:rPr lang="en-AU" sz="1200" b="0" i="0" u="none" strike="noStrike">
                          <a:solidFill>
                            <a:srgbClr val="000000"/>
                          </a:solidFill>
                          <a:effectLst/>
                          <a:latin typeface="Arial"/>
                        </a:rPr>
                        <a:t>Pull</a:t>
                      </a:r>
                    </a:p>
                  </a:txBody>
                  <a:tcPr anchor="ctr"/>
                </a:tc>
                <a:tc>
                  <a:txBody>
                    <a:bodyPr/>
                    <a:lstStyle/>
                    <a:p>
                      <a:pPr algn="l" fontAlgn="ctr"/>
                      <a:r>
                        <a:rPr lang="en-AU" sz="1200" b="0" i="0" u="none" strike="noStrike">
                          <a:solidFill>
                            <a:srgbClr val="000000"/>
                          </a:solidFill>
                          <a:effectLst/>
                          <a:latin typeface="Arial"/>
                        </a:rPr>
                        <a:t>Current Operating Data and Events</a:t>
                      </a:r>
                    </a:p>
                  </a:txBody>
                  <a:tcPr anchor="ctr"/>
                </a:tc>
                <a:tc>
                  <a:txBody>
                    <a:bodyPr/>
                    <a:lstStyle/>
                    <a:p>
                      <a:pPr algn="l" fontAlgn="ctr"/>
                      <a:r>
                        <a:rPr lang="en-AU" sz="1200" b="0" i="0" u="none" strike="noStrike">
                          <a:solidFill>
                            <a:srgbClr val="000000"/>
                          </a:solidFill>
                          <a:effectLst/>
                          <a:latin typeface="Arial"/>
                        </a:rPr>
                        <a:t>CMS</a:t>
                      </a:r>
                    </a:p>
                  </a:txBody>
                  <a:tcPr anchor="ctr"/>
                </a:tc>
                <a:tc>
                  <a:txBody>
                    <a:bodyPr/>
                    <a:lstStyle/>
                    <a:p>
                      <a:pPr algn="l" fontAlgn="ctr"/>
                      <a:r>
                        <a:rPr lang="en-AU" sz="1200" b="0" i="0" u="none" strike="noStrike">
                          <a:solidFill>
                            <a:srgbClr val="000000"/>
                          </a:solidFill>
                          <a:effectLst/>
                          <a:latin typeface="Arial"/>
                        </a:rPr>
                        <a:t>CONTROL, ORM, OPM</a:t>
                      </a:r>
                    </a:p>
                  </a:txBody>
                  <a:tcPr anchor="ctr"/>
                </a:tc>
              </a:tr>
              <a:tr h="370840">
                <a:tc>
                  <a:txBody>
                    <a:bodyPr/>
                    <a:lstStyle/>
                    <a:p>
                      <a:r>
                        <a:rPr lang="en-AU" sz="1200" dirty="0" smtClean="0"/>
                        <a:t>30</a:t>
                      </a:r>
                      <a:endParaRPr lang="en-AU" sz="1200" dirty="0"/>
                    </a:p>
                  </a:txBody>
                  <a:tcPr anchor="ctr"/>
                </a:tc>
                <a:tc>
                  <a:txBody>
                    <a:bodyPr/>
                    <a:lstStyle/>
                    <a:p>
                      <a:pPr algn="l" fontAlgn="ctr"/>
                      <a:r>
                        <a:rPr lang="en-AU" sz="1200" b="0" i="0" u="none" strike="noStrike">
                          <a:solidFill>
                            <a:srgbClr val="000000"/>
                          </a:solidFill>
                          <a:effectLst/>
                          <a:latin typeface="Arial"/>
                        </a:rPr>
                        <a:t>Publish</a:t>
                      </a:r>
                    </a:p>
                  </a:txBody>
                  <a:tcPr anchor="ctr"/>
                </a:tc>
                <a:tc>
                  <a:txBody>
                    <a:bodyPr/>
                    <a:lstStyle/>
                    <a:p>
                      <a:pPr algn="l" fontAlgn="ctr"/>
                      <a:r>
                        <a:rPr lang="en-AU" sz="1200" b="0" i="0" u="none" strike="noStrike">
                          <a:solidFill>
                            <a:srgbClr val="000000"/>
                          </a:solidFill>
                          <a:effectLst/>
                          <a:latin typeface="Arial"/>
                        </a:rPr>
                        <a:t>Current Operating Data and Events</a:t>
                      </a:r>
                    </a:p>
                  </a:txBody>
                  <a:tcPr anchor="ctr"/>
                </a:tc>
                <a:tc>
                  <a:txBody>
                    <a:bodyPr/>
                    <a:lstStyle/>
                    <a:p>
                      <a:pPr algn="l" fontAlgn="ctr"/>
                      <a:r>
                        <a:rPr lang="en-AU" sz="1200" b="0" i="0" u="none" strike="noStrike">
                          <a:solidFill>
                            <a:srgbClr val="000000"/>
                          </a:solidFill>
                          <a:effectLst/>
                          <a:latin typeface="Arial"/>
                        </a:rPr>
                        <a:t>CMS</a:t>
                      </a:r>
                    </a:p>
                  </a:txBody>
                  <a:tcPr anchor="ctr"/>
                </a:tc>
                <a:tc>
                  <a:txBody>
                    <a:bodyPr/>
                    <a:lstStyle/>
                    <a:p>
                      <a:pPr algn="l" fontAlgn="ctr"/>
                      <a:r>
                        <a:rPr lang="en-AU" sz="1200" b="0" i="0" u="none" strike="noStrike">
                          <a:solidFill>
                            <a:srgbClr val="000000"/>
                          </a:solidFill>
                          <a:effectLst/>
                          <a:latin typeface="Arial"/>
                        </a:rPr>
                        <a:t>CONTROL, ORM, OPM</a:t>
                      </a:r>
                    </a:p>
                  </a:txBody>
                  <a:tcPr anchor="ctr"/>
                </a:tc>
              </a:tr>
              <a:tr h="370840">
                <a:tc>
                  <a:txBody>
                    <a:bodyPr/>
                    <a:lstStyle/>
                    <a:p>
                      <a:r>
                        <a:rPr lang="en-AU" sz="1200" dirty="0" smtClean="0"/>
                        <a:t>31</a:t>
                      </a:r>
                      <a:endParaRPr lang="en-AU" sz="1200" dirty="0"/>
                    </a:p>
                  </a:txBody>
                  <a:tcPr anchor="ctr"/>
                </a:tc>
                <a:tc>
                  <a:txBody>
                    <a:bodyPr/>
                    <a:lstStyle/>
                    <a:p>
                      <a:pPr algn="l" fontAlgn="ctr"/>
                      <a:r>
                        <a:rPr lang="en-AU" sz="1200" b="0" i="0" u="none" strike="noStrike" dirty="0">
                          <a:solidFill>
                            <a:srgbClr val="000000"/>
                          </a:solidFill>
                          <a:effectLst/>
                          <a:latin typeface="Arial"/>
                        </a:rPr>
                        <a:t>Pull</a:t>
                      </a:r>
                    </a:p>
                  </a:txBody>
                  <a:tcPr anchor="ctr"/>
                </a:tc>
                <a:tc>
                  <a:txBody>
                    <a:bodyPr/>
                    <a:lstStyle/>
                    <a:p>
                      <a:pPr algn="l" fontAlgn="ctr"/>
                      <a:r>
                        <a:rPr lang="en-AU" sz="1200" b="0" i="0" u="none" strike="noStrike">
                          <a:solidFill>
                            <a:srgbClr val="000000"/>
                          </a:solidFill>
                          <a:effectLst/>
                          <a:latin typeface="Arial"/>
                        </a:rPr>
                        <a:t>Historical Operating Data and Events</a:t>
                      </a:r>
                    </a:p>
                  </a:txBody>
                  <a:tcPr anchor="ctr"/>
                </a:tc>
                <a:tc>
                  <a:txBody>
                    <a:bodyPr/>
                    <a:lstStyle/>
                    <a:p>
                      <a:pPr algn="l" fontAlgn="ctr"/>
                      <a:r>
                        <a:rPr lang="en-AU" sz="1200" b="0" i="0" u="none" strike="noStrike">
                          <a:solidFill>
                            <a:srgbClr val="000000"/>
                          </a:solidFill>
                          <a:effectLst/>
                          <a:latin typeface="Arial"/>
                        </a:rPr>
                        <a:t>HIST</a:t>
                      </a:r>
                    </a:p>
                  </a:txBody>
                  <a:tcPr anchor="ctr"/>
                </a:tc>
                <a:tc>
                  <a:txBody>
                    <a:bodyPr/>
                    <a:lstStyle/>
                    <a:p>
                      <a:pPr algn="l" fontAlgn="ctr"/>
                      <a:r>
                        <a:rPr lang="en-AU" sz="1200" b="0" i="0" u="none" strike="noStrike" dirty="0">
                          <a:solidFill>
                            <a:srgbClr val="000000"/>
                          </a:solidFill>
                          <a:effectLst/>
                          <a:latin typeface="Arial"/>
                        </a:rPr>
                        <a:t>ORM, OPM</a:t>
                      </a:r>
                    </a:p>
                  </a:txBody>
                  <a:tcPr anchor="ctr"/>
                </a:tc>
              </a:tr>
            </a:tbl>
          </a:graphicData>
        </a:graphic>
      </p:graphicFrame>
      <p:sp>
        <p:nvSpPr>
          <p:cNvPr id="4" name="Slide Number Placeholder 3"/>
          <p:cNvSpPr>
            <a:spLocks noGrp="1"/>
          </p:cNvSpPr>
          <p:nvPr>
            <p:ph type="sldNum" sz="quarter" idx="12"/>
          </p:nvPr>
        </p:nvSpPr>
        <p:spPr/>
        <p:txBody>
          <a:bodyPr/>
          <a:lstStyle/>
          <a:p>
            <a:pPr>
              <a:defRPr/>
            </a:pPr>
            <a:fld id="{310C9A11-1D77-4FC9-9585-CC87730F7D24}" type="slidenum">
              <a:rPr lang="en-AU" smtClean="0"/>
              <a:pPr>
                <a:defRPr/>
              </a:pPr>
              <a:t>136</a:t>
            </a:fld>
            <a:endParaRPr lang="en-AU" dirty="0"/>
          </a:p>
        </p:txBody>
      </p:sp>
    </p:spTree>
    <p:extLst>
      <p:ext uri="{BB962C8B-B14F-4D97-AF65-F5344CB8AC3E}">
        <p14:creationId xmlns:p14="http://schemas.microsoft.com/office/powerpoint/2010/main" xmlns="" val="1784327892"/>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en-US" smtClean="0"/>
              <a:t>Systems Requiring Interoperability</a:t>
            </a:r>
            <a:endParaRPr lang="en-AU" smtClean="0"/>
          </a:p>
        </p:txBody>
      </p:sp>
      <p:graphicFrame>
        <p:nvGraphicFramePr>
          <p:cNvPr id="6" name="Content Placeholder 5"/>
          <p:cNvGraphicFramePr>
            <a:graphicFrameLocks noGrp="1"/>
          </p:cNvGraphicFramePr>
          <p:nvPr>
            <p:ph type="tbl" idx="1"/>
            <p:extLst>
              <p:ext uri="{D42A27DB-BD31-4B8C-83A1-F6EECF244321}">
                <p14:modId xmlns:p14="http://schemas.microsoft.com/office/powerpoint/2010/main" xmlns="" val="4196448448"/>
              </p:ext>
            </p:extLst>
          </p:nvPr>
        </p:nvGraphicFramePr>
        <p:xfrm>
          <a:off x="228600" y="1427163"/>
          <a:ext cx="8686380" cy="5325863"/>
        </p:xfrm>
        <a:graphic>
          <a:graphicData uri="http://schemas.openxmlformats.org/drawingml/2006/table">
            <a:tbl>
              <a:tblPr>
                <a:tableStyleId>{2D5ABB26-0587-4C30-8999-92F81FD0307C}</a:tableStyleId>
              </a:tblPr>
              <a:tblGrid>
                <a:gridCol w="992899"/>
                <a:gridCol w="3422509"/>
                <a:gridCol w="864096"/>
                <a:gridCol w="3406876"/>
              </a:tblGrid>
              <a:tr h="365713">
                <a:tc>
                  <a:txBody>
                    <a:bodyPr/>
                    <a:lstStyle/>
                    <a:p>
                      <a:pPr algn="l" fontAlgn="b"/>
                      <a:r>
                        <a:rPr lang="en-AU" sz="1400" b="1" i="0" u="none" strike="noStrike" dirty="0">
                          <a:solidFill>
                            <a:srgbClr val="000000"/>
                          </a:solidFill>
                          <a:effectLst/>
                          <a:latin typeface="Calibri"/>
                        </a:rPr>
                        <a:t>AHMS</a:t>
                      </a:r>
                    </a:p>
                  </a:txBody>
                  <a:tcPr marL="7994" marR="7994" marT="7620" marB="0"/>
                </a:tc>
                <a:tc>
                  <a:txBody>
                    <a:bodyPr/>
                    <a:lstStyle/>
                    <a:p>
                      <a:pPr algn="l" fontAlgn="b"/>
                      <a:r>
                        <a:rPr lang="en-AU" sz="1400" b="0" i="0" u="none" strike="noStrike" dirty="0">
                          <a:solidFill>
                            <a:srgbClr val="000000"/>
                          </a:solidFill>
                          <a:effectLst/>
                          <a:latin typeface="Calibri"/>
                        </a:rPr>
                        <a:t>Asset Health Management System</a:t>
                      </a:r>
                    </a:p>
                  </a:txBody>
                  <a:tcPr marL="7994" marR="7994" marT="7620" marB="0"/>
                </a:tc>
                <a:tc>
                  <a:txBody>
                    <a:bodyPr/>
                    <a:lstStyle/>
                    <a:p>
                      <a:pPr algn="l" fontAlgn="b"/>
                      <a:r>
                        <a:rPr lang="en-AU" sz="1400" b="1" i="0" u="none" strike="noStrike" dirty="0" smtClean="0">
                          <a:solidFill>
                            <a:srgbClr val="000000"/>
                          </a:solidFill>
                          <a:effectLst/>
                          <a:latin typeface="Calibri"/>
                        </a:rPr>
                        <a:t>MATERIALS</a:t>
                      </a:r>
                      <a:endParaRPr lang="en-AU" sz="1400" b="1" i="0" u="none" strike="noStrike" dirty="0">
                        <a:solidFill>
                          <a:srgbClr val="000000"/>
                        </a:solidFill>
                        <a:effectLst/>
                        <a:latin typeface="Calibri"/>
                      </a:endParaRPr>
                    </a:p>
                  </a:txBody>
                  <a:tcPr marL="7994" marR="7994" marT="7620" marB="0"/>
                </a:tc>
                <a:tc>
                  <a:txBody>
                    <a:bodyPr/>
                    <a:lstStyle/>
                    <a:p>
                      <a:pPr algn="l" fontAlgn="b"/>
                      <a:r>
                        <a:rPr lang="en-AU" sz="1400" b="0" i="0" u="none" strike="noStrike" dirty="0" smtClean="0">
                          <a:solidFill>
                            <a:srgbClr val="000000"/>
                          </a:solidFill>
                          <a:effectLst/>
                          <a:latin typeface="Calibri"/>
                        </a:rPr>
                        <a:t>Material/Procurement Management System</a:t>
                      </a:r>
                      <a:endParaRPr lang="en-AU" sz="1400" b="0" i="0" u="none" strike="noStrike" dirty="0">
                        <a:solidFill>
                          <a:srgbClr val="000000"/>
                        </a:solidFill>
                        <a:effectLst/>
                        <a:latin typeface="Calibri"/>
                      </a:endParaRPr>
                    </a:p>
                  </a:txBody>
                  <a:tcPr marL="7994" marR="7994" marT="7620" marB="0"/>
                </a:tc>
              </a:tr>
              <a:tr h="365713">
                <a:tc>
                  <a:txBody>
                    <a:bodyPr/>
                    <a:lstStyle/>
                    <a:p>
                      <a:pPr algn="l" fontAlgn="b"/>
                      <a:r>
                        <a:rPr lang="en-AU" sz="1400" b="1" i="0" u="none" strike="noStrike">
                          <a:solidFill>
                            <a:srgbClr val="000000"/>
                          </a:solidFill>
                          <a:effectLst/>
                          <a:latin typeface="Calibri"/>
                        </a:rPr>
                        <a:t>CIR</a:t>
                      </a:r>
                    </a:p>
                  </a:txBody>
                  <a:tcPr marL="7994" marR="7994" marT="7620" marB="0"/>
                </a:tc>
                <a:tc>
                  <a:txBody>
                    <a:bodyPr/>
                    <a:lstStyle/>
                    <a:p>
                      <a:pPr algn="l" fontAlgn="b"/>
                      <a:r>
                        <a:rPr lang="en-AU" sz="1400" b="0" i="0" u="none" strike="noStrike">
                          <a:solidFill>
                            <a:srgbClr val="000000"/>
                          </a:solidFill>
                          <a:effectLst/>
                          <a:latin typeface="Calibri"/>
                        </a:rPr>
                        <a:t>Common Interoperability Registry</a:t>
                      </a:r>
                    </a:p>
                  </a:txBody>
                  <a:tcPr marL="7994" marR="7994" marT="7620" marB="0"/>
                </a:tc>
                <a:tc>
                  <a:txBody>
                    <a:bodyPr/>
                    <a:lstStyle/>
                    <a:p>
                      <a:pPr algn="l" fontAlgn="b"/>
                      <a:r>
                        <a:rPr lang="en-AU" sz="1400" b="1" i="0" u="none" strike="noStrike">
                          <a:solidFill>
                            <a:srgbClr val="000000"/>
                          </a:solidFill>
                          <a:effectLst/>
                          <a:latin typeface="Calibri"/>
                        </a:rPr>
                        <a:t>MES</a:t>
                      </a:r>
                    </a:p>
                  </a:txBody>
                  <a:tcPr marL="7994" marR="7994" marT="7620" marB="0"/>
                </a:tc>
                <a:tc>
                  <a:txBody>
                    <a:bodyPr/>
                    <a:lstStyle/>
                    <a:p>
                      <a:pPr algn="l" fontAlgn="b"/>
                      <a:r>
                        <a:rPr lang="en-AU" sz="1400" b="0" i="0" u="none" strike="noStrike">
                          <a:solidFill>
                            <a:srgbClr val="000000"/>
                          </a:solidFill>
                          <a:effectLst/>
                          <a:latin typeface="Calibri"/>
                        </a:rPr>
                        <a:t>Manufacturing Execution System</a:t>
                      </a:r>
                    </a:p>
                  </a:txBody>
                  <a:tcPr marL="7994" marR="7994" marT="7620" marB="0"/>
                </a:tc>
              </a:tr>
              <a:tr h="365713">
                <a:tc>
                  <a:txBody>
                    <a:bodyPr/>
                    <a:lstStyle/>
                    <a:p>
                      <a:pPr algn="l" fontAlgn="b"/>
                      <a:r>
                        <a:rPr lang="en-AU" sz="1400" b="1" i="0" u="none" strike="noStrike">
                          <a:solidFill>
                            <a:srgbClr val="000000"/>
                          </a:solidFill>
                          <a:effectLst/>
                          <a:latin typeface="Calibri"/>
                        </a:rPr>
                        <a:t>CMMS</a:t>
                      </a:r>
                    </a:p>
                  </a:txBody>
                  <a:tcPr marL="7994" marR="7994" marT="7620" marB="0"/>
                </a:tc>
                <a:tc>
                  <a:txBody>
                    <a:bodyPr/>
                    <a:lstStyle/>
                    <a:p>
                      <a:pPr algn="l" fontAlgn="b"/>
                      <a:r>
                        <a:rPr lang="en-AU" sz="1400" b="0" i="0" u="none" strike="noStrike">
                          <a:solidFill>
                            <a:srgbClr val="000000"/>
                          </a:solidFill>
                          <a:effectLst/>
                          <a:latin typeface="Calibri"/>
                        </a:rPr>
                        <a:t>Computerized Maintenance Management System</a:t>
                      </a:r>
                    </a:p>
                  </a:txBody>
                  <a:tcPr marL="7994" marR="7994" marT="7620" marB="0"/>
                </a:tc>
                <a:tc>
                  <a:txBody>
                    <a:bodyPr/>
                    <a:lstStyle/>
                    <a:p>
                      <a:pPr algn="l" fontAlgn="b"/>
                      <a:r>
                        <a:rPr lang="en-AU" sz="1400" b="1" i="0" u="none" strike="noStrike">
                          <a:solidFill>
                            <a:srgbClr val="000000"/>
                          </a:solidFill>
                          <a:effectLst/>
                          <a:latin typeface="Calibri"/>
                        </a:rPr>
                        <a:t>OPM</a:t>
                      </a:r>
                    </a:p>
                  </a:txBody>
                  <a:tcPr marL="7994" marR="7994" marT="7620" marB="0"/>
                </a:tc>
                <a:tc>
                  <a:txBody>
                    <a:bodyPr/>
                    <a:lstStyle/>
                    <a:p>
                      <a:pPr algn="l" fontAlgn="b"/>
                      <a:r>
                        <a:rPr lang="en-AU" sz="1400" b="0" i="0" u="none" strike="noStrike">
                          <a:solidFill>
                            <a:srgbClr val="000000"/>
                          </a:solidFill>
                          <a:effectLst/>
                          <a:latin typeface="Calibri"/>
                        </a:rPr>
                        <a:t>Operational Performance Modelling &amp; Optimization System</a:t>
                      </a:r>
                    </a:p>
                  </a:txBody>
                  <a:tcPr marL="7994" marR="7994" marT="7620" marB="0"/>
                </a:tc>
              </a:tr>
              <a:tr h="365713">
                <a:tc>
                  <a:txBody>
                    <a:bodyPr/>
                    <a:lstStyle/>
                    <a:p>
                      <a:pPr algn="l" fontAlgn="b"/>
                      <a:r>
                        <a:rPr lang="en-AU" sz="1400" b="1" i="0" u="none" strike="noStrike">
                          <a:solidFill>
                            <a:srgbClr val="000000"/>
                          </a:solidFill>
                          <a:effectLst/>
                          <a:latin typeface="Calibri"/>
                        </a:rPr>
                        <a:t>CMS</a:t>
                      </a:r>
                    </a:p>
                  </a:txBody>
                  <a:tcPr marL="7994" marR="7994" marT="7620" marB="0"/>
                </a:tc>
                <a:tc>
                  <a:txBody>
                    <a:bodyPr/>
                    <a:lstStyle/>
                    <a:p>
                      <a:pPr algn="l" fontAlgn="b"/>
                      <a:r>
                        <a:rPr lang="en-AU" sz="1400" b="0" i="0" u="none" strike="noStrike">
                          <a:solidFill>
                            <a:srgbClr val="000000"/>
                          </a:solidFill>
                          <a:effectLst/>
                          <a:latin typeface="Calibri"/>
                        </a:rPr>
                        <a:t>Condition Monitoring System</a:t>
                      </a:r>
                    </a:p>
                  </a:txBody>
                  <a:tcPr marL="7994" marR="7994" marT="7620" marB="0"/>
                </a:tc>
                <a:tc>
                  <a:txBody>
                    <a:bodyPr/>
                    <a:lstStyle/>
                    <a:p>
                      <a:pPr algn="l" fontAlgn="b"/>
                      <a:r>
                        <a:rPr lang="en-AU" sz="1400" b="1" i="0" u="none" strike="noStrike">
                          <a:solidFill>
                            <a:srgbClr val="000000"/>
                          </a:solidFill>
                          <a:effectLst/>
                          <a:latin typeface="Calibri"/>
                        </a:rPr>
                        <a:t>ORM</a:t>
                      </a:r>
                    </a:p>
                  </a:txBody>
                  <a:tcPr marL="7994" marR="7994" marT="7620" marB="0"/>
                </a:tc>
                <a:tc>
                  <a:txBody>
                    <a:bodyPr/>
                    <a:lstStyle/>
                    <a:p>
                      <a:pPr algn="l" fontAlgn="b"/>
                      <a:r>
                        <a:rPr lang="en-AU" sz="1400" b="0" i="0" u="none" strike="noStrike" dirty="0">
                          <a:solidFill>
                            <a:srgbClr val="000000"/>
                          </a:solidFill>
                          <a:effectLst/>
                          <a:latin typeface="Calibri"/>
                        </a:rPr>
                        <a:t>Operational Risk Management System</a:t>
                      </a:r>
                    </a:p>
                  </a:txBody>
                  <a:tcPr marL="7994" marR="7994" marT="7620" marB="0"/>
                </a:tc>
              </a:tr>
              <a:tr h="365713">
                <a:tc>
                  <a:txBody>
                    <a:bodyPr/>
                    <a:lstStyle/>
                    <a:p>
                      <a:pPr algn="l" fontAlgn="b"/>
                      <a:r>
                        <a:rPr lang="en-AU" sz="1400" b="1" i="0" u="none" strike="noStrike" dirty="0" smtClean="0">
                          <a:solidFill>
                            <a:srgbClr val="000000"/>
                          </a:solidFill>
                          <a:effectLst/>
                          <a:latin typeface="Calibri"/>
                        </a:rPr>
                        <a:t>CONSTRUCT</a:t>
                      </a:r>
                      <a:endParaRPr lang="en-AU" sz="1400" b="1" i="0" u="none" strike="noStrike" dirty="0">
                        <a:solidFill>
                          <a:srgbClr val="000000"/>
                        </a:solidFill>
                        <a:effectLst/>
                        <a:latin typeface="Calibri"/>
                      </a:endParaRPr>
                    </a:p>
                  </a:txBody>
                  <a:tcPr marL="7994" marR="7994" marT="7620" marB="0"/>
                </a:tc>
                <a:tc>
                  <a:txBody>
                    <a:bodyPr/>
                    <a:lstStyle/>
                    <a:p>
                      <a:pPr algn="l" fontAlgn="b"/>
                      <a:r>
                        <a:rPr lang="en-AU" sz="1400" b="0" i="0" u="none" strike="noStrike" dirty="0" smtClean="0">
                          <a:solidFill>
                            <a:srgbClr val="000000"/>
                          </a:solidFill>
                          <a:effectLst/>
                          <a:latin typeface="Calibri"/>
                        </a:rPr>
                        <a:t>Construction Management System</a:t>
                      </a:r>
                      <a:endParaRPr lang="en-AU" sz="1400" b="0" i="0" u="none" strike="noStrike" dirty="0">
                        <a:solidFill>
                          <a:srgbClr val="000000"/>
                        </a:solidFill>
                        <a:effectLst/>
                        <a:latin typeface="Calibri"/>
                      </a:endParaRPr>
                    </a:p>
                  </a:txBody>
                  <a:tcPr marL="7994" marR="7994" marT="7620" marB="0"/>
                </a:tc>
                <a:tc>
                  <a:txBody>
                    <a:bodyPr/>
                    <a:lstStyle/>
                    <a:p>
                      <a:pPr algn="l" fontAlgn="b"/>
                      <a:r>
                        <a:rPr lang="en-AU" sz="1400" b="1" i="0" u="none" strike="noStrike">
                          <a:solidFill>
                            <a:srgbClr val="000000"/>
                          </a:solidFill>
                          <a:effectLst/>
                          <a:latin typeface="Calibri"/>
                        </a:rPr>
                        <a:t>PDM</a:t>
                      </a:r>
                    </a:p>
                  </a:txBody>
                  <a:tcPr marL="7994" marR="7994" marT="7620" marB="0"/>
                </a:tc>
                <a:tc>
                  <a:txBody>
                    <a:bodyPr/>
                    <a:lstStyle/>
                    <a:p>
                      <a:pPr algn="l" fontAlgn="b"/>
                      <a:r>
                        <a:rPr lang="en-AU" sz="1400" b="0" i="0" u="none" strike="noStrike">
                          <a:solidFill>
                            <a:srgbClr val="000000"/>
                          </a:solidFill>
                          <a:effectLst/>
                          <a:latin typeface="Calibri"/>
                        </a:rPr>
                        <a:t>Product Data Management System</a:t>
                      </a:r>
                    </a:p>
                  </a:txBody>
                  <a:tcPr marL="7994" marR="7994" marT="7620" marB="0"/>
                </a:tc>
              </a:tr>
              <a:tr h="365713">
                <a:tc>
                  <a:txBody>
                    <a:bodyPr/>
                    <a:lstStyle/>
                    <a:p>
                      <a:pPr algn="l" fontAlgn="b"/>
                      <a:r>
                        <a:rPr lang="en-AU" sz="1400" b="1" i="0" u="none" strike="noStrike" dirty="0">
                          <a:solidFill>
                            <a:srgbClr val="000000"/>
                          </a:solidFill>
                          <a:effectLst/>
                          <a:latin typeface="Calibri"/>
                        </a:rPr>
                        <a:t>DCS</a:t>
                      </a:r>
                    </a:p>
                  </a:txBody>
                  <a:tcPr marL="7994" marR="7994" marT="7620" marB="0"/>
                </a:tc>
                <a:tc>
                  <a:txBody>
                    <a:bodyPr/>
                    <a:lstStyle/>
                    <a:p>
                      <a:pPr algn="l" fontAlgn="b"/>
                      <a:r>
                        <a:rPr lang="en-AU" sz="1400" b="0" i="0" u="none" strike="noStrike">
                          <a:solidFill>
                            <a:srgbClr val="000000"/>
                          </a:solidFill>
                          <a:effectLst/>
                          <a:latin typeface="Calibri"/>
                        </a:rPr>
                        <a:t>Distributed Control System</a:t>
                      </a:r>
                    </a:p>
                  </a:txBody>
                  <a:tcPr marL="7994" marR="7994" marT="7620" marB="0"/>
                </a:tc>
                <a:tc>
                  <a:txBody>
                    <a:bodyPr/>
                    <a:lstStyle/>
                    <a:p>
                      <a:pPr algn="l" fontAlgn="b"/>
                      <a:r>
                        <a:rPr lang="en-AU" sz="1400" b="1" i="0" u="none" strike="noStrike">
                          <a:solidFill>
                            <a:srgbClr val="000000"/>
                          </a:solidFill>
                          <a:effectLst/>
                          <a:latin typeface="Calibri"/>
                        </a:rPr>
                        <a:t>PLC</a:t>
                      </a:r>
                    </a:p>
                  </a:txBody>
                  <a:tcPr marL="7994" marR="7994" marT="7620" marB="0"/>
                </a:tc>
                <a:tc>
                  <a:txBody>
                    <a:bodyPr/>
                    <a:lstStyle/>
                    <a:p>
                      <a:pPr algn="l" fontAlgn="b"/>
                      <a:r>
                        <a:rPr lang="en-AU" sz="1400" b="0" i="0" u="none" strike="noStrike">
                          <a:solidFill>
                            <a:srgbClr val="000000"/>
                          </a:solidFill>
                          <a:effectLst/>
                          <a:latin typeface="Calibri"/>
                        </a:rPr>
                        <a:t>Programmable Logic Controller</a:t>
                      </a:r>
                    </a:p>
                  </a:txBody>
                  <a:tcPr marL="7994" marR="7994" marT="7620" marB="0"/>
                </a:tc>
              </a:tr>
              <a:tr h="365713">
                <a:tc>
                  <a:txBody>
                    <a:bodyPr/>
                    <a:lstStyle/>
                    <a:p>
                      <a:pPr algn="l" fontAlgn="b"/>
                      <a:r>
                        <a:rPr lang="en-AU" sz="1400" b="1" i="0" u="none" strike="noStrike" dirty="0" smtClean="0">
                          <a:solidFill>
                            <a:srgbClr val="000000"/>
                          </a:solidFill>
                          <a:effectLst/>
                          <a:latin typeface="Calibri"/>
                        </a:rPr>
                        <a:t>ECM</a:t>
                      </a:r>
                      <a:endParaRPr lang="en-AU" sz="1400" b="1" i="0" u="none" strike="noStrike" dirty="0">
                        <a:solidFill>
                          <a:srgbClr val="000000"/>
                        </a:solidFill>
                        <a:effectLst/>
                        <a:latin typeface="Calibri"/>
                      </a:endParaRPr>
                    </a:p>
                  </a:txBody>
                  <a:tcPr marL="7994" marR="7994" marT="7620" marB="0"/>
                </a:tc>
                <a:tc>
                  <a:txBody>
                    <a:bodyPr/>
                    <a:lstStyle/>
                    <a:p>
                      <a:pPr algn="l" fontAlgn="b"/>
                      <a:r>
                        <a:rPr lang="en-AU" sz="1400" b="0" i="0" u="none" strike="noStrike" dirty="0" smtClean="0">
                          <a:solidFill>
                            <a:srgbClr val="000000"/>
                          </a:solidFill>
                          <a:effectLst/>
                          <a:latin typeface="Calibri"/>
                        </a:rPr>
                        <a:t>Enterprise Content</a:t>
                      </a:r>
                      <a:r>
                        <a:rPr lang="en-AU" sz="1400" b="0" i="0" u="none" strike="noStrike" baseline="0" dirty="0" smtClean="0">
                          <a:solidFill>
                            <a:srgbClr val="000000"/>
                          </a:solidFill>
                          <a:effectLst/>
                          <a:latin typeface="Calibri"/>
                        </a:rPr>
                        <a:t> Management</a:t>
                      </a:r>
                      <a:endParaRPr lang="en-AU" sz="1400" b="0" i="0" u="none" strike="noStrike" dirty="0">
                        <a:solidFill>
                          <a:srgbClr val="000000"/>
                        </a:solidFill>
                        <a:effectLst/>
                        <a:latin typeface="Calibri"/>
                      </a:endParaRPr>
                    </a:p>
                  </a:txBody>
                  <a:tcPr marL="7994" marR="7994" marT="7620" marB="0"/>
                </a:tc>
                <a:tc>
                  <a:txBody>
                    <a:bodyPr/>
                    <a:lstStyle/>
                    <a:p>
                      <a:pPr algn="l" fontAlgn="b"/>
                      <a:r>
                        <a:rPr lang="en-AU" sz="1400" b="1" i="0" u="none" strike="noStrike">
                          <a:solidFill>
                            <a:srgbClr val="000000"/>
                          </a:solidFill>
                          <a:effectLst/>
                          <a:latin typeface="Calibri"/>
                        </a:rPr>
                        <a:t>PORT</a:t>
                      </a:r>
                    </a:p>
                  </a:txBody>
                  <a:tcPr marL="7994" marR="7994" marT="7620" marB="0"/>
                </a:tc>
                <a:tc>
                  <a:txBody>
                    <a:bodyPr/>
                    <a:lstStyle/>
                    <a:p>
                      <a:pPr algn="l" fontAlgn="b"/>
                      <a:r>
                        <a:rPr lang="en-AU" sz="1400" b="0" i="0" u="none" strike="noStrike">
                          <a:solidFill>
                            <a:srgbClr val="000000"/>
                          </a:solidFill>
                          <a:effectLst/>
                          <a:latin typeface="Calibri"/>
                        </a:rPr>
                        <a:t>Enterprise KPI/Event Portal</a:t>
                      </a:r>
                    </a:p>
                  </a:txBody>
                  <a:tcPr marL="7994" marR="7994" marT="7620" marB="0"/>
                </a:tc>
              </a:tr>
              <a:tr h="365713">
                <a:tc>
                  <a:txBody>
                    <a:bodyPr/>
                    <a:lstStyle/>
                    <a:p>
                      <a:pPr algn="l" fontAlgn="b"/>
                      <a:r>
                        <a:rPr lang="en-AU" sz="1400" b="1" i="0" u="none" strike="noStrike">
                          <a:solidFill>
                            <a:srgbClr val="000000"/>
                          </a:solidFill>
                          <a:effectLst/>
                          <a:latin typeface="Calibri"/>
                        </a:rPr>
                        <a:t>EAM</a:t>
                      </a:r>
                    </a:p>
                  </a:txBody>
                  <a:tcPr marL="7994" marR="7994" marT="7620" marB="0"/>
                </a:tc>
                <a:tc>
                  <a:txBody>
                    <a:bodyPr/>
                    <a:lstStyle/>
                    <a:p>
                      <a:pPr algn="l" fontAlgn="b"/>
                      <a:r>
                        <a:rPr lang="en-AU" sz="1400" b="0" i="0" u="none" strike="noStrike">
                          <a:solidFill>
                            <a:srgbClr val="000000"/>
                          </a:solidFill>
                          <a:effectLst/>
                          <a:latin typeface="Calibri"/>
                        </a:rPr>
                        <a:t>Enterprise Asset Management System</a:t>
                      </a:r>
                    </a:p>
                  </a:txBody>
                  <a:tcPr marL="7994" marR="7994" marT="7620" marB="0"/>
                </a:tc>
                <a:tc>
                  <a:txBody>
                    <a:bodyPr/>
                    <a:lstStyle/>
                    <a:p>
                      <a:pPr algn="l" fontAlgn="b"/>
                      <a:r>
                        <a:rPr lang="en-AU" sz="1400" b="1" i="0" u="none" strike="noStrike">
                          <a:solidFill>
                            <a:srgbClr val="000000"/>
                          </a:solidFill>
                          <a:effectLst/>
                          <a:latin typeface="Calibri"/>
                        </a:rPr>
                        <a:t>PSMS</a:t>
                      </a:r>
                    </a:p>
                  </a:txBody>
                  <a:tcPr marL="7994" marR="7994" marT="7620" marB="0"/>
                </a:tc>
                <a:tc>
                  <a:txBody>
                    <a:bodyPr/>
                    <a:lstStyle/>
                    <a:p>
                      <a:pPr algn="l" fontAlgn="b"/>
                      <a:r>
                        <a:rPr lang="en-AU" sz="1400" b="0" i="0" u="none" strike="noStrike">
                          <a:solidFill>
                            <a:srgbClr val="000000"/>
                          </a:solidFill>
                          <a:effectLst/>
                          <a:latin typeface="Calibri"/>
                        </a:rPr>
                        <a:t>Process Safety Management System</a:t>
                      </a:r>
                    </a:p>
                  </a:txBody>
                  <a:tcPr marL="7994" marR="7994" marT="7620" marB="0"/>
                </a:tc>
              </a:tr>
              <a:tr h="365713">
                <a:tc>
                  <a:txBody>
                    <a:bodyPr/>
                    <a:lstStyle/>
                    <a:p>
                      <a:pPr algn="l" fontAlgn="b"/>
                      <a:r>
                        <a:rPr lang="en-AU" sz="1400" b="1" i="0" u="none" strike="noStrike">
                          <a:solidFill>
                            <a:srgbClr val="000000"/>
                          </a:solidFill>
                          <a:effectLst/>
                          <a:latin typeface="Calibri"/>
                        </a:rPr>
                        <a:t>ENG</a:t>
                      </a:r>
                    </a:p>
                  </a:txBody>
                  <a:tcPr marL="7994" marR="7994" marT="7620" marB="0"/>
                </a:tc>
                <a:tc>
                  <a:txBody>
                    <a:bodyPr/>
                    <a:lstStyle/>
                    <a:p>
                      <a:pPr algn="l" fontAlgn="b"/>
                      <a:r>
                        <a:rPr lang="en-AU" sz="1400" b="0" i="0" u="none" strike="noStrike" dirty="0" smtClean="0">
                          <a:solidFill>
                            <a:srgbClr val="000000"/>
                          </a:solidFill>
                          <a:effectLst/>
                          <a:latin typeface="Calibri"/>
                        </a:rPr>
                        <a:t>Engineering Design System</a:t>
                      </a:r>
                      <a:endParaRPr lang="en-AU" sz="1400" b="0" i="0" u="none" strike="noStrike" dirty="0">
                        <a:solidFill>
                          <a:srgbClr val="000000"/>
                        </a:solidFill>
                        <a:effectLst/>
                        <a:latin typeface="Calibri"/>
                      </a:endParaRPr>
                    </a:p>
                  </a:txBody>
                  <a:tcPr marL="7994" marR="7994" marT="7620" marB="0"/>
                </a:tc>
                <a:tc>
                  <a:txBody>
                    <a:bodyPr/>
                    <a:lstStyle/>
                    <a:p>
                      <a:pPr algn="l" fontAlgn="b"/>
                      <a:r>
                        <a:rPr lang="en-AU" sz="1400" b="1" i="0" u="none" strike="noStrike">
                          <a:solidFill>
                            <a:srgbClr val="000000"/>
                          </a:solidFill>
                          <a:effectLst/>
                          <a:latin typeface="Calibri"/>
                        </a:rPr>
                        <a:t>QMS</a:t>
                      </a:r>
                    </a:p>
                  </a:txBody>
                  <a:tcPr marL="7994" marR="7994" marT="7620" marB="0"/>
                </a:tc>
                <a:tc>
                  <a:txBody>
                    <a:bodyPr/>
                    <a:lstStyle/>
                    <a:p>
                      <a:pPr algn="l" fontAlgn="b"/>
                      <a:r>
                        <a:rPr lang="en-AU" sz="1400" b="0" i="0" u="none" strike="noStrike">
                          <a:solidFill>
                            <a:srgbClr val="000000"/>
                          </a:solidFill>
                          <a:effectLst/>
                          <a:latin typeface="Calibri"/>
                        </a:rPr>
                        <a:t>Quality Management System</a:t>
                      </a:r>
                    </a:p>
                  </a:txBody>
                  <a:tcPr marL="7994" marR="7994" marT="7620" marB="0"/>
                </a:tc>
              </a:tr>
              <a:tr h="365713">
                <a:tc>
                  <a:txBody>
                    <a:bodyPr/>
                    <a:lstStyle/>
                    <a:p>
                      <a:pPr algn="l" fontAlgn="b"/>
                      <a:r>
                        <a:rPr lang="en-AU" sz="1400" b="1" i="0" u="none" strike="noStrike">
                          <a:solidFill>
                            <a:srgbClr val="000000"/>
                          </a:solidFill>
                          <a:effectLst/>
                          <a:latin typeface="Calibri"/>
                        </a:rPr>
                        <a:t>ERM</a:t>
                      </a:r>
                    </a:p>
                  </a:txBody>
                  <a:tcPr marL="7994" marR="7994" marT="7620" marB="0"/>
                </a:tc>
                <a:tc>
                  <a:txBody>
                    <a:bodyPr/>
                    <a:lstStyle/>
                    <a:p>
                      <a:pPr algn="l" fontAlgn="b"/>
                      <a:r>
                        <a:rPr lang="en-AU" sz="1400" b="0" i="0" u="none" strike="noStrike">
                          <a:solidFill>
                            <a:srgbClr val="000000"/>
                          </a:solidFill>
                          <a:effectLst/>
                          <a:latin typeface="Calibri"/>
                        </a:rPr>
                        <a:t>Enterprise Risk Management System</a:t>
                      </a:r>
                    </a:p>
                  </a:txBody>
                  <a:tcPr marL="7994" marR="7994" marT="7620" marB="0"/>
                </a:tc>
                <a:tc>
                  <a:txBody>
                    <a:bodyPr/>
                    <a:lstStyle/>
                    <a:p>
                      <a:pPr algn="l" fontAlgn="b"/>
                      <a:r>
                        <a:rPr lang="en-AU" sz="1400" b="1" i="0" u="none" strike="noStrike" dirty="0" smtClean="0">
                          <a:solidFill>
                            <a:srgbClr val="000000"/>
                          </a:solidFill>
                          <a:effectLst/>
                          <a:latin typeface="Calibri"/>
                        </a:rPr>
                        <a:t>RDL</a:t>
                      </a:r>
                      <a:endParaRPr lang="en-AU" sz="1400" b="1" i="0" u="none" strike="noStrike" dirty="0">
                        <a:solidFill>
                          <a:srgbClr val="000000"/>
                        </a:solidFill>
                        <a:effectLst/>
                        <a:latin typeface="Calibri"/>
                      </a:endParaRPr>
                    </a:p>
                  </a:txBody>
                  <a:tcPr marL="7994" marR="7994" marT="7620" marB="0"/>
                </a:tc>
                <a:tc>
                  <a:txBody>
                    <a:bodyPr/>
                    <a:lstStyle/>
                    <a:p>
                      <a:pPr algn="l" fontAlgn="b"/>
                      <a:r>
                        <a:rPr lang="en-AU" sz="1400" b="0" i="0" u="none" strike="noStrike" dirty="0" smtClean="0">
                          <a:solidFill>
                            <a:srgbClr val="000000"/>
                          </a:solidFill>
                          <a:effectLst/>
                          <a:latin typeface="Calibri"/>
                        </a:rPr>
                        <a:t>Reference Data Library</a:t>
                      </a:r>
                      <a:endParaRPr lang="en-AU" sz="1400" b="0" i="0" u="none" strike="noStrike" dirty="0">
                        <a:solidFill>
                          <a:srgbClr val="000000"/>
                        </a:solidFill>
                        <a:effectLst/>
                        <a:latin typeface="Calibri"/>
                      </a:endParaRPr>
                    </a:p>
                  </a:txBody>
                  <a:tcPr marL="7994" marR="7994" marT="7620" marB="0"/>
                </a:tc>
              </a:tr>
              <a:tr h="365713">
                <a:tc>
                  <a:txBody>
                    <a:bodyPr/>
                    <a:lstStyle/>
                    <a:p>
                      <a:pPr algn="l" fontAlgn="b"/>
                      <a:r>
                        <a:rPr lang="en-AU" sz="1400" b="1" i="0" u="none" strike="noStrike">
                          <a:solidFill>
                            <a:srgbClr val="000000"/>
                          </a:solidFill>
                          <a:effectLst/>
                          <a:latin typeface="Calibri"/>
                        </a:rPr>
                        <a:t>ERP</a:t>
                      </a:r>
                    </a:p>
                  </a:txBody>
                  <a:tcPr marL="7994" marR="7994" marT="7620" marB="0"/>
                </a:tc>
                <a:tc>
                  <a:txBody>
                    <a:bodyPr/>
                    <a:lstStyle/>
                    <a:p>
                      <a:pPr algn="l" fontAlgn="b"/>
                      <a:r>
                        <a:rPr lang="en-AU" sz="1400" b="0" i="0" u="none" strike="noStrike" dirty="0">
                          <a:solidFill>
                            <a:srgbClr val="000000"/>
                          </a:solidFill>
                          <a:effectLst/>
                          <a:latin typeface="Calibri"/>
                        </a:rPr>
                        <a:t>Enterprise Resource Planning System</a:t>
                      </a:r>
                    </a:p>
                  </a:txBody>
                  <a:tcPr marL="7994" marR="7994" marT="7620" marB="0"/>
                </a:tc>
                <a:tc>
                  <a:txBody>
                    <a:bodyPr/>
                    <a:lstStyle/>
                    <a:p>
                      <a:pPr algn="l" fontAlgn="b"/>
                      <a:r>
                        <a:rPr lang="en-AU" sz="1400" b="1" i="0" u="none" strike="noStrike" dirty="0">
                          <a:solidFill>
                            <a:srgbClr val="000000"/>
                          </a:solidFill>
                          <a:effectLst/>
                          <a:latin typeface="Calibri"/>
                        </a:rPr>
                        <a:t>REG</a:t>
                      </a:r>
                    </a:p>
                  </a:txBody>
                  <a:tcPr marL="7994" marR="7994" marT="7620" marB="0"/>
                </a:tc>
                <a:tc>
                  <a:txBody>
                    <a:bodyPr/>
                    <a:lstStyle/>
                    <a:p>
                      <a:pPr algn="l" fontAlgn="b"/>
                      <a:r>
                        <a:rPr lang="en-AU" sz="1400" b="0" i="0" u="none" strike="noStrike" dirty="0">
                          <a:solidFill>
                            <a:srgbClr val="000000"/>
                          </a:solidFill>
                          <a:effectLst/>
                          <a:latin typeface="Calibri"/>
                        </a:rPr>
                        <a:t>O&amp;M </a:t>
                      </a:r>
                      <a:r>
                        <a:rPr lang="en-AU" sz="1400" b="0" i="0" u="none" strike="noStrike" dirty="0" smtClean="0">
                          <a:solidFill>
                            <a:srgbClr val="000000"/>
                          </a:solidFill>
                          <a:effectLst/>
                          <a:latin typeface="Calibri"/>
                        </a:rPr>
                        <a:t>Structure, Asset,</a:t>
                      </a:r>
                      <a:r>
                        <a:rPr lang="en-AU" sz="1400" b="0" i="0" u="none" strike="noStrike" baseline="0" dirty="0" smtClean="0">
                          <a:solidFill>
                            <a:srgbClr val="000000"/>
                          </a:solidFill>
                          <a:effectLst/>
                          <a:latin typeface="Calibri"/>
                        </a:rPr>
                        <a:t> Model &amp; Index </a:t>
                      </a:r>
                      <a:r>
                        <a:rPr lang="en-AU" sz="1400" b="0" i="0" u="none" strike="noStrike" dirty="0" smtClean="0">
                          <a:solidFill>
                            <a:srgbClr val="000000"/>
                          </a:solidFill>
                          <a:effectLst/>
                          <a:latin typeface="Calibri"/>
                        </a:rPr>
                        <a:t>Registry </a:t>
                      </a:r>
                      <a:r>
                        <a:rPr lang="en-AU" sz="1400" b="0" i="0" u="none" strike="noStrike" dirty="0">
                          <a:solidFill>
                            <a:srgbClr val="000000"/>
                          </a:solidFill>
                          <a:effectLst/>
                          <a:latin typeface="Calibri"/>
                        </a:rPr>
                        <a:t>with </a:t>
                      </a:r>
                      <a:r>
                        <a:rPr lang="en-AU" sz="1400" b="0" i="0" u="none" strike="noStrike" dirty="0" smtClean="0">
                          <a:solidFill>
                            <a:srgbClr val="000000"/>
                          </a:solidFill>
                          <a:effectLst/>
                          <a:latin typeface="Calibri"/>
                        </a:rPr>
                        <a:t>Standardized </a:t>
                      </a:r>
                      <a:r>
                        <a:rPr lang="en-AU" sz="1400" b="0" i="0" u="none" strike="noStrike" dirty="0">
                          <a:solidFill>
                            <a:srgbClr val="000000"/>
                          </a:solidFill>
                          <a:effectLst/>
                          <a:latin typeface="Calibri"/>
                        </a:rPr>
                        <a:t>Data </a:t>
                      </a:r>
                      <a:r>
                        <a:rPr lang="en-AU" sz="1400" b="0" i="0" u="none" strike="noStrike" dirty="0" smtClean="0">
                          <a:solidFill>
                            <a:srgbClr val="000000"/>
                          </a:solidFill>
                          <a:effectLst/>
                          <a:latin typeface="Calibri"/>
                        </a:rPr>
                        <a:t>Dictionary/Taxonomy</a:t>
                      </a:r>
                      <a:endParaRPr lang="en-AU" sz="1400" b="0" i="0" u="none" strike="noStrike" dirty="0">
                        <a:solidFill>
                          <a:srgbClr val="000000"/>
                        </a:solidFill>
                        <a:effectLst/>
                        <a:latin typeface="Calibri"/>
                      </a:endParaRPr>
                    </a:p>
                  </a:txBody>
                  <a:tcPr marL="7994" marR="7994" marT="7620" marB="0"/>
                </a:tc>
              </a:tr>
              <a:tr h="365713">
                <a:tc>
                  <a:txBody>
                    <a:bodyPr/>
                    <a:lstStyle/>
                    <a:p>
                      <a:pPr algn="l" fontAlgn="b"/>
                      <a:r>
                        <a:rPr lang="en-AU" sz="1400" b="1" i="0" u="none" strike="noStrike">
                          <a:solidFill>
                            <a:srgbClr val="000000"/>
                          </a:solidFill>
                          <a:effectLst/>
                          <a:latin typeface="Calibri"/>
                        </a:rPr>
                        <a:t>HMI</a:t>
                      </a:r>
                    </a:p>
                  </a:txBody>
                  <a:tcPr marL="7994" marR="7994" marT="7620" marB="0"/>
                </a:tc>
                <a:tc>
                  <a:txBody>
                    <a:bodyPr/>
                    <a:lstStyle/>
                    <a:p>
                      <a:pPr algn="l" fontAlgn="b"/>
                      <a:r>
                        <a:rPr lang="en-AU" sz="1400" b="0" i="0" u="none" strike="noStrike" dirty="0">
                          <a:solidFill>
                            <a:srgbClr val="000000"/>
                          </a:solidFill>
                          <a:effectLst/>
                          <a:latin typeface="Calibri"/>
                        </a:rPr>
                        <a:t>Human-Machine Interface (Operator Console) System</a:t>
                      </a:r>
                    </a:p>
                  </a:txBody>
                  <a:tcPr marL="7994" marR="7994" marT="7620" marB="0"/>
                </a:tc>
                <a:tc>
                  <a:txBody>
                    <a:bodyPr/>
                    <a:lstStyle/>
                    <a:p>
                      <a:pPr algn="l" fontAlgn="b"/>
                      <a:r>
                        <a:rPr lang="en-AU" sz="1400" b="1" i="0" u="none" strike="noStrike">
                          <a:solidFill>
                            <a:srgbClr val="000000"/>
                          </a:solidFill>
                          <a:effectLst/>
                          <a:latin typeface="Calibri"/>
                        </a:rPr>
                        <a:t>SCADA</a:t>
                      </a:r>
                    </a:p>
                  </a:txBody>
                  <a:tcPr marL="7994" marR="7994" marT="7620" marB="0"/>
                </a:tc>
                <a:tc>
                  <a:txBody>
                    <a:bodyPr/>
                    <a:lstStyle/>
                    <a:p>
                      <a:pPr algn="l" fontAlgn="b"/>
                      <a:r>
                        <a:rPr lang="en-AU" sz="1400" b="0" i="0" u="none" strike="noStrike" dirty="0">
                          <a:solidFill>
                            <a:srgbClr val="000000"/>
                          </a:solidFill>
                          <a:effectLst/>
                          <a:latin typeface="Calibri"/>
                        </a:rPr>
                        <a:t>Supervisory Control and Data Acquisition</a:t>
                      </a:r>
                    </a:p>
                  </a:txBody>
                  <a:tcPr marL="7994" marR="7994" marT="7620" marB="0"/>
                </a:tc>
              </a:tr>
              <a:tr h="365713">
                <a:tc>
                  <a:txBody>
                    <a:bodyPr/>
                    <a:lstStyle/>
                    <a:p>
                      <a:pPr algn="l" fontAlgn="b"/>
                      <a:r>
                        <a:rPr lang="en-AU" sz="1400" b="1" i="0" u="none" strike="noStrike" dirty="0">
                          <a:solidFill>
                            <a:srgbClr val="000000"/>
                          </a:solidFill>
                          <a:effectLst/>
                          <a:latin typeface="Calibri"/>
                        </a:rPr>
                        <a:t>ISBM</a:t>
                      </a:r>
                    </a:p>
                  </a:txBody>
                  <a:tcPr marL="7994" marR="7994" marT="7620" marB="0"/>
                </a:tc>
                <a:tc>
                  <a:txBody>
                    <a:bodyPr/>
                    <a:lstStyle/>
                    <a:p>
                      <a:pPr algn="l" fontAlgn="b"/>
                      <a:r>
                        <a:rPr lang="en-AU" sz="1400" b="0" i="0" u="none" strike="noStrike" dirty="0">
                          <a:solidFill>
                            <a:srgbClr val="000000"/>
                          </a:solidFill>
                          <a:effectLst/>
                          <a:latin typeface="Calibri"/>
                        </a:rPr>
                        <a:t>Information Service Bus Model</a:t>
                      </a:r>
                    </a:p>
                  </a:txBody>
                  <a:tcPr marL="7994" marR="7994" marT="7620" marB="0"/>
                </a:tc>
                <a:tc>
                  <a:txBody>
                    <a:bodyPr/>
                    <a:lstStyle/>
                    <a:p>
                      <a:pPr algn="l" fontAlgn="b"/>
                      <a:r>
                        <a:rPr lang="en-AU" sz="1400" b="1" i="0" u="none" strike="noStrike" dirty="0">
                          <a:solidFill>
                            <a:srgbClr val="000000"/>
                          </a:solidFill>
                          <a:effectLst/>
                          <a:latin typeface="Calibri"/>
                        </a:rPr>
                        <a:t>SHES</a:t>
                      </a:r>
                    </a:p>
                  </a:txBody>
                  <a:tcPr marL="7994" marR="7994" marT="7620" marB="0"/>
                </a:tc>
                <a:tc>
                  <a:txBody>
                    <a:bodyPr/>
                    <a:lstStyle/>
                    <a:p>
                      <a:pPr algn="l" fontAlgn="b"/>
                      <a:r>
                        <a:rPr lang="en-AU" sz="1400" b="0" i="0" u="none" strike="noStrike" dirty="0">
                          <a:solidFill>
                            <a:srgbClr val="000000"/>
                          </a:solidFill>
                          <a:effectLst/>
                          <a:latin typeface="Calibri"/>
                        </a:rPr>
                        <a:t>Safety, Health, and Environmental System</a:t>
                      </a:r>
                    </a:p>
                  </a:txBody>
                  <a:tcPr marL="7994" marR="7994" marT="7620" marB="0"/>
                </a:tc>
              </a:tr>
              <a:tr h="365713">
                <a:tc>
                  <a:txBody>
                    <a:bodyPr/>
                    <a:lstStyle/>
                    <a:p>
                      <a:pPr algn="l" fontAlgn="b"/>
                      <a:r>
                        <a:rPr lang="en-AU" sz="1400" b="1" i="0" u="none" strike="noStrike" dirty="0">
                          <a:solidFill>
                            <a:srgbClr val="000000"/>
                          </a:solidFill>
                          <a:effectLst/>
                          <a:latin typeface="Calibri"/>
                        </a:rPr>
                        <a:t>LIMS</a:t>
                      </a:r>
                    </a:p>
                  </a:txBody>
                  <a:tcPr marL="7994" marR="7994" marT="7620" marB="0"/>
                </a:tc>
                <a:tc>
                  <a:txBody>
                    <a:bodyPr/>
                    <a:lstStyle/>
                    <a:p>
                      <a:pPr algn="l" fontAlgn="b"/>
                      <a:r>
                        <a:rPr lang="en-AU" sz="1400" b="0" i="0" u="none" strike="noStrike" dirty="0">
                          <a:solidFill>
                            <a:srgbClr val="000000"/>
                          </a:solidFill>
                          <a:effectLst/>
                          <a:latin typeface="Calibri"/>
                        </a:rPr>
                        <a:t>Lab Information Management System</a:t>
                      </a:r>
                    </a:p>
                  </a:txBody>
                  <a:tcPr marL="7994" marR="7994" marT="7620" marB="0"/>
                </a:tc>
                <a:tc>
                  <a:txBody>
                    <a:bodyPr/>
                    <a:lstStyle/>
                    <a:p>
                      <a:pPr algn="l" fontAlgn="b"/>
                      <a:endParaRPr lang="en-AU" sz="1400" b="1" i="0" u="none" strike="noStrike" dirty="0">
                        <a:solidFill>
                          <a:srgbClr val="000000"/>
                        </a:solidFill>
                        <a:effectLst/>
                        <a:latin typeface="Calibri"/>
                      </a:endParaRPr>
                    </a:p>
                  </a:txBody>
                  <a:tcPr marL="7994" marR="7994" marT="7620" marB="0"/>
                </a:tc>
                <a:tc>
                  <a:txBody>
                    <a:bodyPr/>
                    <a:lstStyle/>
                    <a:p>
                      <a:pPr algn="l" fontAlgn="b"/>
                      <a:endParaRPr lang="en-AU" sz="1400" b="0" i="0" u="none" strike="noStrike" dirty="0">
                        <a:solidFill>
                          <a:srgbClr val="000000"/>
                        </a:solidFill>
                        <a:effectLst/>
                        <a:latin typeface="Calibri"/>
                      </a:endParaRPr>
                    </a:p>
                  </a:txBody>
                  <a:tcPr marL="7994" marR="7994" marT="7620" marB="0"/>
                </a:tc>
              </a:tr>
            </a:tbl>
          </a:graphicData>
        </a:graphic>
      </p:graphicFrame>
      <p:sp>
        <p:nvSpPr>
          <p:cNvPr id="10296" name="Slide Number Placeholder 7"/>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fld id="{4E07D5AD-3B34-444D-B655-C9FA91BB180D}" type="slidenum">
              <a:rPr lang="en-AU" smtClean="0">
                <a:solidFill>
                  <a:srgbClr val="8C8C8C"/>
                </a:solidFill>
              </a:rPr>
              <a:pPr fontAlgn="base">
                <a:spcBef>
                  <a:spcPct val="0"/>
                </a:spcBef>
                <a:spcAft>
                  <a:spcPct val="0"/>
                </a:spcAft>
                <a:defRPr/>
              </a:pPr>
              <a:t>137</a:t>
            </a:fld>
            <a:endParaRPr lang="en-AU" smtClean="0">
              <a:solidFill>
                <a:srgbClr val="8C8C8C"/>
              </a:solidFill>
            </a:endParaRP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3"/>
          <p:cNvSpPr txBox="1">
            <a:spLocks noChangeArrowheads="1"/>
          </p:cNvSpPr>
          <p:nvPr/>
        </p:nvSpPr>
        <p:spPr bwMode="auto">
          <a:xfrm>
            <a:off x="611188" y="4999038"/>
            <a:ext cx="3219450" cy="1030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Lst>
        </p:spPr>
        <p:txBody>
          <a:bodyPr t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r" eaLnBrk="1" hangingPunct="1">
              <a:spcBef>
                <a:spcPct val="50000"/>
              </a:spcBef>
            </a:pPr>
            <a:r>
              <a:rPr lang="en-US" sz="1600" b="1"/>
              <a:t>NOTE: Arrows with Do Not Connect Directly to Another System Publish Information Which Can Be Subscribed to By Multiple Systems</a:t>
            </a:r>
          </a:p>
        </p:txBody>
      </p:sp>
      <p:grpSp>
        <p:nvGrpSpPr>
          <p:cNvPr id="2" name="Group 6"/>
          <p:cNvGrpSpPr>
            <a:grpSpLocks/>
          </p:cNvGrpSpPr>
          <p:nvPr/>
        </p:nvGrpSpPr>
        <p:grpSpPr bwMode="auto">
          <a:xfrm>
            <a:off x="3924300" y="2276475"/>
            <a:ext cx="4572000" cy="3900488"/>
            <a:chOff x="4356100" y="2268538"/>
            <a:chExt cx="4572000" cy="3900487"/>
          </a:xfrm>
        </p:grpSpPr>
        <p:sp>
          <p:nvSpPr>
            <p:cNvPr id="121860" name="Rectangle 4"/>
            <p:cNvSpPr>
              <a:spLocks noChangeArrowheads="1"/>
            </p:cNvSpPr>
            <p:nvPr/>
          </p:nvSpPr>
          <p:spPr bwMode="auto">
            <a:xfrm>
              <a:off x="4356100" y="2268538"/>
              <a:ext cx="4572000" cy="3900487"/>
            </a:xfrm>
            <a:prstGeom prst="rect">
              <a:avLst/>
            </a:prstGeom>
            <a:solidFill>
              <a:schemeClr val="accent3">
                <a:lumMod val="60000"/>
                <a:lumOff val="40000"/>
                <a:alpha val="50000"/>
              </a:schemeClr>
            </a:solidFill>
            <a:ln w="25400" algn="ctr">
              <a:solidFill>
                <a:schemeClr val="accent3">
                  <a:lumMod val="60000"/>
                  <a:lumOff val="40000"/>
                </a:schemeClr>
              </a:solidFill>
              <a:miter lim="800000"/>
              <a:headEnd/>
              <a:tailEnd/>
            </a:ln>
            <a:effectLst/>
          </p:spPr>
          <p:txBody>
            <a:bodyPr tIns="90000" bIns="90000"/>
            <a:lstStyle/>
            <a:p>
              <a:pPr algn="ctr" fontAlgn="auto">
                <a:spcBef>
                  <a:spcPct val="50000"/>
                </a:spcBef>
                <a:spcAft>
                  <a:spcPts val="0"/>
                </a:spcAft>
                <a:defRPr/>
              </a:pPr>
              <a:r>
                <a:rPr lang="en-US" b="1" dirty="0">
                  <a:latin typeface="+mn-lt"/>
                  <a:cs typeface="+mn-cs"/>
                </a:rPr>
                <a:t>Open Standards Which Define Data Content for Information Exchange</a:t>
              </a:r>
            </a:p>
          </p:txBody>
        </p:sp>
        <p:sp>
          <p:nvSpPr>
            <p:cNvPr id="11271" name="Text Box 14"/>
            <p:cNvSpPr txBox="1">
              <a:spLocks noChangeArrowheads="1"/>
            </p:cNvSpPr>
            <p:nvPr/>
          </p:nvSpPr>
          <p:spPr bwMode="auto">
            <a:xfrm>
              <a:off x="5359400" y="2932113"/>
              <a:ext cx="3568700" cy="319164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25400" algn="ctr">
                  <a:solidFill>
                    <a:srgbClr val="000000"/>
                  </a:solidFill>
                  <a:miter lim="800000"/>
                  <a:headEnd/>
                  <a:tailEnd/>
                </a14:hiddenLine>
              </a:ext>
            </a:extLst>
          </p:spPr>
          <p:txBody>
            <a:bodyPr tIns="0">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spcBef>
                  <a:spcPct val="70000"/>
                </a:spcBef>
              </a:pPr>
              <a:r>
                <a:rPr lang="en-US" sz="1400" b="1"/>
                <a:t>OAGIS, CIDX</a:t>
              </a:r>
            </a:p>
            <a:p>
              <a:pPr eaLnBrk="1" hangingPunct="1">
                <a:spcBef>
                  <a:spcPct val="70000"/>
                </a:spcBef>
              </a:pPr>
              <a:r>
                <a:rPr lang="en-US" sz="1400" b="1"/>
                <a:t>OpenO&amp;M Common Interop. Registry</a:t>
              </a:r>
            </a:p>
            <a:p>
              <a:pPr eaLnBrk="1" hangingPunct="1">
                <a:spcBef>
                  <a:spcPct val="70000"/>
                </a:spcBef>
              </a:pPr>
              <a:r>
                <a:rPr lang="en-US" sz="1400" b="1"/>
                <a:t>ISO 15926 / iRING</a:t>
              </a:r>
            </a:p>
            <a:p>
              <a:pPr eaLnBrk="1" hangingPunct="1">
                <a:spcBef>
                  <a:spcPct val="70000"/>
                </a:spcBef>
              </a:pPr>
              <a:r>
                <a:rPr lang="en-US" sz="1400" b="1"/>
                <a:t>B2MML</a:t>
              </a:r>
            </a:p>
            <a:p>
              <a:pPr eaLnBrk="1" hangingPunct="1">
                <a:spcBef>
                  <a:spcPct val="70000"/>
                </a:spcBef>
              </a:pPr>
              <a:r>
                <a:rPr lang="en-US" sz="1400" b="1"/>
                <a:t>B2MML &amp; PRODML</a:t>
              </a:r>
            </a:p>
            <a:p>
              <a:pPr eaLnBrk="1" hangingPunct="1">
                <a:spcBef>
                  <a:spcPct val="70000"/>
                </a:spcBef>
              </a:pPr>
              <a:r>
                <a:rPr lang="en-US" sz="1400" b="1"/>
                <a:t>MIMOSA, B2MML &amp; PRODML</a:t>
              </a:r>
            </a:p>
            <a:p>
              <a:pPr eaLnBrk="1" hangingPunct="1">
                <a:spcBef>
                  <a:spcPct val="70000"/>
                </a:spcBef>
              </a:pPr>
              <a:r>
                <a:rPr lang="en-US" sz="1400" b="1"/>
                <a:t>MIMOSA</a:t>
              </a:r>
            </a:p>
            <a:p>
              <a:pPr eaLnBrk="1" hangingPunct="1">
                <a:spcBef>
                  <a:spcPct val="70000"/>
                </a:spcBef>
              </a:pPr>
              <a:r>
                <a:rPr lang="en-US" sz="1400" b="1"/>
                <a:t>OPC</a:t>
              </a:r>
            </a:p>
            <a:p>
              <a:pPr eaLnBrk="1" hangingPunct="1">
                <a:spcBef>
                  <a:spcPct val="70000"/>
                </a:spcBef>
              </a:pPr>
              <a:r>
                <a:rPr lang="en-US" sz="1400" b="1"/>
                <a:t>Fieldbus (Foundation, Profibus, etc.)</a:t>
              </a:r>
            </a:p>
          </p:txBody>
        </p:sp>
        <p:sp>
          <p:nvSpPr>
            <p:cNvPr id="11272" name="AutoShape 6"/>
            <p:cNvSpPr>
              <a:spLocks noChangeArrowheads="1"/>
            </p:cNvSpPr>
            <p:nvPr/>
          </p:nvSpPr>
          <p:spPr bwMode="auto">
            <a:xfrm rot="5400000">
              <a:off x="4906170" y="4946066"/>
              <a:ext cx="274637" cy="549275"/>
            </a:xfrm>
            <a:prstGeom prst="upArrow">
              <a:avLst>
                <a:gd name="adj1" fmla="val 50000"/>
                <a:gd name="adj2" fmla="val 50000"/>
              </a:avLst>
            </a:prstGeom>
            <a:solidFill>
              <a:srgbClr val="00FF99"/>
            </a:soli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endParaRPr lang="en-US"/>
            </a:p>
          </p:txBody>
        </p:sp>
        <p:sp>
          <p:nvSpPr>
            <p:cNvPr id="11273" name="AutoShape 7"/>
            <p:cNvSpPr>
              <a:spLocks noChangeArrowheads="1"/>
            </p:cNvSpPr>
            <p:nvPr/>
          </p:nvSpPr>
          <p:spPr bwMode="auto">
            <a:xfrm rot="5400000">
              <a:off x="4914901" y="5670995"/>
              <a:ext cx="257175" cy="555625"/>
            </a:xfrm>
            <a:prstGeom prst="upArrow">
              <a:avLst>
                <a:gd name="adj1" fmla="val 50000"/>
                <a:gd name="adj2" fmla="val 54012"/>
              </a:avLst>
            </a:prstGeom>
            <a:solidFill>
              <a:schemeClr val="folHlink"/>
            </a:soli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endParaRPr lang="en-US"/>
            </a:p>
          </p:txBody>
        </p:sp>
        <p:sp>
          <p:nvSpPr>
            <p:cNvPr id="11274" name="AutoShape 8"/>
            <p:cNvSpPr>
              <a:spLocks noChangeArrowheads="1"/>
            </p:cNvSpPr>
            <p:nvPr/>
          </p:nvSpPr>
          <p:spPr bwMode="auto">
            <a:xfrm rot="5400000" flipH="1">
              <a:off x="4899026" y="5310707"/>
              <a:ext cx="288925" cy="547688"/>
            </a:xfrm>
            <a:prstGeom prst="upArrow">
              <a:avLst>
                <a:gd name="adj1" fmla="val 50000"/>
                <a:gd name="adj2" fmla="val 47390"/>
              </a:avLst>
            </a:prstGeom>
            <a:solidFill>
              <a:srgbClr val="FFCC00"/>
            </a:soli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endParaRPr lang="en-US"/>
            </a:p>
          </p:txBody>
        </p:sp>
        <p:sp>
          <p:nvSpPr>
            <p:cNvPr id="11275" name="AutoShape 9"/>
            <p:cNvSpPr>
              <a:spLocks noChangeArrowheads="1"/>
            </p:cNvSpPr>
            <p:nvPr/>
          </p:nvSpPr>
          <p:spPr bwMode="auto">
            <a:xfrm rot="5400000">
              <a:off x="4914107" y="3850905"/>
              <a:ext cx="258762" cy="560388"/>
            </a:xfrm>
            <a:prstGeom prst="upArrow">
              <a:avLst>
                <a:gd name="adj1" fmla="val 50000"/>
                <a:gd name="adj2" fmla="val 54141"/>
              </a:avLst>
            </a:prstGeom>
            <a:solidFill>
              <a:srgbClr val="33CCCC"/>
            </a:soli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endParaRPr lang="en-US"/>
            </a:p>
          </p:txBody>
        </p:sp>
        <p:sp>
          <p:nvSpPr>
            <p:cNvPr id="11276" name="AutoShape 10"/>
            <p:cNvSpPr>
              <a:spLocks noChangeArrowheads="1"/>
            </p:cNvSpPr>
            <p:nvPr/>
          </p:nvSpPr>
          <p:spPr bwMode="auto">
            <a:xfrm rot="5400000">
              <a:off x="4906169" y="3145784"/>
              <a:ext cx="274638" cy="536575"/>
            </a:xfrm>
            <a:prstGeom prst="upArrow">
              <a:avLst>
                <a:gd name="adj1" fmla="val 50000"/>
                <a:gd name="adj2" fmla="val 48844"/>
              </a:avLst>
            </a:prstGeom>
            <a:solidFill>
              <a:schemeClr val="tx1"/>
            </a:soli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endParaRPr lang="en-US"/>
            </a:p>
          </p:txBody>
        </p:sp>
        <p:sp>
          <p:nvSpPr>
            <p:cNvPr id="11277" name="AutoShape 11"/>
            <p:cNvSpPr>
              <a:spLocks noChangeArrowheads="1"/>
            </p:cNvSpPr>
            <p:nvPr/>
          </p:nvSpPr>
          <p:spPr bwMode="auto">
            <a:xfrm rot="5400000">
              <a:off x="4906170" y="4206434"/>
              <a:ext cx="274637" cy="565150"/>
            </a:xfrm>
            <a:prstGeom prst="upArrow">
              <a:avLst>
                <a:gd name="adj1" fmla="val 50000"/>
                <a:gd name="adj2" fmla="val 51445"/>
              </a:avLst>
            </a:prstGeom>
            <a:solidFill>
              <a:srgbClr val="FF6600"/>
            </a:soli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endParaRPr lang="en-US"/>
            </a:p>
          </p:txBody>
        </p:sp>
        <p:sp>
          <p:nvSpPr>
            <p:cNvPr id="11278" name="AutoShape 12"/>
            <p:cNvSpPr>
              <a:spLocks noChangeArrowheads="1"/>
            </p:cNvSpPr>
            <p:nvPr/>
          </p:nvSpPr>
          <p:spPr bwMode="auto">
            <a:xfrm rot="5400000">
              <a:off x="4906169" y="4602856"/>
              <a:ext cx="274638" cy="522287"/>
            </a:xfrm>
            <a:prstGeom prst="upArrow">
              <a:avLst>
                <a:gd name="adj1" fmla="val 50000"/>
                <a:gd name="adj2" fmla="val 47543"/>
              </a:avLst>
            </a:prstGeom>
            <a:solidFill>
              <a:srgbClr val="0000FF"/>
            </a:soli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endParaRPr lang="en-US"/>
            </a:p>
          </p:txBody>
        </p:sp>
        <p:sp>
          <p:nvSpPr>
            <p:cNvPr id="11279" name="AutoShape 15"/>
            <p:cNvSpPr>
              <a:spLocks noChangeArrowheads="1"/>
            </p:cNvSpPr>
            <p:nvPr/>
          </p:nvSpPr>
          <p:spPr bwMode="auto">
            <a:xfrm rot="5400000">
              <a:off x="4914107" y="3505695"/>
              <a:ext cx="258763" cy="550863"/>
            </a:xfrm>
            <a:prstGeom prst="upArrow">
              <a:avLst>
                <a:gd name="adj1" fmla="val 50000"/>
                <a:gd name="adj2" fmla="val 53221"/>
              </a:avLst>
            </a:prstGeom>
            <a:solidFill>
              <a:srgbClr val="FF33CC"/>
            </a:soli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endParaRPr lang="en-US"/>
            </a:p>
          </p:txBody>
        </p:sp>
        <p:sp>
          <p:nvSpPr>
            <p:cNvPr id="11280" name="AutoShape 16"/>
            <p:cNvSpPr>
              <a:spLocks noChangeArrowheads="1"/>
            </p:cNvSpPr>
            <p:nvPr/>
          </p:nvSpPr>
          <p:spPr bwMode="auto">
            <a:xfrm rot="5400000">
              <a:off x="4906169" y="2779937"/>
              <a:ext cx="274638" cy="536575"/>
            </a:xfrm>
            <a:prstGeom prst="upArrow">
              <a:avLst>
                <a:gd name="adj1" fmla="val 50000"/>
                <a:gd name="adj2" fmla="val 48844"/>
              </a:avLst>
            </a:prstGeom>
            <a:solidFill>
              <a:srgbClr val="FF0000"/>
            </a:solidFill>
            <a:ln>
              <a:noFill/>
            </a:ln>
            <a:extLst>
              <a:ext uri="{91240B29-F687-4F45-9708-019B960494DF}">
                <a14:hiddenLine xmlns:a14="http://schemas.microsoft.com/office/drawing/2010/main" xmlns="" w="9525" algn="ctr">
                  <a:solidFill>
                    <a:srgbClr val="000000"/>
                  </a:solidFill>
                  <a:miter lim="800000"/>
                  <a:headEnd/>
                  <a:tailEnd/>
                </a14:hiddenLine>
              </a:ext>
            </a:extLst>
          </p:spPr>
          <p:txBody>
            <a:bodyPr wrap="none" anchor="ctr"/>
            <a:lstStyle/>
            <a:p>
              <a:endParaRPr lang="en-US"/>
            </a:p>
          </p:txBody>
        </p:sp>
      </p:grpSp>
      <p:sp>
        <p:nvSpPr>
          <p:cNvPr id="5" name="Title 4"/>
          <p:cNvSpPr>
            <a:spLocks noGrp="1"/>
          </p:cNvSpPr>
          <p:nvPr>
            <p:ph type="title"/>
          </p:nvPr>
        </p:nvSpPr>
        <p:spPr/>
        <p:txBody>
          <a:bodyPr>
            <a:normAutofit fontScale="90000"/>
          </a:bodyPr>
          <a:lstStyle/>
          <a:p>
            <a:pPr eaLnBrk="1" hangingPunct="1">
              <a:defRPr/>
            </a:pPr>
            <a:r>
              <a:rPr lang="en-US" dirty="0" smtClean="0"/>
              <a:t>Oil &amp; Gas/Process Industry </a:t>
            </a:r>
            <a:r>
              <a:rPr lang="en-US" dirty="0" err="1" smtClean="0"/>
              <a:t>OpenO&amp;M</a:t>
            </a:r>
            <a:r>
              <a:rPr lang="en-US" dirty="0" smtClean="0"/>
              <a:t> Interoperability Scenarios</a:t>
            </a:r>
            <a:endParaRPr lang="en-AU" dirty="0"/>
          </a:p>
        </p:txBody>
      </p:sp>
      <p:sp>
        <p:nvSpPr>
          <p:cNvPr id="11269" name="Slide Number Placeholder 7"/>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fld id="{A87343FE-5365-445E-B354-75F4313BC9F5}" type="slidenum">
              <a:rPr lang="en-AU" smtClean="0">
                <a:solidFill>
                  <a:srgbClr val="8C8C8C"/>
                </a:solidFill>
              </a:rPr>
              <a:pPr fontAlgn="base">
                <a:spcBef>
                  <a:spcPct val="0"/>
                </a:spcBef>
                <a:spcAft>
                  <a:spcPct val="0"/>
                </a:spcAft>
                <a:defRPr/>
              </a:pPr>
              <a:t>138</a:t>
            </a:fld>
            <a:endParaRPr lang="en-AU" smtClean="0">
              <a:solidFill>
                <a:srgbClr val="8C8C8C"/>
              </a:solidFill>
            </a:endParaRPr>
          </a:p>
        </p:txBody>
      </p:sp>
    </p:spTree>
  </p:cSld>
  <p:clrMapOvr>
    <a:masterClrMapping/>
  </p:clrMapOvr>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1A0C533D-4704-4530-9D73-00B45CD5C4A6}" type="slidenum">
              <a:rPr lang="en-US" smtClean="0"/>
              <a:pPr>
                <a:defRPr/>
              </a:pPr>
              <a:t>139</a:t>
            </a:fld>
            <a:endParaRPr lang="en-US"/>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562885"/>
            <a:ext cx="9144000" cy="5732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7554" name="Rectangle 2"/>
          <p:cNvSpPr>
            <a:spLocks noChangeArrowheads="1"/>
          </p:cNvSpPr>
          <p:nvPr/>
        </p:nvSpPr>
        <p:spPr bwMode="auto">
          <a:xfrm>
            <a:off x="0" y="6019800"/>
            <a:ext cx="9144000" cy="838200"/>
          </a:xfrm>
          <a:prstGeom prst="rect">
            <a:avLst/>
          </a:prstGeom>
          <a:solidFill>
            <a:srgbClr val="FFFF00"/>
          </a:solidFill>
          <a:ln w="9525">
            <a:solidFill>
              <a:schemeClr val="tx1"/>
            </a:solidFill>
            <a:miter lim="800000"/>
            <a:headEnd/>
            <a:tailEnd/>
          </a:ln>
          <a:effectLst/>
        </p:spPr>
        <p:txBody>
          <a:bodyPr wrap="none" anchor="ctr" anchorCtr="1"/>
          <a:lstStyle/>
          <a:p>
            <a:r>
              <a:rPr kumimoji="1" lang="en-US" sz="2800" b="1">
                <a:solidFill>
                  <a:schemeClr val="tx2"/>
                </a:solidFill>
                <a:latin typeface="Tahoma" pitchFamily="34" charset="0"/>
                <a:ea typeface="ＭＳ Ｐゴシック" pitchFamily="34" charset="-128"/>
              </a:rPr>
              <a:t>Physical Assets</a:t>
            </a:r>
          </a:p>
          <a:p>
            <a:r>
              <a:rPr kumimoji="1" lang="en-US" sz="2800" b="1">
                <a:solidFill>
                  <a:schemeClr val="tx2"/>
                </a:solidFill>
                <a:latin typeface="Tahoma" pitchFamily="34" charset="0"/>
                <a:ea typeface="ＭＳ Ｐゴシック" pitchFamily="34" charset="-128"/>
              </a:rPr>
              <a:t> Control Systems</a:t>
            </a:r>
          </a:p>
        </p:txBody>
      </p:sp>
      <p:sp>
        <p:nvSpPr>
          <p:cNvPr id="1047555" name="Rectangle 3"/>
          <p:cNvSpPr>
            <a:spLocks noChangeArrowheads="1"/>
          </p:cNvSpPr>
          <p:nvPr/>
        </p:nvSpPr>
        <p:spPr bwMode="auto">
          <a:xfrm>
            <a:off x="0" y="1143000"/>
            <a:ext cx="9144000" cy="922338"/>
          </a:xfrm>
          <a:prstGeom prst="rect">
            <a:avLst/>
          </a:prstGeom>
          <a:solidFill>
            <a:srgbClr val="3399FF">
              <a:alpha val="50000"/>
            </a:srgbClr>
          </a:solidFill>
          <a:ln w="9525">
            <a:solidFill>
              <a:schemeClr val="tx1"/>
            </a:solidFill>
            <a:miter lim="800000"/>
            <a:headEnd/>
            <a:tailEnd/>
          </a:ln>
          <a:effectLst/>
        </p:spPr>
        <p:txBody>
          <a:bodyPr wrap="none" anchor="ctr"/>
          <a:lstStyle/>
          <a:p>
            <a:r>
              <a:rPr kumimoji="1" lang="en-US" sz="2800" b="1">
                <a:solidFill>
                  <a:schemeClr val="tx2"/>
                </a:solidFill>
                <a:latin typeface="Tahoma" pitchFamily="34" charset="0"/>
                <a:ea typeface="ＭＳ Ｐゴシック" pitchFamily="34" charset="-128"/>
              </a:rPr>
              <a:t>Enterprise Business Systems</a:t>
            </a:r>
          </a:p>
          <a:p>
            <a:r>
              <a:rPr kumimoji="1" lang="en-US" sz="2800" b="1">
                <a:solidFill>
                  <a:schemeClr val="tx2"/>
                </a:solidFill>
                <a:latin typeface="Tahoma" pitchFamily="34" charset="0"/>
                <a:ea typeface="ＭＳ Ｐゴシック" pitchFamily="34" charset="-128"/>
              </a:rPr>
              <a:t>Enterprise Resource Planning (ERP)</a:t>
            </a:r>
          </a:p>
        </p:txBody>
      </p:sp>
      <p:sp>
        <p:nvSpPr>
          <p:cNvPr id="1047556" name="Rectangle 4"/>
          <p:cNvSpPr>
            <a:spLocks noGrp="1" noChangeArrowheads="1"/>
          </p:cNvSpPr>
          <p:nvPr>
            <p:ph type="title"/>
          </p:nvPr>
        </p:nvSpPr>
        <p:spPr>
          <a:xfrm>
            <a:off x="3076575" y="304800"/>
            <a:ext cx="6067425" cy="533400"/>
          </a:xfrm>
          <a:noFill/>
          <a:ln/>
          <a:effectLst>
            <a:outerShdw dist="17961" dir="2700000" algn="ctr" rotWithShape="0">
              <a:schemeClr val="bg2"/>
            </a:outerShdw>
          </a:effectLst>
        </p:spPr>
        <p:txBody>
          <a:bodyPr anchor="ctr"/>
          <a:lstStyle/>
          <a:p>
            <a:r>
              <a:rPr lang="en-US" sz="3200" smtClean="0"/>
              <a:t>Need Interoperability</a:t>
            </a:r>
          </a:p>
        </p:txBody>
      </p:sp>
      <p:sp>
        <p:nvSpPr>
          <p:cNvPr id="1047557" name="Rectangle 5"/>
          <p:cNvSpPr>
            <a:spLocks noChangeArrowheads="1"/>
          </p:cNvSpPr>
          <p:nvPr/>
        </p:nvSpPr>
        <p:spPr bwMode="auto">
          <a:xfrm>
            <a:off x="7056438" y="2057400"/>
            <a:ext cx="2087562" cy="3948113"/>
          </a:xfrm>
          <a:prstGeom prst="rect">
            <a:avLst/>
          </a:prstGeom>
          <a:solidFill>
            <a:schemeClr val="accent1">
              <a:alpha val="50000"/>
            </a:schemeClr>
          </a:solidFill>
          <a:ln w="25400">
            <a:solidFill>
              <a:schemeClr val="tx1"/>
            </a:solidFill>
            <a:miter lim="800000"/>
            <a:headEnd/>
            <a:tailEnd/>
          </a:ln>
          <a:effectLst/>
        </p:spPr>
        <p:txBody>
          <a:bodyPr wrap="none" tIns="0" anchor="ctr"/>
          <a:lstStyle/>
          <a:p>
            <a:endParaRPr lang="en-US"/>
          </a:p>
        </p:txBody>
      </p:sp>
      <p:sp>
        <p:nvSpPr>
          <p:cNvPr id="1047558" name="Rectangle 6"/>
          <p:cNvSpPr>
            <a:spLocks noChangeArrowheads="1"/>
          </p:cNvSpPr>
          <p:nvPr/>
        </p:nvSpPr>
        <p:spPr bwMode="auto">
          <a:xfrm>
            <a:off x="0" y="2057400"/>
            <a:ext cx="2087563" cy="3970338"/>
          </a:xfrm>
          <a:prstGeom prst="rect">
            <a:avLst/>
          </a:prstGeom>
          <a:solidFill>
            <a:schemeClr val="hlink">
              <a:alpha val="50000"/>
            </a:schemeClr>
          </a:solidFill>
          <a:ln w="25400">
            <a:solidFill>
              <a:schemeClr val="tx1"/>
            </a:solidFill>
            <a:miter lim="800000"/>
            <a:headEnd/>
            <a:tailEnd/>
          </a:ln>
          <a:effectLst/>
        </p:spPr>
        <p:txBody>
          <a:bodyPr wrap="none" tIns="0" anchor="ctr"/>
          <a:lstStyle/>
          <a:p>
            <a:endParaRPr lang="en-US"/>
          </a:p>
        </p:txBody>
      </p:sp>
      <p:sp>
        <p:nvSpPr>
          <p:cNvPr id="1047559" name="Text Box 7"/>
          <p:cNvSpPr txBox="1">
            <a:spLocks noChangeArrowheads="1"/>
          </p:cNvSpPr>
          <p:nvPr/>
        </p:nvSpPr>
        <p:spPr bwMode="auto">
          <a:xfrm rot="-10800000">
            <a:off x="703263" y="2714625"/>
            <a:ext cx="671512" cy="2239963"/>
          </a:xfrm>
          <a:prstGeom prst="rect">
            <a:avLst/>
          </a:prstGeom>
          <a:noFill/>
          <a:ln w="25400">
            <a:noFill/>
            <a:miter lim="800000"/>
            <a:headEnd/>
            <a:tailEnd/>
          </a:ln>
          <a:effectLst/>
        </p:spPr>
        <p:txBody>
          <a:bodyPr vert="eaVert" tIns="0">
            <a:spAutoFit/>
          </a:bodyPr>
          <a:lstStyle/>
          <a:p>
            <a:pPr>
              <a:spcBef>
                <a:spcPct val="50000"/>
              </a:spcBef>
            </a:pPr>
            <a:r>
              <a:rPr lang="en-US" sz="3200" b="1">
                <a:solidFill>
                  <a:schemeClr val="tx2"/>
                </a:solidFill>
                <a:latin typeface="Arial Unicode MS" pitchFamily="34" charset="-128"/>
                <a:ea typeface="Arial Unicode MS" pitchFamily="34" charset="-128"/>
                <a:cs typeface="Arial Unicode MS" pitchFamily="34" charset="-128"/>
              </a:rPr>
              <a:t>Engineering</a:t>
            </a:r>
          </a:p>
        </p:txBody>
      </p:sp>
      <p:sp>
        <p:nvSpPr>
          <p:cNvPr id="1047560" name="Text Box 8"/>
          <p:cNvSpPr txBox="1">
            <a:spLocks noChangeArrowheads="1"/>
          </p:cNvSpPr>
          <p:nvPr/>
        </p:nvSpPr>
        <p:spPr bwMode="auto">
          <a:xfrm>
            <a:off x="7286625" y="2549525"/>
            <a:ext cx="1158875" cy="2506663"/>
          </a:xfrm>
          <a:prstGeom prst="rect">
            <a:avLst/>
          </a:prstGeom>
          <a:noFill/>
          <a:ln w="25400">
            <a:noFill/>
            <a:miter lim="800000"/>
            <a:headEnd/>
            <a:tailEnd/>
          </a:ln>
          <a:effectLst/>
        </p:spPr>
        <p:txBody>
          <a:bodyPr vert="eaVert" tIns="0">
            <a:spAutoFit/>
          </a:bodyPr>
          <a:lstStyle/>
          <a:p>
            <a:pPr>
              <a:spcBef>
                <a:spcPct val="50000"/>
              </a:spcBef>
            </a:pPr>
            <a:r>
              <a:rPr lang="en-US" sz="3200" b="1">
                <a:solidFill>
                  <a:schemeClr val="tx2"/>
                </a:solidFill>
                <a:latin typeface="Arial Unicode MS" pitchFamily="34" charset="-128"/>
                <a:ea typeface="Arial Unicode MS" pitchFamily="34" charset="-128"/>
                <a:cs typeface="Arial Unicode MS" pitchFamily="34" charset="-128"/>
              </a:rPr>
              <a:t>Operations &amp; Maintenance</a:t>
            </a:r>
          </a:p>
        </p:txBody>
      </p:sp>
      <p:sp>
        <p:nvSpPr>
          <p:cNvPr id="1047561" name="Text Box 9"/>
          <p:cNvSpPr txBox="1">
            <a:spLocks noChangeArrowheads="1"/>
          </p:cNvSpPr>
          <p:nvPr/>
        </p:nvSpPr>
        <p:spPr bwMode="auto">
          <a:xfrm>
            <a:off x="2057400" y="2286000"/>
            <a:ext cx="4876800" cy="3441700"/>
          </a:xfrm>
          <a:prstGeom prst="rect">
            <a:avLst/>
          </a:prstGeom>
          <a:noFill/>
          <a:ln w="12699">
            <a:noFill/>
            <a:miter lim="800000"/>
            <a:headEnd/>
            <a:tailEnd/>
          </a:ln>
          <a:effectLst/>
        </p:spPr>
        <p:txBody>
          <a:bodyPr lIns="90488" tIns="44450" rIns="90488" bIns="44450">
            <a:spAutoFit/>
          </a:bodyPr>
          <a:lstStyle/>
          <a:p>
            <a:pPr eaLnBrk="0" hangingPunct="0">
              <a:lnSpc>
                <a:spcPct val="110000"/>
              </a:lnSpc>
              <a:spcBef>
                <a:spcPct val="50000"/>
              </a:spcBef>
            </a:pPr>
            <a:r>
              <a:rPr lang="en-US" sz="20000" b="1">
                <a:solidFill>
                  <a:srgbClr val="FF0000"/>
                </a:solidFill>
                <a:latin typeface="Arial" charset="0"/>
              </a:rPr>
              <a:t>??</a:t>
            </a:r>
          </a:p>
        </p:txBody>
      </p:sp>
      <p:sp>
        <p:nvSpPr>
          <p:cNvPr id="1047562" name="Rectangle 10"/>
          <p:cNvSpPr>
            <a:spLocks noChangeArrowheads="1"/>
          </p:cNvSpPr>
          <p:nvPr/>
        </p:nvSpPr>
        <p:spPr bwMode="auto">
          <a:xfrm>
            <a:off x="2133600" y="2133600"/>
            <a:ext cx="4876800" cy="3749675"/>
          </a:xfrm>
          <a:prstGeom prst="rect">
            <a:avLst/>
          </a:prstGeom>
          <a:noFill/>
          <a:ln w="9525">
            <a:noFill/>
            <a:miter lim="800000"/>
            <a:headEnd/>
            <a:tailEnd/>
          </a:ln>
          <a:effectLst/>
        </p:spPr>
        <p:txBody>
          <a:bodyPr>
            <a:spAutoFit/>
          </a:bodyPr>
          <a:lstStyle/>
          <a:p>
            <a:pPr eaLnBrk="0" hangingPunct="0"/>
            <a:r>
              <a:rPr lang="en-US" sz="12000">
                <a:solidFill>
                  <a:schemeClr val="tx1"/>
                </a:solidFill>
                <a:latin typeface="Arial Black" pitchFamily="34" charset="0"/>
              </a:rPr>
              <a:t>BIG</a:t>
            </a:r>
          </a:p>
          <a:p>
            <a:pPr eaLnBrk="0" hangingPunct="0"/>
            <a:r>
              <a:rPr lang="en-US" sz="12000">
                <a:solidFill>
                  <a:schemeClr val="tx1"/>
                </a:solidFill>
                <a:latin typeface="Arial Black" pitchFamily="34" charset="0"/>
              </a:rPr>
              <a:t>GAP</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047562"/>
                                        </p:tgtEl>
                                        <p:attrNameLst>
                                          <p:attrName>style.visibility</p:attrName>
                                        </p:attrNameLst>
                                      </p:cBhvr>
                                      <p:to>
                                        <p:strVal val="visible"/>
                                      </p:to>
                                    </p:set>
                                    <p:animEffect transition="in" filter="blinds(horizontal)">
                                      <p:cBhvr>
                                        <p:cTn id="7" dur="2000"/>
                                        <p:tgtEl>
                                          <p:spTgt spid="1047562"/>
                                        </p:tgtEl>
                                      </p:cBhvr>
                                    </p:animEffect>
                                  </p:childTnLst>
                                </p:cTn>
                              </p:par>
                              <p:par>
                                <p:cTn id="8" presetID="35" presetClass="entr" presetSubtype="0" fill="hold" grpId="0" nodeType="withEffect">
                                  <p:stCondLst>
                                    <p:cond delay="0"/>
                                  </p:stCondLst>
                                  <p:childTnLst>
                                    <p:set>
                                      <p:cBhvr>
                                        <p:cTn id="9" dur="1" fill="hold">
                                          <p:stCondLst>
                                            <p:cond delay="0"/>
                                          </p:stCondLst>
                                        </p:cTn>
                                        <p:tgtEl>
                                          <p:spTgt spid="1047561"/>
                                        </p:tgtEl>
                                        <p:attrNameLst>
                                          <p:attrName>style.visibility</p:attrName>
                                        </p:attrNameLst>
                                      </p:cBhvr>
                                      <p:to>
                                        <p:strVal val="visible"/>
                                      </p:to>
                                    </p:set>
                                    <p:animEffect transition="in" filter="fade">
                                      <p:cBhvr>
                                        <p:cTn id="10" dur="5000"/>
                                        <p:tgtEl>
                                          <p:spTgt spid="1047561"/>
                                        </p:tgtEl>
                                      </p:cBhvr>
                                    </p:animEffect>
                                    <p:anim calcmode="lin" valueType="num">
                                      <p:cBhvr>
                                        <p:cTn id="11" dur="5000" fill="hold"/>
                                        <p:tgtEl>
                                          <p:spTgt spid="1047561"/>
                                        </p:tgtEl>
                                        <p:attrNameLst>
                                          <p:attrName>style.rotation</p:attrName>
                                        </p:attrNameLst>
                                      </p:cBhvr>
                                      <p:tavLst>
                                        <p:tav tm="0">
                                          <p:val>
                                            <p:fltVal val="720"/>
                                          </p:val>
                                        </p:tav>
                                        <p:tav tm="100000">
                                          <p:val>
                                            <p:fltVal val="0"/>
                                          </p:val>
                                        </p:tav>
                                      </p:tavLst>
                                    </p:anim>
                                    <p:anim calcmode="lin" valueType="num">
                                      <p:cBhvr>
                                        <p:cTn id="12" dur="5000" fill="hold"/>
                                        <p:tgtEl>
                                          <p:spTgt spid="1047561"/>
                                        </p:tgtEl>
                                        <p:attrNameLst>
                                          <p:attrName>ppt_h</p:attrName>
                                        </p:attrNameLst>
                                      </p:cBhvr>
                                      <p:tavLst>
                                        <p:tav tm="0">
                                          <p:val>
                                            <p:fltVal val="0"/>
                                          </p:val>
                                        </p:tav>
                                        <p:tav tm="100000">
                                          <p:val>
                                            <p:strVal val="#ppt_h"/>
                                          </p:val>
                                        </p:tav>
                                      </p:tavLst>
                                    </p:anim>
                                    <p:anim calcmode="lin" valueType="num">
                                      <p:cBhvr>
                                        <p:cTn id="13" dur="5000" fill="hold"/>
                                        <p:tgtEl>
                                          <p:spTgt spid="1047561"/>
                                        </p:tgtEl>
                                        <p:attrNameLst>
                                          <p:attrName>ppt_w</p:attrName>
                                        </p:attrNameLst>
                                      </p:cBhvr>
                                      <p:tavLst>
                                        <p:tav tm="0">
                                          <p:val>
                                            <p:fltVal val="0"/>
                                          </p:val>
                                        </p:tav>
                                        <p:tav tm="100000">
                                          <p:val>
                                            <p:strVal val="#ppt_w"/>
                                          </p:val>
                                        </p:tav>
                                      </p:tavLst>
                                    </p:anim>
                                  </p:childTnLst>
                                </p:cTn>
                              </p:par>
                            </p:childTnLst>
                          </p:cTn>
                        </p:par>
                        <p:par>
                          <p:cTn id="14" fill="hold">
                            <p:stCondLst>
                              <p:cond delay="5000"/>
                            </p:stCondLst>
                            <p:childTnLst>
                              <p:par>
                                <p:cTn id="15" presetID="10" presetClass="exit" presetSubtype="0" fill="hold" grpId="0" nodeType="afterEffect">
                                  <p:stCondLst>
                                    <p:cond delay="0"/>
                                  </p:stCondLst>
                                  <p:childTnLst>
                                    <p:animEffect transition="out" filter="fade">
                                      <p:cBhvr>
                                        <p:cTn id="16" dur="2000"/>
                                        <p:tgtEl>
                                          <p:spTgt spid="1047562"/>
                                        </p:tgtEl>
                                      </p:cBhvr>
                                    </p:animEffect>
                                    <p:set>
                                      <p:cBhvr>
                                        <p:cTn id="17" dur="1" fill="hold">
                                          <p:stCondLst>
                                            <p:cond delay="1999"/>
                                          </p:stCondLst>
                                        </p:cTn>
                                        <p:tgtEl>
                                          <p:spTgt spid="104756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7561" grpId="0"/>
      <p:bldP spid="1047562" grpId="0"/>
      <p:bldP spid="1047562" grpId="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1A0C533D-4704-4530-9D73-00B45CD5C4A6}" type="slidenum">
              <a:rPr lang="en-US" smtClean="0"/>
              <a:pPr>
                <a:defRPr/>
              </a:pPr>
              <a:t>140</a:t>
            </a:fld>
            <a:endParaRPr lang="en-US"/>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0" y="562885"/>
            <a:ext cx="9144000" cy="573223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79666349"/>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eaLnBrk="1" hangingPunct="1"/>
            <a:r>
              <a:rPr lang="en-AU" dirty="0" smtClean="0"/>
              <a:t>Use Case 1</a:t>
            </a:r>
            <a:br>
              <a:rPr lang="en-AU" dirty="0" smtClean="0"/>
            </a:br>
            <a:r>
              <a:rPr lang="en-AU" sz="2400" dirty="0"/>
              <a:t>Information Handover from </a:t>
            </a:r>
            <a:r>
              <a:rPr lang="en-AU" sz="2400" dirty="0" smtClean="0"/>
              <a:t>EPC to O/O</a:t>
            </a:r>
            <a:endParaRPr lang="en-AU" dirty="0" smtClean="0"/>
          </a:p>
        </p:txBody>
      </p:sp>
      <p:sp>
        <p:nvSpPr>
          <p:cNvPr id="3" name="Content Placeholder 2"/>
          <p:cNvSpPr>
            <a:spLocks noGrp="1"/>
          </p:cNvSpPr>
          <p:nvPr>
            <p:ph idx="1"/>
          </p:nvPr>
        </p:nvSpPr>
        <p:spPr/>
        <p:txBody>
          <a:bodyPr>
            <a:normAutofit fontScale="92500" lnSpcReduction="10000"/>
          </a:bodyPr>
          <a:lstStyle/>
          <a:p>
            <a:pPr marL="533400" indent="-533400" eaLnBrk="1" hangingPunct="1">
              <a:defRPr/>
            </a:pPr>
            <a:r>
              <a:rPr lang="en-US" b="1" dirty="0" smtClean="0"/>
              <a:t>Description: </a:t>
            </a:r>
            <a:r>
              <a:rPr lang="en-US" dirty="0" smtClean="0"/>
              <a:t>A core problem for Owner/Operators (O/O), vendors and systems implementers is the </a:t>
            </a:r>
            <a:r>
              <a:rPr lang="en-US" i="1" dirty="0" smtClean="0"/>
              <a:t>lack of good mechanisms for managing the needed information exchanges</a:t>
            </a:r>
            <a:r>
              <a:rPr lang="en-US" dirty="0" smtClean="0"/>
              <a:t> between EPC activities and the O&amp;M related systems, applications and technologies. </a:t>
            </a:r>
            <a:endParaRPr lang="en-US" b="1" dirty="0" smtClean="0"/>
          </a:p>
          <a:p>
            <a:pPr marL="533400" indent="-533400" eaLnBrk="1" hangingPunct="1">
              <a:defRPr/>
            </a:pPr>
            <a:r>
              <a:rPr lang="en-US" b="1" dirty="0" smtClean="0"/>
              <a:t>Information Exchanged:</a:t>
            </a:r>
            <a:r>
              <a:rPr lang="en-US" dirty="0" smtClean="0"/>
              <a:t> Information is needed to properly bootstrap O&amp;M systems with as-designed functional segment data (including P&amp;ID diagram information of network topologies, breakdown structures and process/equipment data sheets), and asset and installation data. Need to have access to “tag” databases which identify where sensors have been installed for control and monitoring, related to the process equipment they are monitoring, and the meta-data about them (tag ID, update frequency, engineering unit, etc.).</a:t>
            </a:r>
            <a:endParaRPr lang="en-US" b="1" dirty="0" smtClean="0"/>
          </a:p>
          <a:p>
            <a:pPr marL="533400" indent="-533400" eaLnBrk="1" hangingPunct="1">
              <a:defRPr/>
            </a:pPr>
            <a:r>
              <a:rPr lang="en-US" b="1" dirty="0" smtClean="0"/>
              <a:t>Scenarios Activated:</a:t>
            </a:r>
            <a:r>
              <a:rPr lang="en-US" dirty="0" smtClean="0"/>
              <a:t> 1, 4</a:t>
            </a:r>
            <a:endParaRPr lang="en-AU" dirty="0"/>
          </a:p>
        </p:txBody>
      </p:sp>
      <p:sp>
        <p:nvSpPr>
          <p:cNvPr id="14340" name="Slide Number Placeholder 8"/>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fld id="{78B75D81-DFF1-479C-8639-2A32CA90D6B8}" type="slidenum">
              <a:rPr lang="en-AU" smtClean="0">
                <a:solidFill>
                  <a:srgbClr val="8C8C8C"/>
                </a:solidFill>
              </a:rPr>
              <a:pPr fontAlgn="base">
                <a:spcBef>
                  <a:spcPct val="0"/>
                </a:spcBef>
                <a:spcAft>
                  <a:spcPct val="0"/>
                </a:spcAft>
                <a:defRPr/>
              </a:pPr>
              <a:t>141</a:t>
            </a:fld>
            <a:endParaRPr lang="en-AU" smtClean="0">
              <a:solidFill>
                <a:srgbClr val="8C8C8C"/>
              </a:solidFill>
            </a:endParaRP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pPr eaLnBrk="1" hangingPunct="1"/>
            <a:r>
              <a:rPr lang="en-AU" dirty="0" smtClean="0"/>
              <a:t>Use Case 2</a:t>
            </a:r>
            <a:br>
              <a:rPr lang="en-AU" dirty="0" smtClean="0"/>
            </a:br>
            <a:r>
              <a:rPr lang="en-AU" sz="2400" dirty="0" smtClean="0"/>
              <a:t>Recurring Engineering Updates to O&amp;M</a:t>
            </a:r>
            <a:endParaRPr lang="en-AU" dirty="0" smtClean="0"/>
          </a:p>
        </p:txBody>
      </p:sp>
      <p:sp>
        <p:nvSpPr>
          <p:cNvPr id="3" name="Content Placeholder 2"/>
          <p:cNvSpPr>
            <a:spLocks noGrp="1"/>
          </p:cNvSpPr>
          <p:nvPr>
            <p:ph idx="1"/>
          </p:nvPr>
        </p:nvSpPr>
        <p:spPr/>
        <p:txBody>
          <a:bodyPr>
            <a:normAutofit fontScale="77500" lnSpcReduction="20000"/>
          </a:bodyPr>
          <a:lstStyle/>
          <a:p>
            <a:pPr eaLnBrk="1" hangingPunct="1">
              <a:defRPr/>
            </a:pPr>
            <a:r>
              <a:rPr lang="en-US" b="1" dirty="0" smtClean="0"/>
              <a:t>Description:</a:t>
            </a:r>
            <a:r>
              <a:rPr lang="en-US" dirty="0" smtClean="0"/>
              <a:t> Once a site is operational, plant or facility engineering and design organizations may </a:t>
            </a:r>
            <a:r>
              <a:rPr lang="en-US" i="1" dirty="0" smtClean="0"/>
              <a:t>continue to make changes to the as-designed information models on a recurring basis</a:t>
            </a:r>
            <a:r>
              <a:rPr lang="en-US" dirty="0" smtClean="0"/>
              <a:t>. These changes can be driven by the need to operate more efficiently or with greater safety in support of the originally intended process supporting the same product mix or they can be associated with the need to change the process to yield new products, not envisioned in the original design. Once the new design information is developed it may be managed in several different ways depending on the driver for the change and the associated priority it will be assigned. Depending on the nature and scale of the changes involved, the actual work may be performed by the maintenance staff, a maintenance contractor or a construction contractor. In all cases, some type of appropriate feedback loop must be provided to ensure that the status is known and shared by Engineering Reference Databases and O&amp;M systems. </a:t>
            </a:r>
          </a:p>
          <a:p>
            <a:pPr eaLnBrk="1" hangingPunct="1">
              <a:defRPr/>
            </a:pPr>
            <a:r>
              <a:rPr lang="en-US" b="1" dirty="0" smtClean="0"/>
              <a:t>Information Exchanged:</a:t>
            </a:r>
            <a:r>
              <a:rPr lang="en-US" dirty="0" smtClean="0"/>
              <a:t> Need to propagate changes to functional segment data, including P&amp;ID diagram information related to process/equipment data sheets with guaranteed delivery despite network hiccups.</a:t>
            </a:r>
          </a:p>
          <a:p>
            <a:pPr eaLnBrk="1" hangingPunct="1">
              <a:defRPr/>
            </a:pPr>
            <a:r>
              <a:rPr lang="en-US" b="1" dirty="0" smtClean="0"/>
              <a:t>Scenarios Activated:</a:t>
            </a:r>
            <a:r>
              <a:rPr lang="en-US" dirty="0" smtClean="0"/>
              <a:t> 1, 2, 4, 5</a:t>
            </a:r>
          </a:p>
        </p:txBody>
      </p:sp>
      <p:sp>
        <p:nvSpPr>
          <p:cNvPr id="15364" name="Slide Number Placeholder 8"/>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fld id="{C7DDB15C-9DBA-4990-ADB5-AC4B3B10CA2F}" type="slidenum">
              <a:rPr lang="en-AU" smtClean="0">
                <a:solidFill>
                  <a:srgbClr val="8C8C8C"/>
                </a:solidFill>
              </a:rPr>
              <a:pPr fontAlgn="base">
                <a:spcBef>
                  <a:spcPct val="0"/>
                </a:spcBef>
                <a:spcAft>
                  <a:spcPct val="0"/>
                </a:spcAft>
                <a:defRPr/>
              </a:pPr>
              <a:t>142</a:t>
            </a:fld>
            <a:endParaRPr lang="en-AU" smtClean="0">
              <a:solidFill>
                <a:srgbClr val="8C8C8C"/>
              </a:solidFill>
            </a:endParaRP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eaLnBrk="1" hangingPunct="1"/>
            <a:r>
              <a:rPr lang="en-AU" dirty="0" smtClean="0"/>
              <a:t>Use Case 3</a:t>
            </a:r>
            <a:br>
              <a:rPr lang="en-AU" dirty="0" smtClean="0"/>
            </a:br>
            <a:r>
              <a:rPr lang="en-AU" sz="2400" dirty="0" smtClean="0"/>
              <a:t>Field Changes to Plant/Facilities Engineering</a:t>
            </a:r>
            <a:endParaRPr lang="en-AU" dirty="0" smtClean="0"/>
          </a:p>
        </p:txBody>
      </p:sp>
      <p:sp>
        <p:nvSpPr>
          <p:cNvPr id="16387" name="Content Placeholder 2"/>
          <p:cNvSpPr>
            <a:spLocks noGrp="1"/>
          </p:cNvSpPr>
          <p:nvPr>
            <p:ph idx="1"/>
          </p:nvPr>
        </p:nvSpPr>
        <p:spPr/>
        <p:txBody>
          <a:bodyPr>
            <a:normAutofit/>
          </a:bodyPr>
          <a:lstStyle/>
          <a:p>
            <a:pPr eaLnBrk="1" hangingPunct="1"/>
            <a:r>
              <a:rPr lang="en-US" sz="1600" b="1" dirty="0" smtClean="0"/>
              <a:t>Description:</a:t>
            </a:r>
            <a:r>
              <a:rPr lang="en-US" sz="1600" dirty="0" smtClean="0"/>
              <a:t> In a perfect world, fully leveraging best practices, all engineering changes would flow through the enterprise design engineering and approval systems on a “waterfall” basis, even if the actual design work is done locally or through an independent contractor. All such engineering changes would be fully reconciled and rationalized before the work was actually done and the integrity of the Engineering Reference Databases would be ensured as a specialization of Use Case 2. Unfortunately, </a:t>
            </a:r>
            <a:r>
              <a:rPr lang="en-US" sz="1600" i="1" dirty="0" smtClean="0"/>
              <a:t>there are many situations where this does not occur</a:t>
            </a:r>
            <a:r>
              <a:rPr lang="en-US" sz="1600" dirty="0" smtClean="0"/>
              <a:t> (and may be impractical). This frequently results when a centralized plant or facilities engineering organization is overwhelmed by emergent situations and the plant or facilities manager must take responsibility for the situation without the ideal level of centralized support. Lack of proper synchronization of this work can result in anomalies with respect to the system of record for the engineering information, since in this case, the most up-to-date as-designed information is flowing from the field to the enterprise, rather than the other way around.</a:t>
            </a:r>
          </a:p>
          <a:p>
            <a:pPr eaLnBrk="1" hangingPunct="1"/>
            <a:r>
              <a:rPr lang="en-US" sz="1600" b="1" dirty="0" smtClean="0"/>
              <a:t>Information Exchanged:</a:t>
            </a:r>
            <a:r>
              <a:rPr lang="en-US" sz="1600" dirty="0" smtClean="0"/>
              <a:t> The information is very similar to that which is contained in Use Case 2, but it now needs to flow from the field to the Engineering Reference Database so that the systems can be kept in sync. Need to propagate changes to functional segment data, including P&amp;ID diagram information related to process/equipment data sheets with guaranteed delivery despite network hiccups.</a:t>
            </a:r>
          </a:p>
          <a:p>
            <a:pPr eaLnBrk="1" hangingPunct="1"/>
            <a:r>
              <a:rPr lang="en-US" sz="1600" b="1" dirty="0" smtClean="0"/>
              <a:t>Scenarios Activated:</a:t>
            </a:r>
            <a:r>
              <a:rPr lang="en-US" sz="1600" dirty="0" smtClean="0"/>
              <a:t> 3, 6</a:t>
            </a:r>
          </a:p>
        </p:txBody>
      </p:sp>
      <p:sp>
        <p:nvSpPr>
          <p:cNvPr id="16388" name="Slide Number Placeholder 8"/>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fld id="{51C21A35-5523-436D-9CDC-62C50702EFA6}" type="slidenum">
              <a:rPr lang="en-AU" smtClean="0">
                <a:solidFill>
                  <a:srgbClr val="8C8C8C"/>
                </a:solidFill>
              </a:rPr>
              <a:pPr fontAlgn="base">
                <a:spcBef>
                  <a:spcPct val="0"/>
                </a:spcBef>
                <a:spcAft>
                  <a:spcPct val="0"/>
                </a:spcAft>
                <a:defRPr/>
              </a:pPr>
              <a:t>143</a:t>
            </a:fld>
            <a:endParaRPr lang="en-AU" smtClean="0">
              <a:solidFill>
                <a:srgbClr val="8C8C8C"/>
              </a:solidFill>
            </a:endParaRP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dirty="0" smtClean="0"/>
              <a:t>Use Case 4</a:t>
            </a:r>
            <a:br>
              <a:rPr lang="en-US" dirty="0" smtClean="0"/>
            </a:br>
            <a:r>
              <a:rPr lang="en-US" sz="2400" dirty="0" smtClean="0"/>
              <a:t>Online Product Data Library</a:t>
            </a:r>
            <a:endParaRPr lang="en-US" dirty="0" smtClean="0"/>
          </a:p>
        </p:txBody>
      </p:sp>
      <p:sp>
        <p:nvSpPr>
          <p:cNvPr id="1619971" name="Rectangle 3"/>
          <p:cNvSpPr>
            <a:spLocks noGrp="1" noChangeArrowheads="1"/>
          </p:cNvSpPr>
          <p:nvPr>
            <p:ph idx="1"/>
          </p:nvPr>
        </p:nvSpPr>
        <p:spPr/>
        <p:txBody>
          <a:bodyPr>
            <a:normAutofit fontScale="70000" lnSpcReduction="20000"/>
          </a:bodyPr>
          <a:lstStyle/>
          <a:p>
            <a:pPr eaLnBrk="1" hangingPunct="1">
              <a:defRPr/>
            </a:pPr>
            <a:r>
              <a:rPr lang="en-US" b="1" dirty="0" smtClean="0"/>
              <a:t>Description:</a:t>
            </a:r>
            <a:r>
              <a:rPr lang="en-US" dirty="0" smtClean="0"/>
              <a:t> All of the Use Cases contained in this document anticipate the online </a:t>
            </a:r>
            <a:r>
              <a:rPr lang="en-US" i="1" dirty="0" smtClean="0"/>
              <a:t>availability of appropriate product data libraries containing the detailed engineering reference information for makes and models of important classes of physical assets</a:t>
            </a:r>
            <a:r>
              <a:rPr lang="en-US" dirty="0" smtClean="0"/>
              <a:t>. Critical elements of ERM including both Operational Risk Management (ORM) and EH&amp;S depend on the Enterprise Asset Management (EAM), Reliability Management (RM), Condition Based Maintenance (CBM) and ORM systems leveraging the most current product data. Manufacturers are often reluctant to publish some quality and reliability data about their products which is extremely important and this information needs to be gathered from trusted third parties and/or internal operating experience. As this new experience-based information becomes available, it also needs to be properly persisted and synchronized.  </a:t>
            </a:r>
          </a:p>
          <a:p>
            <a:pPr eaLnBrk="1" hangingPunct="1">
              <a:defRPr/>
            </a:pPr>
            <a:r>
              <a:rPr lang="en-US" b="1" dirty="0" smtClean="0"/>
              <a:t>Information Exchanged:</a:t>
            </a:r>
            <a:r>
              <a:rPr lang="en-US" dirty="0" smtClean="0"/>
              <a:t> For all key originally installed and replaced equipment, ORM and EAM systems need on-line access to motor/pump/gear/bearing/valve/sensor OEM cut-sheet specification data in order for ORM systems to perform equipment diagnostics, validate current configurations meet the required process requirements, and for EAM systems to display to maintenance personnel. ORM and EAM systems need to know if this data is subsequently updated/modified to adjust algorithms with guaranteed delivery. ORM and EAM systems also need to ability to transfer newly-discovered product data into the PDM master database.</a:t>
            </a:r>
          </a:p>
          <a:p>
            <a:pPr eaLnBrk="1" hangingPunct="1">
              <a:defRPr/>
            </a:pPr>
            <a:r>
              <a:rPr lang="en-US" b="1" dirty="0" smtClean="0"/>
              <a:t>Scenarios Activated:</a:t>
            </a:r>
            <a:r>
              <a:rPr lang="en-US" dirty="0" smtClean="0"/>
              <a:t> 7, 8, 9, 25, 26</a:t>
            </a:r>
          </a:p>
        </p:txBody>
      </p:sp>
      <p:sp>
        <p:nvSpPr>
          <p:cNvPr id="17416" name="Slide Number Placeholder 5"/>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fld id="{15623003-25F1-4FF7-BB39-2AC06865BE19}" type="slidenum">
              <a:rPr lang="en-AU" smtClean="0">
                <a:solidFill>
                  <a:srgbClr val="8C8C8C"/>
                </a:solidFill>
              </a:rPr>
              <a:pPr fontAlgn="base">
                <a:spcBef>
                  <a:spcPct val="0"/>
                </a:spcBef>
                <a:spcAft>
                  <a:spcPct val="0"/>
                </a:spcAft>
                <a:defRPr/>
              </a:pPr>
              <a:t>144</a:t>
            </a:fld>
            <a:endParaRPr lang="en-AU" smtClean="0">
              <a:solidFill>
                <a:srgbClr val="8C8C8C"/>
              </a:solidFill>
            </a:endParaRPr>
          </a:p>
        </p:txBody>
      </p:sp>
    </p:spTree>
  </p:cSld>
  <p:clrMapOvr>
    <a:masterClrMapping/>
  </p:clrMapOvr>
  <p:transition advTm="5000"/>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dirty="0" smtClean="0"/>
              <a:t>Use Case 5</a:t>
            </a:r>
            <a:br>
              <a:rPr lang="en-US" dirty="0" smtClean="0"/>
            </a:br>
            <a:r>
              <a:rPr lang="en-US" sz="2400" dirty="0" smtClean="0"/>
              <a:t>Asset Configuration Updates</a:t>
            </a:r>
            <a:endParaRPr lang="en-US" dirty="0" smtClean="0"/>
          </a:p>
        </p:txBody>
      </p:sp>
      <p:sp>
        <p:nvSpPr>
          <p:cNvPr id="1622019" name="Rectangle 3"/>
          <p:cNvSpPr>
            <a:spLocks noGrp="1" noChangeArrowheads="1"/>
          </p:cNvSpPr>
          <p:nvPr>
            <p:ph idx="1"/>
          </p:nvPr>
        </p:nvSpPr>
        <p:spPr/>
        <p:txBody>
          <a:bodyPr>
            <a:normAutofit fontScale="62500" lnSpcReduction="20000"/>
          </a:bodyPr>
          <a:lstStyle/>
          <a:p>
            <a:pPr eaLnBrk="1" hangingPunct="1">
              <a:defRPr/>
            </a:pPr>
            <a:r>
              <a:rPr lang="en-US" b="1" dirty="0" smtClean="0"/>
              <a:t>Description:</a:t>
            </a:r>
            <a:r>
              <a:rPr lang="en-US" dirty="0" smtClean="0"/>
              <a:t> One of the largest headaches for any complex facility or plant is keeping </a:t>
            </a:r>
            <a:r>
              <a:rPr lang="en-US" i="1" dirty="0" smtClean="0"/>
              <a:t>accurate track of the uniquely identified physical assets which are currently installed in a given functional location</a:t>
            </a:r>
            <a:r>
              <a:rPr lang="en-US" dirty="0" smtClean="0"/>
              <a:t>. Use Cases 1 and 2 deal with “top-down” Design Engineering-driven activities and Use Case 3 deals with the situation where this is a “bottom-up” process, but routine remove/replace operations are work flow-driven rather than design-driven.</a:t>
            </a:r>
          </a:p>
          <a:p>
            <a:pPr eaLnBrk="1" hangingPunct="1">
              <a:defRPr/>
            </a:pPr>
            <a:r>
              <a:rPr lang="en-US" dirty="0" smtClean="0"/>
              <a:t>While all organizations make an attempt to properly keep track of this information for classes of assets with critical functions, experience has shown that </a:t>
            </a:r>
            <a:r>
              <a:rPr lang="en-US" i="1" dirty="0" smtClean="0"/>
              <a:t>substantial process and information gaps routinely exist</a:t>
            </a:r>
            <a:r>
              <a:rPr lang="en-US" dirty="0" smtClean="0"/>
              <a:t>. After a few years of operations, there is often a substantial difference between the assets that are shown to be installed in the system of record and those that actually are installed. This situation is normally verified and at-least partially corrected when a “walk down” takes place in conjunction with the implementation of some new related system (such as an EAM system). This is an expensive, labor intensive process and it does not solve the fundamental problem, which results in its recurrence. Lack of proper management of this seemingly straight-forward element of configuration change can have profound consequences for reliability, EH&amp;S, quality, and yield.  </a:t>
            </a:r>
          </a:p>
          <a:p>
            <a:pPr eaLnBrk="1" hangingPunct="1">
              <a:defRPr/>
            </a:pPr>
            <a:r>
              <a:rPr lang="en-US" b="1" dirty="0" smtClean="0"/>
              <a:t>Information Exchanged:</a:t>
            </a:r>
            <a:r>
              <a:rPr lang="en-US" dirty="0" smtClean="0"/>
              <a:t> When a fieldbus device is replaced and a CMS system is able to sense that a new device has been removed/installed, it should immediately update the registry (REG) system of this configuration change, which should then be propagated to all other O&amp;M systems. When data is keyed into an EAM system that an asset removal and/or installation has taken place, it should immediately update the registry (REG) system of this configuration change, which should then be propagated to all other O&amp;M systems with guaranteed delivery despite any potential network connectivity and/or latency problems.</a:t>
            </a:r>
          </a:p>
          <a:p>
            <a:pPr eaLnBrk="1" hangingPunct="1">
              <a:defRPr/>
            </a:pPr>
            <a:r>
              <a:rPr lang="en-US" b="1" dirty="0" smtClean="0"/>
              <a:t>Scenarios Activated:</a:t>
            </a:r>
            <a:r>
              <a:rPr lang="en-US" dirty="0" smtClean="0"/>
              <a:t> 10, 11</a:t>
            </a:r>
          </a:p>
        </p:txBody>
      </p:sp>
      <p:sp>
        <p:nvSpPr>
          <p:cNvPr id="18439" name="Slide Number Placeholder 3"/>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fld id="{9FE8C22F-5CB1-4F06-9599-F7169D56EA88}" type="slidenum">
              <a:rPr lang="en-AU" smtClean="0">
                <a:solidFill>
                  <a:srgbClr val="8C8C8C"/>
                </a:solidFill>
              </a:rPr>
              <a:pPr fontAlgn="base">
                <a:spcBef>
                  <a:spcPct val="0"/>
                </a:spcBef>
                <a:spcAft>
                  <a:spcPct val="0"/>
                </a:spcAft>
                <a:defRPr/>
              </a:pPr>
              <a:t>145</a:t>
            </a:fld>
            <a:endParaRPr lang="en-AU" smtClean="0">
              <a:solidFill>
                <a:srgbClr val="8C8C8C"/>
              </a:solidFill>
            </a:endParaRPr>
          </a:p>
        </p:txBody>
      </p:sp>
    </p:spTree>
  </p:cSld>
  <p:clrMapOvr>
    <a:masterClrMapping/>
  </p:clrMapOvr>
  <p:transition advTm="5000"/>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Use Case 6</a:t>
            </a:r>
            <a:br>
              <a:rPr lang="en-US" dirty="0" smtClean="0"/>
            </a:br>
            <a:r>
              <a:rPr lang="en-US" sz="2400" dirty="0" smtClean="0"/>
              <a:t>Preventive Maintenance Triggering</a:t>
            </a:r>
            <a:endParaRPr lang="en-US" dirty="0" smtClean="0"/>
          </a:p>
        </p:txBody>
      </p:sp>
      <p:sp>
        <p:nvSpPr>
          <p:cNvPr id="19459" name="Rectangle 3"/>
          <p:cNvSpPr>
            <a:spLocks noGrp="1" noChangeArrowheads="1"/>
          </p:cNvSpPr>
          <p:nvPr>
            <p:ph idx="1"/>
          </p:nvPr>
        </p:nvSpPr>
        <p:spPr/>
        <p:txBody>
          <a:bodyPr>
            <a:normAutofit lnSpcReduction="10000"/>
          </a:bodyPr>
          <a:lstStyle/>
          <a:p>
            <a:pPr eaLnBrk="1" hangingPunct="1"/>
            <a:r>
              <a:rPr lang="en-US" sz="1400" b="1" dirty="0" smtClean="0"/>
              <a:t>Description:</a:t>
            </a:r>
            <a:r>
              <a:rPr lang="en-US" sz="1400" dirty="0" smtClean="0"/>
              <a:t> While there has sometimes been confusion between automated triggering of Preventive Maintenance (PM) and the evolving trend to use more Condition-Based Maintenance (CBM), PM, along with Corrective Maintenance (CM) continue to be part of the “Maintenance Mix”, with the appropriate use of each to be dictated by a maintenance strategy properly linked to ERM. Parts of this linkage are normally established through an engineering practice known as Reliability-Centered Maintenance, but comprehensive linkage to the ERM process has not been routine to the degree which will be increasingly required.</a:t>
            </a:r>
          </a:p>
          <a:p>
            <a:pPr eaLnBrk="1" hangingPunct="1"/>
            <a:r>
              <a:rPr lang="en-US" sz="1400" dirty="0" smtClean="0"/>
              <a:t>PM procedures are normally setup to be performed based on the passage of time, some sort of meter-based utilization record (such as miles driven) or a combination of the two. PM procedures must often be performed as part of a manufacturer’s warranty requirements or to meet external regulator agency requirements. While PM is expected to slowly decline in favor of CBM, it is </a:t>
            </a:r>
            <a:r>
              <a:rPr lang="en-US" sz="1400" i="1" dirty="0" smtClean="0"/>
              <a:t>still critical for systems that rely on it and it is often too easy to miss a PM that is required by utilization</a:t>
            </a:r>
            <a:r>
              <a:rPr lang="en-US" sz="1400" dirty="0" smtClean="0"/>
              <a:t>. PM, CBM and CM are often interrelated when a PM procedure is setup to trigger an inspection route work order which may subsequently result in either a CM or CBM activity. Proper integration with the controls and/or plant data historian environment enables the usage information to be captured for automatic PM triggering. The EAM system must be able to compare the newly proposed PM event to any pre-existing events to avoid generating multiple work orders for the same requested activity, but the individual request must enable a linkage with an audit trail from each requesting system (Agent). </a:t>
            </a:r>
          </a:p>
          <a:p>
            <a:pPr eaLnBrk="1" hangingPunct="1"/>
            <a:r>
              <a:rPr lang="en-US" sz="1400" b="1" dirty="0" smtClean="0"/>
              <a:t>Information Exchanged:</a:t>
            </a:r>
            <a:r>
              <a:rPr lang="en-US" sz="1400" dirty="0" smtClean="0"/>
              <a:t> In order to allow PM activities which are usage-based to be triggered at the appropriate time without manual entering of readings and to assist ORM systems which have usage logic included in their diagnostics/prognostics, then there is a need to automatically transfer usage readings captured on certain equipment from the Historian system to the EAM system (for PM triggering) and ORM systems (for CBM triggering).</a:t>
            </a:r>
          </a:p>
          <a:p>
            <a:pPr eaLnBrk="1" hangingPunct="1"/>
            <a:r>
              <a:rPr lang="en-US" sz="1400" b="1" dirty="0" smtClean="0"/>
              <a:t>Scenarios Activated:</a:t>
            </a:r>
            <a:r>
              <a:rPr lang="en-US" sz="1400" dirty="0" smtClean="0"/>
              <a:t> 12, 13, 29, 31</a:t>
            </a:r>
          </a:p>
        </p:txBody>
      </p:sp>
      <p:sp>
        <p:nvSpPr>
          <p:cNvPr id="19464" name="Slide Number Placeholder 3"/>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fld id="{13672EF8-BB4B-446F-8333-7678E37FD436}" type="slidenum">
              <a:rPr lang="en-AU" smtClean="0">
                <a:solidFill>
                  <a:srgbClr val="8C8C8C"/>
                </a:solidFill>
              </a:rPr>
              <a:pPr fontAlgn="base">
                <a:spcBef>
                  <a:spcPct val="0"/>
                </a:spcBef>
                <a:spcAft>
                  <a:spcPct val="0"/>
                </a:spcAft>
                <a:defRPr/>
              </a:pPr>
              <a:t>146</a:t>
            </a:fld>
            <a:endParaRPr lang="en-AU" smtClean="0">
              <a:solidFill>
                <a:srgbClr val="8C8C8C"/>
              </a:solidFill>
            </a:endParaRPr>
          </a:p>
        </p:txBody>
      </p:sp>
    </p:spTree>
  </p:cSld>
  <p:clrMapOvr>
    <a:masterClrMapping/>
  </p:clrMapOvr>
  <p:transition advTm="5000"/>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dirty="0" smtClean="0"/>
              <a:t>Use Case 7</a:t>
            </a:r>
            <a:br>
              <a:rPr lang="en-US" dirty="0" smtClean="0"/>
            </a:br>
            <a:r>
              <a:rPr lang="en-US" sz="2400" dirty="0" smtClean="0"/>
              <a:t>Condition-Based Maintenance Triggering</a:t>
            </a:r>
            <a:endParaRPr lang="en-US" dirty="0" smtClean="0"/>
          </a:p>
        </p:txBody>
      </p:sp>
      <p:sp>
        <p:nvSpPr>
          <p:cNvPr id="1626115" name="Rectangle 3"/>
          <p:cNvSpPr>
            <a:spLocks noGrp="1" noChangeArrowheads="1"/>
          </p:cNvSpPr>
          <p:nvPr>
            <p:ph idx="1"/>
          </p:nvPr>
        </p:nvSpPr>
        <p:spPr/>
        <p:txBody>
          <a:bodyPr>
            <a:normAutofit fontScale="62500" lnSpcReduction="20000"/>
          </a:bodyPr>
          <a:lstStyle/>
          <a:p>
            <a:pPr eaLnBrk="1" hangingPunct="1">
              <a:defRPr/>
            </a:pPr>
            <a:r>
              <a:rPr lang="en-US" b="1" dirty="0" smtClean="0"/>
              <a:t>Description:</a:t>
            </a:r>
            <a:r>
              <a:rPr lang="en-US" dirty="0" smtClean="0"/>
              <a:t> The benefits of interoperability start to pay significant dividends when the </a:t>
            </a:r>
            <a:r>
              <a:rPr lang="en-US" i="1" dirty="0" smtClean="0"/>
              <a:t>near-real time decision support systems (such as ORM) begin to properly interact with the transaction processing oriented business systems (such as EAM) based on data/information feeds from true real-time systems involved in monitoring and control</a:t>
            </a:r>
            <a:r>
              <a:rPr lang="en-US" dirty="0" smtClean="0"/>
              <a:t>. While it is fairly easy to show a hierarchy of data/information/knowledge on a PowerPoint slide, the nature of the use cases needs to be fully contemplated when the transforms are taking place as part of the systems interaction scenarios. This involves several categories of systems spanning 3 basic layers (real-time, near real-time and transaction processing) in the interoperability stack and they are normally provided by several communities of solutions providers, with multiple vendors in each community. Providing sustainable interoperability for all of these systems of systems is a critical focal-point for open standards based interoperability.</a:t>
            </a:r>
          </a:p>
          <a:p>
            <a:pPr eaLnBrk="1" hangingPunct="1">
              <a:defRPr/>
            </a:pPr>
            <a:r>
              <a:rPr lang="en-US" dirty="0" smtClean="0"/>
              <a:t>This use case does NOT assume interaction with operations planning and scheduling oriented systems. It is limited to the current practice where specialized maintenance, reliability, quality and safety systems are able to diagnose or </a:t>
            </a:r>
            <a:r>
              <a:rPr lang="en-US" dirty="0" err="1" smtClean="0"/>
              <a:t>prognose</a:t>
            </a:r>
            <a:r>
              <a:rPr lang="en-US" dirty="0" smtClean="0"/>
              <a:t> a need for a maintenance action. When an ORM system (PSMS, AHMS, QMS, EMS) determines that a maintenance action </a:t>
            </a:r>
            <a:r>
              <a:rPr lang="en-US" b="1" u="sng" dirty="0" smtClean="0"/>
              <a:t>is</a:t>
            </a:r>
            <a:r>
              <a:rPr lang="en-US" dirty="0" smtClean="0"/>
              <a:t> required; it must be able to generate a CBM-driven request for action/work advisories using an open interface to an EAM system. The ORM should be smart enough to check beforehand to see if similar maintenance work entries are outstanding on an asset so as not to “flood” an EAM system with the exact same CBM request for action/work. In addition, the ORM system needs to be able to check the status of the work submitted.</a:t>
            </a:r>
          </a:p>
          <a:p>
            <a:pPr eaLnBrk="1" hangingPunct="1">
              <a:defRPr/>
            </a:pPr>
            <a:r>
              <a:rPr lang="en-US" b="1" dirty="0" smtClean="0"/>
              <a:t>Information Exchanged:</a:t>
            </a:r>
            <a:r>
              <a:rPr lang="en-US" dirty="0" smtClean="0"/>
              <a:t> All information required to generate a CBM request for action/work.</a:t>
            </a:r>
          </a:p>
          <a:p>
            <a:pPr eaLnBrk="1" hangingPunct="1">
              <a:defRPr/>
            </a:pPr>
            <a:r>
              <a:rPr lang="en-US" b="1" dirty="0" smtClean="0"/>
              <a:t>Scenarios Activated: </a:t>
            </a:r>
            <a:r>
              <a:rPr lang="en-US" dirty="0" smtClean="0"/>
              <a:t>14, 15, 16, 29 ,30, 31</a:t>
            </a:r>
          </a:p>
        </p:txBody>
      </p:sp>
      <p:sp>
        <p:nvSpPr>
          <p:cNvPr id="20491" name="Slide Number Placeholder 3"/>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fld id="{D48533C0-CD71-43B4-A517-570CD5780FA2}" type="slidenum">
              <a:rPr lang="en-AU" smtClean="0">
                <a:solidFill>
                  <a:srgbClr val="8C8C8C"/>
                </a:solidFill>
              </a:rPr>
              <a:pPr fontAlgn="base">
                <a:spcBef>
                  <a:spcPct val="0"/>
                </a:spcBef>
                <a:spcAft>
                  <a:spcPct val="0"/>
                </a:spcAft>
                <a:defRPr/>
              </a:pPr>
              <a:t>147</a:t>
            </a:fld>
            <a:endParaRPr lang="en-AU" smtClean="0">
              <a:solidFill>
                <a:srgbClr val="8C8C8C"/>
              </a:solidFill>
            </a:endParaRPr>
          </a:p>
        </p:txBody>
      </p:sp>
    </p:spTree>
  </p:cSld>
  <p:clrMapOvr>
    <a:masterClrMapping/>
  </p:clrMapOvr>
  <p:transition advTm="5000"/>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dirty="0" smtClean="0"/>
              <a:t>Use Case 8</a:t>
            </a:r>
            <a:br>
              <a:rPr lang="en-US" dirty="0" smtClean="0"/>
            </a:br>
            <a:r>
              <a:rPr lang="en-US" sz="2400" dirty="0" smtClean="0"/>
              <a:t>Early Warning Notifications</a:t>
            </a:r>
            <a:endParaRPr lang="en-US" dirty="0" smtClean="0"/>
          </a:p>
        </p:txBody>
      </p:sp>
      <p:sp>
        <p:nvSpPr>
          <p:cNvPr id="21507" name="Rectangle 3"/>
          <p:cNvSpPr>
            <a:spLocks noGrp="1" noChangeArrowheads="1"/>
          </p:cNvSpPr>
          <p:nvPr>
            <p:ph idx="1"/>
          </p:nvPr>
        </p:nvSpPr>
        <p:spPr/>
        <p:txBody>
          <a:bodyPr>
            <a:normAutofit/>
          </a:bodyPr>
          <a:lstStyle/>
          <a:p>
            <a:pPr eaLnBrk="1" hangingPunct="1"/>
            <a:r>
              <a:rPr lang="en-US" sz="1500" b="1" dirty="0" smtClean="0"/>
              <a:t>Description:</a:t>
            </a:r>
            <a:r>
              <a:rPr lang="en-US" sz="1500" dirty="0" smtClean="0"/>
              <a:t> As O/</a:t>
            </a:r>
            <a:r>
              <a:rPr lang="en-US" sz="1500" dirty="0" err="1" smtClean="0"/>
              <a:t>Os</a:t>
            </a:r>
            <a:r>
              <a:rPr lang="en-US" sz="1500" dirty="0" smtClean="0"/>
              <a:t> attempt to move from a purely reactive world to a world where they </a:t>
            </a:r>
            <a:r>
              <a:rPr lang="en-US" sz="1500" b="1" dirty="0" smtClean="0"/>
              <a:t>optimize overall operations</a:t>
            </a:r>
            <a:r>
              <a:rPr lang="en-US" sz="1500" dirty="0" smtClean="0"/>
              <a:t>, </a:t>
            </a:r>
            <a:r>
              <a:rPr lang="en-US" sz="1500" i="1" dirty="0" smtClean="0"/>
              <a:t>all of the various systems must be able to provide each other with some degree of early notifications about impending situations which will require an optimal decision to be made</a:t>
            </a:r>
            <a:r>
              <a:rPr lang="en-US" sz="1500" dirty="0" smtClean="0"/>
              <a:t>. If optimal operations are to be achieved, a fully informed dialog needs to take place between all of the participating systems and personnel as they make optimization decisions in support of a previously agreed upon definition of optimum for a particular organization, which may be established using tools such as balanced scorecards.  </a:t>
            </a:r>
          </a:p>
          <a:p>
            <a:pPr eaLnBrk="1" hangingPunct="1"/>
            <a:r>
              <a:rPr lang="en-US" sz="1500" dirty="0" smtClean="0"/>
              <a:t>This use case contemplates the situation where an Operational Performance Modeling &amp; Optimization (OPM) system is receiving early warning notifications from a variety of systems which are contributing inputs to the overall optimization effort. The objective is to avoid the “collisions” that routinely occur in planning and scheduling meetings. While this use case focuses on the maintenance and reliability-oriented systems, equal attention must be placed on all of the operational planning and scheduling systems. The OPM can then be used to generate a unified O&amp;M schedule that is optimized according to agreed upon metrics and that should be the basis for any discussion about further optimization (or deviations). </a:t>
            </a:r>
          </a:p>
          <a:p>
            <a:pPr eaLnBrk="1" hangingPunct="1"/>
            <a:r>
              <a:rPr lang="en-US" sz="1500" b="1" dirty="0" smtClean="0"/>
              <a:t>Information Exchanged:</a:t>
            </a:r>
            <a:r>
              <a:rPr lang="en-US" sz="1500" dirty="0" smtClean="0"/>
              <a:t> OPM systems (Operational Performance Modeling &amp; Optimization Systems) and enterprise portals (PORT) need to be guaranteed immediate notification of ORM significant actual and early warning ORM events and KPI's. In addition, Portals need guaranteed delivery of KPI's from OPM, ORM, EAM, DCS, HMI, and HIST systems.</a:t>
            </a:r>
          </a:p>
          <a:p>
            <a:pPr eaLnBrk="1" hangingPunct="1"/>
            <a:r>
              <a:rPr lang="en-US" sz="1500" b="1" dirty="0" smtClean="0"/>
              <a:t>Scenarios Activated: </a:t>
            </a:r>
            <a:r>
              <a:rPr lang="en-US" sz="1500" dirty="0" smtClean="0"/>
              <a:t>17, 18, 19, 20, 21, 22, 23, 24, 29, 30, 31</a:t>
            </a:r>
          </a:p>
        </p:txBody>
      </p:sp>
      <p:sp>
        <p:nvSpPr>
          <p:cNvPr id="21520" name="Slide Number Placeholder 3"/>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fld id="{1FE4B2AC-5EF1-489A-BF31-F9F3AC152B3B}" type="slidenum">
              <a:rPr lang="en-AU" smtClean="0">
                <a:solidFill>
                  <a:srgbClr val="8C8C8C"/>
                </a:solidFill>
              </a:rPr>
              <a:pPr fontAlgn="base">
                <a:spcBef>
                  <a:spcPct val="0"/>
                </a:spcBef>
                <a:spcAft>
                  <a:spcPct val="0"/>
                </a:spcAft>
                <a:defRPr/>
              </a:pPr>
              <a:t>148</a:t>
            </a:fld>
            <a:endParaRPr lang="en-AU" smtClean="0">
              <a:solidFill>
                <a:srgbClr val="8C8C8C"/>
              </a:solidFill>
            </a:endParaRPr>
          </a:p>
        </p:txBody>
      </p:sp>
    </p:spTree>
  </p:cSld>
  <p:clrMapOvr>
    <a:masterClrMapping/>
  </p:clrMapOvr>
  <p:transition advTm="5000"/>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dirty="0" smtClean="0"/>
              <a:t>Use Case 9</a:t>
            </a:r>
            <a:br>
              <a:rPr lang="en-US" dirty="0" smtClean="0"/>
            </a:br>
            <a:r>
              <a:rPr lang="en-US" sz="2400" dirty="0" smtClean="0"/>
              <a:t>Incident Management/Accountability</a:t>
            </a:r>
            <a:endParaRPr lang="en-US" dirty="0" smtClean="0"/>
          </a:p>
        </p:txBody>
      </p:sp>
      <p:sp>
        <p:nvSpPr>
          <p:cNvPr id="1630211" name="Rectangle 3"/>
          <p:cNvSpPr>
            <a:spLocks noGrp="1" noChangeArrowheads="1"/>
          </p:cNvSpPr>
          <p:nvPr>
            <p:ph idx="1"/>
          </p:nvPr>
        </p:nvSpPr>
        <p:spPr/>
        <p:txBody>
          <a:bodyPr>
            <a:noAutofit/>
          </a:bodyPr>
          <a:lstStyle/>
          <a:p>
            <a:pPr eaLnBrk="1" hangingPunct="1">
              <a:defRPr/>
            </a:pPr>
            <a:r>
              <a:rPr lang="en-US" sz="1550" b="1" dirty="0" smtClean="0"/>
              <a:t>Description:</a:t>
            </a:r>
            <a:r>
              <a:rPr lang="en-US" sz="1550" dirty="0" smtClean="0"/>
              <a:t> With the increasing emphasis on risk management topics including Operational Risks and Health, Safety and Environmental risks, better incident management methods must be established. While traditional incident management systems relied on somewhat arbitrary (and frequently manual) methods to declare, capture, escalate and respond to various categories of incidents, a </a:t>
            </a:r>
            <a:r>
              <a:rPr lang="en-US" sz="1550" i="1" dirty="0" smtClean="0"/>
              <a:t>more systemic approach enables a substantially improved approach to risk management</a:t>
            </a:r>
            <a:r>
              <a:rPr lang="en-US" sz="1550" dirty="0" smtClean="0"/>
              <a:t>. Post mortem analysis shows that in many cases, a </a:t>
            </a:r>
            <a:r>
              <a:rPr lang="en-US" sz="1550" i="1" dirty="0" smtClean="0"/>
              <a:t>catastrophic event is proceeded by a series of improperly captured and escalated incidents</a:t>
            </a:r>
            <a:r>
              <a:rPr lang="en-US" sz="1550" dirty="0" smtClean="0"/>
              <a:t>. When the catastrophe occurs, management often responds by indicating they were unaware of the situation in spite of prior related incidents. In response, regulatory agencies such as OSHA are communicating their intent to hold management increasingly accountable (including criminal prosecution) for future catastrophes with ignorance to not be an excuse. In order to enable management to be properly aware of these incidents (in addition to the other risk indicators flowing in association with use case 8), industry must make sure that critical information is captured and escalated along the lines of accountability. An automated approach offers the greatest assurance of such a flow by eliminating unnecessary gaps in the process. This will also properly support the forthcoming requirements to capture, track and report “near-miss” incidents. </a:t>
            </a:r>
          </a:p>
          <a:p>
            <a:pPr eaLnBrk="1" hangingPunct="1">
              <a:defRPr/>
            </a:pPr>
            <a:r>
              <a:rPr lang="en-US" sz="1550" b="1" dirty="0" smtClean="0"/>
              <a:t>Information Exchanged:</a:t>
            </a:r>
            <a:r>
              <a:rPr lang="en-US" sz="1550" dirty="0" smtClean="0"/>
              <a:t> Enterprise Risk Management Systems must be guaranteed delivery of actual and near miss incidents as they are declared and captured at the lowest practical level in the data/information “food chain”. They can then escalate and manage the incidents bases upon previously defined rules.</a:t>
            </a:r>
          </a:p>
          <a:p>
            <a:pPr eaLnBrk="1" hangingPunct="1">
              <a:defRPr/>
            </a:pPr>
            <a:r>
              <a:rPr lang="en-US" sz="1550" b="1" dirty="0" smtClean="0"/>
              <a:t>Scenarios Activated: </a:t>
            </a:r>
            <a:r>
              <a:rPr lang="en-US" sz="1550" dirty="0" smtClean="0"/>
              <a:t>21, 22, 29, 30, 31</a:t>
            </a:r>
          </a:p>
        </p:txBody>
      </p:sp>
      <p:sp>
        <p:nvSpPr>
          <p:cNvPr id="22538" name="Slide Number Placeholder 3"/>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fld id="{DBE5AD2F-9915-4EAB-95AD-46D674EBAB4B}" type="slidenum">
              <a:rPr lang="en-AU" smtClean="0">
                <a:solidFill>
                  <a:srgbClr val="8C8C8C"/>
                </a:solidFill>
              </a:rPr>
              <a:pPr fontAlgn="base">
                <a:spcBef>
                  <a:spcPct val="0"/>
                </a:spcBef>
                <a:spcAft>
                  <a:spcPct val="0"/>
                </a:spcAft>
                <a:defRPr/>
              </a:pPr>
              <a:t>149</a:t>
            </a:fld>
            <a:endParaRPr lang="en-AU" smtClean="0">
              <a:solidFill>
                <a:srgbClr val="8C8C8C"/>
              </a:solidFill>
            </a:endParaRPr>
          </a:p>
        </p:txBody>
      </p:sp>
    </p:spTree>
  </p:cSld>
  <p:clrMapOvr>
    <a:masterClrMapping/>
  </p:clrMapOvr>
  <p:transition advTm="5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2050" name="Rectangle 2"/>
          <p:cNvSpPr>
            <a:spLocks noGrp="1" noChangeArrowheads="1"/>
          </p:cNvSpPr>
          <p:nvPr>
            <p:ph type="title"/>
          </p:nvPr>
        </p:nvSpPr>
        <p:spPr/>
        <p:txBody>
          <a:bodyPr/>
          <a:lstStyle/>
          <a:p>
            <a:endParaRPr lang="en-US" smtClean="0"/>
          </a:p>
        </p:txBody>
      </p:sp>
      <p:sp>
        <p:nvSpPr>
          <p:cNvPr id="1922051" name="Rectangle 3"/>
          <p:cNvSpPr>
            <a:spLocks noGrp="1" noChangeArrowheads="1"/>
          </p:cNvSpPr>
          <p:nvPr>
            <p:ph type="body" idx="1"/>
          </p:nvPr>
        </p:nvSpPr>
        <p:spPr/>
        <p:txBody>
          <a:bodyPr/>
          <a:lstStyle/>
          <a:p>
            <a:pPr marL="282575" indent="-282575"/>
            <a:endParaRPr lang="en-US" smtClean="0"/>
          </a:p>
        </p:txBody>
      </p:sp>
      <p:pic>
        <p:nvPicPr>
          <p:cNvPr id="1922052" name="Picture 4"/>
          <p:cNvPicPr>
            <a:picLocks noChangeAspect="1" noChangeArrowheads="1"/>
          </p:cNvPicPr>
          <p:nvPr/>
        </p:nvPicPr>
        <p:blipFill>
          <a:blip r:embed="rId2" cstate="print"/>
          <a:srcRect/>
          <a:stretch>
            <a:fillRect/>
          </a:stretch>
        </p:blipFill>
        <p:spPr bwMode="auto">
          <a:xfrm>
            <a:off x="0" y="0"/>
            <a:ext cx="9144000" cy="6097588"/>
          </a:xfrm>
          <a:prstGeom prst="rect">
            <a:avLst/>
          </a:prstGeom>
          <a:noFill/>
        </p:spPr>
      </p:pic>
    </p:spTree>
  </p:cSld>
  <p:clrMapOvr>
    <a:masterClrMapping/>
  </p:clrMapOvr>
  <p:transition advTm="5000"/>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AU" dirty="0" smtClean="0"/>
              <a:t>Use Case 10</a:t>
            </a:r>
            <a:br>
              <a:rPr lang="en-AU" dirty="0" smtClean="0"/>
            </a:br>
            <a:r>
              <a:rPr lang="en-AU" sz="2400" dirty="0" smtClean="0"/>
              <a:t>Information Provisioning of O&amp;M Systems</a:t>
            </a:r>
            <a:endParaRPr lang="en-AU" dirty="0" smtClean="0"/>
          </a:p>
        </p:txBody>
      </p:sp>
      <p:sp>
        <p:nvSpPr>
          <p:cNvPr id="3" name="Content Placeholder 2"/>
          <p:cNvSpPr>
            <a:spLocks noGrp="1"/>
          </p:cNvSpPr>
          <p:nvPr>
            <p:ph idx="1"/>
          </p:nvPr>
        </p:nvSpPr>
        <p:spPr/>
        <p:txBody>
          <a:bodyPr>
            <a:normAutofit fontScale="92500" lnSpcReduction="20000"/>
          </a:bodyPr>
          <a:lstStyle/>
          <a:p>
            <a:pPr marL="533400" indent="-533400" eaLnBrk="1" hangingPunct="1">
              <a:defRPr/>
            </a:pPr>
            <a:r>
              <a:rPr lang="en-US" b="1" dirty="0" smtClean="0"/>
              <a:t>Description:</a:t>
            </a:r>
            <a:r>
              <a:rPr lang="en-US" dirty="0" smtClean="0"/>
              <a:t> The data required for O&amp;M systems goes beyond the data set the EPC provides. For example, maintenance hierarchies are defined externally (e.g. by the O/O or a maintenance contractor) and not by an EPC, although the hierarchy may reference EPC data elements. The EPC turnover data in the O&amp;M Register is therefore enriched before information provisioning for each O&amp;M system. </a:t>
            </a:r>
            <a:endParaRPr lang="en-US" b="1" dirty="0"/>
          </a:p>
          <a:p>
            <a:pPr marL="533400" indent="-533400" eaLnBrk="1" hangingPunct="1">
              <a:defRPr/>
            </a:pPr>
            <a:r>
              <a:rPr lang="en-US" b="1" dirty="0"/>
              <a:t>Information </a:t>
            </a:r>
            <a:r>
              <a:rPr lang="en-US" b="1" dirty="0" smtClean="0"/>
              <a:t>Exchanged</a:t>
            </a:r>
            <a:r>
              <a:rPr lang="en-US" b="1" dirty="0"/>
              <a:t>:</a:t>
            </a:r>
            <a:r>
              <a:rPr lang="en-US" dirty="0"/>
              <a:t> Information is needed to properly bootstrap O&amp;M systems with as-designed functional segment data (including P&amp;ID diagram information of network topologies, breakdown structures and process/equipment data sheets), and asset and installation data. Need to have access to “tag” databases which identify where sensors have been installed for control and monitoring, related to the process equipment they are monitoring, and the meta-data about them (tag ID, update frequency, engineering unit, etc.).</a:t>
            </a:r>
            <a:endParaRPr lang="en-US" b="1" dirty="0"/>
          </a:p>
          <a:p>
            <a:pPr marL="533400" indent="-533400" eaLnBrk="1" hangingPunct="1">
              <a:defRPr/>
            </a:pPr>
            <a:r>
              <a:rPr lang="en-US" b="1" dirty="0" smtClean="0"/>
              <a:t>Scenarios </a:t>
            </a:r>
            <a:r>
              <a:rPr lang="en-US" b="1" dirty="0"/>
              <a:t>Activated</a:t>
            </a:r>
            <a:r>
              <a:rPr lang="en-US" b="1" dirty="0" smtClean="0"/>
              <a:t>:</a:t>
            </a:r>
            <a:r>
              <a:rPr lang="en-US" dirty="0" smtClean="0"/>
              <a:t> 2, 5</a:t>
            </a:r>
            <a:endParaRPr lang="en-AU" dirty="0"/>
          </a:p>
        </p:txBody>
      </p:sp>
      <p:sp>
        <p:nvSpPr>
          <p:cNvPr id="23556" name="Slide Number Placeholder 3"/>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fld id="{6F00CAD0-F57F-44EB-883E-823066F041EB}" type="slidenum">
              <a:rPr lang="en-AU" smtClean="0">
                <a:solidFill>
                  <a:srgbClr val="8C8C8C"/>
                </a:solidFill>
              </a:rPr>
              <a:pPr fontAlgn="base">
                <a:spcBef>
                  <a:spcPct val="0"/>
                </a:spcBef>
                <a:spcAft>
                  <a:spcPct val="0"/>
                </a:spcAft>
                <a:defRPr/>
              </a:pPr>
              <a:t>150</a:t>
            </a:fld>
            <a:endParaRPr lang="en-AU" smtClean="0">
              <a:solidFill>
                <a:srgbClr val="8C8C8C"/>
              </a:solidFill>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pPr eaLnBrk="1" hangingPunct="1"/>
            <a:r>
              <a:rPr lang="en-AU" dirty="0" smtClean="0"/>
              <a:t>Use Case 11</a:t>
            </a:r>
            <a:br>
              <a:rPr lang="en-AU" dirty="0" smtClean="0"/>
            </a:br>
            <a:r>
              <a:rPr lang="en-AU" sz="2400" dirty="0" smtClean="0"/>
              <a:t>Capital Project Tag Generation</a:t>
            </a:r>
            <a:endParaRPr lang="en-AU" dirty="0" smtClean="0"/>
          </a:p>
        </p:txBody>
      </p:sp>
      <p:sp>
        <p:nvSpPr>
          <p:cNvPr id="3" name="Content Placeholder 2"/>
          <p:cNvSpPr>
            <a:spLocks noGrp="1"/>
          </p:cNvSpPr>
          <p:nvPr>
            <p:ph idx="1"/>
          </p:nvPr>
        </p:nvSpPr>
        <p:spPr/>
        <p:txBody>
          <a:bodyPr>
            <a:normAutofit fontScale="92500" lnSpcReduction="20000"/>
          </a:bodyPr>
          <a:lstStyle/>
          <a:p>
            <a:pPr marL="533400" indent="-533400" eaLnBrk="1" hangingPunct="1">
              <a:defRPr/>
            </a:pPr>
            <a:r>
              <a:rPr lang="en-US" b="1" dirty="0" smtClean="0"/>
              <a:t>Description: </a:t>
            </a:r>
            <a:r>
              <a:rPr lang="en-US" dirty="0" smtClean="0"/>
              <a:t>During the design phase of a capital project with multiple EPCs, centrally generating and reserving functional location tags can prevent duplicate tags and the consequent rework and revalidation that may occur if tags are independently created by EPCs. A user may directly request new functional location tags from a tag management application or via an engineering tool; this Use Case addresses the latter scenario.</a:t>
            </a:r>
          </a:p>
          <a:p>
            <a:pPr marL="533400" indent="-533400" eaLnBrk="1" hangingPunct="1">
              <a:defRPr/>
            </a:pPr>
            <a:r>
              <a:rPr lang="en-US" dirty="0" smtClean="0"/>
              <a:t>Furthermore, functional locations are generated in context of a document. For example, when drafting a P&amp;ID, a series of piping tags may be requested; or a data sheet document may be created for a tag. The document-functional location association can be made known by an engineering design tool to the tag manager application or ECM system.</a:t>
            </a:r>
          </a:p>
          <a:p>
            <a:pPr marL="533400" indent="-533400" eaLnBrk="1" hangingPunct="1">
              <a:defRPr/>
            </a:pPr>
            <a:r>
              <a:rPr lang="en-US" b="1" dirty="0" smtClean="0"/>
              <a:t>Information Exchanged:</a:t>
            </a:r>
            <a:r>
              <a:rPr lang="en-US" dirty="0" smtClean="0"/>
              <a:t> Functional location segments, breakdown structures, document associations with segments</a:t>
            </a:r>
            <a:endParaRPr lang="en-US" dirty="0"/>
          </a:p>
          <a:p>
            <a:pPr marL="533400" indent="-533400" eaLnBrk="1" hangingPunct="1">
              <a:defRPr/>
            </a:pPr>
            <a:r>
              <a:rPr lang="en-US" b="1" dirty="0" smtClean="0"/>
              <a:t>Scenarios </a:t>
            </a:r>
            <a:r>
              <a:rPr lang="en-US" b="1" dirty="0"/>
              <a:t>Activated</a:t>
            </a:r>
            <a:r>
              <a:rPr lang="en-US" b="1" dirty="0" smtClean="0"/>
              <a:t>:</a:t>
            </a:r>
            <a:endParaRPr lang="en-AU" dirty="0"/>
          </a:p>
        </p:txBody>
      </p:sp>
      <p:sp>
        <p:nvSpPr>
          <p:cNvPr id="23556" name="Slide Number Placeholder 3"/>
          <p:cNvSpPr>
            <a:spLocks noGrp="1"/>
          </p:cNvSpPr>
          <p:nvPr>
            <p:ph type="sldNum" sz="quarter" idx="12"/>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fontAlgn="base">
              <a:spcBef>
                <a:spcPct val="0"/>
              </a:spcBef>
              <a:spcAft>
                <a:spcPct val="0"/>
              </a:spcAft>
              <a:defRPr>
                <a:solidFill>
                  <a:schemeClr val="tx1"/>
                </a:solidFill>
                <a:latin typeface="Arial" charset="0"/>
              </a:defRPr>
            </a:lvl6pPr>
            <a:lvl7pPr marL="2971800" indent="-228600" fontAlgn="base">
              <a:spcBef>
                <a:spcPct val="0"/>
              </a:spcBef>
              <a:spcAft>
                <a:spcPct val="0"/>
              </a:spcAft>
              <a:defRPr>
                <a:solidFill>
                  <a:schemeClr val="tx1"/>
                </a:solidFill>
                <a:latin typeface="Arial" charset="0"/>
              </a:defRPr>
            </a:lvl7pPr>
            <a:lvl8pPr marL="3429000" indent="-228600" fontAlgn="base">
              <a:spcBef>
                <a:spcPct val="0"/>
              </a:spcBef>
              <a:spcAft>
                <a:spcPct val="0"/>
              </a:spcAft>
              <a:defRPr>
                <a:solidFill>
                  <a:schemeClr val="tx1"/>
                </a:solidFill>
                <a:latin typeface="Arial" charset="0"/>
              </a:defRPr>
            </a:lvl8pPr>
            <a:lvl9pPr marL="3886200" indent="-228600" fontAlgn="base">
              <a:spcBef>
                <a:spcPct val="0"/>
              </a:spcBef>
              <a:spcAft>
                <a:spcPct val="0"/>
              </a:spcAft>
              <a:defRPr>
                <a:solidFill>
                  <a:schemeClr val="tx1"/>
                </a:solidFill>
                <a:latin typeface="Arial" charset="0"/>
              </a:defRPr>
            </a:lvl9pPr>
          </a:lstStyle>
          <a:p>
            <a:pPr fontAlgn="base">
              <a:spcBef>
                <a:spcPct val="0"/>
              </a:spcBef>
              <a:spcAft>
                <a:spcPct val="0"/>
              </a:spcAft>
              <a:defRPr/>
            </a:pPr>
            <a:fld id="{6F00CAD0-F57F-44EB-883E-823066F041EB}" type="slidenum">
              <a:rPr lang="en-AU" smtClean="0">
                <a:solidFill>
                  <a:srgbClr val="8C8C8C"/>
                </a:solidFill>
              </a:rPr>
              <a:pPr fontAlgn="base">
                <a:spcBef>
                  <a:spcPct val="0"/>
                </a:spcBef>
                <a:spcAft>
                  <a:spcPct val="0"/>
                </a:spcAft>
                <a:defRPr/>
              </a:pPr>
              <a:t>151</a:t>
            </a:fld>
            <a:endParaRPr lang="en-AU" smtClean="0">
              <a:solidFill>
                <a:srgbClr val="8C8C8C"/>
              </a:solidFill>
            </a:endParaRPr>
          </a:p>
        </p:txBody>
      </p:sp>
    </p:spTree>
    <p:extLst>
      <p:ext uri="{BB962C8B-B14F-4D97-AF65-F5344CB8AC3E}">
        <p14:creationId xmlns:p14="http://schemas.microsoft.com/office/powerpoint/2010/main" xmlns="" val="3765254814"/>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pPr algn="ctr"/>
            <a:r>
              <a:rPr lang="en-AU" dirty="0" err="1" smtClean="0"/>
              <a:t>OpenO&amp;M</a:t>
            </a:r>
            <a:r>
              <a:rPr lang="en-AU" dirty="0"/>
              <a:t> Information Service Bus Model (ISBM)</a:t>
            </a:r>
          </a:p>
        </p:txBody>
      </p:sp>
      <p:sp>
        <p:nvSpPr>
          <p:cNvPr id="6" name="Subtitle 5"/>
          <p:cNvSpPr>
            <a:spLocks noGrp="1"/>
          </p:cNvSpPr>
          <p:nvPr>
            <p:ph type="subTitle" idx="1"/>
          </p:nvPr>
        </p:nvSpPr>
        <p:spPr/>
        <p:txBody>
          <a:bodyPr/>
          <a:lstStyle/>
          <a:p>
            <a:endParaRPr lang="en-AU"/>
          </a:p>
        </p:txBody>
      </p:sp>
      <p:sp>
        <p:nvSpPr>
          <p:cNvPr id="2" name="Slide Number Placeholder 1"/>
          <p:cNvSpPr>
            <a:spLocks noGrp="1"/>
          </p:cNvSpPr>
          <p:nvPr>
            <p:ph type="sldNum" sz="quarter" idx="12"/>
          </p:nvPr>
        </p:nvSpPr>
        <p:spPr/>
        <p:txBody>
          <a:bodyPr/>
          <a:lstStyle/>
          <a:p>
            <a:pPr>
              <a:defRPr/>
            </a:pPr>
            <a:fld id="{93C9B3D8-0477-453F-9375-6882D97E18A2}" type="slidenum">
              <a:rPr lang="en-US" smtClean="0"/>
              <a:pPr>
                <a:defRPr/>
              </a:pPr>
              <a:t>152</a:t>
            </a:fld>
            <a:endParaRPr lang="en-US"/>
          </a:p>
        </p:txBody>
      </p:sp>
    </p:spTree>
    <p:extLst>
      <p:ext uri="{BB962C8B-B14F-4D97-AF65-F5344CB8AC3E}">
        <p14:creationId xmlns="" xmlns:p14="http://schemas.microsoft.com/office/powerpoint/2010/main" val="284905912"/>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ISBM Specification</a:t>
            </a:r>
            <a:endParaRPr lang="en-AU" dirty="0"/>
          </a:p>
        </p:txBody>
      </p:sp>
      <p:sp>
        <p:nvSpPr>
          <p:cNvPr id="3" name="Content Placeholder 2"/>
          <p:cNvSpPr>
            <a:spLocks noGrp="1"/>
          </p:cNvSpPr>
          <p:nvPr>
            <p:ph idx="1"/>
          </p:nvPr>
        </p:nvSpPr>
        <p:spPr/>
        <p:txBody>
          <a:bodyPr/>
          <a:lstStyle/>
          <a:p>
            <a:r>
              <a:rPr lang="en-AU" dirty="0" smtClean="0"/>
              <a:t>Defined By:</a:t>
            </a:r>
            <a:endParaRPr lang="en-AU" dirty="0"/>
          </a:p>
          <a:p>
            <a:pPr lvl="1"/>
            <a:r>
              <a:rPr lang="en-AU" dirty="0" smtClean="0"/>
              <a:t>Textual functional specification</a:t>
            </a:r>
          </a:p>
          <a:p>
            <a:pPr lvl="1"/>
            <a:r>
              <a:rPr lang="en-AU" dirty="0" smtClean="0"/>
              <a:t>XML Schema data definitions</a:t>
            </a:r>
          </a:p>
          <a:p>
            <a:pPr lvl="1"/>
            <a:r>
              <a:rPr lang="en-AU" dirty="0" smtClean="0"/>
              <a:t>WSDL </a:t>
            </a:r>
            <a:r>
              <a:rPr lang="en-AU" dirty="0"/>
              <a:t>service definitions</a:t>
            </a:r>
          </a:p>
          <a:p>
            <a:endParaRPr lang="en-AU" dirty="0"/>
          </a:p>
        </p:txBody>
      </p:sp>
      <p:sp>
        <p:nvSpPr>
          <p:cNvPr id="6" name="Slide Number Placeholder 5"/>
          <p:cNvSpPr>
            <a:spLocks noGrp="1"/>
          </p:cNvSpPr>
          <p:nvPr>
            <p:ph type="sldNum" sz="quarter" idx="12"/>
          </p:nvPr>
        </p:nvSpPr>
        <p:spPr/>
        <p:txBody>
          <a:bodyPr/>
          <a:lstStyle/>
          <a:p>
            <a:fld id="{922480B3-6827-41C5-96EF-23AEE4B6C646}" type="slidenum">
              <a:rPr lang="en-AU" smtClean="0"/>
              <a:pPr/>
              <a:t>153</a:t>
            </a:fld>
            <a:endParaRPr lang="en-AU"/>
          </a:p>
        </p:txBody>
      </p:sp>
    </p:spTree>
    <p:extLst>
      <p:ext uri="{BB962C8B-B14F-4D97-AF65-F5344CB8AC3E}">
        <p14:creationId xmlns="" xmlns:p14="http://schemas.microsoft.com/office/powerpoint/2010/main" val="1864948451"/>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Information Service Bus Model</a:t>
            </a:r>
            <a:endParaRPr lang="en-AU" dirty="0"/>
          </a:p>
        </p:txBody>
      </p:sp>
      <p:sp>
        <p:nvSpPr>
          <p:cNvPr id="3" name="Content Placeholder 2"/>
          <p:cNvSpPr>
            <a:spLocks noGrp="1"/>
          </p:cNvSpPr>
          <p:nvPr>
            <p:ph idx="1"/>
          </p:nvPr>
        </p:nvSpPr>
        <p:spPr/>
        <p:txBody>
          <a:bodyPr/>
          <a:lstStyle/>
          <a:p>
            <a:r>
              <a:rPr lang="en-AU" dirty="0" smtClean="0"/>
              <a:t>Defines the minimum set of functions for a message service:</a:t>
            </a:r>
          </a:p>
          <a:p>
            <a:pPr lvl="1"/>
            <a:r>
              <a:rPr lang="en-AU" dirty="0" smtClean="0"/>
              <a:t>Messaging Patterns</a:t>
            </a:r>
          </a:p>
          <a:p>
            <a:pPr lvl="1"/>
            <a:r>
              <a:rPr lang="en-AU" dirty="0" smtClean="0"/>
              <a:t>Message Delivery</a:t>
            </a:r>
          </a:p>
          <a:p>
            <a:pPr lvl="1"/>
            <a:r>
              <a:rPr lang="en-AU" dirty="0" smtClean="0"/>
              <a:t>Message Content</a:t>
            </a:r>
          </a:p>
          <a:p>
            <a:pPr lvl="1"/>
            <a:r>
              <a:rPr lang="en-AU" dirty="0" smtClean="0"/>
              <a:t>Security</a:t>
            </a:r>
          </a:p>
          <a:p>
            <a:pPr lvl="1"/>
            <a:r>
              <a:rPr lang="en-AU" dirty="0" smtClean="0"/>
              <a:t>Services</a:t>
            </a:r>
          </a:p>
        </p:txBody>
      </p:sp>
      <p:sp>
        <p:nvSpPr>
          <p:cNvPr id="6" name="Slide Number Placeholder 5"/>
          <p:cNvSpPr>
            <a:spLocks noGrp="1"/>
          </p:cNvSpPr>
          <p:nvPr>
            <p:ph type="sldNum" sz="quarter" idx="12"/>
          </p:nvPr>
        </p:nvSpPr>
        <p:spPr/>
        <p:txBody>
          <a:bodyPr/>
          <a:lstStyle/>
          <a:p>
            <a:fld id="{922480B3-6827-41C5-96EF-23AEE4B6C646}" type="slidenum">
              <a:rPr lang="en-AU" smtClean="0"/>
              <a:pPr/>
              <a:t>154</a:t>
            </a:fld>
            <a:endParaRPr lang="en-AU"/>
          </a:p>
        </p:txBody>
      </p:sp>
    </p:spTree>
    <p:extLst>
      <p:ext uri="{BB962C8B-B14F-4D97-AF65-F5344CB8AC3E}">
        <p14:creationId xmlns="" xmlns:p14="http://schemas.microsoft.com/office/powerpoint/2010/main" val="1844675501"/>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Messaging Patterns</a:t>
            </a:r>
            <a:endParaRPr lang="en-AU" dirty="0"/>
          </a:p>
        </p:txBody>
      </p:sp>
      <p:sp>
        <p:nvSpPr>
          <p:cNvPr id="3" name="Content Placeholder 2"/>
          <p:cNvSpPr>
            <a:spLocks noGrp="1"/>
          </p:cNvSpPr>
          <p:nvPr>
            <p:ph idx="1"/>
          </p:nvPr>
        </p:nvSpPr>
        <p:spPr/>
        <p:txBody>
          <a:bodyPr/>
          <a:lstStyle/>
          <a:p>
            <a:r>
              <a:rPr lang="en-AU" dirty="0" smtClean="0"/>
              <a:t>Publish-Subscribe</a:t>
            </a:r>
          </a:p>
          <a:p>
            <a:endParaRPr lang="en-AU" dirty="0"/>
          </a:p>
          <a:p>
            <a:pPr marL="0" indent="0">
              <a:buNone/>
            </a:pPr>
            <a:endParaRPr lang="en-AU" dirty="0" smtClean="0"/>
          </a:p>
          <a:p>
            <a:pPr marL="0" indent="0">
              <a:buNone/>
            </a:pPr>
            <a:endParaRPr lang="en-AU" dirty="0"/>
          </a:p>
          <a:p>
            <a:pPr marL="0" indent="0">
              <a:buNone/>
            </a:pPr>
            <a:endParaRPr lang="en-AU" dirty="0" smtClean="0"/>
          </a:p>
          <a:p>
            <a:endParaRPr lang="en-AU" dirty="0" smtClean="0"/>
          </a:p>
          <a:p>
            <a:r>
              <a:rPr lang="en-AU" dirty="0" smtClean="0"/>
              <a:t>Request-Response</a:t>
            </a:r>
            <a:endParaRPr lang="en-AU" dirty="0"/>
          </a:p>
        </p:txBody>
      </p:sp>
      <p:sp>
        <p:nvSpPr>
          <p:cNvPr id="22" name="Slide Number Placeholder 21"/>
          <p:cNvSpPr>
            <a:spLocks noGrp="1"/>
          </p:cNvSpPr>
          <p:nvPr>
            <p:ph type="sldNum" sz="quarter" idx="12"/>
          </p:nvPr>
        </p:nvSpPr>
        <p:spPr/>
        <p:txBody>
          <a:bodyPr/>
          <a:lstStyle/>
          <a:p>
            <a:fld id="{922480B3-6827-41C5-96EF-23AEE4B6C646}" type="slidenum">
              <a:rPr lang="en-AU" smtClean="0"/>
              <a:pPr/>
              <a:t>155</a:t>
            </a:fld>
            <a:endParaRPr lang="en-AU"/>
          </a:p>
        </p:txBody>
      </p:sp>
      <p:sp>
        <p:nvSpPr>
          <p:cNvPr id="4" name="Rounded Rectangle 3"/>
          <p:cNvSpPr/>
          <p:nvPr/>
        </p:nvSpPr>
        <p:spPr>
          <a:xfrm>
            <a:off x="1691680" y="2132856"/>
            <a:ext cx="1404156" cy="1152128"/>
          </a:xfrm>
          <a:prstGeom prst="roundRect">
            <a:avLst/>
          </a:prstGeom>
          <a:solidFill>
            <a:schemeClr val="accent2">
              <a:lumMod val="40000"/>
              <a:lumOff val="60000"/>
            </a:schemeClr>
          </a:solidFill>
          <a:ln>
            <a:solidFill>
              <a:schemeClr val="accent2">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AU" dirty="0" smtClean="0">
                <a:solidFill>
                  <a:sysClr val="windowText" lastClr="000000"/>
                </a:solidFill>
              </a:rPr>
              <a:t>Provider</a:t>
            </a:r>
            <a:endParaRPr lang="en-AU" dirty="0">
              <a:solidFill>
                <a:sysClr val="windowText" lastClr="000000"/>
              </a:solidFill>
            </a:endParaRPr>
          </a:p>
        </p:txBody>
      </p:sp>
      <p:sp>
        <p:nvSpPr>
          <p:cNvPr id="5" name="Rounded Rectangle 4"/>
          <p:cNvSpPr/>
          <p:nvPr/>
        </p:nvSpPr>
        <p:spPr>
          <a:xfrm>
            <a:off x="3923928" y="1988840"/>
            <a:ext cx="1296144" cy="1440160"/>
          </a:xfrm>
          <a:prstGeom prst="roundRect">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ysClr val="windowText" lastClr="000000"/>
                </a:solidFill>
              </a:rPr>
              <a:t>ISBM</a:t>
            </a:r>
            <a:endParaRPr lang="en-AU" dirty="0">
              <a:solidFill>
                <a:sysClr val="windowText" lastClr="000000"/>
              </a:solidFill>
            </a:endParaRPr>
          </a:p>
        </p:txBody>
      </p:sp>
      <p:sp>
        <p:nvSpPr>
          <p:cNvPr id="6" name="Rounded Rectangle 5"/>
          <p:cNvSpPr/>
          <p:nvPr/>
        </p:nvSpPr>
        <p:spPr>
          <a:xfrm>
            <a:off x="6048164" y="2132856"/>
            <a:ext cx="1404156" cy="1152128"/>
          </a:xfrm>
          <a:prstGeom prst="roundRect">
            <a:avLst/>
          </a:prstGeom>
          <a:solidFill>
            <a:schemeClr val="accent2">
              <a:lumMod val="40000"/>
              <a:lumOff val="60000"/>
            </a:schemeClr>
          </a:solidFill>
          <a:ln>
            <a:solidFill>
              <a:schemeClr val="accent2">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AU" dirty="0" smtClean="0">
                <a:solidFill>
                  <a:sysClr val="windowText" lastClr="000000"/>
                </a:solidFill>
              </a:rPr>
              <a:t>Consumer</a:t>
            </a:r>
            <a:endParaRPr lang="en-AU" dirty="0">
              <a:solidFill>
                <a:sysClr val="windowText" lastClr="000000"/>
              </a:solidFill>
            </a:endParaRPr>
          </a:p>
        </p:txBody>
      </p:sp>
      <p:sp>
        <p:nvSpPr>
          <p:cNvPr id="7" name="Right Arrow 6"/>
          <p:cNvSpPr/>
          <p:nvPr/>
        </p:nvSpPr>
        <p:spPr>
          <a:xfrm>
            <a:off x="3185846" y="2204864"/>
            <a:ext cx="648072" cy="288032"/>
          </a:xfrm>
          <a:prstGeom prst="rightArrow">
            <a:avLst/>
          </a:prstGeom>
          <a:solidFill>
            <a:schemeClr val="accent3">
              <a:lumMod val="40000"/>
              <a:lumOff val="6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Right Arrow 7"/>
          <p:cNvSpPr/>
          <p:nvPr/>
        </p:nvSpPr>
        <p:spPr>
          <a:xfrm>
            <a:off x="5310082" y="2564904"/>
            <a:ext cx="648072" cy="288032"/>
          </a:xfrm>
          <a:prstGeom prst="rightArrow">
            <a:avLst/>
          </a:prstGeom>
          <a:solidFill>
            <a:schemeClr val="accent3">
              <a:lumMod val="40000"/>
              <a:lumOff val="6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ounded Rectangle 8"/>
          <p:cNvSpPr/>
          <p:nvPr/>
        </p:nvSpPr>
        <p:spPr>
          <a:xfrm>
            <a:off x="1691680" y="4797152"/>
            <a:ext cx="1404156" cy="1152128"/>
          </a:xfrm>
          <a:prstGeom prst="roundRect">
            <a:avLst/>
          </a:prstGeom>
          <a:solidFill>
            <a:schemeClr val="accent2">
              <a:lumMod val="40000"/>
              <a:lumOff val="60000"/>
            </a:schemeClr>
          </a:solidFill>
          <a:ln>
            <a:solidFill>
              <a:schemeClr val="accent2">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AU" dirty="0" smtClean="0">
                <a:solidFill>
                  <a:sysClr val="windowText" lastClr="000000"/>
                </a:solidFill>
              </a:rPr>
              <a:t>Provider</a:t>
            </a:r>
            <a:endParaRPr lang="en-AU" dirty="0">
              <a:solidFill>
                <a:sysClr val="windowText" lastClr="000000"/>
              </a:solidFill>
            </a:endParaRPr>
          </a:p>
        </p:txBody>
      </p:sp>
      <p:sp>
        <p:nvSpPr>
          <p:cNvPr id="10" name="Rounded Rectangle 9"/>
          <p:cNvSpPr/>
          <p:nvPr/>
        </p:nvSpPr>
        <p:spPr>
          <a:xfrm>
            <a:off x="3923928" y="4653136"/>
            <a:ext cx="1296144" cy="1440160"/>
          </a:xfrm>
          <a:prstGeom prst="roundRect">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ysClr val="windowText" lastClr="000000"/>
                </a:solidFill>
              </a:rPr>
              <a:t>ISBM</a:t>
            </a:r>
            <a:endParaRPr lang="en-AU" dirty="0">
              <a:solidFill>
                <a:sysClr val="windowText" lastClr="000000"/>
              </a:solidFill>
            </a:endParaRPr>
          </a:p>
        </p:txBody>
      </p:sp>
      <p:sp>
        <p:nvSpPr>
          <p:cNvPr id="11" name="Rounded Rectangle 10"/>
          <p:cNvSpPr/>
          <p:nvPr/>
        </p:nvSpPr>
        <p:spPr>
          <a:xfrm>
            <a:off x="6048164" y="4797152"/>
            <a:ext cx="1404156" cy="1152128"/>
          </a:xfrm>
          <a:prstGeom prst="roundRect">
            <a:avLst/>
          </a:prstGeom>
          <a:solidFill>
            <a:schemeClr val="accent2">
              <a:lumMod val="40000"/>
              <a:lumOff val="60000"/>
            </a:schemeClr>
          </a:solidFill>
          <a:ln>
            <a:solidFill>
              <a:schemeClr val="accent2">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AU" dirty="0" smtClean="0">
                <a:solidFill>
                  <a:sysClr val="windowText" lastClr="000000"/>
                </a:solidFill>
              </a:rPr>
              <a:t>Consumer</a:t>
            </a:r>
            <a:endParaRPr lang="en-AU" dirty="0">
              <a:solidFill>
                <a:sysClr val="windowText" lastClr="000000"/>
              </a:solidFill>
            </a:endParaRPr>
          </a:p>
        </p:txBody>
      </p:sp>
      <p:grpSp>
        <p:nvGrpSpPr>
          <p:cNvPr id="16" name="Group 16"/>
          <p:cNvGrpSpPr/>
          <p:nvPr/>
        </p:nvGrpSpPr>
        <p:grpSpPr>
          <a:xfrm>
            <a:off x="3185846" y="5013176"/>
            <a:ext cx="648072" cy="648072"/>
            <a:chOff x="2987824" y="5013176"/>
            <a:chExt cx="648072" cy="648072"/>
          </a:xfrm>
        </p:grpSpPr>
        <p:sp>
          <p:nvSpPr>
            <p:cNvPr id="12" name="Right Arrow 11"/>
            <p:cNvSpPr/>
            <p:nvPr/>
          </p:nvSpPr>
          <p:spPr>
            <a:xfrm flipH="1">
              <a:off x="2987824" y="5013176"/>
              <a:ext cx="648072" cy="288032"/>
            </a:xfrm>
            <a:prstGeom prst="rightArrow">
              <a:avLst/>
            </a:prstGeom>
            <a:solidFill>
              <a:schemeClr val="accent3">
                <a:lumMod val="40000"/>
                <a:lumOff val="6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Right Arrow 13"/>
            <p:cNvSpPr/>
            <p:nvPr/>
          </p:nvSpPr>
          <p:spPr>
            <a:xfrm>
              <a:off x="2987824" y="5373216"/>
              <a:ext cx="648072" cy="288032"/>
            </a:xfrm>
            <a:prstGeom prst="rightArrow">
              <a:avLst/>
            </a:prstGeom>
            <a:solidFill>
              <a:schemeClr val="accent3">
                <a:lumMod val="40000"/>
                <a:lumOff val="6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grpSp>
        <p:nvGrpSpPr>
          <p:cNvPr id="17" name="Group 15"/>
          <p:cNvGrpSpPr/>
          <p:nvPr/>
        </p:nvGrpSpPr>
        <p:grpSpPr>
          <a:xfrm>
            <a:off x="5310082" y="4797152"/>
            <a:ext cx="648072" cy="1080120"/>
            <a:chOff x="5148064" y="4797152"/>
            <a:chExt cx="648072" cy="1080120"/>
          </a:xfrm>
        </p:grpSpPr>
        <p:sp>
          <p:nvSpPr>
            <p:cNvPr id="13" name="Right Arrow 12"/>
            <p:cNvSpPr/>
            <p:nvPr/>
          </p:nvSpPr>
          <p:spPr>
            <a:xfrm flipH="1">
              <a:off x="5148064" y="4797152"/>
              <a:ext cx="648072" cy="288032"/>
            </a:xfrm>
            <a:prstGeom prst="rightArrow">
              <a:avLst/>
            </a:prstGeom>
            <a:solidFill>
              <a:schemeClr val="accent3">
                <a:lumMod val="40000"/>
                <a:lumOff val="6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Right Arrow 14"/>
            <p:cNvSpPr/>
            <p:nvPr/>
          </p:nvSpPr>
          <p:spPr>
            <a:xfrm>
              <a:off x="5148064" y="5589240"/>
              <a:ext cx="648072" cy="288032"/>
            </a:xfrm>
            <a:prstGeom prst="rightArrow">
              <a:avLst/>
            </a:prstGeom>
            <a:solidFill>
              <a:schemeClr val="accent3">
                <a:lumMod val="40000"/>
                <a:lumOff val="6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extLst>
      <p:ext uri="{BB962C8B-B14F-4D97-AF65-F5344CB8AC3E}">
        <p14:creationId xmlns="" xmlns:p14="http://schemas.microsoft.com/office/powerpoint/2010/main" val="713729450"/>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Message Delivery</a:t>
            </a:r>
            <a:endParaRPr lang="en-AU" dirty="0"/>
          </a:p>
        </p:txBody>
      </p:sp>
      <p:sp>
        <p:nvSpPr>
          <p:cNvPr id="3" name="Content Placeholder 2"/>
          <p:cNvSpPr>
            <a:spLocks noGrp="1"/>
          </p:cNvSpPr>
          <p:nvPr>
            <p:ph idx="1"/>
          </p:nvPr>
        </p:nvSpPr>
        <p:spPr/>
        <p:txBody>
          <a:bodyPr/>
          <a:lstStyle/>
          <a:p>
            <a:r>
              <a:rPr lang="en-AU" dirty="0"/>
              <a:t>Pub-Sub With </a:t>
            </a:r>
            <a:r>
              <a:rPr lang="en-AU" dirty="0" smtClean="0"/>
              <a:t>Notification (</a:t>
            </a:r>
            <a:r>
              <a:rPr lang="en-AU" dirty="0" err="1" smtClean="0"/>
              <a:t>callback</a:t>
            </a:r>
            <a:r>
              <a:rPr lang="en-AU" dirty="0" smtClean="0"/>
              <a:t>)</a:t>
            </a:r>
          </a:p>
          <a:p>
            <a:endParaRPr lang="en-AU" dirty="0"/>
          </a:p>
          <a:p>
            <a:endParaRPr lang="en-AU" dirty="0" smtClean="0"/>
          </a:p>
          <a:p>
            <a:endParaRPr lang="en-AU" dirty="0" smtClean="0"/>
          </a:p>
          <a:p>
            <a:endParaRPr lang="en-AU" dirty="0"/>
          </a:p>
          <a:p>
            <a:endParaRPr lang="en-AU" dirty="0"/>
          </a:p>
          <a:p>
            <a:r>
              <a:rPr lang="en-AU" dirty="0"/>
              <a:t>Pub-Sub Without </a:t>
            </a:r>
            <a:r>
              <a:rPr lang="en-AU" dirty="0" smtClean="0"/>
              <a:t>Notification (session queue)</a:t>
            </a:r>
            <a:endParaRPr lang="en-AU" dirty="0"/>
          </a:p>
        </p:txBody>
      </p:sp>
      <p:sp>
        <p:nvSpPr>
          <p:cNvPr id="4" name="Slide Number Placeholder 3"/>
          <p:cNvSpPr>
            <a:spLocks noGrp="1"/>
          </p:cNvSpPr>
          <p:nvPr>
            <p:ph type="sldNum" sz="quarter" idx="12"/>
          </p:nvPr>
        </p:nvSpPr>
        <p:spPr/>
        <p:txBody>
          <a:bodyPr/>
          <a:lstStyle/>
          <a:p>
            <a:fld id="{922480B3-6827-41C5-96EF-23AEE4B6C646}" type="slidenum">
              <a:rPr lang="en-AU" smtClean="0"/>
              <a:pPr/>
              <a:t>156</a:t>
            </a:fld>
            <a:endParaRPr lang="en-AU"/>
          </a:p>
        </p:txBody>
      </p:sp>
      <p:sp>
        <p:nvSpPr>
          <p:cNvPr id="6" name="Rounded Rectangle 5"/>
          <p:cNvSpPr/>
          <p:nvPr/>
        </p:nvSpPr>
        <p:spPr>
          <a:xfrm>
            <a:off x="1691680" y="2132856"/>
            <a:ext cx="1404156" cy="1152128"/>
          </a:xfrm>
          <a:prstGeom prst="roundRect">
            <a:avLst/>
          </a:prstGeom>
          <a:solidFill>
            <a:schemeClr val="accent2">
              <a:lumMod val="40000"/>
              <a:lumOff val="60000"/>
            </a:schemeClr>
          </a:solidFill>
          <a:ln>
            <a:solidFill>
              <a:schemeClr val="accent2">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AU" dirty="0" smtClean="0">
                <a:solidFill>
                  <a:sysClr val="windowText" lastClr="000000"/>
                </a:solidFill>
              </a:rPr>
              <a:t>Provider</a:t>
            </a:r>
            <a:endParaRPr lang="en-AU" dirty="0">
              <a:solidFill>
                <a:sysClr val="windowText" lastClr="000000"/>
              </a:solidFill>
            </a:endParaRPr>
          </a:p>
        </p:txBody>
      </p:sp>
      <p:sp>
        <p:nvSpPr>
          <p:cNvPr id="7" name="Rounded Rectangle 6"/>
          <p:cNvSpPr/>
          <p:nvPr/>
        </p:nvSpPr>
        <p:spPr>
          <a:xfrm>
            <a:off x="3923928" y="1988840"/>
            <a:ext cx="1296144" cy="1440160"/>
          </a:xfrm>
          <a:prstGeom prst="roundRect">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ysClr val="windowText" lastClr="000000"/>
                </a:solidFill>
              </a:rPr>
              <a:t>ISBM</a:t>
            </a:r>
            <a:endParaRPr lang="en-AU" dirty="0">
              <a:solidFill>
                <a:sysClr val="windowText" lastClr="000000"/>
              </a:solidFill>
            </a:endParaRPr>
          </a:p>
        </p:txBody>
      </p:sp>
      <p:sp>
        <p:nvSpPr>
          <p:cNvPr id="8" name="Rounded Rectangle 7"/>
          <p:cNvSpPr/>
          <p:nvPr/>
        </p:nvSpPr>
        <p:spPr>
          <a:xfrm>
            <a:off x="6048164" y="2132856"/>
            <a:ext cx="1404156" cy="1152128"/>
          </a:xfrm>
          <a:prstGeom prst="roundRect">
            <a:avLst/>
          </a:prstGeom>
          <a:solidFill>
            <a:schemeClr val="accent2">
              <a:lumMod val="40000"/>
              <a:lumOff val="60000"/>
            </a:schemeClr>
          </a:solidFill>
          <a:ln>
            <a:solidFill>
              <a:schemeClr val="accent2">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AU" dirty="0" smtClean="0">
                <a:solidFill>
                  <a:sysClr val="windowText" lastClr="000000"/>
                </a:solidFill>
              </a:rPr>
              <a:t>Consumer</a:t>
            </a:r>
            <a:endParaRPr lang="en-AU" dirty="0">
              <a:solidFill>
                <a:sysClr val="windowText" lastClr="000000"/>
              </a:solidFill>
            </a:endParaRPr>
          </a:p>
        </p:txBody>
      </p:sp>
      <p:sp>
        <p:nvSpPr>
          <p:cNvPr id="9" name="Right Arrow 8"/>
          <p:cNvSpPr/>
          <p:nvPr/>
        </p:nvSpPr>
        <p:spPr>
          <a:xfrm>
            <a:off x="3185846" y="2204864"/>
            <a:ext cx="648072" cy="288032"/>
          </a:xfrm>
          <a:prstGeom prst="rightArrow">
            <a:avLst/>
          </a:prstGeom>
          <a:solidFill>
            <a:schemeClr val="accent3">
              <a:lumMod val="40000"/>
              <a:lumOff val="6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ight Arrow 9"/>
          <p:cNvSpPr/>
          <p:nvPr/>
        </p:nvSpPr>
        <p:spPr>
          <a:xfrm>
            <a:off x="5310082" y="2564904"/>
            <a:ext cx="648072" cy="288032"/>
          </a:xfrm>
          <a:prstGeom prst="rightArrow">
            <a:avLst/>
          </a:prstGeom>
          <a:solidFill>
            <a:schemeClr val="accent3">
              <a:lumMod val="40000"/>
              <a:lumOff val="6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 name="Rounded Rectangle 15"/>
          <p:cNvSpPr/>
          <p:nvPr/>
        </p:nvSpPr>
        <p:spPr>
          <a:xfrm>
            <a:off x="1691680" y="4797152"/>
            <a:ext cx="1404156" cy="1152128"/>
          </a:xfrm>
          <a:prstGeom prst="roundRect">
            <a:avLst/>
          </a:prstGeom>
          <a:solidFill>
            <a:schemeClr val="accent2">
              <a:lumMod val="40000"/>
              <a:lumOff val="60000"/>
            </a:schemeClr>
          </a:solidFill>
          <a:ln>
            <a:solidFill>
              <a:schemeClr val="accent2">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AU" dirty="0" smtClean="0">
                <a:solidFill>
                  <a:sysClr val="windowText" lastClr="000000"/>
                </a:solidFill>
              </a:rPr>
              <a:t>Provider</a:t>
            </a:r>
            <a:endParaRPr lang="en-AU" dirty="0">
              <a:solidFill>
                <a:sysClr val="windowText" lastClr="000000"/>
              </a:solidFill>
            </a:endParaRPr>
          </a:p>
        </p:txBody>
      </p:sp>
      <p:sp>
        <p:nvSpPr>
          <p:cNvPr id="17" name="Rounded Rectangle 16"/>
          <p:cNvSpPr/>
          <p:nvPr/>
        </p:nvSpPr>
        <p:spPr>
          <a:xfrm>
            <a:off x="3923928" y="4653136"/>
            <a:ext cx="1296144" cy="1440160"/>
          </a:xfrm>
          <a:prstGeom prst="roundRect">
            <a:avLst/>
          </a:prstGeom>
          <a:solidFill>
            <a:schemeClr val="tx2">
              <a:lumMod val="20000"/>
              <a:lumOff val="80000"/>
            </a:schemeClr>
          </a:solidFill>
          <a:ln>
            <a:solidFill>
              <a:schemeClr val="tx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ysClr val="windowText" lastClr="000000"/>
                </a:solidFill>
              </a:rPr>
              <a:t>ISBM</a:t>
            </a:r>
            <a:endParaRPr lang="en-AU" dirty="0">
              <a:solidFill>
                <a:sysClr val="windowText" lastClr="000000"/>
              </a:solidFill>
            </a:endParaRPr>
          </a:p>
        </p:txBody>
      </p:sp>
      <p:sp>
        <p:nvSpPr>
          <p:cNvPr id="18" name="Rounded Rectangle 17"/>
          <p:cNvSpPr/>
          <p:nvPr/>
        </p:nvSpPr>
        <p:spPr>
          <a:xfrm>
            <a:off x="6048164" y="4797152"/>
            <a:ext cx="1404156" cy="1152128"/>
          </a:xfrm>
          <a:prstGeom prst="roundRect">
            <a:avLst/>
          </a:prstGeom>
          <a:solidFill>
            <a:schemeClr val="accent2">
              <a:lumMod val="40000"/>
              <a:lumOff val="60000"/>
            </a:schemeClr>
          </a:solidFill>
          <a:ln>
            <a:solidFill>
              <a:schemeClr val="accent2">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AU" dirty="0" smtClean="0">
                <a:solidFill>
                  <a:sysClr val="windowText" lastClr="000000"/>
                </a:solidFill>
              </a:rPr>
              <a:t>Consumer</a:t>
            </a:r>
            <a:endParaRPr lang="en-AU" dirty="0">
              <a:solidFill>
                <a:sysClr val="windowText" lastClr="000000"/>
              </a:solidFill>
            </a:endParaRPr>
          </a:p>
        </p:txBody>
      </p:sp>
      <p:sp>
        <p:nvSpPr>
          <p:cNvPr id="19" name="Right Arrow 18"/>
          <p:cNvSpPr/>
          <p:nvPr/>
        </p:nvSpPr>
        <p:spPr>
          <a:xfrm>
            <a:off x="3185846" y="5445224"/>
            <a:ext cx="648072" cy="288032"/>
          </a:xfrm>
          <a:prstGeom prst="rightArrow">
            <a:avLst/>
          </a:prstGeom>
          <a:solidFill>
            <a:schemeClr val="accent3">
              <a:lumMod val="40000"/>
              <a:lumOff val="6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0" name="Right Arrow 19"/>
          <p:cNvSpPr/>
          <p:nvPr/>
        </p:nvSpPr>
        <p:spPr>
          <a:xfrm flipH="1">
            <a:off x="5301081" y="4797152"/>
            <a:ext cx="648072" cy="288032"/>
          </a:xfrm>
          <a:prstGeom prst="rightArrow">
            <a:avLst/>
          </a:prstGeom>
          <a:solidFill>
            <a:schemeClr val="accent3">
              <a:lumMod val="40000"/>
              <a:lumOff val="6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smtClean="0">
                <a:solidFill>
                  <a:schemeClr val="tx1"/>
                </a:solidFill>
              </a:rPr>
              <a:t>Poll</a:t>
            </a:r>
            <a:endParaRPr lang="en-AU" sz="1600" dirty="0">
              <a:solidFill>
                <a:schemeClr val="tx1"/>
              </a:solidFill>
            </a:endParaRPr>
          </a:p>
        </p:txBody>
      </p:sp>
      <p:sp>
        <p:nvSpPr>
          <p:cNvPr id="23" name="Right Arrow 22"/>
          <p:cNvSpPr/>
          <p:nvPr/>
        </p:nvSpPr>
        <p:spPr>
          <a:xfrm flipH="1">
            <a:off x="5301081" y="5229200"/>
            <a:ext cx="648072" cy="288032"/>
          </a:xfrm>
          <a:prstGeom prst="rightArrow">
            <a:avLst/>
          </a:prstGeom>
          <a:solidFill>
            <a:schemeClr val="accent3">
              <a:lumMod val="40000"/>
              <a:lumOff val="6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smtClean="0">
                <a:solidFill>
                  <a:schemeClr val="tx1"/>
                </a:solidFill>
              </a:rPr>
              <a:t>Poll</a:t>
            </a:r>
            <a:endParaRPr lang="en-AU" sz="1600" dirty="0">
              <a:solidFill>
                <a:schemeClr val="tx1"/>
              </a:solidFill>
            </a:endParaRPr>
          </a:p>
        </p:txBody>
      </p:sp>
      <p:sp>
        <p:nvSpPr>
          <p:cNvPr id="24" name="Right Arrow 23"/>
          <p:cNvSpPr/>
          <p:nvPr/>
        </p:nvSpPr>
        <p:spPr>
          <a:xfrm flipH="1">
            <a:off x="5301081" y="5661248"/>
            <a:ext cx="648072" cy="288032"/>
          </a:xfrm>
          <a:prstGeom prst="rightArrow">
            <a:avLst/>
          </a:prstGeom>
          <a:solidFill>
            <a:schemeClr val="accent3">
              <a:lumMod val="40000"/>
              <a:lumOff val="60000"/>
            </a:schemeClr>
          </a:solidFill>
          <a:ln>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1600" dirty="0" smtClean="0">
                <a:solidFill>
                  <a:schemeClr val="tx1"/>
                </a:solidFill>
              </a:rPr>
              <a:t>Poll</a:t>
            </a:r>
            <a:endParaRPr lang="en-AU" sz="1600" dirty="0">
              <a:solidFill>
                <a:schemeClr val="tx1"/>
              </a:solidFill>
            </a:endParaRPr>
          </a:p>
        </p:txBody>
      </p:sp>
      <p:sp>
        <p:nvSpPr>
          <p:cNvPr id="26" name="Rounded Rectangular Callout 25"/>
          <p:cNvSpPr/>
          <p:nvPr/>
        </p:nvSpPr>
        <p:spPr>
          <a:xfrm>
            <a:off x="5580112" y="6237312"/>
            <a:ext cx="1687274" cy="504056"/>
          </a:xfrm>
          <a:prstGeom prst="wedgeRoundRectCallout">
            <a:avLst>
              <a:gd name="adj1" fmla="val -40150"/>
              <a:gd name="adj2" fmla="val -118338"/>
              <a:gd name="adj3" fmla="val 16667"/>
            </a:avLst>
          </a:prstGeom>
          <a:solidFill>
            <a:srgbClr val="FFFFCC"/>
          </a:solidFill>
          <a:ln>
            <a:solidFill>
              <a:srgbClr val="FFCC6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sz="1600" dirty="0" smtClean="0">
                <a:solidFill>
                  <a:schemeClr val="tx1"/>
                </a:solidFill>
              </a:rPr>
              <a:t>Returns message</a:t>
            </a:r>
            <a:endParaRPr lang="en-AU" sz="1600" dirty="0">
              <a:solidFill>
                <a:schemeClr val="tx1"/>
              </a:solidFill>
            </a:endParaRPr>
          </a:p>
        </p:txBody>
      </p:sp>
    </p:spTree>
    <p:extLst>
      <p:ext uri="{BB962C8B-B14F-4D97-AF65-F5344CB8AC3E}">
        <p14:creationId xmlns="" xmlns:p14="http://schemas.microsoft.com/office/powerpoint/2010/main" val="4086687621"/>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Message Delivery</a:t>
            </a:r>
            <a:endParaRPr lang="en-AU" dirty="0"/>
          </a:p>
        </p:txBody>
      </p:sp>
      <p:sp>
        <p:nvSpPr>
          <p:cNvPr id="3" name="Content Placeholder 2"/>
          <p:cNvSpPr>
            <a:spLocks noGrp="1"/>
          </p:cNvSpPr>
          <p:nvPr>
            <p:ph idx="1"/>
          </p:nvPr>
        </p:nvSpPr>
        <p:spPr/>
        <p:txBody>
          <a:bodyPr>
            <a:normAutofit/>
          </a:bodyPr>
          <a:lstStyle/>
          <a:p>
            <a:r>
              <a:rPr lang="en-AU" dirty="0" smtClean="0"/>
              <a:t>Channels</a:t>
            </a:r>
          </a:p>
          <a:p>
            <a:pPr lvl="1"/>
            <a:r>
              <a:rPr lang="en-AU" dirty="0" smtClean="0"/>
              <a:t>Provides a conduit between the ISBM and an application</a:t>
            </a:r>
          </a:p>
          <a:p>
            <a:pPr lvl="1"/>
            <a:r>
              <a:rPr lang="en-AU" dirty="0" smtClean="0"/>
              <a:t>Publication, Request and Response Channel Types</a:t>
            </a:r>
          </a:p>
          <a:p>
            <a:pPr lvl="1"/>
            <a:r>
              <a:rPr lang="en-AU" dirty="0" smtClean="0"/>
              <a:t>Definition</a:t>
            </a:r>
          </a:p>
          <a:p>
            <a:pPr lvl="1"/>
            <a:endParaRPr lang="en-AU" dirty="0" smtClean="0"/>
          </a:p>
          <a:p>
            <a:pPr lvl="2"/>
            <a:r>
              <a:rPr lang="en-AU" dirty="0" smtClean="0"/>
              <a:t>Example:</a:t>
            </a:r>
          </a:p>
        </p:txBody>
      </p:sp>
      <p:sp>
        <p:nvSpPr>
          <p:cNvPr id="8" name="Slide Number Placeholder 7"/>
          <p:cNvSpPr>
            <a:spLocks noGrp="1"/>
          </p:cNvSpPr>
          <p:nvPr>
            <p:ph type="sldNum" sz="quarter" idx="12"/>
          </p:nvPr>
        </p:nvSpPr>
        <p:spPr/>
        <p:txBody>
          <a:bodyPr/>
          <a:lstStyle/>
          <a:p>
            <a:fld id="{922480B3-6827-41C5-96EF-23AEE4B6C646}" type="slidenum">
              <a:rPr lang="en-AU" smtClean="0"/>
              <a:pPr/>
              <a:t>157</a:t>
            </a:fld>
            <a:endParaRPr lang="en-AU"/>
          </a:p>
        </p:txBody>
      </p:sp>
      <p:sp>
        <p:nvSpPr>
          <p:cNvPr id="6" name="Rectangle 5"/>
          <p:cNvSpPr/>
          <p:nvPr/>
        </p:nvSpPr>
        <p:spPr>
          <a:xfrm>
            <a:off x="1259632" y="4149080"/>
            <a:ext cx="4752528" cy="360040"/>
          </a:xfrm>
          <a:prstGeom prst="rect">
            <a:avLst/>
          </a:prstGeom>
          <a:solidFill>
            <a:srgbClr val="FFFFCC"/>
          </a:solidFill>
          <a:ln>
            <a:solidFill>
              <a:srgbClr val="FFCC6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AU" dirty="0" smtClean="0">
                <a:solidFill>
                  <a:schemeClr val="tx1"/>
                </a:solidFill>
              </a:rPr>
              <a:t>\</a:t>
            </a:r>
            <a:r>
              <a:rPr lang="en-AU" dirty="0" err="1" smtClean="0">
                <a:solidFill>
                  <a:schemeClr val="tx1"/>
                </a:solidFill>
              </a:rPr>
              <a:t>AJAXEnterprises</a:t>
            </a:r>
            <a:r>
              <a:rPr lang="en-AU" dirty="0" smtClean="0">
                <a:solidFill>
                  <a:schemeClr val="tx1"/>
                </a:solidFill>
              </a:rPr>
              <a:t>\France\Material\Request</a:t>
            </a:r>
            <a:endParaRPr lang="en-AU" dirty="0">
              <a:solidFill>
                <a:schemeClr val="tx1"/>
              </a:solidFill>
            </a:endParaRPr>
          </a:p>
        </p:txBody>
      </p:sp>
      <p:sp>
        <p:nvSpPr>
          <p:cNvPr id="4" name="Rectangle 3"/>
          <p:cNvSpPr/>
          <p:nvPr/>
        </p:nvSpPr>
        <p:spPr>
          <a:xfrm>
            <a:off x="1259632" y="3212976"/>
            <a:ext cx="7056784" cy="360040"/>
          </a:xfrm>
          <a:prstGeom prst="rect">
            <a:avLst/>
          </a:prstGeom>
          <a:solidFill>
            <a:srgbClr val="FFFFCC"/>
          </a:solidFill>
          <a:ln>
            <a:solidFill>
              <a:srgbClr val="FFCC6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chemeClr val="tx1"/>
                </a:solidFill>
              </a:rPr>
              <a:t>\&lt;ISBM root&gt;\&lt;channel scope&gt;\&lt;information scope&gt;\&lt;channel use&gt;</a:t>
            </a:r>
            <a:endParaRPr lang="en-AU" dirty="0">
              <a:solidFill>
                <a:schemeClr val="tx1"/>
              </a:solidFill>
            </a:endParaRPr>
          </a:p>
        </p:txBody>
      </p:sp>
    </p:spTree>
    <p:extLst>
      <p:ext uri="{BB962C8B-B14F-4D97-AF65-F5344CB8AC3E}">
        <p14:creationId xmlns="" xmlns:p14="http://schemas.microsoft.com/office/powerpoint/2010/main" val="1763084864"/>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Message Routing</a:t>
            </a:r>
            <a:endParaRPr lang="en-AU" dirty="0"/>
          </a:p>
        </p:txBody>
      </p:sp>
      <p:sp>
        <p:nvSpPr>
          <p:cNvPr id="3" name="Content Placeholder 2"/>
          <p:cNvSpPr>
            <a:spLocks noGrp="1"/>
          </p:cNvSpPr>
          <p:nvPr>
            <p:ph idx="1"/>
          </p:nvPr>
        </p:nvSpPr>
        <p:spPr/>
        <p:txBody>
          <a:bodyPr>
            <a:normAutofit/>
          </a:bodyPr>
          <a:lstStyle/>
          <a:p>
            <a:r>
              <a:rPr lang="en-AU" dirty="0" smtClean="0"/>
              <a:t>Topics</a:t>
            </a:r>
          </a:p>
          <a:p>
            <a:pPr lvl="1"/>
            <a:r>
              <a:rPr lang="en-AU" dirty="0" smtClean="0"/>
              <a:t>Specify type of information published or posted</a:t>
            </a:r>
          </a:p>
          <a:p>
            <a:pPr lvl="1"/>
            <a:r>
              <a:rPr lang="en-AU" dirty="0" smtClean="0"/>
              <a:t>Serves to filter information types</a:t>
            </a:r>
          </a:p>
          <a:p>
            <a:pPr lvl="1"/>
            <a:r>
              <a:rPr lang="en-AU" dirty="0" smtClean="0"/>
              <a:t>Defined as </a:t>
            </a:r>
            <a:r>
              <a:rPr lang="en-AU" dirty="0" err="1" smtClean="0"/>
              <a:t>XPath</a:t>
            </a:r>
            <a:r>
              <a:rPr lang="en-AU" dirty="0" smtClean="0"/>
              <a:t> v1.0 expressions</a:t>
            </a:r>
          </a:p>
          <a:p>
            <a:pPr lvl="2"/>
            <a:r>
              <a:rPr lang="en-AU" dirty="0" smtClean="0"/>
              <a:t>Example</a:t>
            </a:r>
          </a:p>
          <a:p>
            <a:pPr lvl="2"/>
            <a:endParaRPr lang="en-AU" dirty="0" smtClean="0"/>
          </a:p>
          <a:p>
            <a:pPr lvl="1"/>
            <a:r>
              <a:rPr lang="en-AU" dirty="0" smtClean="0"/>
              <a:t>Standard topics</a:t>
            </a:r>
          </a:p>
          <a:p>
            <a:pPr lvl="2"/>
            <a:r>
              <a:rPr lang="en-AU" dirty="0" smtClean="0"/>
              <a:t>WBF B2MML</a:t>
            </a:r>
          </a:p>
          <a:p>
            <a:pPr lvl="2"/>
            <a:r>
              <a:rPr lang="en-AU" dirty="0" smtClean="0"/>
              <a:t>MIMOSA CCOM</a:t>
            </a:r>
          </a:p>
        </p:txBody>
      </p:sp>
      <p:sp>
        <p:nvSpPr>
          <p:cNvPr id="7" name="Slide Number Placeholder 6"/>
          <p:cNvSpPr>
            <a:spLocks noGrp="1"/>
          </p:cNvSpPr>
          <p:nvPr>
            <p:ph type="sldNum" sz="quarter" idx="12"/>
          </p:nvPr>
        </p:nvSpPr>
        <p:spPr/>
        <p:txBody>
          <a:bodyPr/>
          <a:lstStyle/>
          <a:p>
            <a:fld id="{922480B3-6827-41C5-96EF-23AEE4B6C646}" type="slidenum">
              <a:rPr lang="en-AU" smtClean="0"/>
              <a:pPr/>
              <a:t>158</a:t>
            </a:fld>
            <a:endParaRPr lang="en-AU"/>
          </a:p>
        </p:txBody>
      </p:sp>
      <p:sp>
        <p:nvSpPr>
          <p:cNvPr id="4" name="Rectangle 3"/>
          <p:cNvSpPr/>
          <p:nvPr/>
        </p:nvSpPr>
        <p:spPr>
          <a:xfrm>
            <a:off x="1475656" y="3645024"/>
            <a:ext cx="4752528" cy="360040"/>
          </a:xfrm>
          <a:prstGeom prst="rect">
            <a:avLst/>
          </a:prstGeom>
          <a:solidFill>
            <a:srgbClr val="FFFFCC"/>
          </a:solidFill>
          <a:ln>
            <a:solidFill>
              <a:srgbClr val="FFCC6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AU" dirty="0" smtClean="0">
                <a:solidFill>
                  <a:schemeClr val="tx1"/>
                </a:solidFill>
              </a:rPr>
              <a:t>/</a:t>
            </a:r>
            <a:r>
              <a:rPr lang="en-AU" dirty="0" err="1" smtClean="0">
                <a:solidFill>
                  <a:schemeClr val="tx1"/>
                </a:solidFill>
              </a:rPr>
              <a:t>CCOM:Segment</a:t>
            </a:r>
            <a:r>
              <a:rPr lang="en-AU" dirty="0" smtClean="0">
                <a:solidFill>
                  <a:schemeClr val="tx1"/>
                </a:solidFill>
              </a:rPr>
              <a:t>[Tag=‘</a:t>
            </a:r>
            <a:r>
              <a:rPr lang="en-AU" dirty="0" smtClean="0">
                <a:solidFill>
                  <a:sysClr val="windowText" lastClr="000000"/>
                </a:solidFill>
              </a:rPr>
              <a:t>D-P02’</a:t>
            </a:r>
            <a:r>
              <a:rPr lang="en-AU" dirty="0" smtClean="0">
                <a:solidFill>
                  <a:schemeClr val="tx1"/>
                </a:solidFill>
              </a:rPr>
              <a:t>]</a:t>
            </a:r>
            <a:endParaRPr lang="en-AU" dirty="0">
              <a:solidFill>
                <a:schemeClr val="tx1"/>
              </a:solidFill>
            </a:endParaRPr>
          </a:p>
        </p:txBody>
      </p:sp>
    </p:spTree>
    <p:extLst>
      <p:ext uri="{BB962C8B-B14F-4D97-AF65-F5344CB8AC3E}">
        <p14:creationId xmlns="" xmlns:p14="http://schemas.microsoft.com/office/powerpoint/2010/main" val="3546052542"/>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Message Content</a:t>
            </a:r>
            <a:endParaRPr lang="en-AU" dirty="0"/>
          </a:p>
        </p:txBody>
      </p:sp>
      <p:sp>
        <p:nvSpPr>
          <p:cNvPr id="3" name="Content Placeholder 2"/>
          <p:cNvSpPr>
            <a:spLocks noGrp="1"/>
          </p:cNvSpPr>
          <p:nvPr>
            <p:ph idx="1"/>
          </p:nvPr>
        </p:nvSpPr>
        <p:spPr/>
        <p:txBody>
          <a:bodyPr/>
          <a:lstStyle/>
          <a:p>
            <a:r>
              <a:rPr lang="en-AU" dirty="0" smtClean="0"/>
              <a:t>IEC/ISO 62264-5 Message Architecture</a:t>
            </a:r>
            <a:endParaRPr lang="en-AU" dirty="0"/>
          </a:p>
        </p:txBody>
      </p:sp>
      <p:sp>
        <p:nvSpPr>
          <p:cNvPr id="4" name="Slide Number Placeholder 3"/>
          <p:cNvSpPr>
            <a:spLocks noGrp="1"/>
          </p:cNvSpPr>
          <p:nvPr>
            <p:ph type="sldNum" sz="quarter" idx="12"/>
          </p:nvPr>
        </p:nvSpPr>
        <p:spPr/>
        <p:txBody>
          <a:bodyPr/>
          <a:lstStyle/>
          <a:p>
            <a:fld id="{922480B3-6827-41C5-96EF-23AEE4B6C646}" type="slidenum">
              <a:rPr lang="en-AU" smtClean="0"/>
              <a:pPr/>
              <a:t>159</a:t>
            </a:fld>
            <a:endParaRPr lang="en-AU"/>
          </a:p>
        </p:txBody>
      </p:sp>
      <p:sp>
        <p:nvSpPr>
          <p:cNvPr id="5" name="Rectangle 14"/>
          <p:cNvSpPr>
            <a:spLocks noChangeArrowheads="1"/>
          </p:cNvSpPr>
          <p:nvPr/>
        </p:nvSpPr>
        <p:spPr bwMode="auto">
          <a:xfrm>
            <a:off x="152400" y="152400"/>
            <a:ext cx="9144000" cy="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12" name="Text Box 4"/>
          <p:cNvSpPr txBox="1">
            <a:spLocks noChangeArrowheads="1"/>
          </p:cNvSpPr>
          <p:nvPr/>
        </p:nvSpPr>
        <p:spPr bwMode="auto">
          <a:xfrm>
            <a:off x="52219" y="4037192"/>
            <a:ext cx="2935605" cy="2128112"/>
          </a:xfrm>
          <a:prstGeom prst="rect">
            <a:avLst/>
          </a:prstGeom>
          <a:noFill/>
          <a:ln>
            <a:noFill/>
          </a:ln>
          <a:extLst>
            <a:ext uri="{909E8E84-426E-40DD-AFC4-6F175D3DCCD1}">
              <a14:hiddenFill xmlns="" xmlns:a14="http://schemas.microsoft.com/office/drawing/2010/main">
                <a:solidFill>
                  <a:srgbClr val="BBE0E3"/>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78638" tIns="39319" rIns="78638" bIns="39319"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de-DE" altLang="ja-JP" b="1" i="0" u="none" strike="noStrike" cap="none" normalizeH="0" baseline="0" dirty="0" smtClean="0">
                <a:ln>
                  <a:noFill/>
                </a:ln>
                <a:solidFill>
                  <a:srgbClr val="000000"/>
                </a:solidFill>
                <a:effectLst/>
                <a:latin typeface="Arial" pitchFamily="34" charset="0"/>
                <a:ea typeface="MS Mincho" pitchFamily="49" charset="-128"/>
                <a:cs typeface="Arial" pitchFamily="34" charset="0"/>
              </a:rPr>
              <a:t>Initiating verbs:</a:t>
            </a:r>
            <a:r>
              <a:rPr lang="de-DE" altLang="ja-JP" dirty="0">
                <a:solidFill>
                  <a:srgbClr val="000000"/>
                </a:solidFill>
                <a:latin typeface="Arial" pitchFamily="34" charset="0"/>
                <a:ea typeface="MS Mincho" pitchFamily="49" charset="-128"/>
                <a:cs typeface="Arial" pitchFamily="34" charset="0"/>
              </a:rPr>
              <a:t/>
            </a:r>
            <a:br>
              <a:rPr lang="de-DE" altLang="ja-JP" dirty="0">
                <a:solidFill>
                  <a:srgbClr val="000000"/>
                </a:solidFill>
                <a:latin typeface="Arial" pitchFamily="34" charset="0"/>
                <a:ea typeface="MS Mincho" pitchFamily="49" charset="-128"/>
                <a:cs typeface="Arial" pitchFamily="34" charset="0"/>
              </a:rPr>
            </a:br>
            <a:r>
              <a:rPr kumimoji="0" lang="de-DE" altLang="ja-JP" b="0" i="0" u="none" strike="noStrike" cap="none" normalizeH="0" baseline="0" dirty="0" smtClean="0">
                <a:ln>
                  <a:noFill/>
                </a:ln>
                <a:solidFill>
                  <a:srgbClr val="000000"/>
                </a:solidFill>
                <a:effectLst/>
                <a:latin typeface="Arial" pitchFamily="34" charset="0"/>
                <a:ea typeface="MS Mincho" pitchFamily="49" charset="-128"/>
                <a:cs typeface="Arial" pitchFamily="34" charset="0"/>
              </a:rPr>
              <a:t>Get, Change, Cancel, Process, Sync</a:t>
            </a:r>
            <a:endParaRPr kumimoji="0" lang="de-DE" altLang="ja-JP" b="0" i="0" u="none" strike="noStrike" cap="none" normalizeH="0" baseline="0" dirty="0" smtClean="0">
              <a:ln>
                <a:noFill/>
              </a:ln>
              <a:solidFill>
                <a:schemeClr val="tx1"/>
              </a:solidFill>
              <a:effectLst/>
              <a:latin typeface="Arial" pitchFamily="34" charset="0"/>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de-DE" altLang="ja-JP" b="1" i="0" u="none" strike="noStrike" cap="none" normalizeH="0" baseline="0" dirty="0" smtClean="0">
              <a:ln>
                <a:noFill/>
              </a:ln>
              <a:solidFill>
                <a:srgbClr val="000000"/>
              </a:solidFill>
              <a:effectLst/>
              <a:latin typeface="Arial" pitchFamily="34" charset="0"/>
              <a:ea typeface="MS Mincho" pitchFamily="49" charset="-128"/>
              <a:cs typeface="Arial"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de-DE" altLang="ja-JP" b="1" i="0" u="none" strike="noStrike" cap="none" normalizeH="0" baseline="0" dirty="0" smtClean="0">
                <a:ln>
                  <a:noFill/>
                </a:ln>
                <a:solidFill>
                  <a:srgbClr val="000000"/>
                </a:solidFill>
                <a:effectLst/>
                <a:latin typeface="Arial" pitchFamily="34" charset="0"/>
                <a:ea typeface="MS Mincho" pitchFamily="49" charset="-128"/>
                <a:cs typeface="Arial" pitchFamily="34" charset="0"/>
              </a:rPr>
              <a:t>Responding verbs:</a:t>
            </a:r>
            <a:r>
              <a:rPr lang="de-DE" altLang="ja-JP" dirty="0">
                <a:solidFill>
                  <a:srgbClr val="000000"/>
                </a:solidFill>
                <a:latin typeface="Arial" pitchFamily="34" charset="0"/>
                <a:ea typeface="MS Mincho" pitchFamily="49" charset="-128"/>
                <a:cs typeface="Arial" pitchFamily="34" charset="0"/>
              </a:rPr>
              <a:t/>
            </a:r>
            <a:br>
              <a:rPr lang="de-DE" altLang="ja-JP" dirty="0">
                <a:solidFill>
                  <a:srgbClr val="000000"/>
                </a:solidFill>
                <a:latin typeface="Arial" pitchFamily="34" charset="0"/>
                <a:ea typeface="MS Mincho" pitchFamily="49" charset="-128"/>
                <a:cs typeface="Arial" pitchFamily="34" charset="0"/>
              </a:rPr>
            </a:br>
            <a:r>
              <a:rPr kumimoji="0" lang="de-DE" altLang="ja-JP" b="0" i="0" u="none" strike="noStrike" cap="none" normalizeH="0" baseline="0" dirty="0" smtClean="0">
                <a:ln>
                  <a:noFill/>
                </a:ln>
                <a:solidFill>
                  <a:srgbClr val="000000"/>
                </a:solidFill>
                <a:effectLst/>
                <a:latin typeface="Arial" pitchFamily="34" charset="0"/>
                <a:ea typeface="MS Mincho" pitchFamily="49" charset="-128"/>
                <a:cs typeface="Arial" pitchFamily="34" charset="0"/>
              </a:rPr>
              <a:t>Show, Confirm, Acknowledge, Response</a:t>
            </a:r>
            <a:endParaRPr kumimoji="0" lang="de-DE" altLang="ja-JP" b="0" i="0" u="none" strike="noStrike" cap="none" normalizeH="0" baseline="0" dirty="0" smtClean="0">
              <a:ln>
                <a:noFill/>
              </a:ln>
              <a:solidFill>
                <a:schemeClr val="tx1"/>
              </a:solidFill>
              <a:effectLst/>
              <a:latin typeface="Arial" pitchFamily="34" charset="0"/>
              <a:cs typeface="Arial" pitchFamily="34" charset="0"/>
            </a:endParaRPr>
          </a:p>
        </p:txBody>
      </p:sp>
      <p:sp>
        <p:nvSpPr>
          <p:cNvPr id="8" name="Rectangle 12"/>
          <p:cNvSpPr>
            <a:spLocks noChangeArrowheads="1"/>
          </p:cNvSpPr>
          <p:nvPr/>
        </p:nvSpPr>
        <p:spPr bwMode="auto">
          <a:xfrm>
            <a:off x="3131840" y="2431713"/>
            <a:ext cx="3240360" cy="3739186"/>
          </a:xfrm>
          <a:prstGeom prst="rect">
            <a:avLst/>
          </a:prstGeom>
          <a:solidFill>
            <a:schemeClr val="accent5">
              <a:lumMod val="20000"/>
              <a:lumOff val="80000"/>
            </a:schemeClr>
          </a:solidFill>
          <a:ln>
            <a:headEnd/>
            <a:tailEnd/>
          </a:ln>
        </p:spPr>
        <p:style>
          <a:lnRef idx="2">
            <a:schemeClr val="accent5">
              <a:shade val="50000"/>
            </a:schemeClr>
          </a:lnRef>
          <a:fillRef idx="1">
            <a:schemeClr val="accent5"/>
          </a:fillRef>
          <a:effectRef idx="0">
            <a:schemeClr val="accent5"/>
          </a:effectRef>
          <a:fontRef idx="minor">
            <a:schemeClr val="lt1"/>
          </a:fontRef>
        </p:style>
        <p:txBody>
          <a:bodyPr vert="horz" wrap="square" lIns="78638" tIns="39319" rIns="78638" bIns="39319"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ja-JP" b="0" i="0" u="none" strike="noStrike" cap="none" normalizeH="0" baseline="0" smtClean="0">
                <a:ln>
                  <a:noFill/>
                </a:ln>
                <a:solidFill>
                  <a:srgbClr val="000000"/>
                </a:solidFill>
                <a:effectLst/>
                <a:ea typeface="MS Mincho" pitchFamily="49" charset="-128"/>
                <a:cs typeface="Courier New" pitchFamily="49" charset="0"/>
              </a:rPr>
              <a:t>Data Message</a:t>
            </a:r>
            <a:endParaRPr kumimoji="0" lang="de-DE" altLang="ja-JP" b="0" i="0" u="none" strike="noStrike" cap="none" normalizeH="0" baseline="0" smtClean="0">
              <a:ln>
                <a:noFill/>
              </a:ln>
              <a:solidFill>
                <a:schemeClr val="tx1"/>
              </a:solidFill>
              <a:effectLst/>
              <a:cs typeface="Arial" pitchFamily="34" charset="0"/>
            </a:endParaRPr>
          </a:p>
        </p:txBody>
      </p:sp>
      <p:sp>
        <p:nvSpPr>
          <p:cNvPr id="15" name="Rectangle 11"/>
          <p:cNvSpPr>
            <a:spLocks noChangeArrowheads="1"/>
          </p:cNvSpPr>
          <p:nvPr/>
        </p:nvSpPr>
        <p:spPr bwMode="auto">
          <a:xfrm>
            <a:off x="3322101" y="3031915"/>
            <a:ext cx="2835192" cy="1114173"/>
          </a:xfrm>
          <a:prstGeom prst="rect">
            <a:avLst/>
          </a:prstGeom>
          <a:solidFill>
            <a:srgbClr val="FFFFFF"/>
          </a:solidFill>
          <a:ln w="28575">
            <a:solidFill>
              <a:srgbClr val="000000"/>
            </a:solidFill>
            <a:miter lim="800000"/>
            <a:headEnd/>
            <a:tailEnd/>
          </a:ln>
        </p:spPr>
        <p:txBody>
          <a:bodyPr vert="horz" wrap="square" lIns="78638" tIns="39319" rIns="78638" bIns="39319"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ja-JP" b="0" i="0" u="none" strike="noStrike" cap="none" normalizeH="0" baseline="0" smtClean="0">
                <a:ln>
                  <a:noFill/>
                </a:ln>
                <a:solidFill>
                  <a:srgbClr val="000000"/>
                </a:solidFill>
                <a:effectLst/>
                <a:ea typeface="MS Mincho" pitchFamily="49" charset="-128"/>
                <a:cs typeface="Courier New" pitchFamily="49" charset="0"/>
              </a:rPr>
              <a:t>Application Area</a:t>
            </a:r>
            <a:endParaRPr kumimoji="0" lang="de-DE" altLang="ja-JP" b="0" i="0" u="none" strike="noStrike" cap="none" normalizeH="0" baseline="0" smtClean="0">
              <a:ln>
                <a:noFill/>
              </a:ln>
              <a:solidFill>
                <a:schemeClr val="tx1"/>
              </a:solidFill>
              <a:effectLst/>
              <a:cs typeface="Arial" pitchFamily="34" charset="0"/>
            </a:endParaRPr>
          </a:p>
        </p:txBody>
      </p:sp>
      <p:sp>
        <p:nvSpPr>
          <p:cNvPr id="16" name="Rectangle 10"/>
          <p:cNvSpPr>
            <a:spLocks noChangeArrowheads="1"/>
          </p:cNvSpPr>
          <p:nvPr/>
        </p:nvSpPr>
        <p:spPr bwMode="auto">
          <a:xfrm>
            <a:off x="3322101" y="4357105"/>
            <a:ext cx="2835192" cy="1605844"/>
          </a:xfrm>
          <a:prstGeom prst="rect">
            <a:avLst/>
          </a:prstGeom>
          <a:solidFill>
            <a:srgbClr val="FFFFFF"/>
          </a:solidFill>
          <a:ln w="28575">
            <a:solidFill>
              <a:srgbClr val="000000"/>
            </a:solidFill>
            <a:miter lim="800000"/>
            <a:headEnd/>
            <a:tailEnd/>
          </a:ln>
        </p:spPr>
        <p:txBody>
          <a:bodyPr vert="horz" wrap="square" lIns="78638" tIns="39319" rIns="78638" bIns="39319"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ja-JP" b="0" i="0" u="none" strike="noStrike" cap="none" normalizeH="0" baseline="0" smtClean="0">
                <a:ln>
                  <a:noFill/>
                </a:ln>
                <a:solidFill>
                  <a:srgbClr val="000000"/>
                </a:solidFill>
                <a:effectLst/>
                <a:ea typeface="MS Mincho" pitchFamily="49" charset="-128"/>
                <a:cs typeface="Courier New" pitchFamily="49" charset="0"/>
              </a:rPr>
              <a:t>Data Area</a:t>
            </a:r>
            <a:endParaRPr kumimoji="0" lang="de-DE" altLang="ja-JP" b="0" i="0" u="none" strike="noStrike" cap="none" normalizeH="0" baseline="0" smtClean="0">
              <a:ln>
                <a:noFill/>
              </a:ln>
              <a:solidFill>
                <a:schemeClr val="tx1"/>
              </a:solidFill>
              <a:effectLst/>
              <a:cs typeface="Arial" pitchFamily="34" charset="0"/>
            </a:endParaRPr>
          </a:p>
        </p:txBody>
      </p:sp>
      <p:sp>
        <p:nvSpPr>
          <p:cNvPr id="17" name="Rectangle 9"/>
          <p:cNvSpPr>
            <a:spLocks noChangeArrowheads="1"/>
          </p:cNvSpPr>
          <p:nvPr/>
        </p:nvSpPr>
        <p:spPr bwMode="auto">
          <a:xfrm>
            <a:off x="3524615" y="4855107"/>
            <a:ext cx="1113825" cy="911596"/>
          </a:xfrm>
          <a:prstGeom prst="rect">
            <a:avLst/>
          </a:prstGeom>
          <a:solidFill>
            <a:schemeClr val="accent6">
              <a:lumMod val="20000"/>
              <a:lumOff val="80000"/>
            </a:schemeClr>
          </a:solidFill>
          <a:ln>
            <a:headEnd/>
            <a:tailEnd/>
          </a:ln>
        </p:spPr>
        <p:style>
          <a:lnRef idx="2">
            <a:schemeClr val="accent6">
              <a:shade val="50000"/>
            </a:schemeClr>
          </a:lnRef>
          <a:fillRef idx="1">
            <a:schemeClr val="accent6"/>
          </a:fillRef>
          <a:effectRef idx="0">
            <a:schemeClr val="accent6"/>
          </a:effectRef>
          <a:fontRef idx="minor">
            <a:schemeClr val="lt1"/>
          </a:fontRef>
        </p:style>
        <p:txBody>
          <a:bodyPr vert="horz" wrap="square" lIns="78638" tIns="39319" rIns="78638" bIns="39319"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ja-JP" b="0" i="0" u="none" strike="noStrike" cap="none" normalizeH="0" baseline="0" smtClean="0">
                <a:ln>
                  <a:noFill/>
                </a:ln>
                <a:solidFill>
                  <a:srgbClr val="000000"/>
                </a:solidFill>
                <a:effectLst/>
                <a:ea typeface="MS Mincho" pitchFamily="49" charset="-128"/>
                <a:cs typeface="Courier New" pitchFamily="49" charset="0"/>
              </a:rPr>
              <a:t>Verb Area</a:t>
            </a:r>
            <a:endParaRPr kumimoji="0" lang="de-DE" altLang="ja-JP" b="0" i="0" u="none" strike="noStrike" cap="none" normalizeH="0" baseline="0" smtClean="0">
              <a:ln>
                <a:noFill/>
              </a:ln>
              <a:solidFill>
                <a:schemeClr val="tx1"/>
              </a:solidFill>
              <a:effectLst/>
              <a:cs typeface="Arial" pitchFamily="34" charset="0"/>
            </a:endParaRPr>
          </a:p>
        </p:txBody>
      </p:sp>
      <p:sp>
        <p:nvSpPr>
          <p:cNvPr id="18" name="Rectangle 8"/>
          <p:cNvSpPr>
            <a:spLocks noChangeArrowheads="1"/>
          </p:cNvSpPr>
          <p:nvPr/>
        </p:nvSpPr>
        <p:spPr bwMode="auto">
          <a:xfrm>
            <a:off x="4840954" y="4855107"/>
            <a:ext cx="1113825" cy="911596"/>
          </a:xfrm>
          <a:prstGeom prst="rect">
            <a:avLst/>
          </a:prstGeom>
          <a:solidFill>
            <a:schemeClr val="accent6">
              <a:lumMod val="20000"/>
              <a:lumOff val="80000"/>
            </a:schemeClr>
          </a:solidFill>
          <a:ln>
            <a:headEnd/>
            <a:tailEnd/>
          </a:ln>
        </p:spPr>
        <p:style>
          <a:lnRef idx="2">
            <a:schemeClr val="accent6">
              <a:shade val="50000"/>
            </a:schemeClr>
          </a:lnRef>
          <a:fillRef idx="1">
            <a:schemeClr val="accent6"/>
          </a:fillRef>
          <a:effectRef idx="0">
            <a:schemeClr val="accent6"/>
          </a:effectRef>
          <a:fontRef idx="minor">
            <a:schemeClr val="lt1"/>
          </a:fontRef>
        </p:style>
        <p:txBody>
          <a:bodyPr vert="horz" wrap="square" lIns="78638" tIns="39319" rIns="78638" bIns="39319"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de-DE" altLang="ja-JP" b="0" i="0" u="none" strike="noStrike" cap="none" normalizeH="0" baseline="0" smtClean="0">
                <a:ln>
                  <a:noFill/>
                </a:ln>
                <a:solidFill>
                  <a:srgbClr val="000000"/>
                </a:solidFill>
                <a:effectLst/>
                <a:ea typeface="MS Mincho" pitchFamily="49" charset="-128"/>
                <a:cs typeface="Courier New" pitchFamily="49" charset="0"/>
              </a:rPr>
              <a:t>Noun Area</a:t>
            </a:r>
            <a:endParaRPr kumimoji="0" lang="de-DE" altLang="ja-JP" b="0" i="0" u="none" strike="noStrike" cap="none" normalizeH="0" baseline="0" smtClean="0">
              <a:ln>
                <a:noFill/>
              </a:ln>
              <a:solidFill>
                <a:schemeClr val="tx1"/>
              </a:solidFill>
              <a:effectLst/>
              <a:cs typeface="Arial" pitchFamily="34" charset="0"/>
            </a:endParaRPr>
          </a:p>
        </p:txBody>
      </p:sp>
      <p:cxnSp>
        <p:nvCxnSpPr>
          <p:cNvPr id="22" name="Straight Connector 21"/>
          <p:cNvCxnSpPr>
            <a:stCxn id="12" idx="3"/>
          </p:cNvCxnSpPr>
          <p:nvPr/>
        </p:nvCxnSpPr>
        <p:spPr>
          <a:xfrm>
            <a:off x="2987824" y="5101248"/>
            <a:ext cx="864096" cy="415984"/>
          </a:xfrm>
          <a:prstGeom prst="line">
            <a:avLst/>
          </a:prstGeom>
          <a:ln w="19050">
            <a:tailEnd type="oval" w="lg" len="lg"/>
          </a:ln>
        </p:spPr>
        <p:style>
          <a:lnRef idx="1">
            <a:schemeClr val="dk1"/>
          </a:lnRef>
          <a:fillRef idx="0">
            <a:schemeClr val="dk1"/>
          </a:fillRef>
          <a:effectRef idx="0">
            <a:schemeClr val="dk1"/>
          </a:effectRef>
          <a:fontRef idx="minor">
            <a:schemeClr val="tx1"/>
          </a:fontRef>
        </p:style>
      </p:cxnSp>
      <p:sp>
        <p:nvSpPr>
          <p:cNvPr id="25" name="Text Box 4"/>
          <p:cNvSpPr txBox="1">
            <a:spLocks noChangeArrowheads="1"/>
          </p:cNvSpPr>
          <p:nvPr/>
        </p:nvSpPr>
        <p:spPr bwMode="auto">
          <a:xfrm>
            <a:off x="6516216" y="4923046"/>
            <a:ext cx="2088232" cy="356405"/>
          </a:xfrm>
          <a:prstGeom prst="rect">
            <a:avLst/>
          </a:prstGeom>
          <a:noFill/>
          <a:ln>
            <a:noFill/>
          </a:ln>
          <a:extLst>
            <a:ext uri="{909E8E84-426E-40DD-AFC4-6F175D3DCCD1}">
              <a14:hiddenFill xmlns="" xmlns:a14="http://schemas.microsoft.com/office/drawing/2010/main">
                <a:solidFill>
                  <a:srgbClr val="BBE0E3"/>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78638" tIns="39319" rIns="78638" bIns="39319"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de-DE" altLang="ja-JP" b="1" i="0" u="none" strike="noStrike" cap="none" normalizeH="0" baseline="0" dirty="0" smtClean="0">
                <a:ln>
                  <a:noFill/>
                </a:ln>
                <a:solidFill>
                  <a:srgbClr val="000000"/>
                </a:solidFill>
                <a:effectLst/>
                <a:latin typeface="Arial" pitchFamily="34" charset="0"/>
                <a:ea typeface="MS Mincho" pitchFamily="49" charset="-128"/>
                <a:cs typeface="Arial" pitchFamily="34" charset="0"/>
              </a:rPr>
              <a:t>Data Document</a:t>
            </a:r>
            <a:endParaRPr kumimoji="0" lang="de-DE" altLang="ja-JP" b="0" i="0" u="none" strike="noStrike" cap="none" normalizeH="0" baseline="0" dirty="0" smtClean="0">
              <a:ln>
                <a:noFill/>
              </a:ln>
              <a:solidFill>
                <a:schemeClr val="tx1"/>
              </a:solidFill>
              <a:effectLst/>
              <a:latin typeface="Arial" pitchFamily="34" charset="0"/>
              <a:cs typeface="Arial" pitchFamily="34" charset="0"/>
            </a:endParaRPr>
          </a:p>
        </p:txBody>
      </p:sp>
      <p:cxnSp>
        <p:nvCxnSpPr>
          <p:cNvPr id="26" name="Straight Connector 25"/>
          <p:cNvCxnSpPr>
            <a:stCxn id="25" idx="1"/>
          </p:cNvCxnSpPr>
          <p:nvPr/>
        </p:nvCxnSpPr>
        <p:spPr>
          <a:xfrm flipH="1">
            <a:off x="5652120" y="5101249"/>
            <a:ext cx="864096" cy="415983"/>
          </a:xfrm>
          <a:prstGeom prst="line">
            <a:avLst/>
          </a:prstGeom>
          <a:ln w="19050">
            <a:tailEnd type="oval" w="lg" len="lg"/>
          </a:ln>
        </p:spPr>
        <p:style>
          <a:lnRef idx="1">
            <a:schemeClr val="dk1"/>
          </a:lnRef>
          <a:fillRef idx="0">
            <a:schemeClr val="dk1"/>
          </a:fillRef>
          <a:effectRef idx="0">
            <a:schemeClr val="dk1"/>
          </a:effectRef>
          <a:fontRef idx="minor">
            <a:schemeClr val="tx1"/>
          </a:fontRef>
        </p:style>
      </p:cxnSp>
      <p:sp>
        <p:nvSpPr>
          <p:cNvPr id="19" name="Rectangle 9"/>
          <p:cNvSpPr>
            <a:spLocks noChangeArrowheads="1"/>
          </p:cNvSpPr>
          <p:nvPr/>
        </p:nvSpPr>
        <p:spPr bwMode="auto">
          <a:xfrm>
            <a:off x="3524615" y="3389710"/>
            <a:ext cx="1113825" cy="647482"/>
          </a:xfrm>
          <a:prstGeom prst="rect">
            <a:avLst/>
          </a:prstGeom>
          <a:solidFill>
            <a:schemeClr val="accent6">
              <a:lumMod val="20000"/>
              <a:lumOff val="80000"/>
            </a:schemeClr>
          </a:solidFill>
          <a:ln>
            <a:headEnd/>
            <a:tailEnd/>
          </a:ln>
        </p:spPr>
        <p:style>
          <a:lnRef idx="2">
            <a:schemeClr val="accent6">
              <a:shade val="50000"/>
            </a:schemeClr>
          </a:lnRef>
          <a:fillRef idx="1">
            <a:schemeClr val="accent6"/>
          </a:fillRef>
          <a:effectRef idx="0">
            <a:schemeClr val="accent6"/>
          </a:effectRef>
          <a:fontRef idx="minor">
            <a:schemeClr val="lt1"/>
          </a:fontRef>
        </p:style>
        <p:txBody>
          <a:bodyPr vert="horz" wrap="square" lIns="78638" tIns="39319" rIns="78638" bIns="39319"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de-DE" altLang="ja-JP" dirty="0" smtClean="0">
                <a:solidFill>
                  <a:srgbClr val="000000"/>
                </a:solidFill>
                <a:ea typeface="MS Mincho" pitchFamily="49" charset="-128"/>
                <a:cs typeface="Courier New" pitchFamily="49" charset="0"/>
              </a:rPr>
              <a:t>Sender Info</a:t>
            </a:r>
            <a:endParaRPr kumimoji="0" lang="de-DE" altLang="ja-JP" b="0" i="0" u="none" strike="noStrike" cap="none" normalizeH="0" baseline="0" dirty="0" smtClean="0">
              <a:ln>
                <a:noFill/>
              </a:ln>
              <a:solidFill>
                <a:schemeClr val="tx1"/>
              </a:solidFill>
              <a:effectLst/>
              <a:cs typeface="Arial" pitchFamily="34" charset="0"/>
            </a:endParaRPr>
          </a:p>
        </p:txBody>
      </p:sp>
      <p:sp>
        <p:nvSpPr>
          <p:cNvPr id="21" name="Rectangle 8"/>
          <p:cNvSpPr>
            <a:spLocks noChangeArrowheads="1"/>
          </p:cNvSpPr>
          <p:nvPr/>
        </p:nvSpPr>
        <p:spPr bwMode="auto">
          <a:xfrm>
            <a:off x="4840954" y="3389710"/>
            <a:ext cx="1113825" cy="647482"/>
          </a:xfrm>
          <a:prstGeom prst="rect">
            <a:avLst/>
          </a:prstGeom>
          <a:solidFill>
            <a:schemeClr val="accent6">
              <a:lumMod val="20000"/>
              <a:lumOff val="80000"/>
            </a:schemeClr>
          </a:solidFill>
          <a:ln>
            <a:headEnd/>
            <a:tailEnd/>
          </a:ln>
        </p:spPr>
        <p:style>
          <a:lnRef idx="2">
            <a:schemeClr val="accent6">
              <a:shade val="50000"/>
            </a:schemeClr>
          </a:lnRef>
          <a:fillRef idx="1">
            <a:schemeClr val="accent6"/>
          </a:fillRef>
          <a:effectRef idx="0">
            <a:schemeClr val="accent6"/>
          </a:effectRef>
          <a:fontRef idx="minor">
            <a:schemeClr val="lt1"/>
          </a:fontRef>
        </p:style>
        <p:txBody>
          <a:bodyPr vert="horz" wrap="square" lIns="78638" tIns="39319" rIns="78638" bIns="39319"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lang="de-DE" altLang="ja-JP" dirty="0" smtClean="0">
                <a:solidFill>
                  <a:srgbClr val="000000"/>
                </a:solidFill>
                <a:ea typeface="MS Mincho" pitchFamily="49" charset="-128"/>
                <a:cs typeface="Courier New" pitchFamily="49" charset="0"/>
              </a:rPr>
              <a:t>Message Info</a:t>
            </a:r>
            <a:endParaRPr kumimoji="0" lang="de-DE" altLang="ja-JP" b="0" i="0" u="none" strike="noStrike" cap="none" normalizeH="0" baseline="0" dirty="0" smtClean="0">
              <a:ln>
                <a:noFill/>
              </a:ln>
              <a:solidFill>
                <a:schemeClr val="tx1"/>
              </a:solidFill>
              <a:effectLst/>
              <a:cs typeface="Arial" pitchFamily="34" charset="0"/>
            </a:endParaRPr>
          </a:p>
        </p:txBody>
      </p:sp>
    </p:spTree>
    <p:extLst>
      <p:ext uri="{BB962C8B-B14F-4D97-AF65-F5344CB8AC3E}">
        <p14:creationId xmlns="" xmlns:p14="http://schemas.microsoft.com/office/powerpoint/2010/main" val="3476131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fade">
                                      <p:cBhvr>
                                        <p:cTn id="30" dur="500"/>
                                        <p:tgtEl>
                                          <p:spTgt spid="1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fade">
                                      <p:cBhvr>
                                        <p:cTn id="41" dur="500"/>
                                        <p:tgtEl>
                                          <p:spTgt spid="2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500"/>
                                        <p:tgtEl>
                                          <p:spTgt spid="25"/>
                                        </p:tgtEl>
                                      </p:cBhvr>
                                    </p:animEffect>
                                  </p:childTnLst>
                                </p:cTn>
                              </p:par>
                              <p:par>
                                <p:cTn id="45" presetID="10" presetClass="entr" presetSubtype="0" fill="hold"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 grpId="0" animBg="1"/>
      <p:bldP spid="15" grpId="0" animBg="1"/>
      <p:bldP spid="16" grpId="0" animBg="1"/>
      <p:bldP spid="17" grpId="0" animBg="1"/>
      <p:bldP spid="18" grpId="0" animBg="1"/>
      <p:bldP spid="25" grpId="0"/>
      <p:bldP spid="19"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3074" name="Rectangle 2"/>
          <p:cNvSpPr>
            <a:spLocks noGrp="1" noChangeArrowheads="1"/>
          </p:cNvSpPr>
          <p:nvPr>
            <p:ph type="title"/>
          </p:nvPr>
        </p:nvSpPr>
        <p:spPr/>
        <p:txBody>
          <a:bodyPr/>
          <a:lstStyle/>
          <a:p>
            <a:endParaRPr lang="en-US" smtClean="0"/>
          </a:p>
        </p:txBody>
      </p:sp>
      <p:sp>
        <p:nvSpPr>
          <p:cNvPr id="1923075" name="Rectangle 3"/>
          <p:cNvSpPr>
            <a:spLocks noGrp="1" noChangeArrowheads="1"/>
          </p:cNvSpPr>
          <p:nvPr>
            <p:ph type="body" idx="1"/>
          </p:nvPr>
        </p:nvSpPr>
        <p:spPr/>
        <p:txBody>
          <a:bodyPr/>
          <a:lstStyle/>
          <a:p>
            <a:pPr marL="282575" indent="-282575"/>
            <a:endParaRPr lang="en-US" smtClean="0"/>
          </a:p>
        </p:txBody>
      </p:sp>
      <p:pic>
        <p:nvPicPr>
          <p:cNvPr id="1923076" name="Picture 4" descr="Colorado-2"/>
          <p:cNvPicPr>
            <a:picLocks noChangeAspect="1" noChangeArrowheads="1"/>
          </p:cNvPicPr>
          <p:nvPr/>
        </p:nvPicPr>
        <p:blipFill>
          <a:blip r:embed="rId2" cstate="print"/>
          <a:srcRect/>
          <a:stretch>
            <a:fillRect/>
          </a:stretch>
        </p:blipFill>
        <p:spPr bwMode="auto">
          <a:xfrm>
            <a:off x="2227263" y="-963613"/>
            <a:ext cx="5278437" cy="8269288"/>
          </a:xfrm>
          <a:prstGeom prst="rect">
            <a:avLst/>
          </a:prstGeom>
          <a:noFill/>
        </p:spPr>
      </p:pic>
    </p:spTree>
  </p:cSld>
  <p:clrMapOvr>
    <a:masterClrMapping/>
  </p:clrMapOvr>
  <p:transition advTm="5000"/>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Message Content</a:t>
            </a:r>
            <a:endParaRPr lang="en-AU" dirty="0"/>
          </a:p>
        </p:txBody>
      </p:sp>
      <p:sp>
        <p:nvSpPr>
          <p:cNvPr id="3" name="Content Placeholder 2"/>
          <p:cNvSpPr>
            <a:spLocks noGrp="1"/>
          </p:cNvSpPr>
          <p:nvPr>
            <p:ph idx="1"/>
          </p:nvPr>
        </p:nvSpPr>
        <p:spPr/>
        <p:txBody>
          <a:bodyPr/>
          <a:lstStyle/>
          <a:p>
            <a:pPr marL="342900" lvl="1" indent="-342900">
              <a:buFont typeface="Arial" pitchFamily="34" charset="0"/>
              <a:buChar char="•"/>
            </a:pPr>
            <a:r>
              <a:rPr lang="en-AU" dirty="0" smtClean="0"/>
              <a:t>No restrictions on content of message</a:t>
            </a:r>
          </a:p>
          <a:p>
            <a:pPr marL="342900" lvl="1" indent="-342900">
              <a:buFont typeface="Arial" pitchFamily="34" charset="0"/>
              <a:buChar char="•"/>
            </a:pPr>
            <a:endParaRPr lang="en-AU" dirty="0" smtClean="0"/>
          </a:p>
          <a:p>
            <a:pPr marL="342900" lvl="1" indent="-342900">
              <a:buFont typeface="Arial" pitchFamily="34" charset="0"/>
              <a:buChar char="•"/>
            </a:pPr>
            <a:endParaRPr lang="en-AU" dirty="0" smtClean="0"/>
          </a:p>
          <a:p>
            <a:pPr marL="342900" lvl="1" indent="-342900">
              <a:buFont typeface="Arial" pitchFamily="34" charset="0"/>
              <a:buChar char="•"/>
            </a:pPr>
            <a:endParaRPr lang="en-AU" dirty="0" smtClean="0"/>
          </a:p>
          <a:p>
            <a:pPr marL="342900" lvl="1" indent="-342900">
              <a:buFont typeface="Arial" pitchFamily="34" charset="0"/>
              <a:buChar char="•"/>
            </a:pPr>
            <a:endParaRPr lang="en-AU" dirty="0"/>
          </a:p>
          <a:p>
            <a:pPr marL="342900" lvl="1" indent="-342900">
              <a:buFont typeface="Arial" pitchFamily="34" charset="0"/>
              <a:buChar char="•"/>
            </a:pPr>
            <a:endParaRPr lang="en-AU" dirty="0"/>
          </a:p>
          <a:p>
            <a:pPr marL="342900" lvl="1" indent="-342900">
              <a:buFont typeface="Arial" pitchFamily="34" charset="0"/>
              <a:buChar char="•"/>
            </a:pPr>
            <a:r>
              <a:rPr lang="en-AU" dirty="0" smtClean="0"/>
              <a:t>ISBM </a:t>
            </a:r>
            <a:r>
              <a:rPr lang="en-AU" dirty="0"/>
              <a:t>does not need to (but can) validate content against schema</a:t>
            </a:r>
          </a:p>
          <a:p>
            <a:endParaRPr lang="en-AU" dirty="0"/>
          </a:p>
        </p:txBody>
      </p:sp>
      <p:sp>
        <p:nvSpPr>
          <p:cNvPr id="4" name="Slide Number Placeholder 3"/>
          <p:cNvSpPr>
            <a:spLocks noGrp="1"/>
          </p:cNvSpPr>
          <p:nvPr>
            <p:ph type="sldNum" sz="quarter" idx="12"/>
          </p:nvPr>
        </p:nvSpPr>
        <p:spPr/>
        <p:txBody>
          <a:bodyPr/>
          <a:lstStyle/>
          <a:p>
            <a:fld id="{922480B3-6827-41C5-96EF-23AEE4B6C646}" type="slidenum">
              <a:rPr lang="en-AU" smtClean="0"/>
              <a:pPr/>
              <a:t>160</a:t>
            </a:fld>
            <a:endParaRPr lang="en-AU"/>
          </a:p>
        </p:txBody>
      </p:sp>
      <p:sp>
        <p:nvSpPr>
          <p:cNvPr id="7" name="Rectangle 6"/>
          <p:cNvSpPr/>
          <p:nvPr/>
        </p:nvSpPr>
        <p:spPr>
          <a:xfrm>
            <a:off x="899592" y="2132856"/>
            <a:ext cx="4824536" cy="1368152"/>
          </a:xfrm>
          <a:prstGeom prst="rect">
            <a:avLst/>
          </a:prstGeom>
          <a:solidFill>
            <a:srgbClr val="FFFFCC"/>
          </a:solidFill>
          <a:ln>
            <a:solidFill>
              <a:srgbClr val="FFCC6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r>
              <a:rPr lang="en-AU" sz="2000" dirty="0" smtClean="0">
                <a:solidFill>
                  <a:schemeClr val="tx1"/>
                </a:solidFill>
                <a:latin typeface="Consolas" pitchFamily="49" charset="0"/>
                <a:cs typeface="Consolas" pitchFamily="49" charset="0"/>
              </a:rPr>
              <a:t>&lt;</a:t>
            </a:r>
            <a:r>
              <a:rPr lang="en-AU" sz="2000" dirty="0" err="1" smtClean="0">
                <a:solidFill>
                  <a:schemeClr val="tx1"/>
                </a:solidFill>
                <a:latin typeface="Consolas" pitchFamily="49" charset="0"/>
                <a:cs typeface="Consolas" pitchFamily="49" charset="0"/>
              </a:rPr>
              <a:t>xs:any</a:t>
            </a:r>
            <a:r>
              <a:rPr lang="en-AU" sz="2000" dirty="0" smtClean="0">
                <a:solidFill>
                  <a:schemeClr val="tx1"/>
                </a:solidFill>
                <a:latin typeface="Consolas" pitchFamily="49" charset="0"/>
                <a:cs typeface="Consolas" pitchFamily="49" charset="0"/>
              </a:rPr>
              <a:t> </a:t>
            </a:r>
            <a:r>
              <a:rPr lang="en-AU" sz="2000" dirty="0" err="1">
                <a:solidFill>
                  <a:schemeClr val="tx1"/>
                </a:solidFill>
                <a:latin typeface="Consolas" pitchFamily="49" charset="0"/>
                <a:cs typeface="Consolas" pitchFamily="49" charset="0"/>
              </a:rPr>
              <a:t>minOccurs</a:t>
            </a:r>
            <a:r>
              <a:rPr lang="en-AU" sz="2000" dirty="0" smtClean="0">
                <a:solidFill>
                  <a:schemeClr val="tx1"/>
                </a:solidFill>
                <a:latin typeface="Consolas" pitchFamily="49" charset="0"/>
                <a:cs typeface="Consolas" pitchFamily="49" charset="0"/>
              </a:rPr>
              <a:t>=</a:t>
            </a:r>
            <a:r>
              <a:rPr lang="en-AU" sz="2000" dirty="0">
                <a:solidFill>
                  <a:schemeClr val="tx1"/>
                </a:solidFill>
                <a:latin typeface="Consolas" pitchFamily="49" charset="0"/>
                <a:cs typeface="Consolas" pitchFamily="49" charset="0"/>
              </a:rPr>
              <a:t>"</a:t>
            </a:r>
            <a:r>
              <a:rPr lang="en-AU" sz="2000" dirty="0" smtClean="0">
                <a:solidFill>
                  <a:schemeClr val="tx1"/>
                </a:solidFill>
                <a:latin typeface="Consolas" pitchFamily="49" charset="0"/>
                <a:cs typeface="Consolas" pitchFamily="49" charset="0"/>
              </a:rPr>
              <a:t>1</a:t>
            </a:r>
            <a:r>
              <a:rPr lang="en-AU" sz="2000" dirty="0">
                <a:solidFill>
                  <a:schemeClr val="tx1"/>
                </a:solidFill>
                <a:latin typeface="Consolas" pitchFamily="49" charset="0"/>
                <a:cs typeface="Consolas" pitchFamily="49" charset="0"/>
              </a:rPr>
              <a:t>"</a:t>
            </a:r>
            <a:endParaRPr lang="en-AU" sz="2000" dirty="0" smtClean="0">
              <a:solidFill>
                <a:schemeClr val="tx1"/>
              </a:solidFill>
              <a:latin typeface="Consolas" pitchFamily="49" charset="0"/>
              <a:cs typeface="Consolas" pitchFamily="49" charset="0"/>
            </a:endParaRPr>
          </a:p>
          <a:p>
            <a:r>
              <a:rPr lang="en-AU" sz="2000" dirty="0" smtClean="0">
                <a:solidFill>
                  <a:schemeClr val="tx1"/>
                </a:solidFill>
                <a:latin typeface="Consolas" pitchFamily="49" charset="0"/>
                <a:cs typeface="Consolas" pitchFamily="49" charset="0"/>
              </a:rPr>
              <a:t>    </a:t>
            </a:r>
            <a:r>
              <a:rPr lang="en-AU" sz="2000" dirty="0" err="1" smtClean="0">
                <a:solidFill>
                  <a:schemeClr val="tx1"/>
                </a:solidFill>
                <a:latin typeface="Consolas" pitchFamily="49" charset="0"/>
                <a:cs typeface="Consolas" pitchFamily="49" charset="0"/>
              </a:rPr>
              <a:t>maxOccurs</a:t>
            </a:r>
            <a:r>
              <a:rPr lang="en-AU" sz="2000" dirty="0" smtClean="0">
                <a:solidFill>
                  <a:schemeClr val="tx1"/>
                </a:solidFill>
                <a:latin typeface="Consolas" pitchFamily="49" charset="0"/>
                <a:cs typeface="Consolas" pitchFamily="49" charset="0"/>
              </a:rPr>
              <a:t>="1</a:t>
            </a:r>
            <a:r>
              <a:rPr lang="en-AU" sz="2000" dirty="0">
                <a:solidFill>
                  <a:schemeClr val="tx1"/>
                </a:solidFill>
                <a:latin typeface="Consolas" pitchFamily="49" charset="0"/>
                <a:cs typeface="Consolas" pitchFamily="49" charset="0"/>
              </a:rPr>
              <a:t>"</a:t>
            </a:r>
            <a:endParaRPr lang="en-AU" sz="2000" dirty="0" smtClean="0">
              <a:solidFill>
                <a:schemeClr val="tx1"/>
              </a:solidFill>
              <a:latin typeface="Consolas" pitchFamily="49" charset="0"/>
              <a:cs typeface="Consolas" pitchFamily="49" charset="0"/>
            </a:endParaRPr>
          </a:p>
          <a:p>
            <a:r>
              <a:rPr lang="en-AU" sz="2000" dirty="0" smtClean="0">
                <a:solidFill>
                  <a:schemeClr val="tx1"/>
                </a:solidFill>
                <a:latin typeface="Consolas" pitchFamily="49" charset="0"/>
                <a:cs typeface="Consolas" pitchFamily="49" charset="0"/>
              </a:rPr>
              <a:t>    namespace</a:t>
            </a:r>
            <a:r>
              <a:rPr lang="en-AU" sz="2000" dirty="0">
                <a:solidFill>
                  <a:schemeClr val="tx1"/>
                </a:solidFill>
                <a:latin typeface="Consolas" pitchFamily="49" charset="0"/>
                <a:cs typeface="Consolas" pitchFamily="49" charset="0"/>
              </a:rPr>
              <a:t>="##</a:t>
            </a:r>
            <a:r>
              <a:rPr lang="en-AU" sz="2000" dirty="0" smtClean="0">
                <a:solidFill>
                  <a:schemeClr val="tx1"/>
                </a:solidFill>
                <a:latin typeface="Consolas" pitchFamily="49" charset="0"/>
                <a:cs typeface="Consolas" pitchFamily="49" charset="0"/>
              </a:rPr>
              <a:t>any</a:t>
            </a:r>
            <a:r>
              <a:rPr lang="en-AU" sz="2000" dirty="0">
                <a:solidFill>
                  <a:schemeClr val="tx1"/>
                </a:solidFill>
                <a:latin typeface="Consolas" pitchFamily="49" charset="0"/>
                <a:cs typeface="Consolas" pitchFamily="49" charset="0"/>
              </a:rPr>
              <a:t>"</a:t>
            </a:r>
            <a:endParaRPr lang="en-AU" sz="2000" dirty="0" smtClean="0">
              <a:solidFill>
                <a:schemeClr val="tx1"/>
              </a:solidFill>
              <a:latin typeface="Consolas" pitchFamily="49" charset="0"/>
              <a:cs typeface="Consolas" pitchFamily="49" charset="0"/>
            </a:endParaRPr>
          </a:p>
          <a:p>
            <a:r>
              <a:rPr lang="en-AU" sz="2000" dirty="0" smtClean="0">
                <a:solidFill>
                  <a:schemeClr val="tx1"/>
                </a:solidFill>
                <a:latin typeface="Consolas" pitchFamily="49" charset="0"/>
                <a:cs typeface="Consolas" pitchFamily="49" charset="0"/>
              </a:rPr>
              <a:t>    </a:t>
            </a:r>
            <a:r>
              <a:rPr lang="en-AU" sz="2000" dirty="0" err="1" smtClean="0">
                <a:solidFill>
                  <a:schemeClr val="tx1"/>
                </a:solidFill>
                <a:latin typeface="Consolas" pitchFamily="49" charset="0"/>
                <a:cs typeface="Consolas" pitchFamily="49" charset="0"/>
              </a:rPr>
              <a:t>processContents</a:t>
            </a:r>
            <a:r>
              <a:rPr lang="en-AU" sz="2000" dirty="0" smtClean="0">
                <a:solidFill>
                  <a:schemeClr val="tx1"/>
                </a:solidFill>
                <a:latin typeface="Consolas" pitchFamily="49" charset="0"/>
                <a:cs typeface="Consolas" pitchFamily="49" charset="0"/>
              </a:rPr>
              <a:t>="lax" /&gt;</a:t>
            </a:r>
            <a:endParaRPr lang="en-AU" sz="2000" dirty="0">
              <a:solidFill>
                <a:schemeClr val="tx1"/>
              </a:solidFill>
              <a:latin typeface="Consolas" pitchFamily="49" charset="0"/>
              <a:cs typeface="Consolas" pitchFamily="49" charset="0"/>
            </a:endParaRPr>
          </a:p>
        </p:txBody>
      </p:sp>
    </p:spTree>
    <p:extLst>
      <p:ext uri="{BB962C8B-B14F-4D97-AF65-F5344CB8AC3E}">
        <p14:creationId xmlns="" xmlns:p14="http://schemas.microsoft.com/office/powerpoint/2010/main" val="2486713930"/>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Security</a:t>
            </a:r>
            <a:endParaRPr lang="en-AU" dirty="0"/>
          </a:p>
        </p:txBody>
      </p:sp>
      <p:sp>
        <p:nvSpPr>
          <p:cNvPr id="3" name="Content Placeholder 2"/>
          <p:cNvSpPr>
            <a:spLocks noGrp="1"/>
          </p:cNvSpPr>
          <p:nvPr>
            <p:ph idx="1"/>
          </p:nvPr>
        </p:nvSpPr>
        <p:spPr/>
        <p:txBody>
          <a:bodyPr>
            <a:normAutofit/>
          </a:bodyPr>
          <a:lstStyle/>
          <a:p>
            <a:r>
              <a:rPr lang="en-AU" dirty="0" smtClean="0"/>
              <a:t>Uses security tokens exchanged in out-of-band communications</a:t>
            </a:r>
          </a:p>
          <a:p>
            <a:r>
              <a:rPr lang="en-AU" dirty="0" smtClean="0"/>
              <a:t>Refers to WS-Security</a:t>
            </a:r>
          </a:p>
          <a:p>
            <a:pPr lvl="1"/>
            <a:r>
              <a:rPr lang="en-AU" dirty="0" err="1" smtClean="0"/>
              <a:t>UserID</a:t>
            </a:r>
            <a:r>
              <a:rPr lang="en-AU" dirty="0" smtClean="0"/>
              <a:t>/Password credentials</a:t>
            </a:r>
          </a:p>
          <a:p>
            <a:pPr lvl="1"/>
            <a:r>
              <a:rPr lang="en-AU" dirty="0" smtClean="0"/>
              <a:t>X.509 certificates</a:t>
            </a:r>
          </a:p>
          <a:p>
            <a:pPr lvl="1"/>
            <a:r>
              <a:rPr lang="en-AU" dirty="0" smtClean="0"/>
              <a:t>Kerberos tickets</a:t>
            </a:r>
          </a:p>
          <a:p>
            <a:pPr lvl="1"/>
            <a:r>
              <a:rPr lang="en-AU" dirty="0" smtClean="0"/>
              <a:t>Custom defined tokens</a:t>
            </a:r>
          </a:p>
          <a:p>
            <a:r>
              <a:rPr lang="en-AU" dirty="0" smtClean="0"/>
              <a:t>Does not necessarily need to be used </a:t>
            </a:r>
          </a:p>
          <a:p>
            <a:r>
              <a:rPr lang="en-AU" dirty="0" smtClean="0"/>
              <a:t>Encryption is left for the transport layer</a:t>
            </a:r>
            <a:endParaRPr lang="en-AU" dirty="0"/>
          </a:p>
        </p:txBody>
      </p:sp>
      <p:sp>
        <p:nvSpPr>
          <p:cNvPr id="6" name="Slide Number Placeholder 5"/>
          <p:cNvSpPr>
            <a:spLocks noGrp="1"/>
          </p:cNvSpPr>
          <p:nvPr>
            <p:ph type="sldNum" sz="quarter" idx="12"/>
          </p:nvPr>
        </p:nvSpPr>
        <p:spPr/>
        <p:txBody>
          <a:bodyPr/>
          <a:lstStyle/>
          <a:p>
            <a:fld id="{922480B3-6827-41C5-96EF-23AEE4B6C646}" type="slidenum">
              <a:rPr lang="en-AU" smtClean="0"/>
              <a:pPr/>
              <a:t>161</a:t>
            </a:fld>
            <a:endParaRPr lang="en-AU"/>
          </a:p>
        </p:txBody>
      </p:sp>
    </p:spTree>
    <p:extLst>
      <p:ext uri="{BB962C8B-B14F-4D97-AF65-F5344CB8AC3E}">
        <p14:creationId xmlns="" xmlns:p14="http://schemas.microsoft.com/office/powerpoint/2010/main" val="3258859879"/>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ound Same Side Corner Rectangle 14"/>
          <p:cNvSpPr/>
          <p:nvPr/>
        </p:nvSpPr>
        <p:spPr bwMode="auto">
          <a:xfrm>
            <a:off x="1547664" y="4797152"/>
            <a:ext cx="6048672" cy="504056"/>
          </a:xfrm>
          <a:prstGeom prst="round2SameRect">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none" lIns="91440" tIns="0" rIns="91440" bIns="45720" numCol="1" rtlCol="0" anchor="ctr" anchorCtr="0" compatLnSpc="1">
            <a:prstTxWarp prst="textNoShape">
              <a:avLst/>
            </a:prstTxWarp>
          </a:bodyPr>
          <a:lstStyle/>
          <a:p>
            <a:pPr lvl="0"/>
            <a:r>
              <a:rPr lang="en-AU" sz="2400" b="1" dirty="0" smtClean="0"/>
              <a:t>Notification Services</a:t>
            </a:r>
            <a:endParaRPr lang="en-AU" sz="2400" dirty="0"/>
          </a:p>
        </p:txBody>
      </p:sp>
      <p:sp>
        <p:nvSpPr>
          <p:cNvPr id="16" name="Rectangle 15"/>
          <p:cNvSpPr/>
          <p:nvPr/>
        </p:nvSpPr>
        <p:spPr bwMode="auto">
          <a:xfrm>
            <a:off x="1547664" y="5301208"/>
            <a:ext cx="6048672" cy="648072"/>
          </a:xfrm>
          <a:prstGeom prst="rect">
            <a:avLst/>
          </a:prstGeom>
          <a:noFill/>
          <a:ln w="25400" cap="flat" cmpd="sng" algn="ctr">
            <a:noFill/>
            <a:prstDash val="solid"/>
            <a:round/>
            <a:headEnd type="none" w="med" len="med"/>
            <a:tailEnd type="none" w="med" len="med"/>
          </a:ln>
          <a:effectLst/>
        </p:spPr>
        <p:txBody>
          <a:bodyPr vert="horz" wrap="none" lIns="91440" tIns="0" rIns="91440" bIns="45720" numCol="1" rtlCol="0" anchor="t" anchorCtr="0" compatLnSpc="1">
            <a:prstTxWarp prst="textNoShape">
              <a:avLst/>
            </a:prstTxWarp>
          </a:bodyPr>
          <a:lstStyle/>
          <a:p>
            <a:pPr marL="342900" lvl="0" indent="-342900">
              <a:buFont typeface="Arial" pitchFamily="34" charset="0"/>
              <a:buChar char="•"/>
            </a:pPr>
            <a:r>
              <a:rPr lang="en-AU" sz="2400" dirty="0"/>
              <a:t>Notifier Services</a:t>
            </a:r>
          </a:p>
        </p:txBody>
      </p:sp>
      <p:sp>
        <p:nvSpPr>
          <p:cNvPr id="12" name="Round Same Side Corner Rectangle 11"/>
          <p:cNvSpPr/>
          <p:nvPr/>
        </p:nvSpPr>
        <p:spPr bwMode="auto">
          <a:xfrm>
            <a:off x="1547664" y="1556792"/>
            <a:ext cx="6048672" cy="504056"/>
          </a:xfrm>
          <a:prstGeom prst="round2SameRect">
            <a:avLst/>
          </a:prstGeom>
          <a:ln>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vert="horz" wrap="none" lIns="91440" tIns="0" rIns="91440" bIns="45720" numCol="1" rtlCol="0" anchor="ctr" anchorCtr="0" compatLnSpc="1">
            <a:prstTxWarp prst="textNoShape">
              <a:avLst/>
            </a:prstTxWarp>
          </a:bodyPr>
          <a:lstStyle/>
          <a:p>
            <a:pPr lvl="0"/>
            <a:r>
              <a:rPr lang="en-AU" sz="2400" b="1" dirty="0"/>
              <a:t>Channel Management Services</a:t>
            </a:r>
            <a:endParaRPr lang="en-AU" sz="2400" dirty="0"/>
          </a:p>
        </p:txBody>
      </p:sp>
      <p:sp>
        <p:nvSpPr>
          <p:cNvPr id="13" name="Rectangle 12"/>
          <p:cNvSpPr/>
          <p:nvPr/>
        </p:nvSpPr>
        <p:spPr bwMode="auto">
          <a:xfrm>
            <a:off x="1547664" y="2060848"/>
            <a:ext cx="6048672" cy="2304256"/>
          </a:xfrm>
          <a:prstGeom prst="rect">
            <a:avLst/>
          </a:prstGeom>
          <a:noFill/>
          <a:ln w="25400" cap="flat" cmpd="sng" algn="ctr">
            <a:noFill/>
            <a:prstDash val="solid"/>
            <a:round/>
            <a:headEnd type="none" w="med" len="med"/>
            <a:tailEnd type="none" w="med" len="med"/>
          </a:ln>
          <a:effectLst/>
        </p:spPr>
        <p:txBody>
          <a:bodyPr vert="horz" wrap="none" lIns="91440" tIns="0" rIns="91440" bIns="45720" numCol="1" rtlCol="0" anchor="t" anchorCtr="0" compatLnSpc="1">
            <a:prstTxWarp prst="textNoShape">
              <a:avLst/>
            </a:prstTxWarp>
          </a:bodyPr>
          <a:lstStyle/>
          <a:p>
            <a:pPr marL="342900" lvl="0" indent="-342900">
              <a:buFont typeface="Arial" pitchFamily="34" charset="0"/>
              <a:buChar char="•"/>
            </a:pPr>
            <a:r>
              <a:rPr lang="en-AU" sz="2400" dirty="0"/>
              <a:t>Assign/Remove Security Tokens</a:t>
            </a:r>
          </a:p>
          <a:p>
            <a:pPr marL="342900" lvl="0" indent="-342900">
              <a:buFont typeface="Arial" pitchFamily="34" charset="0"/>
              <a:buChar char="•"/>
            </a:pPr>
            <a:r>
              <a:rPr lang="en-AU" sz="2400" dirty="0"/>
              <a:t>Create/Get/Delete Channels</a:t>
            </a:r>
          </a:p>
          <a:p>
            <a:pPr marL="342900" lvl="0" indent="-342900">
              <a:buFont typeface="Arial" pitchFamily="34" charset="0"/>
              <a:buChar char="•"/>
            </a:pPr>
            <a:r>
              <a:rPr lang="en-AU" sz="2400" dirty="0"/>
              <a:t>Create/Delete </a:t>
            </a:r>
            <a:r>
              <a:rPr lang="en-AU" sz="2400" dirty="0" err="1"/>
              <a:t>ChannelNamespace</a:t>
            </a:r>
            <a:endParaRPr lang="en-AU" sz="2400" dirty="0"/>
          </a:p>
          <a:p>
            <a:pPr marL="342900" lvl="0" indent="-342900">
              <a:buFont typeface="Arial" pitchFamily="34" charset="0"/>
              <a:buChar char="•"/>
            </a:pPr>
            <a:r>
              <a:rPr lang="en-AU" sz="2400" dirty="0"/>
              <a:t>Create/Get/Delete Topics</a:t>
            </a:r>
          </a:p>
          <a:p>
            <a:pPr marL="342900" lvl="0" indent="-342900">
              <a:buFont typeface="Arial" pitchFamily="34" charset="0"/>
              <a:buChar char="•"/>
            </a:pPr>
            <a:r>
              <a:rPr lang="en-AU" sz="2400" dirty="0"/>
              <a:t>Get Sessions</a:t>
            </a:r>
          </a:p>
          <a:p>
            <a:pPr marL="342900" lvl="0" indent="-342900">
              <a:buFont typeface="Arial" pitchFamily="34" charset="0"/>
              <a:buChar char="•"/>
            </a:pPr>
            <a:r>
              <a:rPr lang="en-AU" sz="2400" dirty="0"/>
              <a:t>Get Users</a:t>
            </a:r>
          </a:p>
        </p:txBody>
      </p:sp>
      <p:sp>
        <p:nvSpPr>
          <p:cNvPr id="2" name="Title 1"/>
          <p:cNvSpPr>
            <a:spLocks noGrp="1"/>
          </p:cNvSpPr>
          <p:nvPr>
            <p:ph type="title"/>
          </p:nvPr>
        </p:nvSpPr>
        <p:spPr/>
        <p:txBody>
          <a:bodyPr/>
          <a:lstStyle/>
          <a:p>
            <a:r>
              <a:rPr lang="en-AU" dirty="0" smtClean="0"/>
              <a:t>ISBM Services</a:t>
            </a:r>
            <a:endParaRPr lang="en-AU" dirty="0"/>
          </a:p>
        </p:txBody>
      </p:sp>
      <p:sp>
        <p:nvSpPr>
          <p:cNvPr id="4" name="Slide Number Placeholder 3"/>
          <p:cNvSpPr>
            <a:spLocks noGrp="1"/>
          </p:cNvSpPr>
          <p:nvPr>
            <p:ph type="sldNum" sz="quarter" idx="12"/>
          </p:nvPr>
        </p:nvSpPr>
        <p:spPr/>
        <p:txBody>
          <a:bodyPr/>
          <a:lstStyle/>
          <a:p>
            <a:fld id="{922480B3-6827-41C5-96EF-23AEE4B6C646}" type="slidenum">
              <a:rPr lang="en-AU" smtClean="0"/>
              <a:pPr/>
              <a:t>162</a:t>
            </a:fld>
            <a:endParaRPr lang="en-AU"/>
          </a:p>
        </p:txBody>
      </p:sp>
    </p:spTree>
    <p:extLst>
      <p:ext uri="{BB962C8B-B14F-4D97-AF65-F5344CB8AC3E}">
        <p14:creationId xmlns="" xmlns:p14="http://schemas.microsoft.com/office/powerpoint/2010/main" val="861474929"/>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ISBM Services</a:t>
            </a:r>
            <a:endParaRPr lang="en-AU" dirty="0"/>
          </a:p>
        </p:txBody>
      </p:sp>
      <p:sp>
        <p:nvSpPr>
          <p:cNvPr id="4" name="Slide Number Placeholder 3"/>
          <p:cNvSpPr>
            <a:spLocks noGrp="1"/>
          </p:cNvSpPr>
          <p:nvPr>
            <p:ph type="sldNum" sz="quarter" idx="12"/>
          </p:nvPr>
        </p:nvSpPr>
        <p:spPr/>
        <p:txBody>
          <a:bodyPr/>
          <a:lstStyle/>
          <a:p>
            <a:fld id="{922480B3-6827-41C5-96EF-23AEE4B6C646}" type="slidenum">
              <a:rPr lang="en-AU" smtClean="0"/>
              <a:pPr/>
              <a:t>163</a:t>
            </a:fld>
            <a:endParaRPr lang="en-AU"/>
          </a:p>
        </p:txBody>
      </p:sp>
      <p:sp>
        <p:nvSpPr>
          <p:cNvPr id="15" name="Round Same Side Corner Rectangle 14"/>
          <p:cNvSpPr/>
          <p:nvPr/>
        </p:nvSpPr>
        <p:spPr bwMode="auto">
          <a:xfrm>
            <a:off x="1547664" y="1556792"/>
            <a:ext cx="6048672" cy="504056"/>
          </a:xfrm>
          <a:prstGeom prst="round2SameRect">
            <a:avLst/>
          </a:prstGeom>
          <a:ln>
            <a:headEnd type="none" w="med" len="med"/>
            <a:tailEnd type="none" w="med" len="med"/>
          </a:ln>
        </p:spPr>
        <p:style>
          <a:lnRef idx="1">
            <a:schemeClr val="accent3"/>
          </a:lnRef>
          <a:fillRef idx="2">
            <a:schemeClr val="accent3"/>
          </a:fillRef>
          <a:effectRef idx="1">
            <a:schemeClr val="accent3"/>
          </a:effectRef>
          <a:fontRef idx="minor">
            <a:schemeClr val="dk1"/>
          </a:fontRef>
        </p:style>
        <p:txBody>
          <a:bodyPr vert="horz" wrap="none" lIns="91440" tIns="0" rIns="91440" bIns="45720" numCol="1" rtlCol="0" anchor="ctr" anchorCtr="0" compatLnSpc="1">
            <a:prstTxWarp prst="textNoShape">
              <a:avLst/>
            </a:prstTxWarp>
          </a:bodyPr>
          <a:lstStyle/>
          <a:p>
            <a:pPr lvl="0"/>
            <a:r>
              <a:rPr lang="en-AU" sz="2400" b="1" dirty="0"/>
              <a:t>Provider Publication Services</a:t>
            </a:r>
          </a:p>
        </p:txBody>
      </p:sp>
      <p:sp>
        <p:nvSpPr>
          <p:cNvPr id="16" name="Rectangle 15"/>
          <p:cNvSpPr/>
          <p:nvPr/>
        </p:nvSpPr>
        <p:spPr bwMode="auto">
          <a:xfrm>
            <a:off x="1547664" y="2060848"/>
            <a:ext cx="6048672" cy="1008112"/>
          </a:xfrm>
          <a:prstGeom prst="rect">
            <a:avLst/>
          </a:prstGeom>
          <a:noFill/>
          <a:ln w="25400" cap="flat" cmpd="sng" algn="ctr">
            <a:noFill/>
            <a:prstDash val="solid"/>
            <a:round/>
            <a:headEnd type="none" w="med" len="med"/>
            <a:tailEnd type="none" w="med" len="med"/>
          </a:ln>
          <a:effectLst/>
        </p:spPr>
        <p:txBody>
          <a:bodyPr vert="horz" wrap="none" lIns="91440" tIns="0" rIns="91440" bIns="45720" numCol="1" rtlCol="0" anchor="t" anchorCtr="0" compatLnSpc="1">
            <a:prstTxWarp prst="textNoShape">
              <a:avLst/>
            </a:prstTxWarp>
          </a:bodyPr>
          <a:lstStyle/>
          <a:p>
            <a:pPr marL="342900" lvl="0" indent="-342900">
              <a:buFont typeface="Arial" pitchFamily="34" charset="0"/>
              <a:buChar char="•"/>
            </a:pPr>
            <a:r>
              <a:rPr lang="en-AU" sz="2400" dirty="0"/>
              <a:t>Open/Close Publication Channel</a:t>
            </a:r>
          </a:p>
          <a:p>
            <a:pPr marL="342900" lvl="0" indent="-342900">
              <a:buFont typeface="Arial" pitchFamily="34" charset="0"/>
              <a:buChar char="•"/>
            </a:pPr>
            <a:r>
              <a:rPr lang="en-AU" sz="2400" dirty="0"/>
              <a:t>Post Publication</a:t>
            </a:r>
          </a:p>
        </p:txBody>
      </p:sp>
      <p:sp>
        <p:nvSpPr>
          <p:cNvPr id="17" name="Round Same Side Corner Rectangle 16"/>
          <p:cNvSpPr/>
          <p:nvPr/>
        </p:nvSpPr>
        <p:spPr bwMode="auto">
          <a:xfrm>
            <a:off x="1547664" y="4149080"/>
            <a:ext cx="6048672" cy="504056"/>
          </a:xfrm>
          <a:prstGeom prst="round2Same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none" lIns="91440" tIns="0" rIns="91440" bIns="45720" numCol="1" rtlCol="0" anchor="ctr" anchorCtr="0" compatLnSpc="1">
            <a:prstTxWarp prst="textNoShape">
              <a:avLst/>
            </a:prstTxWarp>
          </a:bodyPr>
          <a:lstStyle/>
          <a:p>
            <a:pPr lvl="0"/>
            <a:r>
              <a:rPr lang="en-AU" sz="2400" b="1" dirty="0"/>
              <a:t>Consumer Publication Services</a:t>
            </a:r>
          </a:p>
        </p:txBody>
      </p:sp>
      <p:sp>
        <p:nvSpPr>
          <p:cNvPr id="18" name="Rectangle 17"/>
          <p:cNvSpPr/>
          <p:nvPr/>
        </p:nvSpPr>
        <p:spPr bwMode="auto">
          <a:xfrm>
            <a:off x="1547664" y="4653136"/>
            <a:ext cx="6048672" cy="1080120"/>
          </a:xfrm>
          <a:prstGeom prst="rect">
            <a:avLst/>
          </a:prstGeom>
          <a:noFill/>
          <a:ln w="25400" cap="flat" cmpd="sng" algn="ctr">
            <a:noFill/>
            <a:prstDash val="solid"/>
            <a:round/>
            <a:headEnd type="none" w="med" len="med"/>
            <a:tailEnd type="none" w="med" len="med"/>
          </a:ln>
          <a:effectLst/>
        </p:spPr>
        <p:txBody>
          <a:bodyPr vert="horz" wrap="none" lIns="91440" tIns="0" rIns="91440" bIns="45720" numCol="1" rtlCol="0" anchor="t" anchorCtr="0" compatLnSpc="1">
            <a:prstTxWarp prst="textNoShape">
              <a:avLst/>
            </a:prstTxWarp>
          </a:bodyPr>
          <a:lstStyle/>
          <a:p>
            <a:pPr marL="342900" lvl="0" indent="-342900">
              <a:buFont typeface="Arial" pitchFamily="34" charset="0"/>
              <a:buChar char="•"/>
            </a:pPr>
            <a:r>
              <a:rPr lang="en-AU" sz="2400" dirty="0"/>
              <a:t>Subscribe/Unsubscribe Channel</a:t>
            </a:r>
          </a:p>
          <a:p>
            <a:pPr marL="342900" lvl="0" indent="-342900">
              <a:buFont typeface="Arial" pitchFamily="34" charset="0"/>
              <a:buChar char="•"/>
            </a:pPr>
            <a:r>
              <a:rPr lang="en-AU" sz="2400" dirty="0"/>
              <a:t>Read/Remove Publication</a:t>
            </a:r>
          </a:p>
        </p:txBody>
      </p:sp>
    </p:spTree>
    <p:extLst>
      <p:ext uri="{BB962C8B-B14F-4D97-AF65-F5344CB8AC3E}">
        <p14:creationId xmlns="" xmlns:p14="http://schemas.microsoft.com/office/powerpoint/2010/main" val="3362080431"/>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ISBM Services</a:t>
            </a:r>
            <a:endParaRPr lang="en-AU" dirty="0"/>
          </a:p>
        </p:txBody>
      </p:sp>
      <p:sp>
        <p:nvSpPr>
          <p:cNvPr id="4" name="Slide Number Placeholder 3"/>
          <p:cNvSpPr>
            <a:spLocks noGrp="1"/>
          </p:cNvSpPr>
          <p:nvPr>
            <p:ph type="sldNum" sz="quarter" idx="12"/>
          </p:nvPr>
        </p:nvSpPr>
        <p:spPr/>
        <p:txBody>
          <a:bodyPr/>
          <a:lstStyle/>
          <a:p>
            <a:fld id="{922480B3-6827-41C5-96EF-23AEE4B6C646}" type="slidenum">
              <a:rPr lang="en-AU" smtClean="0"/>
              <a:pPr/>
              <a:t>164</a:t>
            </a:fld>
            <a:endParaRPr lang="en-AU"/>
          </a:p>
        </p:txBody>
      </p:sp>
      <p:sp>
        <p:nvSpPr>
          <p:cNvPr id="8" name="Round Same Side Corner Rectangle 7"/>
          <p:cNvSpPr/>
          <p:nvPr/>
        </p:nvSpPr>
        <p:spPr bwMode="auto">
          <a:xfrm>
            <a:off x="1547664" y="4149080"/>
            <a:ext cx="6048672" cy="504056"/>
          </a:xfrm>
          <a:prstGeom prst="round2SameRect">
            <a:avLst/>
          </a:prstGeom>
          <a:ln>
            <a:headEnd type="none" w="med" len="med"/>
            <a:tailEnd type="none" w="med" len="med"/>
          </a:ln>
        </p:spPr>
        <p:style>
          <a:lnRef idx="1">
            <a:schemeClr val="accent6"/>
          </a:lnRef>
          <a:fillRef idx="2">
            <a:schemeClr val="accent6"/>
          </a:fillRef>
          <a:effectRef idx="1">
            <a:schemeClr val="accent6"/>
          </a:effectRef>
          <a:fontRef idx="minor">
            <a:schemeClr val="dk1"/>
          </a:fontRef>
        </p:style>
        <p:txBody>
          <a:bodyPr vert="horz" wrap="none" lIns="91440" tIns="0" rIns="91440" bIns="45720" numCol="1" rtlCol="0" anchor="ctr" anchorCtr="0" compatLnSpc="1">
            <a:prstTxWarp prst="textNoShape">
              <a:avLst/>
            </a:prstTxWarp>
          </a:bodyPr>
          <a:lstStyle/>
          <a:p>
            <a:r>
              <a:rPr lang="en-AU" sz="2400" b="1" dirty="0"/>
              <a:t>Provider Request Services</a:t>
            </a:r>
          </a:p>
        </p:txBody>
      </p:sp>
      <p:sp>
        <p:nvSpPr>
          <p:cNvPr id="9" name="Rectangle 8"/>
          <p:cNvSpPr/>
          <p:nvPr/>
        </p:nvSpPr>
        <p:spPr bwMode="auto">
          <a:xfrm>
            <a:off x="1547664" y="4653136"/>
            <a:ext cx="6048672" cy="1584176"/>
          </a:xfrm>
          <a:prstGeom prst="rect">
            <a:avLst/>
          </a:prstGeom>
          <a:noFill/>
          <a:ln w="25400" cap="flat" cmpd="sng" algn="ctr">
            <a:noFill/>
            <a:prstDash val="solid"/>
            <a:round/>
            <a:headEnd type="none" w="med" len="med"/>
            <a:tailEnd type="none" w="med" len="med"/>
          </a:ln>
          <a:effectLst/>
        </p:spPr>
        <p:txBody>
          <a:bodyPr vert="horz" wrap="none" lIns="91440" tIns="0" rIns="91440" bIns="45720" numCol="1" rtlCol="0" anchor="t" anchorCtr="0" compatLnSpc="1">
            <a:prstTxWarp prst="textNoShape">
              <a:avLst/>
            </a:prstTxWarp>
          </a:bodyPr>
          <a:lstStyle/>
          <a:p>
            <a:pPr marL="342900" lvl="0" indent="-342900">
              <a:buFont typeface="Arial" pitchFamily="34" charset="0"/>
              <a:buChar char="•"/>
            </a:pPr>
            <a:r>
              <a:rPr lang="en-AU" sz="2400" dirty="0"/>
              <a:t>Subscribe/Unsubscribe Request Channel</a:t>
            </a:r>
          </a:p>
          <a:p>
            <a:pPr marL="342900" lvl="0" indent="-342900">
              <a:buFont typeface="Arial" pitchFamily="34" charset="0"/>
              <a:buChar char="•"/>
            </a:pPr>
            <a:r>
              <a:rPr lang="en-AU" sz="2400" dirty="0"/>
              <a:t>Read/Remove Request</a:t>
            </a:r>
          </a:p>
          <a:p>
            <a:pPr marL="342900" lvl="0" indent="-342900">
              <a:buFont typeface="Arial" pitchFamily="34" charset="0"/>
              <a:buChar char="•"/>
            </a:pPr>
            <a:r>
              <a:rPr lang="en-AU" sz="2400" dirty="0"/>
              <a:t>Open/Close Response Channel</a:t>
            </a:r>
          </a:p>
          <a:p>
            <a:pPr marL="342900" lvl="0" indent="-342900">
              <a:buFont typeface="Arial" pitchFamily="34" charset="0"/>
              <a:buChar char="•"/>
            </a:pPr>
            <a:r>
              <a:rPr lang="en-AU" sz="2400" dirty="0"/>
              <a:t>Post Response</a:t>
            </a:r>
          </a:p>
        </p:txBody>
      </p:sp>
      <p:sp>
        <p:nvSpPr>
          <p:cNvPr id="10" name="Round Same Side Corner Rectangle 9"/>
          <p:cNvSpPr/>
          <p:nvPr/>
        </p:nvSpPr>
        <p:spPr bwMode="auto">
          <a:xfrm>
            <a:off x="1547664" y="1556792"/>
            <a:ext cx="6048672" cy="504056"/>
          </a:xfrm>
          <a:prstGeom prst="round2Same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vert="horz" wrap="none" lIns="91440" tIns="0" rIns="91440" bIns="45720" numCol="1" rtlCol="0" anchor="ctr" anchorCtr="0" compatLnSpc="1">
            <a:prstTxWarp prst="textNoShape">
              <a:avLst/>
            </a:prstTxWarp>
          </a:bodyPr>
          <a:lstStyle/>
          <a:p>
            <a:pPr lvl="0"/>
            <a:r>
              <a:rPr lang="en-AU" sz="2400" b="1" dirty="0"/>
              <a:t>Consumer Request Services</a:t>
            </a:r>
          </a:p>
        </p:txBody>
      </p:sp>
      <p:sp>
        <p:nvSpPr>
          <p:cNvPr id="11" name="Rectangle 10"/>
          <p:cNvSpPr/>
          <p:nvPr/>
        </p:nvSpPr>
        <p:spPr bwMode="auto">
          <a:xfrm>
            <a:off x="1547664" y="2060848"/>
            <a:ext cx="6048672" cy="1584176"/>
          </a:xfrm>
          <a:prstGeom prst="rect">
            <a:avLst/>
          </a:prstGeom>
          <a:noFill/>
          <a:ln w="25400" cap="flat" cmpd="sng" algn="ctr">
            <a:noFill/>
            <a:prstDash val="solid"/>
            <a:round/>
            <a:headEnd type="none" w="med" len="med"/>
            <a:tailEnd type="none" w="med" len="med"/>
          </a:ln>
          <a:effectLst/>
        </p:spPr>
        <p:txBody>
          <a:bodyPr vert="horz" wrap="none" lIns="91440" tIns="0" rIns="91440" bIns="45720" numCol="1" rtlCol="0" anchor="t" anchorCtr="0" compatLnSpc="1">
            <a:prstTxWarp prst="textNoShape">
              <a:avLst/>
            </a:prstTxWarp>
          </a:bodyPr>
          <a:lstStyle/>
          <a:p>
            <a:pPr lvl="0"/>
            <a:r>
              <a:rPr lang="en-AU" sz="2400" dirty="0"/>
              <a:t>Open/Close Request Channel</a:t>
            </a:r>
          </a:p>
          <a:p>
            <a:pPr lvl="0"/>
            <a:r>
              <a:rPr lang="en-AU" sz="2400" dirty="0"/>
              <a:t>Post Request</a:t>
            </a:r>
          </a:p>
          <a:p>
            <a:pPr lvl="0"/>
            <a:r>
              <a:rPr lang="en-AU" sz="2400" dirty="0"/>
              <a:t>Subscribe/Unsubscribe Response Channel</a:t>
            </a:r>
          </a:p>
          <a:p>
            <a:pPr lvl="0"/>
            <a:r>
              <a:rPr lang="en-AU" sz="2400" dirty="0"/>
              <a:t>Read/Remove Response</a:t>
            </a:r>
          </a:p>
        </p:txBody>
      </p:sp>
    </p:spTree>
    <p:extLst>
      <p:ext uri="{BB962C8B-B14F-4D97-AF65-F5344CB8AC3E}">
        <p14:creationId xmlns="" xmlns:p14="http://schemas.microsoft.com/office/powerpoint/2010/main" val="588145174"/>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pPr algn="ctr"/>
            <a:r>
              <a:rPr lang="en-AU" dirty="0" err="1" smtClean="0"/>
              <a:t>OpenO&amp;M</a:t>
            </a:r>
            <a:r>
              <a:rPr lang="en-AU" dirty="0"/>
              <a:t> Common Interoperability Registry (CIR)</a:t>
            </a:r>
          </a:p>
        </p:txBody>
      </p:sp>
      <p:sp>
        <p:nvSpPr>
          <p:cNvPr id="6" name="Subtitle 5"/>
          <p:cNvSpPr>
            <a:spLocks noGrp="1"/>
          </p:cNvSpPr>
          <p:nvPr>
            <p:ph type="subTitle" idx="1"/>
          </p:nvPr>
        </p:nvSpPr>
        <p:spPr/>
        <p:txBody>
          <a:bodyPr/>
          <a:lstStyle/>
          <a:p>
            <a:endParaRPr lang="en-AU"/>
          </a:p>
        </p:txBody>
      </p:sp>
      <p:sp>
        <p:nvSpPr>
          <p:cNvPr id="2" name="Slide Number Placeholder 1"/>
          <p:cNvSpPr>
            <a:spLocks noGrp="1"/>
          </p:cNvSpPr>
          <p:nvPr>
            <p:ph type="sldNum" sz="quarter" idx="12"/>
          </p:nvPr>
        </p:nvSpPr>
        <p:spPr/>
        <p:txBody>
          <a:bodyPr/>
          <a:lstStyle/>
          <a:p>
            <a:pPr>
              <a:defRPr/>
            </a:pPr>
            <a:fld id="{93C9B3D8-0477-453F-9375-6882D97E18A2}" type="slidenum">
              <a:rPr lang="en-US" smtClean="0"/>
              <a:pPr>
                <a:defRPr/>
              </a:pPr>
              <a:t>165</a:t>
            </a:fld>
            <a:endParaRPr lang="en-US"/>
          </a:p>
        </p:txBody>
      </p:sp>
    </p:spTree>
    <p:extLst>
      <p:ext uri="{BB962C8B-B14F-4D97-AF65-F5344CB8AC3E}">
        <p14:creationId xmlns="" xmlns:p14="http://schemas.microsoft.com/office/powerpoint/2010/main" val="2810901082"/>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Scenario – Same Objects in Multiple Systems</a:t>
            </a:r>
            <a:endParaRPr lang="en-AU" dirty="0"/>
          </a:p>
        </p:txBody>
      </p:sp>
      <p:sp>
        <p:nvSpPr>
          <p:cNvPr id="4" name="Slide Number Placeholder 3"/>
          <p:cNvSpPr>
            <a:spLocks noGrp="1"/>
          </p:cNvSpPr>
          <p:nvPr>
            <p:ph type="sldNum" sz="quarter" idx="12"/>
          </p:nvPr>
        </p:nvSpPr>
        <p:spPr/>
        <p:txBody>
          <a:bodyPr/>
          <a:lstStyle/>
          <a:p>
            <a:fld id="{922480B3-6827-41C5-96EF-23AEE4B6C646}" type="slidenum">
              <a:rPr lang="en-AU" smtClean="0"/>
              <a:pPr/>
              <a:t>166</a:t>
            </a:fld>
            <a:endParaRPr lang="en-AU"/>
          </a:p>
        </p:txBody>
      </p:sp>
      <p:sp>
        <p:nvSpPr>
          <p:cNvPr id="13" name="Rounded Rectangle 12"/>
          <p:cNvSpPr/>
          <p:nvPr/>
        </p:nvSpPr>
        <p:spPr>
          <a:xfrm>
            <a:off x="467544" y="2348880"/>
            <a:ext cx="1296144" cy="2448272"/>
          </a:xfrm>
          <a:prstGeom prst="roundRect">
            <a:avLst/>
          </a:prstGeom>
          <a:solidFill>
            <a:schemeClr val="accent2">
              <a:lumMod val="40000"/>
              <a:lumOff val="60000"/>
            </a:schemeClr>
          </a:solidFill>
          <a:ln>
            <a:solidFill>
              <a:schemeClr val="accent2">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AU" dirty="0" smtClean="0">
                <a:solidFill>
                  <a:sysClr val="windowText" lastClr="000000"/>
                </a:solidFill>
              </a:rPr>
              <a:t>EAM</a:t>
            </a:r>
            <a:endParaRPr lang="en-AU" dirty="0">
              <a:solidFill>
                <a:sysClr val="windowText" lastClr="000000"/>
              </a:solidFill>
            </a:endParaRPr>
          </a:p>
        </p:txBody>
      </p:sp>
      <p:sp>
        <p:nvSpPr>
          <p:cNvPr id="15" name="Rounded Rectangle 14"/>
          <p:cNvSpPr/>
          <p:nvPr/>
        </p:nvSpPr>
        <p:spPr>
          <a:xfrm>
            <a:off x="7380312" y="2348880"/>
            <a:ext cx="1296144" cy="2448272"/>
          </a:xfrm>
          <a:prstGeom prst="roundRect">
            <a:avLst/>
          </a:prstGeom>
          <a:solidFill>
            <a:schemeClr val="accent2">
              <a:lumMod val="40000"/>
              <a:lumOff val="60000"/>
            </a:schemeClr>
          </a:solidFill>
          <a:ln>
            <a:solidFill>
              <a:schemeClr val="accent2">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AU" dirty="0" smtClean="0">
                <a:solidFill>
                  <a:sysClr val="windowText" lastClr="000000"/>
                </a:solidFill>
              </a:rPr>
              <a:t>SCADA</a:t>
            </a:r>
            <a:endParaRPr lang="en-AU" dirty="0">
              <a:solidFill>
                <a:sysClr val="windowText" lastClr="000000"/>
              </a:solidFill>
            </a:endParaRPr>
          </a:p>
        </p:txBody>
      </p:sp>
      <p:sp>
        <p:nvSpPr>
          <p:cNvPr id="18" name="Rectangle 17"/>
          <p:cNvSpPr/>
          <p:nvPr/>
        </p:nvSpPr>
        <p:spPr>
          <a:xfrm>
            <a:off x="1871700" y="2420888"/>
            <a:ext cx="1476164" cy="288032"/>
          </a:xfrm>
          <a:prstGeom prst="rect">
            <a:avLst/>
          </a:prstGeom>
          <a:solidFill>
            <a:srgbClr val="FFFFCC"/>
          </a:solidFill>
          <a:ln>
            <a:solidFill>
              <a:srgbClr val="FFCC6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ysClr val="windowText" lastClr="000000"/>
                </a:solidFill>
              </a:rPr>
              <a:t>D-P01</a:t>
            </a:r>
            <a:endParaRPr lang="en-AU" dirty="0">
              <a:solidFill>
                <a:sysClr val="windowText" lastClr="000000"/>
              </a:solidFill>
            </a:endParaRPr>
          </a:p>
        </p:txBody>
      </p:sp>
      <p:sp>
        <p:nvSpPr>
          <p:cNvPr id="19" name="Rectangle 18"/>
          <p:cNvSpPr/>
          <p:nvPr/>
        </p:nvSpPr>
        <p:spPr>
          <a:xfrm>
            <a:off x="1880084" y="2861320"/>
            <a:ext cx="1467350" cy="288032"/>
          </a:xfrm>
          <a:prstGeom prst="rect">
            <a:avLst/>
          </a:prstGeom>
          <a:solidFill>
            <a:srgbClr val="FFFFCC"/>
          </a:solidFill>
          <a:ln>
            <a:solidFill>
              <a:srgbClr val="FFCC6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ysClr val="windowText" lastClr="000000"/>
                </a:solidFill>
              </a:rPr>
              <a:t>D-P02</a:t>
            </a:r>
            <a:endParaRPr lang="en-AU" dirty="0">
              <a:solidFill>
                <a:sysClr val="windowText" lastClr="000000"/>
              </a:solidFill>
            </a:endParaRPr>
          </a:p>
        </p:txBody>
      </p:sp>
      <p:sp>
        <p:nvSpPr>
          <p:cNvPr id="20" name="Rectangle 19"/>
          <p:cNvSpPr/>
          <p:nvPr/>
        </p:nvSpPr>
        <p:spPr>
          <a:xfrm>
            <a:off x="1871700" y="3480394"/>
            <a:ext cx="1476164"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ysClr val="windowText" lastClr="000000"/>
                </a:solidFill>
              </a:rPr>
              <a:t>D-P02-DE</a:t>
            </a:r>
            <a:endParaRPr lang="en-AU" dirty="0">
              <a:solidFill>
                <a:sysClr val="windowText" lastClr="000000"/>
              </a:solidFill>
            </a:endParaRPr>
          </a:p>
        </p:txBody>
      </p:sp>
      <p:sp>
        <p:nvSpPr>
          <p:cNvPr id="21" name="Rectangle 20"/>
          <p:cNvSpPr/>
          <p:nvPr/>
        </p:nvSpPr>
        <p:spPr>
          <a:xfrm>
            <a:off x="1871700" y="3922749"/>
            <a:ext cx="1476164"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ysClr val="windowText" lastClr="000000"/>
                </a:solidFill>
              </a:rPr>
              <a:t>D-P02-NDE</a:t>
            </a:r>
            <a:endParaRPr lang="en-AU" dirty="0">
              <a:solidFill>
                <a:sysClr val="windowText" lastClr="000000"/>
              </a:solidFill>
            </a:endParaRPr>
          </a:p>
        </p:txBody>
      </p:sp>
      <p:sp>
        <p:nvSpPr>
          <p:cNvPr id="22" name="Rectangle 21"/>
          <p:cNvSpPr/>
          <p:nvPr/>
        </p:nvSpPr>
        <p:spPr>
          <a:xfrm>
            <a:off x="1871700" y="4365104"/>
            <a:ext cx="1476164"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ysClr val="windowText" lastClr="000000"/>
                </a:solidFill>
              </a:rPr>
              <a:t>D-P02-RPM</a:t>
            </a:r>
            <a:endParaRPr lang="en-AU" dirty="0">
              <a:solidFill>
                <a:sysClr val="windowText" lastClr="000000"/>
              </a:solidFill>
            </a:endParaRPr>
          </a:p>
        </p:txBody>
      </p:sp>
      <p:sp>
        <p:nvSpPr>
          <p:cNvPr id="23" name="Rectangle 22"/>
          <p:cNvSpPr/>
          <p:nvPr/>
        </p:nvSpPr>
        <p:spPr>
          <a:xfrm>
            <a:off x="5796136" y="2420888"/>
            <a:ext cx="1476163" cy="288032"/>
          </a:xfrm>
          <a:prstGeom prst="rect">
            <a:avLst/>
          </a:prstGeom>
          <a:solidFill>
            <a:srgbClr val="FFFFCC"/>
          </a:solidFill>
          <a:ln>
            <a:solidFill>
              <a:srgbClr val="FFCC6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ysClr val="windowText" lastClr="000000"/>
                </a:solidFill>
              </a:rPr>
              <a:t>D-P01</a:t>
            </a:r>
            <a:endParaRPr lang="en-AU" dirty="0">
              <a:solidFill>
                <a:sysClr val="windowText" lastClr="000000"/>
              </a:solidFill>
            </a:endParaRPr>
          </a:p>
        </p:txBody>
      </p:sp>
      <p:sp>
        <p:nvSpPr>
          <p:cNvPr id="24" name="Rectangle 23"/>
          <p:cNvSpPr/>
          <p:nvPr/>
        </p:nvSpPr>
        <p:spPr>
          <a:xfrm>
            <a:off x="5796136" y="2861320"/>
            <a:ext cx="1476163" cy="288032"/>
          </a:xfrm>
          <a:prstGeom prst="rect">
            <a:avLst/>
          </a:prstGeom>
          <a:solidFill>
            <a:srgbClr val="FFFFCC"/>
          </a:solidFill>
          <a:ln>
            <a:solidFill>
              <a:srgbClr val="FFCC6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ysClr val="windowText" lastClr="000000"/>
                </a:solidFill>
              </a:rPr>
              <a:t>D-P02</a:t>
            </a:r>
            <a:endParaRPr lang="en-AU" dirty="0">
              <a:solidFill>
                <a:sysClr val="windowText" lastClr="000000"/>
              </a:solidFill>
            </a:endParaRPr>
          </a:p>
        </p:txBody>
      </p:sp>
      <p:sp>
        <p:nvSpPr>
          <p:cNvPr id="25" name="Rectangle 24"/>
          <p:cNvSpPr/>
          <p:nvPr/>
        </p:nvSpPr>
        <p:spPr>
          <a:xfrm>
            <a:off x="5796136" y="3480394"/>
            <a:ext cx="1476163"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ysClr val="windowText" lastClr="000000"/>
                </a:solidFill>
              </a:rPr>
              <a:t>D-P02-DE</a:t>
            </a:r>
            <a:endParaRPr lang="en-AU" dirty="0">
              <a:solidFill>
                <a:sysClr val="windowText" lastClr="000000"/>
              </a:solidFill>
            </a:endParaRPr>
          </a:p>
        </p:txBody>
      </p:sp>
      <p:sp>
        <p:nvSpPr>
          <p:cNvPr id="26" name="Rectangle 25"/>
          <p:cNvSpPr/>
          <p:nvPr/>
        </p:nvSpPr>
        <p:spPr>
          <a:xfrm>
            <a:off x="5796136" y="3922749"/>
            <a:ext cx="1476163"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ysClr val="windowText" lastClr="000000"/>
                </a:solidFill>
              </a:rPr>
              <a:t>D-P02-NDE</a:t>
            </a:r>
            <a:endParaRPr lang="en-AU" dirty="0">
              <a:solidFill>
                <a:sysClr val="windowText" lastClr="000000"/>
              </a:solidFill>
            </a:endParaRPr>
          </a:p>
        </p:txBody>
      </p:sp>
      <p:sp>
        <p:nvSpPr>
          <p:cNvPr id="27" name="Rectangle 26"/>
          <p:cNvSpPr/>
          <p:nvPr/>
        </p:nvSpPr>
        <p:spPr>
          <a:xfrm>
            <a:off x="5796136" y="4365104"/>
            <a:ext cx="1476163"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ysClr val="windowText" lastClr="000000"/>
                </a:solidFill>
              </a:rPr>
              <a:t>D-P02-RPM</a:t>
            </a:r>
            <a:endParaRPr lang="en-AU" dirty="0">
              <a:solidFill>
                <a:sysClr val="windowText" lastClr="000000"/>
              </a:solidFill>
            </a:endParaRPr>
          </a:p>
        </p:txBody>
      </p:sp>
      <p:sp>
        <p:nvSpPr>
          <p:cNvPr id="3" name="Left-Right Arrow 2"/>
          <p:cNvSpPr/>
          <p:nvPr/>
        </p:nvSpPr>
        <p:spPr>
          <a:xfrm>
            <a:off x="3419872" y="2492896"/>
            <a:ext cx="2304256" cy="144016"/>
          </a:xfrm>
          <a:prstGeom prst="leftRightArrow">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AU"/>
          </a:p>
        </p:txBody>
      </p:sp>
      <p:sp>
        <p:nvSpPr>
          <p:cNvPr id="17" name="Left-Right Arrow 16"/>
          <p:cNvSpPr/>
          <p:nvPr/>
        </p:nvSpPr>
        <p:spPr>
          <a:xfrm>
            <a:off x="3419872" y="2933328"/>
            <a:ext cx="2304256" cy="144016"/>
          </a:xfrm>
          <a:prstGeom prst="leftRightArrow">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AU"/>
          </a:p>
        </p:txBody>
      </p:sp>
      <p:sp>
        <p:nvSpPr>
          <p:cNvPr id="28" name="Left-Right Arrow 27"/>
          <p:cNvSpPr/>
          <p:nvPr/>
        </p:nvSpPr>
        <p:spPr>
          <a:xfrm>
            <a:off x="3419872" y="3552402"/>
            <a:ext cx="2304256" cy="144016"/>
          </a:xfrm>
          <a:prstGeom prst="leftRightArrow">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AU"/>
          </a:p>
        </p:txBody>
      </p:sp>
      <p:sp>
        <p:nvSpPr>
          <p:cNvPr id="29" name="Left-Right Arrow 28"/>
          <p:cNvSpPr/>
          <p:nvPr/>
        </p:nvSpPr>
        <p:spPr>
          <a:xfrm>
            <a:off x="3419872" y="3994757"/>
            <a:ext cx="2304256" cy="144016"/>
          </a:xfrm>
          <a:prstGeom prst="leftRightArrow">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AU"/>
          </a:p>
        </p:txBody>
      </p:sp>
      <p:sp>
        <p:nvSpPr>
          <p:cNvPr id="30" name="Left-Right Arrow 29"/>
          <p:cNvSpPr/>
          <p:nvPr/>
        </p:nvSpPr>
        <p:spPr>
          <a:xfrm>
            <a:off x="3419872" y="4437112"/>
            <a:ext cx="2304256" cy="144016"/>
          </a:xfrm>
          <a:prstGeom prst="leftRightArrow">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AU"/>
          </a:p>
        </p:txBody>
      </p:sp>
    </p:spTree>
    <p:extLst>
      <p:ext uri="{BB962C8B-B14F-4D97-AF65-F5344CB8AC3E}">
        <p14:creationId xmlns="" xmlns:p14="http://schemas.microsoft.com/office/powerpoint/2010/main" val="3247916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500"/>
                                        <p:tgtEl>
                                          <p:spTgt spid="20"/>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500"/>
                                        <p:tgtEl>
                                          <p:spTgt spid="2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fade">
                                      <p:cBhvr>
                                        <p:cTn id="44" dur="500"/>
                                        <p:tgtEl>
                                          <p:spTgt spid="27"/>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500"/>
                                        <p:tgtEl>
                                          <p:spTgt spid="28"/>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500"/>
                                        <p:tgtEl>
                                          <p:spTgt spid="29"/>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5"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3" grpId="0" animBg="1"/>
      <p:bldP spid="17" grpId="0" animBg="1"/>
      <p:bldP spid="28" grpId="0" animBg="1"/>
      <p:bldP spid="29" grpId="0" animBg="1"/>
      <p:bldP spid="30" grpId="0" animBg="1"/>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Problem – Same Objects in Multiple Systems with Different Identifiers</a:t>
            </a:r>
            <a:endParaRPr lang="en-AU" dirty="0"/>
          </a:p>
        </p:txBody>
      </p:sp>
      <p:sp>
        <p:nvSpPr>
          <p:cNvPr id="4" name="Slide Number Placeholder 3"/>
          <p:cNvSpPr>
            <a:spLocks noGrp="1"/>
          </p:cNvSpPr>
          <p:nvPr>
            <p:ph type="sldNum" sz="quarter" idx="12"/>
          </p:nvPr>
        </p:nvSpPr>
        <p:spPr/>
        <p:txBody>
          <a:bodyPr/>
          <a:lstStyle/>
          <a:p>
            <a:fld id="{922480B3-6827-41C5-96EF-23AEE4B6C646}" type="slidenum">
              <a:rPr lang="en-AU" smtClean="0"/>
              <a:pPr/>
              <a:t>167</a:t>
            </a:fld>
            <a:endParaRPr lang="en-AU"/>
          </a:p>
        </p:txBody>
      </p:sp>
      <p:sp>
        <p:nvSpPr>
          <p:cNvPr id="13" name="Rounded Rectangle 12"/>
          <p:cNvSpPr/>
          <p:nvPr/>
        </p:nvSpPr>
        <p:spPr>
          <a:xfrm>
            <a:off x="467544" y="2348880"/>
            <a:ext cx="1296144" cy="2448272"/>
          </a:xfrm>
          <a:prstGeom prst="roundRect">
            <a:avLst/>
          </a:prstGeom>
          <a:solidFill>
            <a:schemeClr val="accent2">
              <a:lumMod val="40000"/>
              <a:lumOff val="60000"/>
            </a:schemeClr>
          </a:solidFill>
          <a:ln>
            <a:solidFill>
              <a:schemeClr val="accent2">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AU" dirty="0" smtClean="0">
                <a:solidFill>
                  <a:sysClr val="windowText" lastClr="000000"/>
                </a:solidFill>
              </a:rPr>
              <a:t>EAM</a:t>
            </a:r>
            <a:endParaRPr lang="en-AU" dirty="0">
              <a:solidFill>
                <a:sysClr val="windowText" lastClr="000000"/>
              </a:solidFill>
            </a:endParaRPr>
          </a:p>
        </p:txBody>
      </p:sp>
      <p:sp>
        <p:nvSpPr>
          <p:cNvPr id="15" name="Rounded Rectangle 14"/>
          <p:cNvSpPr/>
          <p:nvPr/>
        </p:nvSpPr>
        <p:spPr>
          <a:xfrm>
            <a:off x="7380312" y="2348880"/>
            <a:ext cx="1296144" cy="2448272"/>
          </a:xfrm>
          <a:prstGeom prst="roundRect">
            <a:avLst/>
          </a:prstGeom>
          <a:solidFill>
            <a:schemeClr val="accent2">
              <a:lumMod val="40000"/>
              <a:lumOff val="60000"/>
            </a:schemeClr>
          </a:solidFill>
          <a:ln>
            <a:solidFill>
              <a:schemeClr val="accent2">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AU" dirty="0" smtClean="0">
                <a:solidFill>
                  <a:sysClr val="windowText" lastClr="000000"/>
                </a:solidFill>
              </a:rPr>
              <a:t>SCADA</a:t>
            </a:r>
            <a:endParaRPr lang="en-AU" dirty="0">
              <a:solidFill>
                <a:sysClr val="windowText" lastClr="000000"/>
              </a:solidFill>
            </a:endParaRPr>
          </a:p>
        </p:txBody>
      </p:sp>
      <p:sp>
        <p:nvSpPr>
          <p:cNvPr id="18" name="Rectangle 17"/>
          <p:cNvSpPr/>
          <p:nvPr/>
        </p:nvSpPr>
        <p:spPr>
          <a:xfrm>
            <a:off x="1871700" y="2420888"/>
            <a:ext cx="1476164" cy="288032"/>
          </a:xfrm>
          <a:prstGeom prst="rect">
            <a:avLst/>
          </a:prstGeom>
          <a:solidFill>
            <a:srgbClr val="FFFFCC"/>
          </a:solidFill>
          <a:ln>
            <a:solidFill>
              <a:srgbClr val="FFCC6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ysClr val="windowText" lastClr="000000"/>
                </a:solidFill>
              </a:rPr>
              <a:t>D-P01</a:t>
            </a:r>
            <a:endParaRPr lang="en-AU" dirty="0">
              <a:solidFill>
                <a:sysClr val="windowText" lastClr="000000"/>
              </a:solidFill>
            </a:endParaRPr>
          </a:p>
        </p:txBody>
      </p:sp>
      <p:sp>
        <p:nvSpPr>
          <p:cNvPr id="19" name="Rectangle 18"/>
          <p:cNvSpPr/>
          <p:nvPr/>
        </p:nvSpPr>
        <p:spPr>
          <a:xfrm>
            <a:off x="1880083" y="2861320"/>
            <a:ext cx="1467571" cy="288032"/>
          </a:xfrm>
          <a:prstGeom prst="rect">
            <a:avLst/>
          </a:prstGeom>
          <a:solidFill>
            <a:srgbClr val="FFFFCC"/>
          </a:solidFill>
          <a:ln>
            <a:solidFill>
              <a:srgbClr val="FFCC6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ysClr val="windowText" lastClr="000000"/>
                </a:solidFill>
              </a:rPr>
              <a:t>D-P02</a:t>
            </a:r>
            <a:endParaRPr lang="en-AU" dirty="0">
              <a:solidFill>
                <a:sysClr val="windowText" lastClr="000000"/>
              </a:solidFill>
            </a:endParaRPr>
          </a:p>
        </p:txBody>
      </p:sp>
      <p:sp>
        <p:nvSpPr>
          <p:cNvPr id="20" name="Rectangle 19"/>
          <p:cNvSpPr/>
          <p:nvPr/>
        </p:nvSpPr>
        <p:spPr>
          <a:xfrm>
            <a:off x="1871700" y="3480394"/>
            <a:ext cx="1476164"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a:solidFill>
                  <a:sysClr val="windowText" lastClr="000000"/>
                </a:solidFill>
              </a:rPr>
              <a:t>D-P02-DE</a:t>
            </a:r>
          </a:p>
        </p:txBody>
      </p:sp>
      <p:sp>
        <p:nvSpPr>
          <p:cNvPr id="21" name="Rectangle 20"/>
          <p:cNvSpPr/>
          <p:nvPr/>
        </p:nvSpPr>
        <p:spPr>
          <a:xfrm>
            <a:off x="1871700" y="3922749"/>
            <a:ext cx="1476164"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a:solidFill>
                  <a:sysClr val="windowText" lastClr="000000"/>
                </a:solidFill>
              </a:rPr>
              <a:t>D-P02-NDE</a:t>
            </a:r>
          </a:p>
        </p:txBody>
      </p:sp>
      <p:sp>
        <p:nvSpPr>
          <p:cNvPr id="22" name="Rectangle 21"/>
          <p:cNvSpPr/>
          <p:nvPr/>
        </p:nvSpPr>
        <p:spPr>
          <a:xfrm>
            <a:off x="1871700" y="4365104"/>
            <a:ext cx="1476164"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a:solidFill>
                  <a:sysClr val="windowText" lastClr="000000"/>
                </a:solidFill>
              </a:rPr>
              <a:t>D-P02-RPM</a:t>
            </a:r>
          </a:p>
        </p:txBody>
      </p:sp>
      <p:sp>
        <p:nvSpPr>
          <p:cNvPr id="23" name="Rectangle 22"/>
          <p:cNvSpPr/>
          <p:nvPr/>
        </p:nvSpPr>
        <p:spPr>
          <a:xfrm>
            <a:off x="5796136" y="2420888"/>
            <a:ext cx="1476163" cy="288032"/>
          </a:xfrm>
          <a:prstGeom prst="rect">
            <a:avLst/>
          </a:prstGeom>
          <a:solidFill>
            <a:srgbClr val="FFFFCC"/>
          </a:solidFill>
          <a:ln>
            <a:solidFill>
              <a:srgbClr val="FFCC6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ysClr val="windowText" lastClr="000000"/>
                </a:solidFill>
              </a:rPr>
              <a:t>13P1</a:t>
            </a:r>
            <a:endParaRPr lang="en-AU" dirty="0">
              <a:solidFill>
                <a:sysClr val="windowText" lastClr="000000"/>
              </a:solidFill>
            </a:endParaRPr>
          </a:p>
        </p:txBody>
      </p:sp>
      <p:sp>
        <p:nvSpPr>
          <p:cNvPr id="24" name="Rectangle 23"/>
          <p:cNvSpPr/>
          <p:nvPr/>
        </p:nvSpPr>
        <p:spPr>
          <a:xfrm>
            <a:off x="5796136" y="2861320"/>
            <a:ext cx="1476163" cy="288032"/>
          </a:xfrm>
          <a:prstGeom prst="rect">
            <a:avLst/>
          </a:prstGeom>
          <a:solidFill>
            <a:srgbClr val="FFFFCC"/>
          </a:solidFill>
          <a:ln>
            <a:solidFill>
              <a:srgbClr val="FFCC6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ysClr val="windowText" lastClr="000000"/>
                </a:solidFill>
              </a:rPr>
              <a:t>13P2</a:t>
            </a:r>
            <a:endParaRPr lang="en-AU" dirty="0">
              <a:solidFill>
                <a:sysClr val="windowText" lastClr="000000"/>
              </a:solidFill>
            </a:endParaRPr>
          </a:p>
        </p:txBody>
      </p:sp>
      <p:sp>
        <p:nvSpPr>
          <p:cNvPr id="25" name="Rectangle 24"/>
          <p:cNvSpPr/>
          <p:nvPr/>
        </p:nvSpPr>
        <p:spPr>
          <a:xfrm>
            <a:off x="5796136" y="3480394"/>
            <a:ext cx="1476163"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a:solidFill>
                  <a:sysClr val="windowText" lastClr="000000"/>
                </a:solidFill>
              </a:rPr>
              <a:t>13P2.DE</a:t>
            </a:r>
          </a:p>
        </p:txBody>
      </p:sp>
      <p:sp>
        <p:nvSpPr>
          <p:cNvPr id="26" name="Rectangle 25"/>
          <p:cNvSpPr/>
          <p:nvPr/>
        </p:nvSpPr>
        <p:spPr>
          <a:xfrm>
            <a:off x="5796136" y="3922749"/>
            <a:ext cx="1476163"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a:solidFill>
                  <a:sysClr val="windowText" lastClr="000000"/>
                </a:solidFill>
              </a:rPr>
              <a:t>13P2.NDE</a:t>
            </a:r>
          </a:p>
        </p:txBody>
      </p:sp>
      <p:sp>
        <p:nvSpPr>
          <p:cNvPr id="27" name="Rectangle 26"/>
          <p:cNvSpPr/>
          <p:nvPr/>
        </p:nvSpPr>
        <p:spPr>
          <a:xfrm>
            <a:off x="5796136" y="4365104"/>
            <a:ext cx="1476163"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a:solidFill>
                  <a:sysClr val="windowText" lastClr="000000"/>
                </a:solidFill>
              </a:rPr>
              <a:t>13P2.RPM</a:t>
            </a:r>
          </a:p>
        </p:txBody>
      </p:sp>
    </p:spTree>
    <p:extLst>
      <p:ext uri="{BB962C8B-B14F-4D97-AF65-F5344CB8AC3E}">
        <p14:creationId xmlns="" xmlns:p14="http://schemas.microsoft.com/office/powerpoint/2010/main" val="373650963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Solution – Create a Map</a:t>
            </a:r>
            <a:endParaRPr lang="en-AU" dirty="0"/>
          </a:p>
        </p:txBody>
      </p:sp>
      <p:sp>
        <p:nvSpPr>
          <p:cNvPr id="4" name="Slide Number Placeholder 3"/>
          <p:cNvSpPr>
            <a:spLocks noGrp="1"/>
          </p:cNvSpPr>
          <p:nvPr>
            <p:ph type="sldNum" sz="quarter" idx="12"/>
          </p:nvPr>
        </p:nvSpPr>
        <p:spPr/>
        <p:txBody>
          <a:bodyPr/>
          <a:lstStyle/>
          <a:p>
            <a:fld id="{922480B3-6827-41C5-96EF-23AEE4B6C646}" type="slidenum">
              <a:rPr lang="en-AU" smtClean="0"/>
              <a:pPr/>
              <a:t>168</a:t>
            </a:fld>
            <a:endParaRPr lang="en-AU"/>
          </a:p>
        </p:txBody>
      </p:sp>
      <p:sp>
        <p:nvSpPr>
          <p:cNvPr id="13" name="Rounded Rectangle 12"/>
          <p:cNvSpPr/>
          <p:nvPr/>
        </p:nvSpPr>
        <p:spPr>
          <a:xfrm>
            <a:off x="467544" y="2348880"/>
            <a:ext cx="1296144" cy="2448272"/>
          </a:xfrm>
          <a:prstGeom prst="roundRect">
            <a:avLst/>
          </a:prstGeom>
          <a:solidFill>
            <a:schemeClr val="accent2">
              <a:lumMod val="40000"/>
              <a:lumOff val="60000"/>
            </a:schemeClr>
          </a:solidFill>
          <a:ln>
            <a:solidFill>
              <a:schemeClr val="accent2">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AU" dirty="0" smtClean="0">
                <a:solidFill>
                  <a:sysClr val="windowText" lastClr="000000"/>
                </a:solidFill>
              </a:rPr>
              <a:t>EAM</a:t>
            </a:r>
            <a:endParaRPr lang="en-AU" dirty="0">
              <a:solidFill>
                <a:sysClr val="windowText" lastClr="000000"/>
              </a:solidFill>
            </a:endParaRPr>
          </a:p>
        </p:txBody>
      </p:sp>
      <p:sp>
        <p:nvSpPr>
          <p:cNvPr id="15" name="Rounded Rectangle 14"/>
          <p:cNvSpPr/>
          <p:nvPr/>
        </p:nvSpPr>
        <p:spPr>
          <a:xfrm>
            <a:off x="7380312" y="2348880"/>
            <a:ext cx="1296144" cy="2448272"/>
          </a:xfrm>
          <a:prstGeom prst="roundRect">
            <a:avLst/>
          </a:prstGeom>
          <a:solidFill>
            <a:schemeClr val="accent2">
              <a:lumMod val="40000"/>
              <a:lumOff val="60000"/>
            </a:schemeClr>
          </a:solidFill>
          <a:ln>
            <a:solidFill>
              <a:schemeClr val="accent2">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AU" dirty="0" smtClean="0">
                <a:solidFill>
                  <a:sysClr val="windowText" lastClr="000000"/>
                </a:solidFill>
              </a:rPr>
              <a:t>SCADA</a:t>
            </a:r>
            <a:endParaRPr lang="en-AU" dirty="0">
              <a:solidFill>
                <a:sysClr val="windowText" lastClr="000000"/>
              </a:solidFill>
            </a:endParaRPr>
          </a:p>
        </p:txBody>
      </p:sp>
      <p:sp>
        <p:nvSpPr>
          <p:cNvPr id="18" name="Rectangle 17"/>
          <p:cNvSpPr/>
          <p:nvPr/>
        </p:nvSpPr>
        <p:spPr>
          <a:xfrm>
            <a:off x="1871700" y="2420888"/>
            <a:ext cx="1476164" cy="288032"/>
          </a:xfrm>
          <a:prstGeom prst="rect">
            <a:avLst/>
          </a:prstGeom>
          <a:solidFill>
            <a:srgbClr val="FFFFCC"/>
          </a:solidFill>
          <a:ln>
            <a:solidFill>
              <a:srgbClr val="FFCC6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ysClr val="windowText" lastClr="000000"/>
                </a:solidFill>
              </a:rPr>
              <a:t>D-P01</a:t>
            </a:r>
            <a:endParaRPr lang="en-AU" dirty="0">
              <a:solidFill>
                <a:sysClr val="windowText" lastClr="000000"/>
              </a:solidFill>
            </a:endParaRPr>
          </a:p>
        </p:txBody>
      </p:sp>
      <p:sp>
        <p:nvSpPr>
          <p:cNvPr id="19" name="Rectangle 18"/>
          <p:cNvSpPr/>
          <p:nvPr/>
        </p:nvSpPr>
        <p:spPr>
          <a:xfrm>
            <a:off x="1880084" y="2861320"/>
            <a:ext cx="1467570" cy="288032"/>
          </a:xfrm>
          <a:prstGeom prst="rect">
            <a:avLst/>
          </a:prstGeom>
          <a:solidFill>
            <a:srgbClr val="FFFFCC"/>
          </a:solidFill>
          <a:ln>
            <a:solidFill>
              <a:srgbClr val="FFCC6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ysClr val="windowText" lastClr="000000"/>
                </a:solidFill>
              </a:rPr>
              <a:t>D-P02</a:t>
            </a:r>
            <a:endParaRPr lang="en-AU" dirty="0">
              <a:solidFill>
                <a:sysClr val="windowText" lastClr="000000"/>
              </a:solidFill>
            </a:endParaRPr>
          </a:p>
        </p:txBody>
      </p:sp>
      <p:sp>
        <p:nvSpPr>
          <p:cNvPr id="20" name="Rectangle 19"/>
          <p:cNvSpPr/>
          <p:nvPr/>
        </p:nvSpPr>
        <p:spPr>
          <a:xfrm>
            <a:off x="1871700" y="3480394"/>
            <a:ext cx="1476164"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a:solidFill>
                  <a:sysClr val="windowText" lastClr="000000"/>
                </a:solidFill>
              </a:rPr>
              <a:t>D-P02-DE</a:t>
            </a:r>
          </a:p>
        </p:txBody>
      </p:sp>
      <p:sp>
        <p:nvSpPr>
          <p:cNvPr id="21" name="Rectangle 20"/>
          <p:cNvSpPr/>
          <p:nvPr/>
        </p:nvSpPr>
        <p:spPr>
          <a:xfrm>
            <a:off x="1871700" y="3922749"/>
            <a:ext cx="1476164"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a:solidFill>
                  <a:sysClr val="windowText" lastClr="000000"/>
                </a:solidFill>
              </a:rPr>
              <a:t>D-P02-NDE</a:t>
            </a:r>
          </a:p>
        </p:txBody>
      </p:sp>
      <p:sp>
        <p:nvSpPr>
          <p:cNvPr id="22" name="Rectangle 21"/>
          <p:cNvSpPr/>
          <p:nvPr/>
        </p:nvSpPr>
        <p:spPr>
          <a:xfrm>
            <a:off x="1871700" y="4365104"/>
            <a:ext cx="1476164"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a:solidFill>
                  <a:sysClr val="windowText" lastClr="000000"/>
                </a:solidFill>
              </a:rPr>
              <a:t>D-P02-RPM</a:t>
            </a:r>
          </a:p>
        </p:txBody>
      </p:sp>
      <p:sp>
        <p:nvSpPr>
          <p:cNvPr id="23" name="Rectangle 22"/>
          <p:cNvSpPr/>
          <p:nvPr/>
        </p:nvSpPr>
        <p:spPr>
          <a:xfrm>
            <a:off x="5796136" y="2420888"/>
            <a:ext cx="1476163" cy="288032"/>
          </a:xfrm>
          <a:prstGeom prst="rect">
            <a:avLst/>
          </a:prstGeom>
          <a:solidFill>
            <a:srgbClr val="FFFFCC"/>
          </a:solidFill>
          <a:ln>
            <a:solidFill>
              <a:srgbClr val="FFCC6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ysClr val="windowText" lastClr="000000"/>
                </a:solidFill>
              </a:rPr>
              <a:t>13P1</a:t>
            </a:r>
            <a:endParaRPr lang="en-AU" dirty="0">
              <a:solidFill>
                <a:sysClr val="windowText" lastClr="000000"/>
              </a:solidFill>
            </a:endParaRPr>
          </a:p>
        </p:txBody>
      </p:sp>
      <p:sp>
        <p:nvSpPr>
          <p:cNvPr id="24" name="Rectangle 23"/>
          <p:cNvSpPr/>
          <p:nvPr/>
        </p:nvSpPr>
        <p:spPr>
          <a:xfrm>
            <a:off x="5796136" y="2861320"/>
            <a:ext cx="1476163" cy="288032"/>
          </a:xfrm>
          <a:prstGeom prst="rect">
            <a:avLst/>
          </a:prstGeom>
          <a:solidFill>
            <a:srgbClr val="FFFFCC"/>
          </a:solidFill>
          <a:ln>
            <a:solidFill>
              <a:srgbClr val="FFCC6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ysClr val="windowText" lastClr="000000"/>
                </a:solidFill>
              </a:rPr>
              <a:t>13P2</a:t>
            </a:r>
            <a:endParaRPr lang="en-AU" dirty="0">
              <a:solidFill>
                <a:sysClr val="windowText" lastClr="000000"/>
              </a:solidFill>
            </a:endParaRPr>
          </a:p>
        </p:txBody>
      </p:sp>
      <p:sp>
        <p:nvSpPr>
          <p:cNvPr id="25" name="Rectangle 24"/>
          <p:cNvSpPr/>
          <p:nvPr/>
        </p:nvSpPr>
        <p:spPr>
          <a:xfrm>
            <a:off x="5796136" y="3480394"/>
            <a:ext cx="1476163"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a:solidFill>
                  <a:sysClr val="windowText" lastClr="000000"/>
                </a:solidFill>
              </a:rPr>
              <a:t>13P2.DE</a:t>
            </a:r>
          </a:p>
        </p:txBody>
      </p:sp>
      <p:sp>
        <p:nvSpPr>
          <p:cNvPr id="26" name="Rectangle 25"/>
          <p:cNvSpPr/>
          <p:nvPr/>
        </p:nvSpPr>
        <p:spPr>
          <a:xfrm>
            <a:off x="5796136" y="3922749"/>
            <a:ext cx="1476163"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a:solidFill>
                  <a:sysClr val="windowText" lastClr="000000"/>
                </a:solidFill>
              </a:rPr>
              <a:t>13P2.NDE</a:t>
            </a:r>
          </a:p>
        </p:txBody>
      </p:sp>
      <p:sp>
        <p:nvSpPr>
          <p:cNvPr id="27" name="Rectangle 26"/>
          <p:cNvSpPr/>
          <p:nvPr/>
        </p:nvSpPr>
        <p:spPr>
          <a:xfrm>
            <a:off x="5796136" y="4365104"/>
            <a:ext cx="1476163"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a:solidFill>
                  <a:sysClr val="windowText" lastClr="000000"/>
                </a:solidFill>
              </a:rPr>
              <a:t>13P2.RPM</a:t>
            </a:r>
          </a:p>
        </p:txBody>
      </p:sp>
      <p:graphicFrame>
        <p:nvGraphicFramePr>
          <p:cNvPr id="16" name="Table 15"/>
          <p:cNvGraphicFramePr>
            <a:graphicFrameLocks noGrp="1"/>
          </p:cNvGraphicFramePr>
          <p:nvPr>
            <p:extLst>
              <p:ext uri="{D42A27DB-BD31-4B8C-83A1-F6EECF244321}">
                <p14:modId xmlns="" xmlns:p14="http://schemas.microsoft.com/office/powerpoint/2010/main" val="468300638"/>
              </p:ext>
            </p:extLst>
          </p:nvPr>
        </p:nvGraphicFramePr>
        <p:xfrm>
          <a:off x="3311860" y="3940264"/>
          <a:ext cx="2520280" cy="2225040"/>
        </p:xfrm>
        <a:graphic>
          <a:graphicData uri="http://schemas.openxmlformats.org/drawingml/2006/table">
            <a:tbl>
              <a:tblPr firstRow="1" bandRow="1">
                <a:tableStyleId>{5C22544A-7EE6-4342-B048-85BDC9FD1C3A}</a:tableStyleId>
              </a:tblPr>
              <a:tblGrid>
                <a:gridCol w="1260140"/>
                <a:gridCol w="1260140"/>
              </a:tblGrid>
              <a:tr h="370840">
                <a:tc>
                  <a:txBody>
                    <a:bodyPr/>
                    <a:lstStyle/>
                    <a:p>
                      <a:pPr algn="ctr"/>
                      <a:r>
                        <a:rPr lang="en-AU" sz="1800" dirty="0" smtClean="0">
                          <a:latin typeface="+mn-lt"/>
                          <a:cs typeface="Consolas" pitchFamily="49" charset="0"/>
                        </a:rPr>
                        <a:t>EAM</a:t>
                      </a:r>
                      <a:endParaRPr lang="en-AU" sz="1800" dirty="0">
                        <a:latin typeface="+mn-lt"/>
                        <a:cs typeface="Consolas" pitchFamily="49" charset="0"/>
                      </a:endParaRPr>
                    </a:p>
                  </a:txBody>
                  <a:tcPr/>
                </a:tc>
                <a:tc>
                  <a:txBody>
                    <a:bodyPr/>
                    <a:lstStyle/>
                    <a:p>
                      <a:pPr algn="ctr"/>
                      <a:r>
                        <a:rPr lang="en-AU" sz="1800" dirty="0" smtClean="0">
                          <a:latin typeface="+mn-lt"/>
                          <a:cs typeface="Consolas" pitchFamily="49" charset="0"/>
                        </a:rPr>
                        <a:t>SCADA</a:t>
                      </a:r>
                      <a:endParaRPr lang="en-AU" sz="1800" dirty="0">
                        <a:latin typeface="+mn-lt"/>
                        <a:cs typeface="Consolas" pitchFamily="49" charset="0"/>
                      </a:endParaRPr>
                    </a:p>
                  </a:txBody>
                  <a:tcPr/>
                </a:tc>
              </a:tr>
              <a:tr h="370840">
                <a:tc>
                  <a:txBody>
                    <a:bodyPr/>
                    <a:lstStyle/>
                    <a:p>
                      <a:pPr algn="ctr"/>
                      <a:r>
                        <a:rPr lang="en-AU" sz="1600" dirty="0" smtClean="0">
                          <a:latin typeface="Consolas" pitchFamily="49" charset="0"/>
                          <a:cs typeface="Consolas" pitchFamily="49" charset="0"/>
                        </a:rPr>
                        <a:t>D-P01</a:t>
                      </a:r>
                      <a:endParaRPr lang="en-AU" sz="1600" dirty="0">
                        <a:latin typeface="Consolas" pitchFamily="49" charset="0"/>
                        <a:cs typeface="Consolas" pitchFamily="49" charset="0"/>
                      </a:endParaRPr>
                    </a:p>
                  </a:txBody>
                  <a:tcPr/>
                </a:tc>
                <a:tc>
                  <a:txBody>
                    <a:bodyPr/>
                    <a:lstStyle/>
                    <a:p>
                      <a:pPr algn="ctr"/>
                      <a:r>
                        <a:rPr lang="en-AU" sz="1600" dirty="0" smtClean="0">
                          <a:latin typeface="Consolas" pitchFamily="49" charset="0"/>
                          <a:cs typeface="Consolas" pitchFamily="49" charset="0"/>
                        </a:rPr>
                        <a:t>13P1</a:t>
                      </a:r>
                      <a:endParaRPr lang="en-AU" sz="1600" dirty="0">
                        <a:latin typeface="Consolas" pitchFamily="49" charset="0"/>
                        <a:cs typeface="Consolas" pitchFamily="49" charset="0"/>
                      </a:endParaRPr>
                    </a:p>
                  </a:txBody>
                  <a:tcPr/>
                </a:tc>
              </a:tr>
              <a:tr h="370840">
                <a:tc>
                  <a:txBody>
                    <a:bodyPr/>
                    <a:lstStyle/>
                    <a:p>
                      <a:pPr algn="ctr"/>
                      <a:r>
                        <a:rPr lang="en-AU" sz="1600" dirty="0" smtClean="0">
                          <a:latin typeface="Consolas" pitchFamily="49" charset="0"/>
                          <a:cs typeface="Consolas" pitchFamily="49" charset="0"/>
                        </a:rPr>
                        <a:t>D-P02</a:t>
                      </a:r>
                      <a:endParaRPr lang="en-AU" sz="1600" dirty="0">
                        <a:latin typeface="Consolas" pitchFamily="49" charset="0"/>
                        <a:cs typeface="Consolas" pitchFamily="49" charset="0"/>
                      </a:endParaRPr>
                    </a:p>
                  </a:txBody>
                  <a:tcPr/>
                </a:tc>
                <a:tc>
                  <a:txBody>
                    <a:bodyPr/>
                    <a:lstStyle/>
                    <a:p>
                      <a:pPr algn="ctr"/>
                      <a:r>
                        <a:rPr lang="en-AU" sz="1600" dirty="0" smtClean="0">
                          <a:latin typeface="Consolas" pitchFamily="49" charset="0"/>
                          <a:cs typeface="Consolas" pitchFamily="49" charset="0"/>
                        </a:rPr>
                        <a:t>13P2</a:t>
                      </a:r>
                      <a:endParaRPr lang="en-AU" sz="1600" dirty="0">
                        <a:latin typeface="Consolas" pitchFamily="49" charset="0"/>
                        <a:cs typeface="Consolas" pitchFamily="49" charset="0"/>
                      </a:endParaRPr>
                    </a:p>
                  </a:txBody>
                  <a:tcPr/>
                </a:tc>
              </a:tr>
              <a:tr h="370840">
                <a:tc>
                  <a:txBody>
                    <a:bodyPr/>
                    <a:lstStyle/>
                    <a:p>
                      <a:pPr algn="ctr"/>
                      <a:r>
                        <a:rPr lang="en-AU" sz="1600" dirty="0" smtClean="0">
                          <a:latin typeface="Consolas" pitchFamily="49" charset="0"/>
                          <a:cs typeface="Consolas" pitchFamily="49" charset="0"/>
                        </a:rPr>
                        <a:t>D-P01-DE</a:t>
                      </a:r>
                      <a:endParaRPr lang="en-AU" sz="1600" dirty="0">
                        <a:latin typeface="Consolas" pitchFamily="49" charset="0"/>
                        <a:cs typeface="Consolas" pitchFamily="49" charset="0"/>
                      </a:endParaRPr>
                    </a:p>
                  </a:txBody>
                  <a:tcPr/>
                </a:tc>
                <a:tc>
                  <a:txBody>
                    <a:bodyPr/>
                    <a:lstStyle/>
                    <a:p>
                      <a:pPr algn="ctr"/>
                      <a:r>
                        <a:rPr lang="en-AU" sz="1600" dirty="0" smtClean="0">
                          <a:latin typeface="Consolas" pitchFamily="49" charset="0"/>
                          <a:cs typeface="Consolas" pitchFamily="49" charset="0"/>
                        </a:rPr>
                        <a:t>13P2.DE</a:t>
                      </a:r>
                      <a:endParaRPr lang="en-AU" sz="1600" dirty="0">
                        <a:latin typeface="Consolas" pitchFamily="49" charset="0"/>
                        <a:cs typeface="Consolas" pitchFamily="49" charset="0"/>
                      </a:endParaRPr>
                    </a:p>
                  </a:txBody>
                  <a:tcPr/>
                </a:tc>
              </a:tr>
              <a:tr h="370840">
                <a:tc>
                  <a:txBody>
                    <a:bodyPr/>
                    <a:lstStyle/>
                    <a:p>
                      <a:pPr algn="ctr"/>
                      <a:r>
                        <a:rPr lang="en-AU" sz="1600" dirty="0" smtClean="0">
                          <a:latin typeface="Consolas" pitchFamily="49" charset="0"/>
                          <a:cs typeface="Consolas" pitchFamily="49" charset="0"/>
                        </a:rPr>
                        <a:t>D-P01-NDE</a:t>
                      </a:r>
                      <a:endParaRPr lang="en-AU" sz="1600" dirty="0">
                        <a:latin typeface="Consolas" pitchFamily="49" charset="0"/>
                        <a:cs typeface="Consolas" pitchFamily="49" charset="0"/>
                      </a:endParaRPr>
                    </a:p>
                  </a:txBody>
                  <a:tcPr/>
                </a:tc>
                <a:tc>
                  <a:txBody>
                    <a:bodyPr/>
                    <a:lstStyle/>
                    <a:p>
                      <a:pPr algn="ctr"/>
                      <a:r>
                        <a:rPr lang="en-AU" sz="1600" dirty="0" smtClean="0">
                          <a:latin typeface="Consolas" pitchFamily="49" charset="0"/>
                          <a:cs typeface="Consolas" pitchFamily="49" charset="0"/>
                        </a:rPr>
                        <a:t>13P2.NDE</a:t>
                      </a:r>
                      <a:endParaRPr lang="en-AU" sz="1600" dirty="0">
                        <a:latin typeface="Consolas" pitchFamily="49" charset="0"/>
                        <a:cs typeface="Consolas" pitchFamily="49" charset="0"/>
                      </a:endParaRPr>
                    </a:p>
                  </a:txBody>
                  <a:tcPr/>
                </a:tc>
              </a:tr>
              <a:tr h="370840">
                <a:tc>
                  <a:txBody>
                    <a:bodyPr/>
                    <a:lstStyle/>
                    <a:p>
                      <a:pPr algn="ctr"/>
                      <a:r>
                        <a:rPr lang="en-AU" sz="1600" dirty="0" smtClean="0">
                          <a:latin typeface="Consolas" pitchFamily="49" charset="0"/>
                          <a:cs typeface="Consolas" pitchFamily="49" charset="0"/>
                        </a:rPr>
                        <a:t>D-P01-RPM</a:t>
                      </a:r>
                      <a:endParaRPr lang="en-AU" sz="1600" dirty="0">
                        <a:latin typeface="Consolas" pitchFamily="49" charset="0"/>
                        <a:cs typeface="Consolas" pitchFamily="49" charset="0"/>
                      </a:endParaRPr>
                    </a:p>
                  </a:txBody>
                  <a:tcPr/>
                </a:tc>
                <a:tc>
                  <a:txBody>
                    <a:bodyPr/>
                    <a:lstStyle/>
                    <a:p>
                      <a:pPr algn="ctr"/>
                      <a:r>
                        <a:rPr lang="en-AU" sz="1600" dirty="0" smtClean="0">
                          <a:latin typeface="Consolas" pitchFamily="49" charset="0"/>
                          <a:cs typeface="Consolas" pitchFamily="49" charset="0"/>
                        </a:rPr>
                        <a:t>13P2.RPM</a:t>
                      </a:r>
                      <a:endParaRPr lang="en-AU" sz="1600" dirty="0">
                        <a:latin typeface="Consolas" pitchFamily="49" charset="0"/>
                        <a:cs typeface="Consolas" pitchFamily="49" charset="0"/>
                      </a:endParaRPr>
                    </a:p>
                  </a:txBody>
                  <a:tcPr/>
                </a:tc>
              </a:tr>
            </a:tbl>
          </a:graphicData>
        </a:graphic>
      </p:graphicFrame>
    </p:spTree>
    <p:extLst>
      <p:ext uri="{BB962C8B-B14F-4D97-AF65-F5344CB8AC3E}">
        <p14:creationId xmlns="" xmlns:p14="http://schemas.microsoft.com/office/powerpoint/2010/main" val="276383833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Standardized Solution – Use CIR</a:t>
            </a:r>
            <a:endParaRPr lang="en-AU" dirty="0"/>
          </a:p>
        </p:txBody>
      </p:sp>
      <p:sp>
        <p:nvSpPr>
          <p:cNvPr id="4" name="Slide Number Placeholder 3"/>
          <p:cNvSpPr>
            <a:spLocks noGrp="1"/>
          </p:cNvSpPr>
          <p:nvPr>
            <p:ph type="sldNum" sz="quarter" idx="12"/>
          </p:nvPr>
        </p:nvSpPr>
        <p:spPr/>
        <p:txBody>
          <a:bodyPr/>
          <a:lstStyle/>
          <a:p>
            <a:fld id="{922480B3-6827-41C5-96EF-23AEE4B6C646}" type="slidenum">
              <a:rPr lang="en-AU" smtClean="0"/>
              <a:pPr/>
              <a:t>169</a:t>
            </a:fld>
            <a:endParaRPr lang="en-AU"/>
          </a:p>
        </p:txBody>
      </p:sp>
      <p:sp>
        <p:nvSpPr>
          <p:cNvPr id="13" name="Rounded Rectangle 12"/>
          <p:cNvSpPr/>
          <p:nvPr/>
        </p:nvSpPr>
        <p:spPr>
          <a:xfrm>
            <a:off x="467544" y="2348880"/>
            <a:ext cx="1296144" cy="2448272"/>
          </a:xfrm>
          <a:prstGeom prst="roundRect">
            <a:avLst/>
          </a:prstGeom>
          <a:solidFill>
            <a:schemeClr val="accent2">
              <a:lumMod val="40000"/>
              <a:lumOff val="60000"/>
            </a:schemeClr>
          </a:solidFill>
          <a:ln>
            <a:solidFill>
              <a:schemeClr val="accent2">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AU" dirty="0" smtClean="0">
                <a:solidFill>
                  <a:sysClr val="windowText" lastClr="000000"/>
                </a:solidFill>
              </a:rPr>
              <a:t>EAM</a:t>
            </a:r>
            <a:endParaRPr lang="en-AU" dirty="0">
              <a:solidFill>
                <a:sysClr val="windowText" lastClr="000000"/>
              </a:solidFill>
            </a:endParaRPr>
          </a:p>
        </p:txBody>
      </p:sp>
      <p:sp>
        <p:nvSpPr>
          <p:cNvPr id="15" name="Rounded Rectangle 14"/>
          <p:cNvSpPr/>
          <p:nvPr/>
        </p:nvSpPr>
        <p:spPr>
          <a:xfrm>
            <a:off x="7380312" y="2348880"/>
            <a:ext cx="1296144" cy="2448272"/>
          </a:xfrm>
          <a:prstGeom prst="roundRect">
            <a:avLst/>
          </a:prstGeom>
          <a:solidFill>
            <a:schemeClr val="accent2">
              <a:lumMod val="40000"/>
              <a:lumOff val="60000"/>
            </a:schemeClr>
          </a:solidFill>
          <a:ln>
            <a:solidFill>
              <a:schemeClr val="accent2">
                <a:lumMod val="60000"/>
                <a:lumOff val="40000"/>
              </a:schemeClr>
            </a:solid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AU" dirty="0" smtClean="0">
                <a:solidFill>
                  <a:sysClr val="windowText" lastClr="000000"/>
                </a:solidFill>
              </a:rPr>
              <a:t>SCADA</a:t>
            </a:r>
            <a:endParaRPr lang="en-AU" dirty="0">
              <a:solidFill>
                <a:sysClr val="windowText" lastClr="000000"/>
              </a:solidFill>
            </a:endParaRPr>
          </a:p>
        </p:txBody>
      </p:sp>
      <p:sp>
        <p:nvSpPr>
          <p:cNvPr id="18" name="Rectangle 17"/>
          <p:cNvSpPr/>
          <p:nvPr/>
        </p:nvSpPr>
        <p:spPr>
          <a:xfrm>
            <a:off x="1871699" y="2420888"/>
            <a:ext cx="1476375" cy="288032"/>
          </a:xfrm>
          <a:prstGeom prst="rect">
            <a:avLst/>
          </a:prstGeom>
          <a:solidFill>
            <a:srgbClr val="FFFFCC"/>
          </a:solidFill>
          <a:ln>
            <a:solidFill>
              <a:srgbClr val="FFCC6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ysClr val="windowText" lastClr="000000"/>
                </a:solidFill>
              </a:rPr>
              <a:t>D-P01</a:t>
            </a:r>
            <a:endParaRPr lang="en-AU" dirty="0">
              <a:solidFill>
                <a:sysClr val="windowText" lastClr="000000"/>
              </a:solidFill>
            </a:endParaRPr>
          </a:p>
        </p:txBody>
      </p:sp>
      <p:sp>
        <p:nvSpPr>
          <p:cNvPr id="19" name="Rectangle 18"/>
          <p:cNvSpPr/>
          <p:nvPr/>
        </p:nvSpPr>
        <p:spPr>
          <a:xfrm>
            <a:off x="1880084" y="2861320"/>
            <a:ext cx="1467780" cy="288032"/>
          </a:xfrm>
          <a:prstGeom prst="rect">
            <a:avLst/>
          </a:prstGeom>
          <a:solidFill>
            <a:srgbClr val="FFFFCC"/>
          </a:solidFill>
          <a:ln>
            <a:solidFill>
              <a:srgbClr val="FFCC6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ysClr val="windowText" lastClr="000000"/>
                </a:solidFill>
              </a:rPr>
              <a:t>D-P02</a:t>
            </a:r>
            <a:endParaRPr lang="en-AU" dirty="0">
              <a:solidFill>
                <a:sysClr val="windowText" lastClr="000000"/>
              </a:solidFill>
            </a:endParaRPr>
          </a:p>
        </p:txBody>
      </p:sp>
      <p:sp>
        <p:nvSpPr>
          <p:cNvPr id="20" name="Rectangle 19"/>
          <p:cNvSpPr/>
          <p:nvPr/>
        </p:nvSpPr>
        <p:spPr>
          <a:xfrm>
            <a:off x="1871699" y="3480394"/>
            <a:ext cx="1476375"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a:solidFill>
                  <a:sysClr val="windowText" lastClr="000000"/>
                </a:solidFill>
              </a:rPr>
              <a:t>D-P02-DE</a:t>
            </a:r>
          </a:p>
        </p:txBody>
      </p:sp>
      <p:sp>
        <p:nvSpPr>
          <p:cNvPr id="21" name="Rectangle 20"/>
          <p:cNvSpPr/>
          <p:nvPr/>
        </p:nvSpPr>
        <p:spPr>
          <a:xfrm>
            <a:off x="1871699" y="3922749"/>
            <a:ext cx="1476375"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a:solidFill>
                  <a:sysClr val="windowText" lastClr="000000"/>
                </a:solidFill>
              </a:rPr>
              <a:t>D-P02-NDE</a:t>
            </a:r>
          </a:p>
        </p:txBody>
      </p:sp>
      <p:sp>
        <p:nvSpPr>
          <p:cNvPr id="22" name="Rectangle 21"/>
          <p:cNvSpPr/>
          <p:nvPr/>
        </p:nvSpPr>
        <p:spPr>
          <a:xfrm>
            <a:off x="1871699" y="4365104"/>
            <a:ext cx="1476375"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a:solidFill>
                  <a:sysClr val="windowText" lastClr="000000"/>
                </a:solidFill>
              </a:rPr>
              <a:t>D-P02-RPM</a:t>
            </a:r>
          </a:p>
        </p:txBody>
      </p:sp>
      <p:sp>
        <p:nvSpPr>
          <p:cNvPr id="23" name="Rectangle 22"/>
          <p:cNvSpPr/>
          <p:nvPr/>
        </p:nvSpPr>
        <p:spPr>
          <a:xfrm>
            <a:off x="5796136" y="2420888"/>
            <a:ext cx="1476163" cy="288032"/>
          </a:xfrm>
          <a:prstGeom prst="rect">
            <a:avLst/>
          </a:prstGeom>
          <a:solidFill>
            <a:srgbClr val="FFFFCC"/>
          </a:solidFill>
          <a:ln>
            <a:solidFill>
              <a:srgbClr val="FFCC6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ysClr val="windowText" lastClr="000000"/>
                </a:solidFill>
              </a:rPr>
              <a:t>13P1</a:t>
            </a:r>
            <a:endParaRPr lang="en-AU" dirty="0">
              <a:solidFill>
                <a:sysClr val="windowText" lastClr="000000"/>
              </a:solidFill>
            </a:endParaRPr>
          </a:p>
        </p:txBody>
      </p:sp>
      <p:sp>
        <p:nvSpPr>
          <p:cNvPr id="24" name="Rectangle 23"/>
          <p:cNvSpPr/>
          <p:nvPr/>
        </p:nvSpPr>
        <p:spPr>
          <a:xfrm>
            <a:off x="5796136" y="2861320"/>
            <a:ext cx="1476163" cy="288032"/>
          </a:xfrm>
          <a:prstGeom prst="rect">
            <a:avLst/>
          </a:prstGeom>
          <a:solidFill>
            <a:srgbClr val="FFFFCC"/>
          </a:solidFill>
          <a:ln>
            <a:solidFill>
              <a:srgbClr val="FFCC66"/>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smtClean="0">
                <a:solidFill>
                  <a:sysClr val="windowText" lastClr="000000"/>
                </a:solidFill>
              </a:rPr>
              <a:t>13P2</a:t>
            </a:r>
            <a:endParaRPr lang="en-AU" dirty="0">
              <a:solidFill>
                <a:sysClr val="windowText" lastClr="000000"/>
              </a:solidFill>
            </a:endParaRPr>
          </a:p>
        </p:txBody>
      </p:sp>
      <p:sp>
        <p:nvSpPr>
          <p:cNvPr id="25" name="Rectangle 24"/>
          <p:cNvSpPr/>
          <p:nvPr/>
        </p:nvSpPr>
        <p:spPr>
          <a:xfrm>
            <a:off x="5796136" y="3480394"/>
            <a:ext cx="1476163"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a:solidFill>
                  <a:sysClr val="windowText" lastClr="000000"/>
                </a:solidFill>
              </a:rPr>
              <a:t>13P2.DE</a:t>
            </a:r>
          </a:p>
        </p:txBody>
      </p:sp>
      <p:sp>
        <p:nvSpPr>
          <p:cNvPr id="26" name="Rectangle 25"/>
          <p:cNvSpPr/>
          <p:nvPr/>
        </p:nvSpPr>
        <p:spPr>
          <a:xfrm>
            <a:off x="5796136" y="3922749"/>
            <a:ext cx="1476163"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a:solidFill>
                  <a:sysClr val="windowText" lastClr="000000"/>
                </a:solidFill>
              </a:rPr>
              <a:t>13P2.NDE</a:t>
            </a:r>
          </a:p>
        </p:txBody>
      </p:sp>
      <p:sp>
        <p:nvSpPr>
          <p:cNvPr id="27" name="Rectangle 26"/>
          <p:cNvSpPr/>
          <p:nvPr/>
        </p:nvSpPr>
        <p:spPr>
          <a:xfrm>
            <a:off x="5796136" y="4365104"/>
            <a:ext cx="1476163" cy="288032"/>
          </a:xfrm>
          <a:prstGeom prst="rect">
            <a:avLst/>
          </a:prstGeom>
          <a:solidFill>
            <a:schemeClr val="accent3">
              <a:lumMod val="20000"/>
              <a:lumOff val="80000"/>
            </a:schemeClr>
          </a:solidFill>
          <a:ln>
            <a:solidFill>
              <a:schemeClr val="accent3">
                <a:lumMod val="60000"/>
                <a:lumOff val="40000"/>
              </a:schemeClr>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AU" dirty="0">
                <a:solidFill>
                  <a:sysClr val="windowText" lastClr="000000"/>
                </a:solidFill>
              </a:rPr>
              <a:t>13P2.RPM</a:t>
            </a:r>
          </a:p>
        </p:txBody>
      </p:sp>
      <p:sp>
        <p:nvSpPr>
          <p:cNvPr id="5" name="Rectangle 4"/>
          <p:cNvSpPr/>
          <p:nvPr/>
        </p:nvSpPr>
        <p:spPr>
          <a:xfrm>
            <a:off x="3294906" y="3933056"/>
            <a:ext cx="2520280" cy="2242555"/>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path path="circle">
              <a:fillToRect l="100000" t="100000"/>
            </a:path>
            <a:tileRect r="-100000" b="-10000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sz="4800" dirty="0" smtClean="0"/>
              <a:t>CIR</a:t>
            </a:r>
            <a:endParaRPr lang="en-AU" sz="4800" dirty="0"/>
          </a:p>
        </p:txBody>
      </p:sp>
    </p:spTree>
    <p:extLst>
      <p:ext uri="{BB962C8B-B14F-4D97-AF65-F5344CB8AC3E}">
        <p14:creationId xmlns="" xmlns:p14="http://schemas.microsoft.com/office/powerpoint/2010/main" val="154213708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6274" name="Rectangle 2"/>
          <p:cNvSpPr>
            <a:spLocks noGrp="1" noChangeArrowheads="1"/>
          </p:cNvSpPr>
          <p:nvPr>
            <p:ph type="title"/>
          </p:nvPr>
        </p:nvSpPr>
        <p:spPr/>
        <p:txBody>
          <a:bodyPr/>
          <a:lstStyle/>
          <a:p>
            <a:endParaRPr lang="en-US" smtClean="0"/>
          </a:p>
        </p:txBody>
      </p:sp>
      <p:sp>
        <p:nvSpPr>
          <p:cNvPr id="1846275" name="Rectangle 3"/>
          <p:cNvSpPr>
            <a:spLocks noGrp="1" noChangeArrowheads="1"/>
          </p:cNvSpPr>
          <p:nvPr>
            <p:ph type="body" idx="1"/>
          </p:nvPr>
        </p:nvSpPr>
        <p:spPr/>
        <p:txBody>
          <a:bodyPr/>
          <a:lstStyle/>
          <a:p>
            <a:pPr marL="282575" indent="-282575"/>
            <a:endParaRPr lang="en-US" smtClean="0"/>
          </a:p>
        </p:txBody>
      </p:sp>
      <p:pic>
        <p:nvPicPr>
          <p:cNvPr id="1846277" name="Picture 5"/>
          <p:cNvPicPr>
            <a:picLocks noChangeAspect="1" noChangeArrowheads="1"/>
          </p:cNvPicPr>
          <p:nvPr/>
        </p:nvPicPr>
        <p:blipFill>
          <a:blip r:embed="rId2" cstate="print"/>
          <a:srcRect/>
          <a:stretch>
            <a:fillRect/>
          </a:stretch>
        </p:blipFill>
        <p:spPr bwMode="auto">
          <a:xfrm>
            <a:off x="0" y="0"/>
            <a:ext cx="9144000" cy="6623050"/>
          </a:xfrm>
          <a:prstGeom prst="rect">
            <a:avLst/>
          </a:prstGeom>
          <a:noFill/>
          <a:ln w="25400" algn="ctr">
            <a:noFill/>
            <a:miter lim="800000"/>
            <a:headEnd/>
            <a:tailEnd/>
          </a:ln>
          <a:effectLst/>
        </p:spPr>
      </p:pic>
    </p:spTree>
  </p:cSld>
  <p:clrMapOvr>
    <a:masterClrMapping/>
  </p:clrMapOvr>
  <p:transition advTm="5000"/>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t>Common Interoperability Registry</a:t>
            </a:r>
            <a:endParaRPr lang="en-AU" dirty="0"/>
          </a:p>
        </p:txBody>
      </p:sp>
      <p:sp>
        <p:nvSpPr>
          <p:cNvPr id="3" name="Content Placeholder 2"/>
          <p:cNvSpPr>
            <a:spLocks noGrp="1"/>
          </p:cNvSpPr>
          <p:nvPr>
            <p:ph idx="1"/>
          </p:nvPr>
        </p:nvSpPr>
        <p:spPr/>
        <p:txBody>
          <a:bodyPr>
            <a:normAutofit/>
          </a:bodyPr>
          <a:lstStyle/>
          <a:p>
            <a:r>
              <a:rPr lang="en-AU" dirty="0" smtClean="0"/>
              <a:t>Defines the specification for an O&amp;M object registry</a:t>
            </a:r>
          </a:p>
          <a:p>
            <a:pPr lvl="1"/>
            <a:r>
              <a:rPr lang="en-AU" dirty="0"/>
              <a:t>Provides the “Yellow-Pages” lookup for all systems to locate an identical object in another system</a:t>
            </a:r>
          </a:p>
          <a:p>
            <a:pPr lvl="1"/>
            <a:r>
              <a:rPr lang="en-AU" dirty="0"/>
              <a:t>Glue to tie systems together which have different Identifiers for the exact same object but never had to talk “on-line” before</a:t>
            </a:r>
          </a:p>
          <a:p>
            <a:pPr lvl="1"/>
            <a:r>
              <a:rPr lang="en-AU" dirty="0"/>
              <a:t>Provides a globally-unique CIR Identifier (CIR </a:t>
            </a:r>
            <a:r>
              <a:rPr lang="en-AU" dirty="0" smtClean="0"/>
              <a:t>ID) </a:t>
            </a:r>
            <a:r>
              <a:rPr lang="en-AU" dirty="0"/>
              <a:t>to link “local” object IDs </a:t>
            </a:r>
            <a:endParaRPr lang="en-AU" dirty="0" smtClean="0"/>
          </a:p>
        </p:txBody>
      </p:sp>
      <p:sp>
        <p:nvSpPr>
          <p:cNvPr id="6" name="Slide Number Placeholder 5"/>
          <p:cNvSpPr>
            <a:spLocks noGrp="1"/>
          </p:cNvSpPr>
          <p:nvPr>
            <p:ph type="sldNum" sz="quarter" idx="12"/>
          </p:nvPr>
        </p:nvSpPr>
        <p:spPr/>
        <p:txBody>
          <a:bodyPr/>
          <a:lstStyle/>
          <a:p>
            <a:fld id="{922480B3-6827-41C5-96EF-23AEE4B6C646}" type="slidenum">
              <a:rPr lang="en-AU" smtClean="0"/>
              <a:pPr/>
              <a:t>170</a:t>
            </a:fld>
            <a:endParaRPr lang="en-AU"/>
          </a:p>
        </p:txBody>
      </p:sp>
    </p:spTree>
    <p:extLst>
      <p:ext uri="{BB962C8B-B14F-4D97-AF65-F5344CB8AC3E}">
        <p14:creationId xmlns="" xmlns:p14="http://schemas.microsoft.com/office/powerpoint/2010/main" val="2980003965"/>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CIR ID GUID</a:t>
            </a:r>
            <a:endParaRPr lang="en-AU" dirty="0"/>
          </a:p>
        </p:txBody>
      </p:sp>
      <p:graphicFrame>
        <p:nvGraphicFramePr>
          <p:cNvPr id="5" name="Content Placeholder 4"/>
          <p:cNvGraphicFramePr>
            <a:graphicFrameLocks noGrp="1"/>
          </p:cNvGraphicFramePr>
          <p:nvPr>
            <p:ph idx="1"/>
            <p:extLst>
              <p:ext uri="{D42A27DB-BD31-4B8C-83A1-F6EECF244321}">
                <p14:modId xmlns="" xmlns:p14="http://schemas.microsoft.com/office/powerpoint/2010/main" val="3229270373"/>
              </p:ext>
            </p:extLst>
          </p:nvPr>
        </p:nvGraphicFramePr>
        <p:xfrm>
          <a:off x="1164748" y="2644120"/>
          <a:ext cx="6814505" cy="2225040"/>
        </p:xfrm>
        <a:graphic>
          <a:graphicData uri="http://schemas.openxmlformats.org/drawingml/2006/table">
            <a:tbl>
              <a:tblPr firstRow="1" bandRow="1">
                <a:tableStyleId>{5C22544A-7EE6-4342-B048-85BDC9FD1C3A}</a:tableStyleId>
              </a:tblPr>
              <a:tblGrid>
                <a:gridCol w="4294505"/>
                <a:gridCol w="1260000"/>
                <a:gridCol w="1260000"/>
              </a:tblGrid>
              <a:tr h="370840">
                <a:tc>
                  <a:txBody>
                    <a:bodyPr/>
                    <a:lstStyle/>
                    <a:p>
                      <a:pPr algn="ctr"/>
                      <a:r>
                        <a:rPr lang="en-AU" sz="1800" dirty="0" smtClean="0">
                          <a:latin typeface="+mn-lt"/>
                          <a:cs typeface="Consolas" pitchFamily="49" charset="0"/>
                        </a:rPr>
                        <a:t>CIR</a:t>
                      </a:r>
                      <a:r>
                        <a:rPr lang="en-AU" sz="1800" baseline="0" dirty="0" smtClean="0">
                          <a:latin typeface="+mn-lt"/>
                          <a:cs typeface="Consolas" pitchFamily="49" charset="0"/>
                        </a:rPr>
                        <a:t> ID</a:t>
                      </a:r>
                      <a:endParaRPr lang="en-AU" sz="1800" dirty="0">
                        <a:latin typeface="+mn-lt"/>
                        <a:cs typeface="Consolas" pitchFamily="49" charset="0"/>
                      </a:endParaRPr>
                    </a:p>
                  </a:txBody>
                  <a:tcPr/>
                </a:tc>
                <a:tc>
                  <a:txBody>
                    <a:bodyPr/>
                    <a:lstStyle/>
                    <a:p>
                      <a:pPr algn="ctr"/>
                      <a:r>
                        <a:rPr lang="en-AU" sz="1800" dirty="0" smtClean="0">
                          <a:latin typeface="+mn-lt"/>
                          <a:cs typeface="Consolas" pitchFamily="49" charset="0"/>
                        </a:rPr>
                        <a:t>EAM</a:t>
                      </a:r>
                      <a:endParaRPr lang="en-AU" sz="1800" dirty="0">
                        <a:latin typeface="+mn-lt"/>
                        <a:cs typeface="Consolas" pitchFamily="49" charset="0"/>
                      </a:endParaRPr>
                    </a:p>
                  </a:txBody>
                  <a:tcPr/>
                </a:tc>
                <a:tc>
                  <a:txBody>
                    <a:bodyPr/>
                    <a:lstStyle/>
                    <a:p>
                      <a:pPr algn="ctr"/>
                      <a:r>
                        <a:rPr lang="en-AU" sz="1800" dirty="0" smtClean="0">
                          <a:latin typeface="+mn-lt"/>
                          <a:cs typeface="Consolas" pitchFamily="49" charset="0"/>
                        </a:rPr>
                        <a:t>SCADA</a:t>
                      </a:r>
                      <a:endParaRPr lang="en-AU" sz="1800" dirty="0">
                        <a:latin typeface="+mn-lt"/>
                        <a:cs typeface="Consolas" pitchFamily="49" charset="0"/>
                      </a:endParaRPr>
                    </a:p>
                  </a:txBody>
                  <a:tcPr/>
                </a:tc>
              </a:tr>
              <a:tr h="370840">
                <a:tc>
                  <a:txBody>
                    <a:bodyPr/>
                    <a:lstStyle/>
                    <a:p>
                      <a:pPr algn="ctr"/>
                      <a:r>
                        <a:rPr lang="en-AU" sz="1600" dirty="0" smtClean="0">
                          <a:latin typeface="Consolas" pitchFamily="49" charset="0"/>
                          <a:cs typeface="Consolas" pitchFamily="49" charset="0"/>
                        </a:rPr>
                        <a:t>5cf610a7-071c-4da4-b268-134fc942baaf</a:t>
                      </a:r>
                      <a:endParaRPr lang="en-AU" sz="1600" dirty="0">
                        <a:latin typeface="Consolas" pitchFamily="49" charset="0"/>
                        <a:cs typeface="Consolas" pitchFamily="49" charset="0"/>
                      </a:endParaRPr>
                    </a:p>
                  </a:txBody>
                  <a:tcPr/>
                </a:tc>
                <a:tc>
                  <a:txBody>
                    <a:bodyPr/>
                    <a:lstStyle/>
                    <a:p>
                      <a:pPr algn="ctr"/>
                      <a:r>
                        <a:rPr lang="en-AU" sz="1600" dirty="0" smtClean="0">
                          <a:latin typeface="Consolas" pitchFamily="49" charset="0"/>
                          <a:cs typeface="Consolas" pitchFamily="49" charset="0"/>
                        </a:rPr>
                        <a:t>D-P01</a:t>
                      </a:r>
                      <a:endParaRPr lang="en-AU" sz="1600" dirty="0">
                        <a:latin typeface="Consolas" pitchFamily="49" charset="0"/>
                        <a:cs typeface="Consolas" pitchFamily="49" charset="0"/>
                      </a:endParaRPr>
                    </a:p>
                  </a:txBody>
                  <a:tcPr/>
                </a:tc>
                <a:tc>
                  <a:txBody>
                    <a:bodyPr/>
                    <a:lstStyle/>
                    <a:p>
                      <a:pPr algn="ctr"/>
                      <a:r>
                        <a:rPr lang="en-AU" sz="1600" dirty="0" smtClean="0">
                          <a:latin typeface="Consolas" pitchFamily="49" charset="0"/>
                          <a:cs typeface="Consolas" pitchFamily="49" charset="0"/>
                        </a:rPr>
                        <a:t>13P1</a:t>
                      </a:r>
                      <a:endParaRPr lang="en-AU" sz="1600" dirty="0">
                        <a:latin typeface="Consolas" pitchFamily="49" charset="0"/>
                        <a:cs typeface="Consolas" pitchFamily="49" charset="0"/>
                      </a:endParaRPr>
                    </a:p>
                  </a:txBody>
                  <a:tcPr/>
                </a:tc>
              </a:tr>
              <a:tr h="370840">
                <a:tc>
                  <a:txBody>
                    <a:bodyPr/>
                    <a:lstStyle/>
                    <a:p>
                      <a:pPr algn="ctr"/>
                      <a:r>
                        <a:rPr lang="en-AU" sz="1600" dirty="0" smtClean="0">
                          <a:latin typeface="Consolas" pitchFamily="49" charset="0"/>
                          <a:cs typeface="Consolas" pitchFamily="49" charset="0"/>
                        </a:rPr>
                        <a:t>3ef8aae8-6f4e-49d6-b8ce-3eb289452b38</a:t>
                      </a:r>
                      <a:endParaRPr lang="en-AU" sz="1600" dirty="0">
                        <a:latin typeface="Consolas" pitchFamily="49" charset="0"/>
                        <a:cs typeface="Consolas" pitchFamily="49" charset="0"/>
                      </a:endParaRPr>
                    </a:p>
                  </a:txBody>
                  <a:tcPr/>
                </a:tc>
                <a:tc>
                  <a:txBody>
                    <a:bodyPr/>
                    <a:lstStyle/>
                    <a:p>
                      <a:pPr algn="ctr"/>
                      <a:r>
                        <a:rPr lang="en-AU" sz="1600" dirty="0" smtClean="0">
                          <a:latin typeface="Consolas" pitchFamily="49" charset="0"/>
                          <a:cs typeface="Consolas" pitchFamily="49" charset="0"/>
                        </a:rPr>
                        <a:t>D-P02</a:t>
                      </a:r>
                      <a:endParaRPr lang="en-AU" sz="1600" dirty="0">
                        <a:latin typeface="Consolas" pitchFamily="49" charset="0"/>
                        <a:cs typeface="Consolas" pitchFamily="49" charset="0"/>
                      </a:endParaRPr>
                    </a:p>
                  </a:txBody>
                  <a:tcPr/>
                </a:tc>
                <a:tc>
                  <a:txBody>
                    <a:bodyPr/>
                    <a:lstStyle/>
                    <a:p>
                      <a:pPr algn="ctr"/>
                      <a:r>
                        <a:rPr lang="en-AU" sz="1600" dirty="0" smtClean="0">
                          <a:latin typeface="Consolas" pitchFamily="49" charset="0"/>
                          <a:cs typeface="Consolas" pitchFamily="49" charset="0"/>
                        </a:rPr>
                        <a:t>13P2</a:t>
                      </a:r>
                      <a:endParaRPr lang="en-AU" sz="1600" dirty="0">
                        <a:latin typeface="Consolas" pitchFamily="49" charset="0"/>
                        <a:cs typeface="Consolas" pitchFamily="49" charset="0"/>
                      </a:endParaRPr>
                    </a:p>
                  </a:txBody>
                  <a:tcPr/>
                </a:tc>
              </a:tr>
              <a:tr h="370840">
                <a:tc>
                  <a:txBody>
                    <a:bodyPr/>
                    <a:lstStyle/>
                    <a:p>
                      <a:pPr algn="ctr"/>
                      <a:r>
                        <a:rPr lang="en-AU" sz="1600" dirty="0" smtClean="0">
                          <a:latin typeface="Consolas" pitchFamily="49" charset="0"/>
                          <a:cs typeface="Consolas" pitchFamily="49" charset="0"/>
                        </a:rPr>
                        <a:t>dca16160-dd80-4069-b96d-6830184fbe77</a:t>
                      </a:r>
                      <a:endParaRPr lang="en-AU" sz="1600" dirty="0">
                        <a:latin typeface="Consolas" pitchFamily="49" charset="0"/>
                        <a:cs typeface="Consolas" pitchFamily="49" charset="0"/>
                      </a:endParaRPr>
                    </a:p>
                  </a:txBody>
                  <a:tcPr/>
                </a:tc>
                <a:tc>
                  <a:txBody>
                    <a:bodyPr/>
                    <a:lstStyle/>
                    <a:p>
                      <a:pPr algn="ctr"/>
                      <a:r>
                        <a:rPr lang="en-AU" sz="1600" dirty="0" smtClean="0">
                          <a:latin typeface="Consolas" pitchFamily="49" charset="0"/>
                          <a:cs typeface="Consolas" pitchFamily="49" charset="0"/>
                        </a:rPr>
                        <a:t>D-P01-DE</a:t>
                      </a:r>
                      <a:endParaRPr lang="en-AU" sz="1600" dirty="0">
                        <a:latin typeface="Consolas" pitchFamily="49" charset="0"/>
                        <a:cs typeface="Consolas" pitchFamily="49" charset="0"/>
                      </a:endParaRPr>
                    </a:p>
                  </a:txBody>
                  <a:tcPr/>
                </a:tc>
                <a:tc>
                  <a:txBody>
                    <a:bodyPr/>
                    <a:lstStyle/>
                    <a:p>
                      <a:pPr algn="ctr"/>
                      <a:r>
                        <a:rPr lang="en-AU" sz="1600" dirty="0" smtClean="0">
                          <a:latin typeface="Consolas" pitchFamily="49" charset="0"/>
                          <a:cs typeface="Consolas" pitchFamily="49" charset="0"/>
                        </a:rPr>
                        <a:t>13P2.DE</a:t>
                      </a:r>
                      <a:endParaRPr lang="en-AU" sz="1600" dirty="0">
                        <a:latin typeface="Consolas" pitchFamily="49" charset="0"/>
                        <a:cs typeface="Consolas" pitchFamily="49" charset="0"/>
                      </a:endParaRPr>
                    </a:p>
                  </a:txBody>
                  <a:tcPr/>
                </a:tc>
              </a:tr>
              <a:tr h="370840">
                <a:tc>
                  <a:txBody>
                    <a:bodyPr/>
                    <a:lstStyle/>
                    <a:p>
                      <a:pPr algn="ctr"/>
                      <a:r>
                        <a:rPr lang="en-AU" sz="1600" dirty="0" smtClean="0">
                          <a:latin typeface="Consolas" pitchFamily="49" charset="0"/>
                          <a:cs typeface="Consolas" pitchFamily="49" charset="0"/>
                        </a:rPr>
                        <a:t>d4b305ab-c7dc-4370-8d64-768e7b5d1e68</a:t>
                      </a:r>
                      <a:endParaRPr lang="en-AU" sz="1600" dirty="0">
                        <a:latin typeface="Consolas" pitchFamily="49" charset="0"/>
                        <a:cs typeface="Consolas" pitchFamily="49" charset="0"/>
                      </a:endParaRPr>
                    </a:p>
                  </a:txBody>
                  <a:tcPr/>
                </a:tc>
                <a:tc>
                  <a:txBody>
                    <a:bodyPr/>
                    <a:lstStyle/>
                    <a:p>
                      <a:pPr algn="ctr"/>
                      <a:r>
                        <a:rPr lang="en-AU" sz="1600" dirty="0" smtClean="0">
                          <a:latin typeface="Consolas" pitchFamily="49" charset="0"/>
                          <a:cs typeface="Consolas" pitchFamily="49" charset="0"/>
                        </a:rPr>
                        <a:t>D-P01-NDE</a:t>
                      </a:r>
                      <a:endParaRPr lang="en-AU" sz="1600" dirty="0">
                        <a:latin typeface="Consolas" pitchFamily="49" charset="0"/>
                        <a:cs typeface="Consolas" pitchFamily="49" charset="0"/>
                      </a:endParaRPr>
                    </a:p>
                  </a:txBody>
                  <a:tcPr/>
                </a:tc>
                <a:tc>
                  <a:txBody>
                    <a:bodyPr/>
                    <a:lstStyle/>
                    <a:p>
                      <a:pPr algn="ctr"/>
                      <a:r>
                        <a:rPr lang="en-AU" sz="1600" dirty="0" smtClean="0">
                          <a:latin typeface="Consolas" pitchFamily="49" charset="0"/>
                          <a:cs typeface="Consolas" pitchFamily="49" charset="0"/>
                        </a:rPr>
                        <a:t>13P2.NDE</a:t>
                      </a:r>
                      <a:endParaRPr lang="en-AU" sz="1600" dirty="0">
                        <a:latin typeface="Consolas" pitchFamily="49" charset="0"/>
                        <a:cs typeface="Consolas" pitchFamily="49" charset="0"/>
                      </a:endParaRPr>
                    </a:p>
                  </a:txBody>
                  <a:tcPr/>
                </a:tc>
              </a:tr>
              <a:tr h="370840">
                <a:tc>
                  <a:txBody>
                    <a:bodyPr/>
                    <a:lstStyle/>
                    <a:p>
                      <a:pPr algn="ctr"/>
                      <a:r>
                        <a:rPr lang="en-AU" sz="1600" dirty="0" smtClean="0">
                          <a:latin typeface="Consolas" pitchFamily="49" charset="0"/>
                          <a:cs typeface="Consolas" pitchFamily="49" charset="0"/>
                        </a:rPr>
                        <a:t>c7133556-083e-4855-9452-15aba162cb2d</a:t>
                      </a:r>
                      <a:endParaRPr lang="en-AU" sz="1600" dirty="0">
                        <a:latin typeface="Consolas" pitchFamily="49" charset="0"/>
                        <a:cs typeface="Consolas" pitchFamily="49" charset="0"/>
                      </a:endParaRPr>
                    </a:p>
                  </a:txBody>
                  <a:tcPr/>
                </a:tc>
                <a:tc>
                  <a:txBody>
                    <a:bodyPr/>
                    <a:lstStyle/>
                    <a:p>
                      <a:pPr algn="ctr"/>
                      <a:r>
                        <a:rPr lang="en-AU" sz="1600" dirty="0" smtClean="0">
                          <a:latin typeface="Consolas" pitchFamily="49" charset="0"/>
                          <a:cs typeface="Consolas" pitchFamily="49" charset="0"/>
                        </a:rPr>
                        <a:t>D-P01-RPM</a:t>
                      </a:r>
                      <a:endParaRPr lang="en-AU" sz="1600" dirty="0">
                        <a:latin typeface="Consolas" pitchFamily="49" charset="0"/>
                        <a:cs typeface="Consolas" pitchFamily="49" charset="0"/>
                      </a:endParaRPr>
                    </a:p>
                  </a:txBody>
                  <a:tcPr/>
                </a:tc>
                <a:tc>
                  <a:txBody>
                    <a:bodyPr/>
                    <a:lstStyle/>
                    <a:p>
                      <a:pPr algn="ctr"/>
                      <a:r>
                        <a:rPr lang="en-AU" sz="1600" dirty="0" smtClean="0">
                          <a:latin typeface="Consolas" pitchFamily="49" charset="0"/>
                          <a:cs typeface="Consolas" pitchFamily="49" charset="0"/>
                        </a:rPr>
                        <a:t>13P2.RPM</a:t>
                      </a:r>
                      <a:endParaRPr lang="en-AU" sz="1600" dirty="0">
                        <a:latin typeface="Consolas" pitchFamily="49" charset="0"/>
                        <a:cs typeface="Consolas" pitchFamily="49" charset="0"/>
                      </a:endParaRPr>
                    </a:p>
                  </a:txBody>
                  <a:tcPr/>
                </a:tc>
              </a:tr>
            </a:tbl>
          </a:graphicData>
        </a:graphic>
      </p:graphicFrame>
      <p:sp>
        <p:nvSpPr>
          <p:cNvPr id="4" name="Slide Number Placeholder 3"/>
          <p:cNvSpPr>
            <a:spLocks noGrp="1"/>
          </p:cNvSpPr>
          <p:nvPr>
            <p:ph type="sldNum" sz="quarter" idx="12"/>
          </p:nvPr>
        </p:nvSpPr>
        <p:spPr/>
        <p:txBody>
          <a:bodyPr/>
          <a:lstStyle/>
          <a:p>
            <a:fld id="{922480B3-6827-41C5-96EF-23AEE4B6C646}" type="slidenum">
              <a:rPr lang="en-AU" smtClean="0"/>
              <a:pPr/>
              <a:t>171</a:t>
            </a:fld>
            <a:endParaRPr lang="en-AU"/>
          </a:p>
        </p:txBody>
      </p:sp>
    </p:spTree>
    <p:extLst>
      <p:ext uri="{BB962C8B-B14F-4D97-AF65-F5344CB8AC3E}">
        <p14:creationId xmlns="" xmlns:p14="http://schemas.microsoft.com/office/powerpoint/2010/main" val="222655216"/>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CIR Specification</a:t>
            </a:r>
            <a:endParaRPr lang="en-AU" dirty="0"/>
          </a:p>
        </p:txBody>
      </p:sp>
      <p:sp>
        <p:nvSpPr>
          <p:cNvPr id="3" name="Content Placeholder 2"/>
          <p:cNvSpPr>
            <a:spLocks noGrp="1"/>
          </p:cNvSpPr>
          <p:nvPr>
            <p:ph idx="1"/>
          </p:nvPr>
        </p:nvSpPr>
        <p:spPr/>
        <p:txBody>
          <a:bodyPr/>
          <a:lstStyle/>
          <a:p>
            <a:r>
              <a:rPr lang="en-AU" dirty="0" smtClean="0"/>
              <a:t>Defined by:</a:t>
            </a:r>
          </a:p>
          <a:p>
            <a:pPr lvl="1"/>
            <a:r>
              <a:rPr lang="en-AU" dirty="0" smtClean="0"/>
              <a:t>Textual functional specification</a:t>
            </a:r>
            <a:endParaRPr lang="en-AU" dirty="0"/>
          </a:p>
          <a:p>
            <a:pPr lvl="1"/>
            <a:r>
              <a:rPr lang="en-AU" dirty="0"/>
              <a:t>UML class </a:t>
            </a:r>
            <a:r>
              <a:rPr lang="en-AU" dirty="0" smtClean="0"/>
              <a:t>model</a:t>
            </a:r>
          </a:p>
          <a:p>
            <a:pPr lvl="1"/>
            <a:r>
              <a:rPr lang="en-AU" dirty="0" smtClean="0"/>
              <a:t>XML Schema data definitions</a:t>
            </a:r>
            <a:endParaRPr lang="en-AU" dirty="0"/>
          </a:p>
          <a:p>
            <a:pPr lvl="1"/>
            <a:r>
              <a:rPr lang="en-AU" dirty="0"/>
              <a:t>WSDL service definitions</a:t>
            </a:r>
          </a:p>
          <a:p>
            <a:pPr marL="0" indent="0">
              <a:buNone/>
            </a:pPr>
            <a:endParaRPr lang="en-AU" dirty="0"/>
          </a:p>
        </p:txBody>
      </p:sp>
      <p:sp>
        <p:nvSpPr>
          <p:cNvPr id="6" name="Slide Number Placeholder 5"/>
          <p:cNvSpPr>
            <a:spLocks noGrp="1"/>
          </p:cNvSpPr>
          <p:nvPr>
            <p:ph type="sldNum" sz="quarter" idx="12"/>
          </p:nvPr>
        </p:nvSpPr>
        <p:spPr/>
        <p:txBody>
          <a:bodyPr/>
          <a:lstStyle/>
          <a:p>
            <a:fld id="{922480B3-6827-41C5-96EF-23AEE4B6C646}" type="slidenum">
              <a:rPr lang="en-AU" smtClean="0"/>
              <a:pPr/>
              <a:t>172</a:t>
            </a:fld>
            <a:endParaRPr lang="en-AU"/>
          </a:p>
        </p:txBody>
      </p:sp>
    </p:spTree>
    <p:extLst>
      <p:ext uri="{BB962C8B-B14F-4D97-AF65-F5344CB8AC3E}">
        <p14:creationId xmlns="" xmlns:p14="http://schemas.microsoft.com/office/powerpoint/2010/main" val="1162000696"/>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UML Model</a:t>
            </a:r>
            <a:endParaRPr lang="en-AU" dirty="0"/>
          </a:p>
        </p:txBody>
      </p:sp>
      <p:pic>
        <p:nvPicPr>
          <p:cNvPr id="1032" name="Picture 8"/>
          <p:cNvPicPr>
            <a:picLocks noGrp="1" noChangeAspect="1" noChangeArrowheads="1"/>
          </p:cNvPicPr>
          <p:nvPr>
            <p:ph idx="1"/>
          </p:nvPr>
        </p:nvPicPr>
        <p:blipFill>
          <a:blip r:embed="rId2" cstate="print">
            <a:extLst>
              <a:ext uri="{28A0092B-C50C-407E-A947-70E740481C1C}">
                <a14:useLocalDpi xmlns="" xmlns:a14="http://schemas.microsoft.com/office/drawing/2010/main" val="0"/>
              </a:ext>
            </a:extLst>
          </a:blip>
          <a:stretch>
            <a:fillRect/>
          </a:stretch>
        </p:blipFill>
        <p:spPr bwMode="auto">
          <a:xfrm>
            <a:off x="567121" y="1640681"/>
            <a:ext cx="8009758" cy="4470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7" name="Slide Number Placeholder 6"/>
          <p:cNvSpPr>
            <a:spLocks noGrp="1"/>
          </p:cNvSpPr>
          <p:nvPr>
            <p:ph type="sldNum" sz="quarter" idx="12"/>
          </p:nvPr>
        </p:nvSpPr>
        <p:spPr/>
        <p:txBody>
          <a:bodyPr/>
          <a:lstStyle/>
          <a:p>
            <a:fld id="{922480B3-6827-41C5-96EF-23AEE4B6C646}" type="slidenum">
              <a:rPr lang="en-AU" smtClean="0"/>
              <a:pPr/>
              <a:t>173</a:t>
            </a:fld>
            <a:endParaRPr lang="en-AU"/>
          </a:p>
        </p:txBody>
      </p:sp>
    </p:spTree>
    <p:extLst>
      <p:ext uri="{BB962C8B-B14F-4D97-AF65-F5344CB8AC3E}">
        <p14:creationId xmlns="" xmlns:p14="http://schemas.microsoft.com/office/powerpoint/2010/main" val="2782656434"/>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CIRRegistry</a:t>
            </a:r>
            <a:endParaRPr lang="en-AU" dirty="0"/>
          </a:p>
        </p:txBody>
      </p:sp>
      <p:sp>
        <p:nvSpPr>
          <p:cNvPr id="3" name="Content Placeholder 2"/>
          <p:cNvSpPr>
            <a:spLocks noGrp="1"/>
          </p:cNvSpPr>
          <p:nvPr>
            <p:ph idx="1"/>
          </p:nvPr>
        </p:nvSpPr>
        <p:spPr/>
        <p:txBody>
          <a:bodyPr/>
          <a:lstStyle/>
          <a:p>
            <a:r>
              <a:rPr lang="en-AU" dirty="0" smtClean="0"/>
              <a:t>A </a:t>
            </a:r>
            <a:r>
              <a:rPr lang="en-AU" dirty="0" err="1" smtClean="0"/>
              <a:t>CIRRegistry</a:t>
            </a:r>
            <a:r>
              <a:rPr lang="en-AU" dirty="0" smtClean="0"/>
              <a:t> object is the container object for a set of registration categories</a:t>
            </a:r>
          </a:p>
          <a:p>
            <a:r>
              <a:rPr lang="en-AU" dirty="0" smtClean="0"/>
              <a:t>Examples: test registry, active registry, local site registry, global corporate registry</a:t>
            </a:r>
          </a:p>
          <a:p>
            <a:endParaRPr lang="en-AU" dirty="0"/>
          </a:p>
        </p:txBody>
      </p:sp>
      <p:sp>
        <p:nvSpPr>
          <p:cNvPr id="11" name="Slide Number Placeholder 10"/>
          <p:cNvSpPr>
            <a:spLocks noGrp="1"/>
          </p:cNvSpPr>
          <p:nvPr>
            <p:ph type="sldNum" sz="quarter" idx="12"/>
          </p:nvPr>
        </p:nvSpPr>
        <p:spPr/>
        <p:txBody>
          <a:bodyPr/>
          <a:lstStyle/>
          <a:p>
            <a:fld id="{922480B3-6827-41C5-96EF-23AEE4B6C646}" type="slidenum">
              <a:rPr lang="en-AU" smtClean="0"/>
              <a:pPr/>
              <a:t>174</a:t>
            </a:fld>
            <a:endParaRPr lang="en-AU"/>
          </a:p>
        </p:txBody>
      </p:sp>
      <p:pic>
        <p:nvPicPr>
          <p:cNvPr id="2051"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171700" y="3680376"/>
            <a:ext cx="4800600" cy="26749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837379634"/>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CIR Services</a:t>
            </a:r>
            <a:endParaRPr lang="en-AU" dirty="0"/>
          </a:p>
        </p:txBody>
      </p:sp>
      <p:sp>
        <p:nvSpPr>
          <p:cNvPr id="3" name="Content Placeholder 2"/>
          <p:cNvSpPr>
            <a:spLocks noGrp="1"/>
          </p:cNvSpPr>
          <p:nvPr>
            <p:ph idx="1"/>
          </p:nvPr>
        </p:nvSpPr>
        <p:spPr/>
        <p:txBody>
          <a:bodyPr>
            <a:normAutofit/>
          </a:bodyPr>
          <a:lstStyle/>
          <a:p>
            <a:r>
              <a:rPr lang="en-AU" dirty="0"/>
              <a:t>Create </a:t>
            </a:r>
            <a:r>
              <a:rPr lang="en-AU" dirty="0" smtClean="0"/>
              <a:t>Registry</a:t>
            </a:r>
          </a:p>
          <a:p>
            <a:pPr lvl="1"/>
            <a:r>
              <a:rPr lang="en-AU" dirty="0" smtClean="0"/>
              <a:t>Create new registry, category or entry without CIR IDs</a:t>
            </a:r>
            <a:endParaRPr lang="en-AU" dirty="0"/>
          </a:p>
          <a:p>
            <a:r>
              <a:rPr lang="en-AU" dirty="0"/>
              <a:t>Create Unique </a:t>
            </a:r>
            <a:r>
              <a:rPr lang="en-AU" dirty="0" smtClean="0"/>
              <a:t>Registry</a:t>
            </a:r>
          </a:p>
          <a:p>
            <a:pPr lvl="1"/>
            <a:r>
              <a:rPr lang="en-AU" dirty="0" smtClean="0"/>
              <a:t>Create </a:t>
            </a:r>
            <a:r>
              <a:rPr lang="en-AU" dirty="0"/>
              <a:t>new registry, category or entry </a:t>
            </a:r>
            <a:r>
              <a:rPr lang="en-AU" dirty="0" smtClean="0"/>
              <a:t>with </a:t>
            </a:r>
            <a:r>
              <a:rPr lang="en-AU" dirty="0"/>
              <a:t>CIR </a:t>
            </a:r>
            <a:r>
              <a:rPr lang="en-AU" dirty="0" smtClean="0"/>
              <a:t>IDs</a:t>
            </a:r>
            <a:endParaRPr lang="en-AU" dirty="0"/>
          </a:p>
          <a:p>
            <a:r>
              <a:rPr lang="en-AU" dirty="0"/>
              <a:t>Combine </a:t>
            </a:r>
            <a:r>
              <a:rPr lang="en-AU" dirty="0" smtClean="0"/>
              <a:t>Registries</a:t>
            </a:r>
          </a:p>
          <a:p>
            <a:pPr lvl="1"/>
            <a:r>
              <a:rPr lang="en-AU" dirty="0" smtClean="0"/>
              <a:t>Add registry to an existing registry</a:t>
            </a:r>
            <a:endParaRPr lang="en-AU" dirty="0"/>
          </a:p>
          <a:p>
            <a:r>
              <a:rPr lang="en-AU" dirty="0"/>
              <a:t>Get Full </a:t>
            </a:r>
            <a:r>
              <a:rPr lang="en-AU" dirty="0" smtClean="0"/>
              <a:t>Registry</a:t>
            </a:r>
          </a:p>
          <a:p>
            <a:pPr lvl="1"/>
            <a:r>
              <a:rPr lang="en-AU" dirty="0" smtClean="0"/>
              <a:t>Return all categories and entries</a:t>
            </a:r>
            <a:endParaRPr lang="en-AU" dirty="0"/>
          </a:p>
          <a:p>
            <a:r>
              <a:rPr lang="en-AU" dirty="0"/>
              <a:t>Get Registry </a:t>
            </a:r>
            <a:r>
              <a:rPr lang="en-AU" dirty="0" smtClean="0"/>
              <a:t>Entries</a:t>
            </a:r>
          </a:p>
          <a:p>
            <a:pPr lvl="1"/>
            <a:r>
              <a:rPr lang="en-AU" dirty="0" smtClean="0"/>
              <a:t>Return all entries and properties</a:t>
            </a:r>
            <a:endParaRPr lang="en-AU" dirty="0"/>
          </a:p>
        </p:txBody>
      </p:sp>
      <p:sp>
        <p:nvSpPr>
          <p:cNvPr id="4" name="Slide Number Placeholder 3"/>
          <p:cNvSpPr>
            <a:spLocks noGrp="1"/>
          </p:cNvSpPr>
          <p:nvPr>
            <p:ph type="sldNum" sz="quarter" idx="12"/>
          </p:nvPr>
        </p:nvSpPr>
        <p:spPr/>
        <p:txBody>
          <a:bodyPr/>
          <a:lstStyle/>
          <a:p>
            <a:fld id="{922480B3-6827-41C5-96EF-23AEE4B6C646}" type="slidenum">
              <a:rPr lang="en-AU" smtClean="0"/>
              <a:pPr/>
              <a:t>175</a:t>
            </a:fld>
            <a:endParaRPr lang="en-AU"/>
          </a:p>
        </p:txBody>
      </p:sp>
    </p:spTree>
    <p:extLst>
      <p:ext uri="{BB962C8B-B14F-4D97-AF65-F5344CB8AC3E}">
        <p14:creationId xmlns="" xmlns:p14="http://schemas.microsoft.com/office/powerpoint/2010/main" val="3486149722"/>
      </p:ext>
    </p:extLst>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CIR Services</a:t>
            </a:r>
            <a:endParaRPr lang="en-AU" dirty="0"/>
          </a:p>
        </p:txBody>
      </p:sp>
      <p:sp>
        <p:nvSpPr>
          <p:cNvPr id="3" name="Content Placeholder 2"/>
          <p:cNvSpPr>
            <a:spLocks noGrp="1"/>
          </p:cNvSpPr>
          <p:nvPr>
            <p:ph idx="1"/>
          </p:nvPr>
        </p:nvSpPr>
        <p:spPr/>
        <p:txBody>
          <a:bodyPr>
            <a:normAutofit/>
          </a:bodyPr>
          <a:lstStyle/>
          <a:p>
            <a:r>
              <a:rPr lang="en-AU" dirty="0"/>
              <a:t>Find Equivalent </a:t>
            </a:r>
            <a:r>
              <a:rPr lang="en-AU" dirty="0" smtClean="0"/>
              <a:t>Entry</a:t>
            </a:r>
          </a:p>
          <a:p>
            <a:pPr lvl="1"/>
            <a:r>
              <a:rPr lang="en-AU" dirty="0" smtClean="0"/>
              <a:t>Find one or more equivalent entries</a:t>
            </a:r>
          </a:p>
          <a:p>
            <a:pPr lvl="1"/>
            <a:r>
              <a:rPr lang="en-AU" dirty="0" smtClean="0"/>
              <a:t>Uses a wildcard specification</a:t>
            </a:r>
            <a:endParaRPr lang="en-AU" dirty="0"/>
          </a:p>
          <a:p>
            <a:r>
              <a:rPr lang="en-AU" dirty="0"/>
              <a:t>Add Equivalent </a:t>
            </a:r>
            <a:r>
              <a:rPr lang="en-AU" dirty="0" smtClean="0"/>
              <a:t>Entry</a:t>
            </a:r>
          </a:p>
          <a:p>
            <a:pPr lvl="1"/>
            <a:r>
              <a:rPr lang="en-AU" dirty="0" smtClean="0"/>
              <a:t>Add an equivalent entry to an existing entry</a:t>
            </a:r>
            <a:endParaRPr lang="en-AU" dirty="0"/>
          </a:p>
          <a:p>
            <a:r>
              <a:rPr lang="en-AU" dirty="0"/>
              <a:t>Define Equivalent </a:t>
            </a:r>
            <a:r>
              <a:rPr lang="en-AU" dirty="0" smtClean="0"/>
              <a:t>Entries</a:t>
            </a:r>
          </a:p>
          <a:p>
            <a:pPr lvl="1"/>
            <a:r>
              <a:rPr lang="en-AU" dirty="0" smtClean="0"/>
              <a:t>Define two existing entries as equivalent</a:t>
            </a:r>
            <a:endParaRPr lang="en-AU" dirty="0"/>
          </a:p>
          <a:p>
            <a:r>
              <a:rPr lang="en-AU" dirty="0"/>
              <a:t>Delete Registry </a:t>
            </a:r>
            <a:r>
              <a:rPr lang="en-AU" dirty="0" smtClean="0"/>
              <a:t>Entries</a:t>
            </a:r>
          </a:p>
          <a:p>
            <a:pPr lvl="1"/>
            <a:r>
              <a:rPr lang="en-AU" dirty="0" smtClean="0"/>
              <a:t>Delete one or more entries</a:t>
            </a:r>
            <a:endParaRPr lang="en-AU" dirty="0"/>
          </a:p>
          <a:p>
            <a:r>
              <a:rPr lang="en-AU" dirty="0"/>
              <a:t>Change Registry </a:t>
            </a:r>
            <a:r>
              <a:rPr lang="en-AU" dirty="0" smtClean="0"/>
              <a:t>Entries</a:t>
            </a:r>
          </a:p>
          <a:p>
            <a:pPr lvl="1"/>
            <a:r>
              <a:rPr lang="en-AU" dirty="0" smtClean="0"/>
              <a:t>Update one or more entries</a:t>
            </a:r>
            <a:endParaRPr lang="en-AU" dirty="0"/>
          </a:p>
          <a:p>
            <a:endParaRPr lang="en-AU" dirty="0"/>
          </a:p>
        </p:txBody>
      </p:sp>
      <p:sp>
        <p:nvSpPr>
          <p:cNvPr id="4" name="Slide Number Placeholder 3"/>
          <p:cNvSpPr>
            <a:spLocks noGrp="1"/>
          </p:cNvSpPr>
          <p:nvPr>
            <p:ph type="sldNum" sz="quarter" idx="12"/>
          </p:nvPr>
        </p:nvSpPr>
        <p:spPr/>
        <p:txBody>
          <a:bodyPr/>
          <a:lstStyle/>
          <a:p>
            <a:fld id="{922480B3-6827-41C5-96EF-23AEE4B6C646}" type="slidenum">
              <a:rPr lang="en-AU" smtClean="0"/>
              <a:pPr/>
              <a:t>176</a:t>
            </a:fld>
            <a:endParaRPr lang="en-AU"/>
          </a:p>
        </p:txBody>
      </p:sp>
    </p:spTree>
    <p:extLst>
      <p:ext uri="{BB962C8B-B14F-4D97-AF65-F5344CB8AC3E}">
        <p14:creationId xmlns="" xmlns:p14="http://schemas.microsoft.com/office/powerpoint/2010/main" val="29158610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4226" name="Rectangle 2" descr="Large checker board"/>
          <p:cNvSpPr>
            <a:spLocks noChangeArrowheads="1"/>
          </p:cNvSpPr>
          <p:nvPr/>
        </p:nvSpPr>
        <p:spPr bwMode="auto">
          <a:xfrm>
            <a:off x="85725" y="2219325"/>
            <a:ext cx="2087563" cy="3081338"/>
          </a:xfrm>
          <a:prstGeom prst="rect">
            <a:avLst/>
          </a:prstGeom>
          <a:pattFill prst="lgCheck">
            <a:fgClr>
              <a:srgbClr val="FFFF99">
                <a:alpha val="80000"/>
              </a:srgbClr>
            </a:fgClr>
            <a:bgClr>
              <a:srgbClr val="FFFFFF">
                <a:alpha val="80000"/>
              </a:srgbClr>
            </a:bgClr>
          </a:pattFill>
          <a:ln w="25400">
            <a:solidFill>
              <a:schemeClr val="tx1"/>
            </a:solidFill>
            <a:miter lim="800000"/>
            <a:headEnd/>
            <a:tailEnd/>
          </a:ln>
          <a:effectLst/>
        </p:spPr>
        <p:txBody>
          <a:bodyPr tIns="0" anchor="ctr"/>
          <a:lstStyle/>
          <a:p>
            <a:r>
              <a:rPr lang="en-US" sz="2000" b="1">
                <a:solidFill>
                  <a:schemeClr val="tx1"/>
                </a:solidFill>
                <a:latin typeface="Arial" charset="0"/>
              </a:rPr>
              <a:t>EPC &amp; OEM Engineering Product Design Data &amp; Reliability Study Data</a:t>
            </a:r>
          </a:p>
        </p:txBody>
      </p:sp>
      <p:sp>
        <p:nvSpPr>
          <p:cNvPr id="1844227" name="Rectangle 3" descr="Dashed horizontal"/>
          <p:cNvSpPr>
            <a:spLocks noChangeArrowheads="1"/>
          </p:cNvSpPr>
          <p:nvPr/>
        </p:nvSpPr>
        <p:spPr bwMode="auto">
          <a:xfrm>
            <a:off x="0" y="5613400"/>
            <a:ext cx="9144000" cy="838200"/>
          </a:xfrm>
          <a:prstGeom prst="rect">
            <a:avLst/>
          </a:prstGeom>
          <a:pattFill prst="dashHorz">
            <a:fgClr>
              <a:srgbClr val="FF9966"/>
            </a:fgClr>
            <a:bgClr>
              <a:srgbClr val="FFFFFF"/>
            </a:bgClr>
          </a:pattFill>
          <a:ln w="9525">
            <a:solidFill>
              <a:srgbClr val="FF6600"/>
            </a:solidFill>
            <a:miter lim="800000"/>
            <a:headEnd/>
            <a:tailEnd/>
          </a:ln>
          <a:effectLst/>
        </p:spPr>
        <p:txBody>
          <a:bodyPr wrap="none" anchorCtr="1"/>
          <a:lstStyle/>
          <a:p>
            <a:r>
              <a:rPr kumimoji="1" lang="en-US" sz="2400" b="1">
                <a:solidFill>
                  <a:schemeClr val="tx2"/>
                </a:solidFill>
                <a:latin typeface="Tahoma" pitchFamily="34" charset="0"/>
                <a:ea typeface="ＭＳ Ｐゴシック" pitchFamily="34" charset="-128"/>
              </a:rPr>
              <a:t>Control Systems, Plant Data Historians  </a:t>
            </a:r>
          </a:p>
          <a:p>
            <a:r>
              <a:rPr kumimoji="1" lang="en-US" sz="2400" b="1">
                <a:solidFill>
                  <a:schemeClr val="tx2"/>
                </a:solidFill>
                <a:latin typeface="Tahoma" pitchFamily="34" charset="0"/>
                <a:ea typeface="ＭＳ Ｐゴシック" pitchFamily="34" charset="-128"/>
              </a:rPr>
              <a:t>&amp; Plant Asset </a:t>
            </a:r>
            <a:r>
              <a:rPr kumimoji="1" lang="en-US" sz="2400" b="1">
                <a:solidFill>
                  <a:schemeClr val="tx2"/>
                </a:solidFill>
                <a:latin typeface="Tahoma" pitchFamily="34" charset="0"/>
              </a:rPr>
              <a:t>Health/Safety/Environmental Systems</a:t>
            </a:r>
            <a:r>
              <a:rPr kumimoji="1" lang="en-US" sz="2400" b="1">
                <a:solidFill>
                  <a:schemeClr val="tx2"/>
                </a:solidFill>
                <a:latin typeface="Tahoma" pitchFamily="34" charset="0"/>
                <a:ea typeface="ＭＳ Ｐゴシック" pitchFamily="34" charset="-128"/>
              </a:rPr>
              <a:t> Data</a:t>
            </a:r>
          </a:p>
        </p:txBody>
      </p:sp>
      <p:sp>
        <p:nvSpPr>
          <p:cNvPr id="1844228" name="Rectangle 4"/>
          <p:cNvSpPr>
            <a:spLocks noChangeArrowheads="1"/>
          </p:cNvSpPr>
          <p:nvPr/>
        </p:nvSpPr>
        <p:spPr bwMode="auto">
          <a:xfrm>
            <a:off x="117475" y="1031875"/>
            <a:ext cx="3787775" cy="922338"/>
          </a:xfrm>
          <a:prstGeom prst="rect">
            <a:avLst/>
          </a:prstGeom>
          <a:solidFill>
            <a:srgbClr val="3399FF">
              <a:alpha val="50000"/>
            </a:srgbClr>
          </a:solidFill>
          <a:ln w="9525">
            <a:solidFill>
              <a:schemeClr val="tx1"/>
            </a:solidFill>
            <a:miter lim="800000"/>
            <a:headEnd/>
            <a:tailEnd/>
          </a:ln>
          <a:effectLst/>
        </p:spPr>
        <p:txBody>
          <a:bodyPr wrap="none" anchor="ctr"/>
          <a:lstStyle/>
          <a:p>
            <a:r>
              <a:rPr kumimoji="1" lang="en-US" sz="2000" b="1">
                <a:solidFill>
                  <a:schemeClr val="tx2"/>
                </a:solidFill>
                <a:latin typeface="Tahoma" pitchFamily="34" charset="0"/>
                <a:ea typeface="ＭＳ Ｐゴシック" pitchFamily="34" charset="-128"/>
              </a:rPr>
              <a:t>Enterprise HR, Financial,</a:t>
            </a:r>
          </a:p>
          <a:p>
            <a:r>
              <a:rPr kumimoji="1" lang="en-US" sz="2000" b="1">
                <a:solidFill>
                  <a:schemeClr val="tx2"/>
                </a:solidFill>
                <a:latin typeface="Tahoma" pitchFamily="34" charset="0"/>
                <a:ea typeface="ＭＳ Ｐゴシック" pitchFamily="34" charset="-128"/>
              </a:rPr>
              <a:t>Supply Chain, &amp;</a:t>
            </a:r>
          </a:p>
          <a:p>
            <a:r>
              <a:rPr kumimoji="1" lang="en-US" sz="2000" b="1">
                <a:solidFill>
                  <a:schemeClr val="tx2"/>
                </a:solidFill>
                <a:latin typeface="Tahoma" pitchFamily="34" charset="0"/>
                <a:ea typeface="ＭＳ Ｐゴシック" pitchFamily="34" charset="-128"/>
              </a:rPr>
              <a:t>Order Management Data</a:t>
            </a:r>
          </a:p>
        </p:txBody>
      </p:sp>
      <p:sp>
        <p:nvSpPr>
          <p:cNvPr id="1844229" name="Rectangle 5"/>
          <p:cNvSpPr>
            <a:spLocks noChangeArrowheads="1"/>
          </p:cNvSpPr>
          <p:nvPr/>
        </p:nvSpPr>
        <p:spPr bwMode="auto">
          <a:xfrm>
            <a:off x="6753225" y="2596896"/>
            <a:ext cx="2290763" cy="2596896"/>
          </a:xfrm>
          <a:prstGeom prst="rect">
            <a:avLst/>
          </a:prstGeom>
          <a:solidFill>
            <a:srgbClr val="D3F5D7"/>
          </a:solidFill>
          <a:ln w="25400">
            <a:solidFill>
              <a:schemeClr val="tx1"/>
            </a:solidFill>
            <a:miter lim="800000"/>
            <a:headEnd/>
            <a:tailEnd/>
          </a:ln>
          <a:effectLst/>
        </p:spPr>
        <p:txBody>
          <a:bodyPr tIns="0" anchor="ctr"/>
          <a:lstStyle/>
          <a:p>
            <a:r>
              <a:rPr lang="en-US" sz="2000" b="1">
                <a:solidFill>
                  <a:schemeClr val="tx1"/>
                </a:solidFill>
                <a:latin typeface="Arial" charset="0"/>
              </a:rPr>
              <a:t>Maintenance System Data</a:t>
            </a:r>
          </a:p>
        </p:txBody>
      </p:sp>
      <p:sp>
        <p:nvSpPr>
          <p:cNvPr id="1844230" name="Oval 6"/>
          <p:cNvSpPr>
            <a:spLocks noChangeArrowheads="1"/>
          </p:cNvSpPr>
          <p:nvPr/>
        </p:nvSpPr>
        <p:spPr bwMode="auto">
          <a:xfrm>
            <a:off x="3325813" y="2438400"/>
            <a:ext cx="2336800" cy="2286000"/>
          </a:xfrm>
          <a:prstGeom prst="ellipse">
            <a:avLst/>
          </a:prstGeom>
          <a:solidFill>
            <a:srgbClr val="53AB6E"/>
          </a:solidFill>
          <a:ln w="25400">
            <a:solidFill>
              <a:schemeClr val="tx1"/>
            </a:solidFill>
            <a:round/>
            <a:headEnd/>
            <a:tailEnd/>
          </a:ln>
          <a:effectLst/>
        </p:spPr>
        <p:txBody>
          <a:bodyPr tIns="0" anchor="ctr"/>
          <a:lstStyle/>
          <a:p>
            <a:r>
              <a:rPr kumimoji="1" lang="en-US" sz="1800" b="1">
                <a:solidFill>
                  <a:schemeClr val="tx2"/>
                </a:solidFill>
                <a:latin typeface="Arial" charset="0"/>
              </a:rPr>
              <a:t>Serialized </a:t>
            </a:r>
          </a:p>
          <a:p>
            <a:r>
              <a:rPr kumimoji="1" lang="en-US" sz="1800" b="1">
                <a:solidFill>
                  <a:schemeClr val="tx2"/>
                </a:solidFill>
                <a:latin typeface="Arial" charset="0"/>
              </a:rPr>
              <a:t>Asset Registry &amp; Lifecycle Configuration Management Data</a:t>
            </a:r>
            <a:endParaRPr lang="en-US" sz="2000" i="1">
              <a:solidFill>
                <a:schemeClr val="tx1"/>
              </a:solidFill>
              <a:latin typeface="Arial" charset="0"/>
            </a:endParaRPr>
          </a:p>
        </p:txBody>
      </p:sp>
      <p:sp>
        <p:nvSpPr>
          <p:cNvPr id="1844231" name="Rectangle 7"/>
          <p:cNvSpPr>
            <a:spLocks noGrp="1" noChangeArrowheads="1"/>
          </p:cNvSpPr>
          <p:nvPr>
            <p:ph type="title"/>
          </p:nvPr>
        </p:nvSpPr>
        <p:spPr>
          <a:xfrm>
            <a:off x="2514600" y="222250"/>
            <a:ext cx="6392863" cy="657225"/>
          </a:xfrm>
        </p:spPr>
        <p:txBody>
          <a:bodyPr/>
          <a:lstStyle/>
          <a:p>
            <a:r>
              <a:rPr lang="en-US" sz="2400" smtClean="0"/>
              <a:t>One Approach – Point-to-point Web Services </a:t>
            </a:r>
          </a:p>
        </p:txBody>
      </p:sp>
      <p:sp>
        <p:nvSpPr>
          <p:cNvPr id="1844232" name="Rectangle 8"/>
          <p:cNvSpPr>
            <a:spLocks noChangeArrowheads="1"/>
          </p:cNvSpPr>
          <p:nvPr/>
        </p:nvSpPr>
        <p:spPr bwMode="auto">
          <a:xfrm>
            <a:off x="5080000" y="1001713"/>
            <a:ext cx="4006850" cy="931862"/>
          </a:xfrm>
          <a:prstGeom prst="rect">
            <a:avLst/>
          </a:prstGeom>
          <a:solidFill>
            <a:srgbClr val="FF66FF"/>
          </a:solidFill>
          <a:ln w="25400">
            <a:solidFill>
              <a:schemeClr val="tx1"/>
            </a:solidFill>
            <a:miter lim="800000"/>
            <a:headEnd/>
            <a:tailEnd/>
          </a:ln>
          <a:effectLst/>
        </p:spPr>
        <p:txBody>
          <a:bodyPr tIns="0" anchor="ctr"/>
          <a:lstStyle/>
          <a:p>
            <a:r>
              <a:rPr lang="en-US" sz="2000" b="1" dirty="0" smtClean="0">
                <a:solidFill>
                  <a:schemeClr val="tx1"/>
                </a:solidFill>
                <a:latin typeface="Arial" charset="0"/>
              </a:rPr>
              <a:t>Production Reporting, Optimization, Planning &amp; Scheduling Data</a:t>
            </a:r>
            <a:endParaRPr lang="en-US" sz="2000" b="1" dirty="0">
              <a:solidFill>
                <a:schemeClr val="tx1"/>
              </a:solidFill>
              <a:latin typeface="Arial" charset="0"/>
            </a:endParaRPr>
          </a:p>
        </p:txBody>
      </p:sp>
      <p:sp>
        <p:nvSpPr>
          <p:cNvPr id="1844233" name="Oval 9"/>
          <p:cNvSpPr>
            <a:spLocks noChangeArrowheads="1"/>
          </p:cNvSpPr>
          <p:nvPr/>
        </p:nvSpPr>
        <p:spPr bwMode="auto">
          <a:xfrm>
            <a:off x="3325813" y="2438400"/>
            <a:ext cx="2336800" cy="2286000"/>
          </a:xfrm>
          <a:prstGeom prst="ellipse">
            <a:avLst/>
          </a:prstGeom>
          <a:solidFill>
            <a:srgbClr val="53AB6E"/>
          </a:solidFill>
          <a:ln w="25400">
            <a:solidFill>
              <a:schemeClr val="tx1"/>
            </a:solidFill>
            <a:round/>
            <a:headEnd/>
            <a:tailEnd/>
          </a:ln>
          <a:effectLst/>
        </p:spPr>
        <p:txBody>
          <a:bodyPr tIns="0" anchor="ctr"/>
          <a:lstStyle/>
          <a:p>
            <a:r>
              <a:rPr kumimoji="1" lang="en-US" sz="1800" b="1">
                <a:solidFill>
                  <a:schemeClr val="tx2"/>
                </a:solidFill>
                <a:latin typeface="Arial" charset="0"/>
              </a:rPr>
              <a:t>Serialized </a:t>
            </a:r>
          </a:p>
          <a:p>
            <a:r>
              <a:rPr kumimoji="1" lang="en-US" sz="1800" b="1">
                <a:solidFill>
                  <a:schemeClr val="tx2"/>
                </a:solidFill>
                <a:latin typeface="Arial" charset="0"/>
              </a:rPr>
              <a:t>Asset Registry &amp; Lifecycle Configuration Management Data</a:t>
            </a:r>
            <a:endParaRPr lang="en-US" sz="2000" i="1">
              <a:solidFill>
                <a:schemeClr val="tx1"/>
              </a:solidFill>
              <a:latin typeface="Arial" charset="0"/>
            </a:endParaRPr>
          </a:p>
        </p:txBody>
      </p:sp>
      <p:cxnSp>
        <p:nvCxnSpPr>
          <p:cNvPr id="46" name="Straight Arrow Connector 45"/>
          <p:cNvCxnSpPr/>
          <p:nvPr/>
        </p:nvCxnSpPr>
        <p:spPr>
          <a:xfrm rot="5400000" flipV="1">
            <a:off x="2124869" y="2774157"/>
            <a:ext cx="2871787" cy="167005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03" name="Straight Arrow Connector 102"/>
          <p:cNvCxnSpPr/>
          <p:nvPr/>
        </p:nvCxnSpPr>
        <p:spPr>
          <a:xfrm rot="5400000">
            <a:off x="1755775" y="2538413"/>
            <a:ext cx="2435225" cy="8731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rot="5400000" flipV="1">
            <a:off x="2478087" y="2998788"/>
            <a:ext cx="3186113" cy="82073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05" name="Straight Arrow Connector 104"/>
          <p:cNvCxnSpPr/>
          <p:nvPr/>
        </p:nvCxnSpPr>
        <p:spPr>
          <a:xfrm rot="5400000">
            <a:off x="1475582" y="3198019"/>
            <a:ext cx="1947862" cy="2540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rot="5400000" flipV="1">
            <a:off x="1604169" y="3207544"/>
            <a:ext cx="2616200" cy="63023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a:off x="2825750" y="2066925"/>
            <a:ext cx="2763838" cy="3236913"/>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2903538" y="1939925"/>
            <a:ext cx="3895725" cy="31337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rot="5400000">
            <a:off x="1904207" y="3196431"/>
            <a:ext cx="3048000" cy="214313"/>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32" name="Straight Arrow Connector 131"/>
          <p:cNvCxnSpPr/>
          <p:nvPr/>
        </p:nvCxnSpPr>
        <p:spPr>
          <a:xfrm rot="5400000" flipV="1">
            <a:off x="2996407" y="2561431"/>
            <a:ext cx="3479800" cy="1922463"/>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33" name="Straight Arrow Connector 132"/>
          <p:cNvCxnSpPr/>
          <p:nvPr/>
        </p:nvCxnSpPr>
        <p:spPr>
          <a:xfrm>
            <a:off x="3875088" y="1660525"/>
            <a:ext cx="2995612" cy="3319463"/>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35" name="Straight Arrow Connector 134"/>
          <p:cNvCxnSpPr/>
          <p:nvPr/>
        </p:nvCxnSpPr>
        <p:spPr>
          <a:xfrm rot="5400000">
            <a:off x="2462213" y="2478088"/>
            <a:ext cx="3316287" cy="141128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36" name="Straight Arrow Connector 135"/>
          <p:cNvCxnSpPr/>
          <p:nvPr/>
        </p:nvCxnSpPr>
        <p:spPr>
          <a:xfrm rot="5400000">
            <a:off x="3041651" y="3092450"/>
            <a:ext cx="3421062" cy="36988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37" name="Straight Arrow Connector 136"/>
          <p:cNvCxnSpPr/>
          <p:nvPr/>
        </p:nvCxnSpPr>
        <p:spPr>
          <a:xfrm rot="5400000" flipV="1">
            <a:off x="3582987" y="3040063"/>
            <a:ext cx="3675063" cy="75088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38" name="Straight Arrow Connector 137"/>
          <p:cNvCxnSpPr/>
          <p:nvPr/>
        </p:nvCxnSpPr>
        <p:spPr>
          <a:xfrm rot="5400000" flipV="1">
            <a:off x="4376738" y="2292350"/>
            <a:ext cx="3360737" cy="1801813"/>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p:nvPr/>
        </p:nvCxnSpPr>
        <p:spPr>
          <a:xfrm rot="5400000">
            <a:off x="4212432" y="3237706"/>
            <a:ext cx="3827462" cy="3778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46" name="Straight Arrow Connector 145"/>
          <p:cNvCxnSpPr/>
          <p:nvPr/>
        </p:nvCxnSpPr>
        <p:spPr>
          <a:xfrm rot="10800000" flipV="1">
            <a:off x="2789238" y="1927225"/>
            <a:ext cx="4691062" cy="256540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94" name="Straight Arrow Connector 193"/>
          <p:cNvCxnSpPr/>
          <p:nvPr/>
        </p:nvCxnSpPr>
        <p:spPr>
          <a:xfrm rot="10800000" flipV="1">
            <a:off x="3567113" y="2068513"/>
            <a:ext cx="4019550" cy="29178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95" name="Straight Arrow Connector 194"/>
          <p:cNvCxnSpPr/>
          <p:nvPr/>
        </p:nvCxnSpPr>
        <p:spPr>
          <a:xfrm rot="10800000" flipV="1">
            <a:off x="4725988" y="2211388"/>
            <a:ext cx="2930525" cy="287178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96" name="Straight Arrow Connector 195"/>
          <p:cNvCxnSpPr/>
          <p:nvPr/>
        </p:nvCxnSpPr>
        <p:spPr>
          <a:xfrm rot="5400000">
            <a:off x="5354638" y="3005138"/>
            <a:ext cx="3082925" cy="167957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 name="Straight Arrow Connector 45"/>
          <p:cNvCxnSpPr/>
          <p:nvPr/>
        </p:nvCxnSpPr>
        <p:spPr>
          <a:xfrm rot="5400000" flipV="1">
            <a:off x="1564481" y="3185319"/>
            <a:ext cx="2871788" cy="167005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3" name="Straight Arrow Connector 102"/>
          <p:cNvCxnSpPr/>
          <p:nvPr/>
        </p:nvCxnSpPr>
        <p:spPr>
          <a:xfrm rot="5400000">
            <a:off x="1195388" y="2949575"/>
            <a:ext cx="2435225" cy="8731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4" name="Straight Arrow Connector 103"/>
          <p:cNvCxnSpPr/>
          <p:nvPr/>
        </p:nvCxnSpPr>
        <p:spPr>
          <a:xfrm rot="5400000" flipV="1">
            <a:off x="1917701" y="3409950"/>
            <a:ext cx="3186112" cy="82073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5" name="Straight Arrow Connector 105"/>
          <p:cNvCxnSpPr/>
          <p:nvPr/>
        </p:nvCxnSpPr>
        <p:spPr>
          <a:xfrm rot="5400000" flipV="1">
            <a:off x="1043782" y="3618706"/>
            <a:ext cx="2616200" cy="63023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6" name="Straight Arrow Connector 106"/>
          <p:cNvCxnSpPr/>
          <p:nvPr/>
        </p:nvCxnSpPr>
        <p:spPr>
          <a:xfrm>
            <a:off x="2265363" y="2478088"/>
            <a:ext cx="2763837" cy="323691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7" name="Straight Arrow Connector 107"/>
          <p:cNvCxnSpPr/>
          <p:nvPr/>
        </p:nvCxnSpPr>
        <p:spPr>
          <a:xfrm>
            <a:off x="2343150" y="2351088"/>
            <a:ext cx="3895725" cy="31337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8" name="Straight Arrow Connector 109"/>
          <p:cNvCxnSpPr/>
          <p:nvPr/>
        </p:nvCxnSpPr>
        <p:spPr>
          <a:xfrm rot="5400000">
            <a:off x="1343819" y="3607594"/>
            <a:ext cx="3048000" cy="21431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9" name="Straight Arrow Connector 131"/>
          <p:cNvCxnSpPr/>
          <p:nvPr/>
        </p:nvCxnSpPr>
        <p:spPr>
          <a:xfrm rot="5400000" flipV="1">
            <a:off x="2436019" y="2972594"/>
            <a:ext cx="3479800" cy="192246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0" name="Straight Arrow Connector 132"/>
          <p:cNvCxnSpPr/>
          <p:nvPr/>
        </p:nvCxnSpPr>
        <p:spPr>
          <a:xfrm>
            <a:off x="3314700" y="2071688"/>
            <a:ext cx="2995613" cy="331946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1" name="Straight Arrow Connector 134"/>
          <p:cNvCxnSpPr/>
          <p:nvPr/>
        </p:nvCxnSpPr>
        <p:spPr>
          <a:xfrm rot="5400000">
            <a:off x="1901825" y="2889250"/>
            <a:ext cx="3316288" cy="141128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2" name="Straight Arrow Connector 135"/>
          <p:cNvCxnSpPr/>
          <p:nvPr/>
        </p:nvCxnSpPr>
        <p:spPr>
          <a:xfrm rot="5400000">
            <a:off x="2481262" y="3503613"/>
            <a:ext cx="3421063" cy="36988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3" name="Straight Arrow Connector 136"/>
          <p:cNvCxnSpPr/>
          <p:nvPr/>
        </p:nvCxnSpPr>
        <p:spPr>
          <a:xfrm rot="5400000" flipV="1">
            <a:off x="3022601" y="3451225"/>
            <a:ext cx="3675062" cy="75088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4" name="Straight Arrow Connector 137"/>
          <p:cNvCxnSpPr/>
          <p:nvPr/>
        </p:nvCxnSpPr>
        <p:spPr>
          <a:xfrm rot="5400000" flipV="1">
            <a:off x="3816350" y="2703513"/>
            <a:ext cx="3360738" cy="180181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5" name="Straight Arrow Connector 142"/>
          <p:cNvCxnSpPr/>
          <p:nvPr/>
        </p:nvCxnSpPr>
        <p:spPr>
          <a:xfrm rot="5400000">
            <a:off x="3652044" y="3648869"/>
            <a:ext cx="3827463" cy="3778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44" name="Straight Arrow Connector 143"/>
          <p:cNvCxnSpPr/>
          <p:nvPr/>
        </p:nvCxnSpPr>
        <p:spPr>
          <a:xfrm rot="5400000" flipV="1">
            <a:off x="4554538" y="3271837"/>
            <a:ext cx="3314700" cy="6572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6" name="Straight Arrow Connector 145"/>
          <p:cNvCxnSpPr/>
          <p:nvPr/>
        </p:nvCxnSpPr>
        <p:spPr>
          <a:xfrm rot="10800000" flipV="1">
            <a:off x="2228850" y="2338388"/>
            <a:ext cx="4691063" cy="256540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7" name="Straight Arrow Connector 193"/>
          <p:cNvCxnSpPr/>
          <p:nvPr/>
        </p:nvCxnSpPr>
        <p:spPr>
          <a:xfrm rot="10800000" flipV="1">
            <a:off x="3006725" y="2479675"/>
            <a:ext cx="4019550" cy="29178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8" name="Straight Arrow Connector 194"/>
          <p:cNvCxnSpPr/>
          <p:nvPr/>
        </p:nvCxnSpPr>
        <p:spPr>
          <a:xfrm rot="10800000" flipV="1">
            <a:off x="4165600" y="2622550"/>
            <a:ext cx="2930525" cy="287178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9" name="Straight Arrow Connector 195"/>
          <p:cNvCxnSpPr/>
          <p:nvPr/>
        </p:nvCxnSpPr>
        <p:spPr>
          <a:xfrm rot="5400000">
            <a:off x="4794250" y="3416300"/>
            <a:ext cx="3082925" cy="167957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97" name="Straight Arrow Connector 196"/>
          <p:cNvCxnSpPr/>
          <p:nvPr/>
        </p:nvCxnSpPr>
        <p:spPr>
          <a:xfrm rot="5400000">
            <a:off x="5698331" y="3701257"/>
            <a:ext cx="2538413" cy="60960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0" name="Straight Arrow Connector 45"/>
          <p:cNvCxnSpPr/>
          <p:nvPr/>
        </p:nvCxnSpPr>
        <p:spPr>
          <a:xfrm rot="5400000" flipV="1">
            <a:off x="1412081" y="3032919"/>
            <a:ext cx="2871788" cy="167005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1" name="Straight Arrow Connector 102"/>
          <p:cNvCxnSpPr/>
          <p:nvPr/>
        </p:nvCxnSpPr>
        <p:spPr>
          <a:xfrm rot="5400000">
            <a:off x="1042988" y="2797175"/>
            <a:ext cx="2435225" cy="8731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2" name="Straight Arrow Connector 103"/>
          <p:cNvCxnSpPr/>
          <p:nvPr/>
        </p:nvCxnSpPr>
        <p:spPr>
          <a:xfrm rot="5400000" flipV="1">
            <a:off x="1765301" y="3257550"/>
            <a:ext cx="3186112" cy="82073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3" name="Straight Arrow Connector 105"/>
          <p:cNvCxnSpPr/>
          <p:nvPr/>
        </p:nvCxnSpPr>
        <p:spPr>
          <a:xfrm rot="5400000" flipV="1">
            <a:off x="891382" y="3466306"/>
            <a:ext cx="2616200" cy="63023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4" name="Straight Arrow Connector 106"/>
          <p:cNvCxnSpPr/>
          <p:nvPr/>
        </p:nvCxnSpPr>
        <p:spPr>
          <a:xfrm>
            <a:off x="2112963" y="2325688"/>
            <a:ext cx="2763837" cy="323691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5" name="Straight Arrow Connector 107"/>
          <p:cNvCxnSpPr/>
          <p:nvPr/>
        </p:nvCxnSpPr>
        <p:spPr>
          <a:xfrm>
            <a:off x="2190750" y="2198688"/>
            <a:ext cx="3895725" cy="31337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6" name="Straight Arrow Connector 109"/>
          <p:cNvCxnSpPr/>
          <p:nvPr/>
        </p:nvCxnSpPr>
        <p:spPr>
          <a:xfrm rot="5400000">
            <a:off x="1191419" y="3455194"/>
            <a:ext cx="3048000" cy="21431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7" name="Straight Arrow Connector 131"/>
          <p:cNvCxnSpPr/>
          <p:nvPr/>
        </p:nvCxnSpPr>
        <p:spPr>
          <a:xfrm rot="5400000" flipV="1">
            <a:off x="2283619" y="2820194"/>
            <a:ext cx="3479800" cy="192246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8" name="Straight Arrow Connector 132"/>
          <p:cNvCxnSpPr/>
          <p:nvPr/>
        </p:nvCxnSpPr>
        <p:spPr>
          <a:xfrm>
            <a:off x="3162300" y="1919288"/>
            <a:ext cx="2995613" cy="331946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9" name="Straight Arrow Connector 134"/>
          <p:cNvCxnSpPr/>
          <p:nvPr/>
        </p:nvCxnSpPr>
        <p:spPr>
          <a:xfrm rot="5400000">
            <a:off x="1749425" y="2736850"/>
            <a:ext cx="3316288" cy="141128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30" name="Straight Arrow Connector 135"/>
          <p:cNvCxnSpPr/>
          <p:nvPr/>
        </p:nvCxnSpPr>
        <p:spPr>
          <a:xfrm rot="5400000">
            <a:off x="2328862" y="3351213"/>
            <a:ext cx="3421063" cy="36988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31" name="Straight Arrow Connector 136"/>
          <p:cNvCxnSpPr/>
          <p:nvPr/>
        </p:nvCxnSpPr>
        <p:spPr>
          <a:xfrm rot="5400000" flipV="1">
            <a:off x="2870201" y="3298825"/>
            <a:ext cx="3675062" cy="75088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844224" name="Straight Arrow Connector 137"/>
          <p:cNvCxnSpPr/>
          <p:nvPr/>
        </p:nvCxnSpPr>
        <p:spPr>
          <a:xfrm rot="5400000" flipV="1">
            <a:off x="3663950" y="2551113"/>
            <a:ext cx="3360738" cy="180181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844225" name="Straight Arrow Connector 142"/>
          <p:cNvCxnSpPr/>
          <p:nvPr/>
        </p:nvCxnSpPr>
        <p:spPr>
          <a:xfrm rot="5400000">
            <a:off x="3499644" y="3496469"/>
            <a:ext cx="3827463" cy="3778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844234" name="Straight Arrow Connector 143"/>
          <p:cNvCxnSpPr/>
          <p:nvPr/>
        </p:nvCxnSpPr>
        <p:spPr>
          <a:xfrm rot="5400000" flipV="1">
            <a:off x="4402138" y="3119437"/>
            <a:ext cx="3314700" cy="6572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844235" name="Straight Arrow Connector 145"/>
          <p:cNvCxnSpPr/>
          <p:nvPr/>
        </p:nvCxnSpPr>
        <p:spPr>
          <a:xfrm rot="10800000" flipV="1">
            <a:off x="2076450" y="2185988"/>
            <a:ext cx="4691063" cy="256540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844236" name="Straight Arrow Connector 193"/>
          <p:cNvCxnSpPr/>
          <p:nvPr/>
        </p:nvCxnSpPr>
        <p:spPr>
          <a:xfrm rot="10800000" flipV="1">
            <a:off x="2854325" y="2327275"/>
            <a:ext cx="4019550" cy="29178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844237" name="Straight Arrow Connector 194"/>
          <p:cNvCxnSpPr/>
          <p:nvPr/>
        </p:nvCxnSpPr>
        <p:spPr>
          <a:xfrm rot="10800000" flipV="1">
            <a:off x="4013200" y="2470150"/>
            <a:ext cx="2930525" cy="287178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844238" name="Straight Arrow Connector 195"/>
          <p:cNvCxnSpPr/>
          <p:nvPr/>
        </p:nvCxnSpPr>
        <p:spPr>
          <a:xfrm rot="5400000">
            <a:off x="4641850" y="3263900"/>
            <a:ext cx="3082925" cy="167957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844239" name="Straight Arrow Connector 196"/>
          <p:cNvCxnSpPr/>
          <p:nvPr/>
        </p:nvCxnSpPr>
        <p:spPr>
          <a:xfrm rot="5400000">
            <a:off x="5545931" y="3548857"/>
            <a:ext cx="2538413" cy="60960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1890" name="Rectangle 2"/>
          <p:cNvSpPr>
            <a:spLocks noGrp="1" noChangeArrowheads="1"/>
          </p:cNvSpPr>
          <p:nvPr>
            <p:ph type="title"/>
          </p:nvPr>
        </p:nvSpPr>
        <p:spPr/>
        <p:txBody>
          <a:bodyPr/>
          <a:lstStyle/>
          <a:p>
            <a:endParaRPr lang="en-US" smtClean="0"/>
          </a:p>
        </p:txBody>
      </p:sp>
      <p:sp>
        <p:nvSpPr>
          <p:cNvPr id="1061891" name="Rectangle 3"/>
          <p:cNvSpPr>
            <a:spLocks noGrp="1" noChangeArrowheads="1"/>
          </p:cNvSpPr>
          <p:nvPr>
            <p:ph type="body" idx="1"/>
          </p:nvPr>
        </p:nvSpPr>
        <p:spPr/>
        <p:txBody>
          <a:bodyPr/>
          <a:lstStyle/>
          <a:p>
            <a:pPr marL="282575" indent="-282575"/>
            <a:endParaRPr lang="en-US" smtClean="0"/>
          </a:p>
        </p:txBody>
      </p:sp>
      <p:pic>
        <p:nvPicPr>
          <p:cNvPr id="1061893" name="Picture 5" descr="Wed -- Sunny Mohar -- Spaghetti bowl"/>
          <p:cNvPicPr>
            <a:picLocks noChangeAspect="1" noChangeArrowheads="1"/>
          </p:cNvPicPr>
          <p:nvPr/>
        </p:nvPicPr>
        <p:blipFill>
          <a:blip r:embed="rId2" cstate="print"/>
          <a:srcRect/>
          <a:stretch>
            <a:fillRect/>
          </a:stretch>
        </p:blipFill>
        <p:spPr bwMode="auto">
          <a:xfrm>
            <a:off x="1889125" y="1062038"/>
            <a:ext cx="5248275" cy="5319712"/>
          </a:xfrm>
          <a:prstGeom prst="rect">
            <a:avLst/>
          </a:prstGeom>
          <a:noFill/>
          <a:ln w="9525">
            <a:noFill/>
            <a:miter lim="800000"/>
            <a:headEnd/>
            <a:tailEnd/>
          </a:ln>
        </p:spPr>
      </p:pic>
    </p:spTree>
  </p:cSld>
  <p:clrMapOvr>
    <a:masterClrMapping/>
  </p:clrMapOvr>
  <p:transition advTm="5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6930" name="Rectangle 2"/>
          <p:cNvSpPr>
            <a:spLocks noGrp="1" noChangeArrowheads="1"/>
          </p:cNvSpPr>
          <p:nvPr>
            <p:ph type="title" idx="4294967295"/>
          </p:nvPr>
        </p:nvSpPr>
        <p:spPr/>
        <p:txBody>
          <a:bodyPr anchor="ctr"/>
          <a:lstStyle/>
          <a:p>
            <a:r>
              <a:rPr lang="en-US" smtClean="0"/>
              <a:t>new collaborative work process</a:t>
            </a:r>
          </a:p>
        </p:txBody>
      </p:sp>
      <p:pic>
        <p:nvPicPr>
          <p:cNvPr id="1916931" name="Picture 9" descr="picture1"/>
          <p:cNvPicPr>
            <a:picLocks noChangeAspect="1" noChangeArrowheads="1"/>
          </p:cNvPicPr>
          <p:nvPr/>
        </p:nvPicPr>
        <p:blipFill>
          <a:blip r:embed="rId3" cstate="print"/>
          <a:srcRect/>
          <a:stretch>
            <a:fillRect/>
          </a:stretch>
        </p:blipFill>
        <p:spPr bwMode="hidden">
          <a:xfrm>
            <a:off x="1341438" y="2062163"/>
            <a:ext cx="1563687" cy="1009650"/>
          </a:xfrm>
          <a:prstGeom prst="rect">
            <a:avLst/>
          </a:prstGeom>
          <a:noFill/>
          <a:ln w="9525">
            <a:noFill/>
            <a:miter lim="800000"/>
            <a:headEnd/>
            <a:tailEnd/>
          </a:ln>
        </p:spPr>
      </p:pic>
      <p:sp>
        <p:nvSpPr>
          <p:cNvPr id="1916932" name="Text Box 11"/>
          <p:cNvSpPr txBox="1">
            <a:spLocks noChangeArrowheads="1"/>
          </p:cNvSpPr>
          <p:nvPr/>
        </p:nvSpPr>
        <p:spPr bwMode="hidden">
          <a:xfrm>
            <a:off x="1158875" y="1731963"/>
            <a:ext cx="1930400" cy="366712"/>
          </a:xfrm>
          <a:prstGeom prst="rect">
            <a:avLst/>
          </a:prstGeom>
          <a:noFill/>
          <a:ln w="9525">
            <a:noFill/>
            <a:miter lim="800000"/>
            <a:headEnd/>
            <a:tailEnd/>
          </a:ln>
        </p:spPr>
        <p:txBody>
          <a:bodyPr>
            <a:spAutoFit/>
          </a:bodyPr>
          <a:lstStyle/>
          <a:p>
            <a:pPr eaLnBrk="0" hangingPunct="0">
              <a:spcBef>
                <a:spcPct val="50000"/>
              </a:spcBef>
            </a:pPr>
            <a:r>
              <a:rPr lang="en-US" sz="1800">
                <a:solidFill>
                  <a:schemeClr val="tx1"/>
                </a:solidFill>
                <a:latin typeface="Calibri" pitchFamily="34" charset="0"/>
                <a:cs typeface="Arial" charset="0"/>
              </a:rPr>
              <a:t>planners</a:t>
            </a:r>
          </a:p>
        </p:txBody>
      </p:sp>
      <p:sp>
        <p:nvSpPr>
          <p:cNvPr id="1916933" name="Text Box 34"/>
          <p:cNvSpPr txBox="1">
            <a:spLocks noChangeArrowheads="1"/>
          </p:cNvSpPr>
          <p:nvPr/>
        </p:nvSpPr>
        <p:spPr bwMode="hidden">
          <a:xfrm>
            <a:off x="3654425" y="1336675"/>
            <a:ext cx="1905000" cy="366713"/>
          </a:xfrm>
          <a:prstGeom prst="rect">
            <a:avLst/>
          </a:prstGeom>
          <a:noFill/>
          <a:ln w="9525">
            <a:noFill/>
            <a:miter lim="800000"/>
            <a:headEnd/>
            <a:tailEnd/>
          </a:ln>
        </p:spPr>
        <p:txBody>
          <a:bodyPr>
            <a:spAutoFit/>
          </a:bodyPr>
          <a:lstStyle/>
          <a:p>
            <a:pPr eaLnBrk="0" hangingPunct="0">
              <a:spcBef>
                <a:spcPct val="50000"/>
              </a:spcBef>
            </a:pPr>
            <a:r>
              <a:rPr lang="en-US" sz="1800">
                <a:solidFill>
                  <a:schemeClr val="tx1"/>
                </a:solidFill>
                <a:latin typeface="Calibri" pitchFamily="34" charset="0"/>
                <a:cs typeface="Arial" charset="0"/>
              </a:rPr>
              <a:t>outside operator</a:t>
            </a:r>
          </a:p>
        </p:txBody>
      </p:sp>
      <p:pic>
        <p:nvPicPr>
          <p:cNvPr id="1916934" name="Picture 37" descr="8100 w vibration probe"/>
          <p:cNvPicPr>
            <a:picLocks noChangeAspect="1" noChangeArrowheads="1"/>
          </p:cNvPicPr>
          <p:nvPr/>
        </p:nvPicPr>
        <p:blipFill>
          <a:blip r:embed="rId4" cstate="print"/>
          <a:srcRect/>
          <a:stretch>
            <a:fillRect/>
          </a:stretch>
        </p:blipFill>
        <p:spPr bwMode="hidden">
          <a:xfrm>
            <a:off x="6164263" y="1757363"/>
            <a:ext cx="1654175" cy="1006475"/>
          </a:xfrm>
          <a:prstGeom prst="rect">
            <a:avLst/>
          </a:prstGeom>
          <a:noFill/>
          <a:ln w="9525">
            <a:noFill/>
            <a:miter lim="800000"/>
            <a:headEnd/>
            <a:tailEnd/>
          </a:ln>
        </p:spPr>
      </p:pic>
      <p:sp>
        <p:nvSpPr>
          <p:cNvPr id="1916935" name="Text Box 39"/>
          <p:cNvSpPr txBox="1">
            <a:spLocks noChangeArrowheads="1"/>
          </p:cNvSpPr>
          <p:nvPr/>
        </p:nvSpPr>
        <p:spPr bwMode="hidden">
          <a:xfrm>
            <a:off x="6124575" y="1427163"/>
            <a:ext cx="1733550" cy="366712"/>
          </a:xfrm>
          <a:prstGeom prst="rect">
            <a:avLst/>
          </a:prstGeom>
          <a:noFill/>
          <a:ln w="9525">
            <a:noFill/>
            <a:miter lim="800000"/>
            <a:headEnd/>
            <a:tailEnd/>
          </a:ln>
        </p:spPr>
        <p:txBody>
          <a:bodyPr>
            <a:spAutoFit/>
          </a:bodyPr>
          <a:lstStyle/>
          <a:p>
            <a:pPr eaLnBrk="0" hangingPunct="0">
              <a:spcBef>
                <a:spcPct val="50000"/>
              </a:spcBef>
            </a:pPr>
            <a:r>
              <a:rPr lang="en-US" sz="1800">
                <a:solidFill>
                  <a:schemeClr val="tx1"/>
                </a:solidFill>
                <a:latin typeface="Calibri" pitchFamily="34" charset="0"/>
                <a:cs typeface="Arial" charset="0"/>
              </a:rPr>
              <a:t>field workers</a:t>
            </a:r>
          </a:p>
        </p:txBody>
      </p:sp>
      <p:sp>
        <p:nvSpPr>
          <p:cNvPr id="1916936" name="Text Box 16"/>
          <p:cNvSpPr txBox="1">
            <a:spLocks noChangeArrowheads="1"/>
          </p:cNvSpPr>
          <p:nvPr/>
        </p:nvSpPr>
        <p:spPr bwMode="hidden">
          <a:xfrm>
            <a:off x="6505575" y="3224213"/>
            <a:ext cx="1562100" cy="366712"/>
          </a:xfrm>
          <a:prstGeom prst="rect">
            <a:avLst/>
          </a:prstGeom>
          <a:noFill/>
          <a:ln w="9525">
            <a:noFill/>
            <a:miter lim="800000"/>
            <a:headEnd/>
            <a:tailEnd/>
          </a:ln>
        </p:spPr>
        <p:txBody>
          <a:bodyPr>
            <a:spAutoFit/>
          </a:bodyPr>
          <a:lstStyle/>
          <a:p>
            <a:pPr eaLnBrk="0" hangingPunct="0">
              <a:spcBef>
                <a:spcPct val="50000"/>
              </a:spcBef>
            </a:pPr>
            <a:r>
              <a:rPr lang="en-US" sz="1800">
                <a:solidFill>
                  <a:schemeClr val="tx1"/>
                </a:solidFill>
                <a:latin typeface="Calibri" pitchFamily="34" charset="0"/>
                <a:cs typeface="Arial" charset="0"/>
              </a:rPr>
              <a:t>maintenance</a:t>
            </a:r>
          </a:p>
        </p:txBody>
      </p:sp>
      <p:sp>
        <p:nvSpPr>
          <p:cNvPr id="1916937" name="Text Box 28"/>
          <p:cNvSpPr txBox="1">
            <a:spLocks noChangeArrowheads="1"/>
          </p:cNvSpPr>
          <p:nvPr/>
        </p:nvSpPr>
        <p:spPr bwMode="hidden">
          <a:xfrm>
            <a:off x="1004888" y="3300413"/>
            <a:ext cx="1660525" cy="366712"/>
          </a:xfrm>
          <a:prstGeom prst="rect">
            <a:avLst/>
          </a:prstGeom>
          <a:noFill/>
          <a:ln w="9525">
            <a:noFill/>
            <a:miter lim="800000"/>
            <a:headEnd/>
            <a:tailEnd/>
          </a:ln>
        </p:spPr>
        <p:txBody>
          <a:bodyPr>
            <a:spAutoFit/>
          </a:bodyPr>
          <a:lstStyle/>
          <a:p>
            <a:pPr eaLnBrk="0" hangingPunct="0">
              <a:spcBef>
                <a:spcPct val="50000"/>
              </a:spcBef>
            </a:pPr>
            <a:r>
              <a:rPr lang="en-US" sz="1800">
                <a:solidFill>
                  <a:schemeClr val="tx1"/>
                </a:solidFill>
                <a:latin typeface="Calibri" pitchFamily="34" charset="0"/>
                <a:cs typeface="Arial" charset="0"/>
              </a:rPr>
              <a:t>management</a:t>
            </a:r>
          </a:p>
        </p:txBody>
      </p:sp>
      <p:pic>
        <p:nvPicPr>
          <p:cNvPr id="1916938" name="Picture 41" descr="Cycle"/>
          <p:cNvPicPr>
            <a:picLocks noChangeAspect="1" noChangeArrowheads="1"/>
          </p:cNvPicPr>
          <p:nvPr/>
        </p:nvPicPr>
        <p:blipFill>
          <a:blip r:embed="rId5" cstate="print"/>
          <a:srcRect/>
          <a:stretch>
            <a:fillRect/>
          </a:stretch>
        </p:blipFill>
        <p:spPr bwMode="auto">
          <a:xfrm>
            <a:off x="3968750" y="3148013"/>
            <a:ext cx="1276350" cy="1238250"/>
          </a:xfrm>
          <a:prstGeom prst="rect">
            <a:avLst/>
          </a:prstGeom>
          <a:noFill/>
          <a:ln w="9525">
            <a:noFill/>
            <a:miter lim="800000"/>
            <a:headEnd/>
            <a:tailEnd/>
          </a:ln>
        </p:spPr>
      </p:pic>
      <p:sp>
        <p:nvSpPr>
          <p:cNvPr id="1916939" name="Rectangle 42"/>
          <p:cNvSpPr>
            <a:spLocks noChangeArrowheads="1"/>
          </p:cNvSpPr>
          <p:nvPr/>
        </p:nvSpPr>
        <p:spPr bwMode="auto">
          <a:xfrm>
            <a:off x="3124200" y="4367213"/>
            <a:ext cx="2900363" cy="366712"/>
          </a:xfrm>
          <a:prstGeom prst="rect">
            <a:avLst/>
          </a:prstGeom>
          <a:noFill/>
          <a:ln w="9525">
            <a:noFill/>
            <a:miter lim="800000"/>
            <a:headEnd/>
            <a:tailEnd/>
          </a:ln>
        </p:spPr>
        <p:txBody>
          <a:bodyPr wrap="none">
            <a:spAutoFit/>
          </a:bodyPr>
          <a:lstStyle/>
          <a:p>
            <a:pPr algn="l"/>
            <a:r>
              <a:rPr lang="en-US" sz="1800">
                <a:solidFill>
                  <a:schemeClr val="accent2"/>
                </a:solidFill>
                <a:latin typeface="Calibri" pitchFamily="34" charset="0"/>
                <a:cs typeface="Arial" charset="0"/>
              </a:rPr>
              <a:t>ADAPTIVE → IMPROVEMENT</a:t>
            </a:r>
          </a:p>
        </p:txBody>
      </p:sp>
      <p:sp>
        <p:nvSpPr>
          <p:cNvPr id="1916940" name="Text Box 12"/>
          <p:cNvSpPr txBox="1">
            <a:spLocks noChangeArrowheads="1"/>
          </p:cNvSpPr>
          <p:nvPr/>
        </p:nvSpPr>
        <p:spPr bwMode="auto">
          <a:xfrm>
            <a:off x="228600" y="5815013"/>
            <a:ext cx="1543050" cy="519112"/>
          </a:xfrm>
          <a:prstGeom prst="rect">
            <a:avLst/>
          </a:prstGeom>
          <a:noFill/>
          <a:ln w="9525">
            <a:noFill/>
            <a:miter lim="800000"/>
            <a:headEnd/>
            <a:tailEnd/>
          </a:ln>
          <a:effectLst/>
        </p:spPr>
        <p:txBody>
          <a:bodyPr wrap="none">
            <a:spAutoFit/>
          </a:bodyPr>
          <a:lstStyle/>
          <a:p>
            <a:pPr algn="l"/>
            <a:r>
              <a:rPr lang="en-US" sz="2800">
                <a:solidFill>
                  <a:schemeClr val="accent2"/>
                </a:solidFill>
                <a:latin typeface="Calibri" pitchFamily="34" charset="0"/>
                <a:cs typeface="Arial" charset="0"/>
              </a:rPr>
              <a:t>auditable</a:t>
            </a:r>
          </a:p>
        </p:txBody>
      </p:sp>
      <p:sp>
        <p:nvSpPr>
          <p:cNvPr id="1916941" name="Text Box 13"/>
          <p:cNvSpPr txBox="1">
            <a:spLocks noChangeArrowheads="1"/>
          </p:cNvSpPr>
          <p:nvPr/>
        </p:nvSpPr>
        <p:spPr bwMode="auto">
          <a:xfrm>
            <a:off x="6962775" y="5815013"/>
            <a:ext cx="2028825" cy="519112"/>
          </a:xfrm>
          <a:prstGeom prst="rect">
            <a:avLst/>
          </a:prstGeom>
          <a:noFill/>
          <a:ln w="9525">
            <a:noFill/>
            <a:miter lim="800000"/>
            <a:headEnd/>
            <a:tailEnd/>
          </a:ln>
          <a:effectLst/>
        </p:spPr>
        <p:txBody>
          <a:bodyPr wrap="none">
            <a:spAutoFit/>
          </a:bodyPr>
          <a:lstStyle/>
          <a:p>
            <a:pPr algn="l"/>
            <a:r>
              <a:rPr lang="en-US" sz="2800">
                <a:solidFill>
                  <a:schemeClr val="accent2"/>
                </a:solidFill>
                <a:latin typeface="Calibri" pitchFamily="34" charset="0"/>
                <a:cs typeface="Arial" charset="0"/>
              </a:rPr>
              <a:t>event-driven</a:t>
            </a:r>
          </a:p>
        </p:txBody>
      </p:sp>
      <p:pic>
        <p:nvPicPr>
          <p:cNvPr id="1916942" name="Picture 14" descr="TURNing Valve"/>
          <p:cNvPicPr>
            <a:picLocks noChangeAspect="1" noChangeArrowheads="1"/>
          </p:cNvPicPr>
          <p:nvPr/>
        </p:nvPicPr>
        <p:blipFill>
          <a:blip r:embed="rId6" cstate="print"/>
          <a:srcRect/>
          <a:stretch>
            <a:fillRect/>
          </a:stretch>
        </p:blipFill>
        <p:spPr bwMode="auto">
          <a:xfrm>
            <a:off x="3844925" y="1673225"/>
            <a:ext cx="1524000" cy="1169988"/>
          </a:xfrm>
          <a:prstGeom prst="rect">
            <a:avLst/>
          </a:prstGeom>
          <a:noFill/>
        </p:spPr>
      </p:pic>
      <p:pic>
        <p:nvPicPr>
          <p:cNvPr id="1916943" name="Picture 15" descr="Board Operator"/>
          <p:cNvPicPr>
            <a:picLocks noChangeAspect="1" noChangeArrowheads="1"/>
          </p:cNvPicPr>
          <p:nvPr/>
        </p:nvPicPr>
        <p:blipFill>
          <a:blip r:embed="rId7" cstate="print"/>
          <a:srcRect/>
          <a:stretch>
            <a:fillRect/>
          </a:stretch>
        </p:blipFill>
        <p:spPr bwMode="auto">
          <a:xfrm>
            <a:off x="3806825" y="4976813"/>
            <a:ext cx="1600200" cy="1192212"/>
          </a:xfrm>
          <a:prstGeom prst="rect">
            <a:avLst/>
          </a:prstGeom>
          <a:noFill/>
        </p:spPr>
      </p:pic>
      <p:sp>
        <p:nvSpPr>
          <p:cNvPr id="1916944" name="Text Box 34"/>
          <p:cNvSpPr txBox="1">
            <a:spLocks noChangeArrowheads="1"/>
          </p:cNvSpPr>
          <p:nvPr/>
        </p:nvSpPr>
        <p:spPr bwMode="hidden">
          <a:xfrm>
            <a:off x="3654425" y="4672013"/>
            <a:ext cx="1905000" cy="366712"/>
          </a:xfrm>
          <a:prstGeom prst="rect">
            <a:avLst/>
          </a:prstGeom>
          <a:noFill/>
          <a:ln w="9525">
            <a:noFill/>
            <a:miter lim="800000"/>
            <a:headEnd/>
            <a:tailEnd/>
          </a:ln>
        </p:spPr>
        <p:txBody>
          <a:bodyPr>
            <a:spAutoFit/>
          </a:bodyPr>
          <a:lstStyle/>
          <a:p>
            <a:pPr eaLnBrk="0" hangingPunct="0">
              <a:spcBef>
                <a:spcPct val="50000"/>
              </a:spcBef>
            </a:pPr>
            <a:r>
              <a:rPr lang="en-US" sz="1800">
                <a:solidFill>
                  <a:schemeClr val="tx1"/>
                </a:solidFill>
                <a:latin typeface="Calibri" pitchFamily="34" charset="0"/>
                <a:cs typeface="Arial" charset="0"/>
              </a:rPr>
              <a:t>board operator</a:t>
            </a:r>
          </a:p>
        </p:txBody>
      </p:sp>
      <p:pic>
        <p:nvPicPr>
          <p:cNvPr id="1916945" name="Picture 17" descr="Maintenance Planner"/>
          <p:cNvPicPr>
            <a:picLocks noChangeAspect="1" noChangeArrowheads="1"/>
          </p:cNvPicPr>
          <p:nvPr/>
        </p:nvPicPr>
        <p:blipFill>
          <a:blip r:embed="rId8" cstate="print"/>
          <a:srcRect/>
          <a:stretch>
            <a:fillRect/>
          </a:stretch>
        </p:blipFill>
        <p:spPr bwMode="auto">
          <a:xfrm>
            <a:off x="6400800" y="3529013"/>
            <a:ext cx="1752600" cy="1306512"/>
          </a:xfrm>
          <a:prstGeom prst="rect">
            <a:avLst/>
          </a:prstGeom>
          <a:noFill/>
        </p:spPr>
      </p:pic>
      <p:pic>
        <p:nvPicPr>
          <p:cNvPr id="1916946" name="Picture 18" descr="Man Using Computer"/>
          <p:cNvPicPr>
            <a:picLocks noChangeAspect="1" noChangeArrowheads="1"/>
          </p:cNvPicPr>
          <p:nvPr/>
        </p:nvPicPr>
        <p:blipFill>
          <a:blip r:embed="rId9" cstate="print"/>
          <a:srcRect/>
          <a:stretch>
            <a:fillRect/>
          </a:stretch>
        </p:blipFill>
        <p:spPr bwMode="auto">
          <a:xfrm>
            <a:off x="1066800" y="3648075"/>
            <a:ext cx="1524000" cy="1042988"/>
          </a:xfrm>
          <a:prstGeom prst="rect">
            <a:avLst/>
          </a:prstGeom>
          <a:noFill/>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Date Placeholder 2"/>
          <p:cNvSpPr>
            <a:spLocks noGrp="1"/>
          </p:cNvSpPr>
          <p:nvPr>
            <p:ph type="dt" sz="quarter" idx="10"/>
          </p:nvPr>
        </p:nvSpPr>
        <p:spPr/>
        <p:txBody>
          <a:bodyPr/>
          <a:lstStyle/>
          <a:p>
            <a:pPr>
              <a:defRPr/>
            </a:pPr>
            <a:r>
              <a:rPr lang="en-US">
                <a:solidFill>
                  <a:srgbClr val="8C8C8C"/>
                </a:solidFill>
                <a:latin typeface="+mn-lt"/>
              </a:rPr>
              <a:t>June 17, 2008</a:t>
            </a:r>
          </a:p>
        </p:txBody>
      </p:sp>
      <p:sp>
        <p:nvSpPr>
          <p:cNvPr id="31" name="Slide Number Placeholder 4"/>
          <p:cNvSpPr>
            <a:spLocks noGrp="1"/>
          </p:cNvSpPr>
          <p:nvPr>
            <p:ph type="sldNum" sz="quarter" idx="12"/>
          </p:nvPr>
        </p:nvSpPr>
        <p:spPr/>
        <p:txBody>
          <a:bodyPr/>
          <a:lstStyle/>
          <a:p>
            <a:pPr>
              <a:defRPr/>
            </a:pPr>
            <a:fld id="{3C6CCEC3-282C-40B3-A857-639F2F53DDA7}" type="slidenum">
              <a:rPr lang="en-US"/>
              <a:pPr>
                <a:defRPr/>
              </a:pPr>
              <a:t>20</a:t>
            </a:fld>
            <a:endParaRPr lang="en-US"/>
          </a:p>
        </p:txBody>
      </p:sp>
      <p:sp>
        <p:nvSpPr>
          <p:cNvPr id="5124" name="Rectangle 33"/>
          <p:cNvSpPr>
            <a:spLocks noChangeArrowheads="1"/>
          </p:cNvSpPr>
          <p:nvPr/>
        </p:nvSpPr>
        <p:spPr bwMode="auto">
          <a:xfrm>
            <a:off x="304800" y="3914775"/>
            <a:ext cx="8605838" cy="2322513"/>
          </a:xfrm>
          <a:prstGeom prst="rect">
            <a:avLst/>
          </a:prstGeom>
          <a:solidFill>
            <a:srgbClr val="E7F9FF"/>
          </a:solidFill>
          <a:ln w="3175">
            <a:solidFill>
              <a:srgbClr val="C0C0C0"/>
            </a:solidFill>
            <a:miter lim="800000"/>
            <a:headEnd/>
            <a:tailEnd/>
          </a:ln>
        </p:spPr>
        <p:txBody>
          <a:bodyPr/>
          <a:lstStyle/>
          <a:p>
            <a:endParaRPr lang="en-US"/>
          </a:p>
        </p:txBody>
      </p:sp>
      <p:sp>
        <p:nvSpPr>
          <p:cNvPr id="5125" name="Rectangle 34"/>
          <p:cNvSpPr>
            <a:spLocks noChangeArrowheads="1"/>
          </p:cNvSpPr>
          <p:nvPr/>
        </p:nvSpPr>
        <p:spPr bwMode="auto">
          <a:xfrm>
            <a:off x="1914525" y="5934075"/>
            <a:ext cx="5291138" cy="274638"/>
          </a:xfrm>
          <a:prstGeom prst="rect">
            <a:avLst/>
          </a:prstGeom>
          <a:noFill/>
          <a:ln w="9525">
            <a:noFill/>
            <a:miter lim="800000"/>
            <a:headEnd/>
            <a:tailEnd/>
          </a:ln>
        </p:spPr>
        <p:txBody>
          <a:bodyPr wrap="none" lIns="0" tIns="0" rIns="0" bIns="0">
            <a:spAutoFit/>
          </a:bodyPr>
          <a:lstStyle/>
          <a:p>
            <a:pPr algn="l"/>
            <a:r>
              <a:rPr kumimoji="1" lang="en-US" sz="1800">
                <a:solidFill>
                  <a:schemeClr val="tx1"/>
                </a:solidFill>
                <a:latin typeface="Verdana" pitchFamily="34" charset="0"/>
                <a:ea typeface="ＭＳ Ｐゴシック" pitchFamily="34" charset="-128"/>
              </a:rPr>
              <a:t>physical asset resource management systems</a:t>
            </a:r>
            <a:endParaRPr kumimoji="1" lang="en-US" sz="4200">
              <a:solidFill>
                <a:schemeClr val="tx1"/>
              </a:solidFill>
              <a:latin typeface="Verdana" pitchFamily="34" charset="0"/>
              <a:ea typeface="ＭＳ Ｐゴシック" pitchFamily="34" charset="-128"/>
            </a:endParaRPr>
          </a:p>
        </p:txBody>
      </p:sp>
      <p:grpSp>
        <p:nvGrpSpPr>
          <p:cNvPr id="2" name="Group 39"/>
          <p:cNvGrpSpPr>
            <a:grpSpLocks/>
          </p:cNvGrpSpPr>
          <p:nvPr/>
        </p:nvGrpSpPr>
        <p:grpSpPr bwMode="auto">
          <a:xfrm>
            <a:off x="1371600" y="2411413"/>
            <a:ext cx="6400800" cy="1889125"/>
            <a:chOff x="864" y="1570"/>
            <a:chExt cx="4032" cy="830"/>
          </a:xfrm>
        </p:grpSpPr>
        <p:cxnSp>
          <p:nvCxnSpPr>
            <p:cNvPr id="5140" name="AutoShape 12"/>
            <p:cNvCxnSpPr>
              <a:cxnSpLocks noChangeShapeType="1"/>
            </p:cNvCxnSpPr>
            <p:nvPr/>
          </p:nvCxnSpPr>
          <p:spPr bwMode="auto">
            <a:xfrm flipV="1">
              <a:off x="864" y="1570"/>
              <a:ext cx="480" cy="830"/>
            </a:xfrm>
            <a:prstGeom prst="straightConnector1">
              <a:avLst/>
            </a:prstGeom>
            <a:noFill/>
            <a:ln w="19050">
              <a:solidFill>
                <a:srgbClr val="0099CC"/>
              </a:solidFill>
              <a:round/>
              <a:headEnd type="triangle" w="sm" len="sm"/>
              <a:tailEnd type="triangle" w="med" len="med"/>
            </a:ln>
          </p:spPr>
        </p:cxnSp>
        <p:cxnSp>
          <p:nvCxnSpPr>
            <p:cNvPr id="5141" name="AutoShape 13"/>
            <p:cNvCxnSpPr>
              <a:cxnSpLocks noChangeShapeType="1"/>
            </p:cNvCxnSpPr>
            <p:nvPr/>
          </p:nvCxnSpPr>
          <p:spPr bwMode="auto">
            <a:xfrm flipV="1">
              <a:off x="864" y="1570"/>
              <a:ext cx="1967" cy="830"/>
            </a:xfrm>
            <a:prstGeom prst="straightConnector1">
              <a:avLst/>
            </a:prstGeom>
            <a:noFill/>
            <a:ln w="19050">
              <a:solidFill>
                <a:srgbClr val="0099CC"/>
              </a:solidFill>
              <a:round/>
              <a:headEnd type="triangle" w="sm" len="sm"/>
              <a:tailEnd type="triangle" w="med" len="med"/>
            </a:ln>
          </p:spPr>
        </p:cxnSp>
        <p:cxnSp>
          <p:nvCxnSpPr>
            <p:cNvPr id="5142" name="AutoShape 14"/>
            <p:cNvCxnSpPr>
              <a:cxnSpLocks noChangeShapeType="1"/>
            </p:cNvCxnSpPr>
            <p:nvPr/>
          </p:nvCxnSpPr>
          <p:spPr bwMode="auto">
            <a:xfrm flipV="1">
              <a:off x="864" y="1570"/>
              <a:ext cx="3504" cy="830"/>
            </a:xfrm>
            <a:prstGeom prst="straightConnector1">
              <a:avLst/>
            </a:prstGeom>
            <a:noFill/>
            <a:ln w="19050">
              <a:solidFill>
                <a:srgbClr val="0099CC"/>
              </a:solidFill>
              <a:round/>
              <a:headEnd type="triangle" w="sm" len="sm"/>
              <a:tailEnd type="triangle" w="med" len="med"/>
            </a:ln>
          </p:spPr>
        </p:cxnSp>
        <p:cxnSp>
          <p:nvCxnSpPr>
            <p:cNvPr id="5143" name="AutoShape 15"/>
            <p:cNvCxnSpPr>
              <a:cxnSpLocks noChangeShapeType="1"/>
            </p:cNvCxnSpPr>
            <p:nvPr/>
          </p:nvCxnSpPr>
          <p:spPr bwMode="auto">
            <a:xfrm flipH="1" flipV="1">
              <a:off x="1344" y="1570"/>
              <a:ext cx="864" cy="830"/>
            </a:xfrm>
            <a:prstGeom prst="straightConnector1">
              <a:avLst/>
            </a:prstGeom>
            <a:noFill/>
            <a:ln w="19050">
              <a:solidFill>
                <a:srgbClr val="0099CC"/>
              </a:solidFill>
              <a:round/>
              <a:headEnd type="triangle" w="sm" len="sm"/>
              <a:tailEnd type="triangle" w="med" len="med"/>
            </a:ln>
          </p:spPr>
        </p:cxnSp>
        <p:cxnSp>
          <p:nvCxnSpPr>
            <p:cNvPr id="5144" name="AutoShape 16"/>
            <p:cNvCxnSpPr>
              <a:cxnSpLocks noChangeShapeType="1"/>
            </p:cNvCxnSpPr>
            <p:nvPr/>
          </p:nvCxnSpPr>
          <p:spPr bwMode="auto">
            <a:xfrm flipV="1">
              <a:off x="2208" y="1570"/>
              <a:ext cx="623" cy="830"/>
            </a:xfrm>
            <a:prstGeom prst="straightConnector1">
              <a:avLst/>
            </a:prstGeom>
            <a:noFill/>
            <a:ln w="19050">
              <a:solidFill>
                <a:srgbClr val="0099CC"/>
              </a:solidFill>
              <a:round/>
              <a:headEnd type="triangle" w="sm" len="sm"/>
              <a:tailEnd type="triangle" w="med" len="med"/>
            </a:ln>
          </p:spPr>
        </p:cxnSp>
        <p:cxnSp>
          <p:nvCxnSpPr>
            <p:cNvPr id="5145" name="AutoShape 17"/>
            <p:cNvCxnSpPr>
              <a:cxnSpLocks noChangeShapeType="1"/>
            </p:cNvCxnSpPr>
            <p:nvPr/>
          </p:nvCxnSpPr>
          <p:spPr bwMode="auto">
            <a:xfrm flipV="1">
              <a:off x="2208" y="1570"/>
              <a:ext cx="2160" cy="830"/>
            </a:xfrm>
            <a:prstGeom prst="straightConnector1">
              <a:avLst/>
            </a:prstGeom>
            <a:noFill/>
            <a:ln w="19050">
              <a:solidFill>
                <a:srgbClr val="0099CC"/>
              </a:solidFill>
              <a:round/>
              <a:headEnd type="triangle" w="sm" len="sm"/>
              <a:tailEnd type="triangle" w="med" len="med"/>
            </a:ln>
          </p:spPr>
        </p:cxnSp>
        <p:cxnSp>
          <p:nvCxnSpPr>
            <p:cNvPr id="5146" name="AutoShape 18"/>
            <p:cNvCxnSpPr>
              <a:cxnSpLocks noChangeShapeType="1"/>
            </p:cNvCxnSpPr>
            <p:nvPr/>
          </p:nvCxnSpPr>
          <p:spPr bwMode="auto">
            <a:xfrm flipH="1" flipV="1">
              <a:off x="1344" y="1570"/>
              <a:ext cx="2208" cy="830"/>
            </a:xfrm>
            <a:prstGeom prst="straightConnector1">
              <a:avLst/>
            </a:prstGeom>
            <a:noFill/>
            <a:ln w="19050">
              <a:solidFill>
                <a:srgbClr val="0099CC"/>
              </a:solidFill>
              <a:round/>
              <a:headEnd type="triangle" w="sm" len="sm"/>
              <a:tailEnd type="triangle" w="med" len="med"/>
            </a:ln>
          </p:spPr>
        </p:cxnSp>
        <p:cxnSp>
          <p:nvCxnSpPr>
            <p:cNvPr id="5147" name="AutoShape 19"/>
            <p:cNvCxnSpPr>
              <a:cxnSpLocks noChangeShapeType="1"/>
            </p:cNvCxnSpPr>
            <p:nvPr/>
          </p:nvCxnSpPr>
          <p:spPr bwMode="auto">
            <a:xfrm flipH="1" flipV="1">
              <a:off x="2831" y="1570"/>
              <a:ext cx="721" cy="830"/>
            </a:xfrm>
            <a:prstGeom prst="straightConnector1">
              <a:avLst/>
            </a:prstGeom>
            <a:noFill/>
            <a:ln w="19050">
              <a:solidFill>
                <a:srgbClr val="0099CC"/>
              </a:solidFill>
              <a:round/>
              <a:headEnd type="triangle" w="sm" len="sm"/>
              <a:tailEnd type="triangle" w="med" len="med"/>
            </a:ln>
          </p:spPr>
        </p:cxnSp>
        <p:cxnSp>
          <p:nvCxnSpPr>
            <p:cNvPr id="5148" name="AutoShape 20"/>
            <p:cNvCxnSpPr>
              <a:cxnSpLocks noChangeShapeType="1"/>
            </p:cNvCxnSpPr>
            <p:nvPr/>
          </p:nvCxnSpPr>
          <p:spPr bwMode="auto">
            <a:xfrm flipV="1">
              <a:off x="3552" y="1570"/>
              <a:ext cx="816" cy="830"/>
            </a:xfrm>
            <a:prstGeom prst="straightConnector1">
              <a:avLst/>
            </a:prstGeom>
            <a:noFill/>
            <a:ln w="19050">
              <a:solidFill>
                <a:srgbClr val="0099CC"/>
              </a:solidFill>
              <a:round/>
              <a:headEnd type="triangle" w="sm" len="sm"/>
              <a:tailEnd type="triangle" w="med" len="med"/>
            </a:ln>
          </p:spPr>
        </p:cxnSp>
        <p:cxnSp>
          <p:nvCxnSpPr>
            <p:cNvPr id="5149" name="AutoShape 21"/>
            <p:cNvCxnSpPr>
              <a:cxnSpLocks noChangeShapeType="1"/>
            </p:cNvCxnSpPr>
            <p:nvPr/>
          </p:nvCxnSpPr>
          <p:spPr bwMode="auto">
            <a:xfrm flipH="1" flipV="1">
              <a:off x="1344" y="1570"/>
              <a:ext cx="3552" cy="830"/>
            </a:xfrm>
            <a:prstGeom prst="straightConnector1">
              <a:avLst/>
            </a:prstGeom>
            <a:noFill/>
            <a:ln w="19050">
              <a:solidFill>
                <a:srgbClr val="0099CC"/>
              </a:solidFill>
              <a:round/>
              <a:headEnd type="triangle" w="sm" len="sm"/>
              <a:tailEnd type="triangle" w="med" len="med"/>
            </a:ln>
          </p:spPr>
        </p:cxnSp>
        <p:cxnSp>
          <p:nvCxnSpPr>
            <p:cNvPr id="5150" name="AutoShape 22"/>
            <p:cNvCxnSpPr>
              <a:cxnSpLocks noChangeShapeType="1"/>
            </p:cNvCxnSpPr>
            <p:nvPr/>
          </p:nvCxnSpPr>
          <p:spPr bwMode="auto">
            <a:xfrm flipH="1" flipV="1">
              <a:off x="2831" y="1570"/>
              <a:ext cx="2065" cy="830"/>
            </a:xfrm>
            <a:prstGeom prst="straightConnector1">
              <a:avLst/>
            </a:prstGeom>
            <a:noFill/>
            <a:ln w="19050">
              <a:solidFill>
                <a:srgbClr val="0099CC"/>
              </a:solidFill>
              <a:round/>
              <a:headEnd type="triangle" w="sm" len="sm"/>
              <a:tailEnd type="triangle" w="med" len="med"/>
            </a:ln>
          </p:spPr>
        </p:cxnSp>
        <p:cxnSp>
          <p:nvCxnSpPr>
            <p:cNvPr id="5151" name="AutoShape 23"/>
            <p:cNvCxnSpPr>
              <a:cxnSpLocks noChangeShapeType="1"/>
            </p:cNvCxnSpPr>
            <p:nvPr/>
          </p:nvCxnSpPr>
          <p:spPr bwMode="auto">
            <a:xfrm flipH="1" flipV="1">
              <a:off x="4368" y="1570"/>
              <a:ext cx="528" cy="830"/>
            </a:xfrm>
            <a:prstGeom prst="straightConnector1">
              <a:avLst/>
            </a:prstGeom>
            <a:noFill/>
            <a:ln w="19050">
              <a:solidFill>
                <a:srgbClr val="0099CC"/>
              </a:solidFill>
              <a:round/>
              <a:headEnd type="triangle" w="sm" len="sm"/>
              <a:tailEnd type="triangle" w="med" len="med"/>
            </a:ln>
          </p:spPr>
        </p:cxnSp>
      </p:grpSp>
      <p:cxnSp>
        <p:nvCxnSpPr>
          <p:cNvPr id="5127" name="AutoShape 24"/>
          <p:cNvCxnSpPr>
            <a:cxnSpLocks noChangeShapeType="1"/>
          </p:cNvCxnSpPr>
          <p:nvPr/>
        </p:nvCxnSpPr>
        <p:spPr bwMode="auto">
          <a:xfrm rot="16200000" flipH="1">
            <a:off x="2437606" y="3885407"/>
            <a:ext cx="1587" cy="2133600"/>
          </a:xfrm>
          <a:prstGeom prst="bentConnector3">
            <a:avLst>
              <a:gd name="adj1" fmla="val 14300005"/>
            </a:avLst>
          </a:prstGeom>
          <a:noFill/>
          <a:ln w="38100">
            <a:solidFill>
              <a:schemeClr val="bg1"/>
            </a:solidFill>
            <a:miter lim="800000"/>
            <a:headEnd type="triangle" w="sm" len="sm"/>
            <a:tailEnd type="triangle" w="sm" len="sm"/>
          </a:ln>
        </p:spPr>
      </p:cxnSp>
      <p:cxnSp>
        <p:nvCxnSpPr>
          <p:cNvPr id="5128" name="AutoShape 25"/>
          <p:cNvCxnSpPr>
            <a:cxnSpLocks noChangeShapeType="1"/>
          </p:cNvCxnSpPr>
          <p:nvPr/>
        </p:nvCxnSpPr>
        <p:spPr bwMode="auto">
          <a:xfrm rot="16200000" flipH="1">
            <a:off x="3504406" y="2818607"/>
            <a:ext cx="1587" cy="4267200"/>
          </a:xfrm>
          <a:prstGeom prst="bentConnector3">
            <a:avLst>
              <a:gd name="adj1" fmla="val 14300005"/>
            </a:avLst>
          </a:prstGeom>
          <a:noFill/>
          <a:ln w="38100">
            <a:solidFill>
              <a:schemeClr val="bg1"/>
            </a:solidFill>
            <a:miter lim="800000"/>
            <a:headEnd type="triangle" w="sm" len="sm"/>
            <a:tailEnd type="triangle" w="sm" len="sm"/>
          </a:ln>
        </p:spPr>
      </p:cxnSp>
      <p:cxnSp>
        <p:nvCxnSpPr>
          <p:cNvPr id="5129" name="AutoShape 26"/>
          <p:cNvCxnSpPr>
            <a:cxnSpLocks noChangeShapeType="1"/>
          </p:cNvCxnSpPr>
          <p:nvPr/>
        </p:nvCxnSpPr>
        <p:spPr bwMode="auto">
          <a:xfrm rot="16200000" flipH="1">
            <a:off x="4571206" y="1751807"/>
            <a:ext cx="1587" cy="6400800"/>
          </a:xfrm>
          <a:prstGeom prst="bentConnector3">
            <a:avLst>
              <a:gd name="adj1" fmla="val 14300005"/>
            </a:avLst>
          </a:prstGeom>
          <a:noFill/>
          <a:ln w="38100">
            <a:solidFill>
              <a:schemeClr val="bg1"/>
            </a:solidFill>
            <a:miter lim="800000"/>
            <a:headEnd type="triangle" w="sm" len="sm"/>
            <a:tailEnd type="triangle" w="sm" len="sm"/>
          </a:ln>
        </p:spPr>
      </p:cxnSp>
      <p:cxnSp>
        <p:nvCxnSpPr>
          <p:cNvPr id="5130" name="AutoShape 27"/>
          <p:cNvCxnSpPr>
            <a:cxnSpLocks noChangeShapeType="1"/>
          </p:cNvCxnSpPr>
          <p:nvPr/>
        </p:nvCxnSpPr>
        <p:spPr bwMode="auto">
          <a:xfrm rot="16200000" flipH="1">
            <a:off x="5638006" y="2818607"/>
            <a:ext cx="1587" cy="4267200"/>
          </a:xfrm>
          <a:prstGeom prst="bentConnector3">
            <a:avLst>
              <a:gd name="adj1" fmla="val 14300005"/>
            </a:avLst>
          </a:prstGeom>
          <a:noFill/>
          <a:ln w="38100">
            <a:solidFill>
              <a:schemeClr val="bg1"/>
            </a:solidFill>
            <a:miter lim="800000"/>
            <a:headEnd type="triangle" w="sm" len="sm"/>
            <a:tailEnd type="triangle" w="sm" len="sm"/>
          </a:ln>
        </p:spPr>
      </p:cxnSp>
      <p:cxnSp>
        <p:nvCxnSpPr>
          <p:cNvPr id="5131" name="AutoShape 28"/>
          <p:cNvCxnSpPr>
            <a:cxnSpLocks noChangeShapeType="1"/>
          </p:cNvCxnSpPr>
          <p:nvPr/>
        </p:nvCxnSpPr>
        <p:spPr bwMode="auto">
          <a:xfrm rot="16200000" flipH="1">
            <a:off x="6704806" y="3885407"/>
            <a:ext cx="1587" cy="2133600"/>
          </a:xfrm>
          <a:prstGeom prst="bentConnector3">
            <a:avLst>
              <a:gd name="adj1" fmla="val 14300005"/>
            </a:avLst>
          </a:prstGeom>
          <a:noFill/>
          <a:ln w="38100">
            <a:solidFill>
              <a:schemeClr val="bg1"/>
            </a:solidFill>
            <a:miter lim="800000"/>
            <a:headEnd type="triangle" w="sm" len="sm"/>
            <a:tailEnd type="triangle" w="sm" len="sm"/>
          </a:ln>
        </p:spPr>
      </p:cxnSp>
      <p:sp>
        <p:nvSpPr>
          <p:cNvPr id="5132" name="Rectangle 31"/>
          <p:cNvSpPr>
            <a:spLocks noGrp="1" noChangeArrowheads="1"/>
          </p:cNvSpPr>
          <p:nvPr>
            <p:ph type="title"/>
          </p:nvPr>
        </p:nvSpPr>
        <p:spPr/>
        <p:txBody>
          <a:bodyPr/>
          <a:lstStyle/>
          <a:p>
            <a:pPr eaLnBrk="1" hangingPunct="1"/>
            <a:r>
              <a:rPr lang="en-US" sz="2400" smtClean="0"/>
              <a:t>One Approach – Point to Point Web Services</a:t>
            </a:r>
            <a:br>
              <a:rPr lang="en-US" sz="2400" smtClean="0"/>
            </a:br>
            <a:endParaRPr lang="en-US" sz="2400" smtClean="0"/>
          </a:p>
        </p:txBody>
      </p:sp>
      <p:sp>
        <p:nvSpPr>
          <p:cNvPr id="5133" name="Rectangle 24"/>
          <p:cNvSpPr>
            <a:spLocks noChangeArrowheads="1"/>
          </p:cNvSpPr>
          <p:nvPr/>
        </p:nvSpPr>
        <p:spPr bwMode="auto">
          <a:xfrm>
            <a:off x="490538" y="4364038"/>
            <a:ext cx="1752600" cy="1447800"/>
          </a:xfrm>
          <a:prstGeom prst="rect">
            <a:avLst/>
          </a:prstGeom>
          <a:solidFill>
            <a:srgbClr val="C4EFFF"/>
          </a:solidFill>
          <a:ln w="3175">
            <a:solidFill>
              <a:srgbClr val="C0C0C0"/>
            </a:solidFill>
            <a:miter lim="800000"/>
            <a:headEnd/>
            <a:tailEnd/>
          </a:ln>
        </p:spPr>
        <p:txBody>
          <a:bodyPr anchor="ctr" anchorCtr="1"/>
          <a:lstStyle/>
          <a:p>
            <a:pPr algn="l"/>
            <a:r>
              <a:rPr lang="en-US" sz="1200">
                <a:solidFill>
                  <a:srgbClr val="000000"/>
                </a:solidFill>
                <a:latin typeface="Arial" charset="0"/>
              </a:rPr>
              <a:t>periodic &amp; online condition monitoring systems</a:t>
            </a:r>
          </a:p>
        </p:txBody>
      </p:sp>
      <p:sp>
        <p:nvSpPr>
          <p:cNvPr id="5134" name="Rectangle 26"/>
          <p:cNvSpPr>
            <a:spLocks noChangeArrowheads="1"/>
          </p:cNvSpPr>
          <p:nvPr/>
        </p:nvSpPr>
        <p:spPr bwMode="auto">
          <a:xfrm>
            <a:off x="2638425" y="4364038"/>
            <a:ext cx="1752600" cy="1447800"/>
          </a:xfrm>
          <a:prstGeom prst="rect">
            <a:avLst/>
          </a:prstGeom>
          <a:solidFill>
            <a:srgbClr val="C4EFFF"/>
          </a:solidFill>
          <a:ln w="3175">
            <a:solidFill>
              <a:srgbClr val="C0C0C0"/>
            </a:solidFill>
            <a:miter lim="800000"/>
            <a:headEnd/>
            <a:tailEnd/>
          </a:ln>
        </p:spPr>
        <p:txBody>
          <a:bodyPr anchor="ctr" anchorCtr="1"/>
          <a:lstStyle/>
          <a:p>
            <a:pPr algn="l"/>
            <a:r>
              <a:rPr lang="en-US" sz="1200">
                <a:solidFill>
                  <a:srgbClr val="000000"/>
                </a:solidFill>
                <a:latin typeface="Arial" charset="0"/>
              </a:rPr>
              <a:t>diagnostic / prognostic asset health system</a:t>
            </a:r>
          </a:p>
        </p:txBody>
      </p:sp>
      <p:sp>
        <p:nvSpPr>
          <p:cNvPr id="5135" name="Rectangle 29"/>
          <p:cNvSpPr>
            <a:spLocks noChangeArrowheads="1"/>
          </p:cNvSpPr>
          <p:nvPr/>
        </p:nvSpPr>
        <p:spPr bwMode="auto">
          <a:xfrm>
            <a:off x="4786313" y="4364038"/>
            <a:ext cx="1752600" cy="1447800"/>
          </a:xfrm>
          <a:prstGeom prst="rect">
            <a:avLst/>
          </a:prstGeom>
          <a:solidFill>
            <a:srgbClr val="C4EFFF"/>
          </a:solidFill>
          <a:ln w="3175">
            <a:solidFill>
              <a:srgbClr val="C0C0C0"/>
            </a:solidFill>
            <a:miter lim="800000"/>
            <a:headEnd/>
            <a:tailEnd/>
          </a:ln>
        </p:spPr>
        <p:txBody>
          <a:bodyPr anchor="ctr" anchorCtr="1"/>
          <a:lstStyle/>
          <a:p>
            <a:pPr algn="l"/>
            <a:r>
              <a:rPr lang="en-US" sz="1200">
                <a:solidFill>
                  <a:srgbClr val="000000"/>
                </a:solidFill>
                <a:latin typeface="Arial" charset="0"/>
              </a:rPr>
              <a:t>enterprise asset management (EAM) systems (asset registry) &amp; maintenance work management.</a:t>
            </a:r>
          </a:p>
        </p:txBody>
      </p:sp>
      <p:sp>
        <p:nvSpPr>
          <p:cNvPr id="5136" name="Rectangle 32"/>
          <p:cNvSpPr>
            <a:spLocks noChangeArrowheads="1"/>
          </p:cNvSpPr>
          <p:nvPr/>
        </p:nvSpPr>
        <p:spPr bwMode="auto">
          <a:xfrm>
            <a:off x="6934200" y="4364038"/>
            <a:ext cx="1752600" cy="1447800"/>
          </a:xfrm>
          <a:prstGeom prst="rect">
            <a:avLst/>
          </a:prstGeom>
          <a:solidFill>
            <a:srgbClr val="C4EFFF"/>
          </a:solidFill>
          <a:ln w="3175">
            <a:solidFill>
              <a:srgbClr val="C0C0C0"/>
            </a:solidFill>
            <a:miter lim="800000"/>
            <a:headEnd/>
            <a:tailEnd/>
          </a:ln>
        </p:spPr>
        <p:txBody>
          <a:bodyPr anchor="ctr" anchorCtr="1"/>
          <a:lstStyle/>
          <a:p>
            <a:pPr algn="l"/>
            <a:r>
              <a:rPr lang="en-US" sz="1200">
                <a:solidFill>
                  <a:srgbClr val="000000"/>
                </a:solidFill>
                <a:latin typeface="Arial" charset="0"/>
              </a:rPr>
              <a:t>asset capability forecasting &amp; </a:t>
            </a:r>
            <a:br>
              <a:rPr lang="en-US" sz="1200">
                <a:solidFill>
                  <a:srgbClr val="000000"/>
                </a:solidFill>
                <a:latin typeface="Arial" charset="0"/>
              </a:rPr>
            </a:br>
            <a:r>
              <a:rPr lang="en-US" sz="1200">
                <a:solidFill>
                  <a:srgbClr val="000000"/>
                </a:solidFill>
                <a:latin typeface="Arial" charset="0"/>
              </a:rPr>
              <a:t>asset optimization DSS</a:t>
            </a:r>
          </a:p>
        </p:txBody>
      </p:sp>
      <p:sp>
        <p:nvSpPr>
          <p:cNvPr id="5137" name="Rectangle 11"/>
          <p:cNvSpPr>
            <a:spLocks noChangeArrowheads="1"/>
          </p:cNvSpPr>
          <p:nvPr/>
        </p:nvSpPr>
        <p:spPr bwMode="auto">
          <a:xfrm>
            <a:off x="931863" y="1431925"/>
            <a:ext cx="1981200" cy="914400"/>
          </a:xfrm>
          <a:prstGeom prst="rect">
            <a:avLst/>
          </a:prstGeom>
          <a:solidFill>
            <a:srgbClr val="C4EFFF"/>
          </a:solidFill>
          <a:ln w="3175">
            <a:solidFill>
              <a:srgbClr val="C0C0C0"/>
            </a:solidFill>
            <a:miter lim="800000"/>
            <a:headEnd/>
            <a:tailEnd/>
          </a:ln>
        </p:spPr>
        <p:txBody>
          <a:bodyPr anchor="ctr" anchorCtr="1"/>
          <a:lstStyle/>
          <a:p>
            <a:pPr algn="l"/>
            <a:r>
              <a:rPr lang="en-US" sz="1200">
                <a:solidFill>
                  <a:srgbClr val="000000"/>
                </a:solidFill>
                <a:latin typeface="Arial" charset="0"/>
              </a:rPr>
              <a:t>control systems, </a:t>
            </a:r>
            <a:br>
              <a:rPr lang="en-US" sz="1200">
                <a:solidFill>
                  <a:srgbClr val="000000"/>
                </a:solidFill>
                <a:latin typeface="Arial" charset="0"/>
              </a:rPr>
            </a:br>
            <a:r>
              <a:rPr lang="en-US" sz="1200">
                <a:solidFill>
                  <a:srgbClr val="000000"/>
                </a:solidFill>
                <a:latin typeface="Arial" charset="0"/>
              </a:rPr>
              <a:t>operational data </a:t>
            </a:r>
            <a:br>
              <a:rPr lang="en-US" sz="1200">
                <a:solidFill>
                  <a:srgbClr val="000000"/>
                </a:solidFill>
                <a:latin typeface="Arial" charset="0"/>
              </a:rPr>
            </a:br>
            <a:r>
              <a:rPr lang="en-US" sz="1200">
                <a:solidFill>
                  <a:srgbClr val="000000"/>
                </a:solidFill>
                <a:latin typeface="Arial" charset="0"/>
              </a:rPr>
              <a:t>historians &amp; hmi’s</a:t>
            </a:r>
          </a:p>
        </p:txBody>
      </p:sp>
      <p:sp>
        <p:nvSpPr>
          <p:cNvPr id="5138" name="Rectangle 14"/>
          <p:cNvSpPr>
            <a:spLocks noChangeArrowheads="1"/>
          </p:cNvSpPr>
          <p:nvPr/>
        </p:nvSpPr>
        <p:spPr bwMode="auto">
          <a:xfrm>
            <a:off x="3581400" y="1431925"/>
            <a:ext cx="1978025" cy="914400"/>
          </a:xfrm>
          <a:prstGeom prst="rect">
            <a:avLst/>
          </a:prstGeom>
          <a:solidFill>
            <a:srgbClr val="C4EFFF"/>
          </a:solidFill>
          <a:ln w="3175">
            <a:solidFill>
              <a:srgbClr val="C0C0C0"/>
            </a:solidFill>
            <a:miter lim="800000"/>
            <a:headEnd/>
            <a:tailEnd/>
          </a:ln>
        </p:spPr>
        <p:txBody>
          <a:bodyPr anchor="ctr" anchorCtr="1"/>
          <a:lstStyle/>
          <a:p>
            <a:pPr algn="l"/>
            <a:r>
              <a:rPr lang="en-US" sz="1200">
                <a:solidFill>
                  <a:srgbClr val="000000"/>
                </a:solidFill>
                <a:latin typeface="Arial" charset="0"/>
              </a:rPr>
              <a:t>Operational forecasting, planning &amp; scheduling systems</a:t>
            </a:r>
          </a:p>
        </p:txBody>
      </p:sp>
      <p:sp>
        <p:nvSpPr>
          <p:cNvPr id="5139" name="Rectangle 17"/>
          <p:cNvSpPr>
            <a:spLocks noChangeArrowheads="1"/>
          </p:cNvSpPr>
          <p:nvPr/>
        </p:nvSpPr>
        <p:spPr bwMode="auto">
          <a:xfrm>
            <a:off x="6248400" y="1431925"/>
            <a:ext cx="1981200" cy="914400"/>
          </a:xfrm>
          <a:prstGeom prst="rect">
            <a:avLst/>
          </a:prstGeom>
          <a:solidFill>
            <a:srgbClr val="C4EFFF"/>
          </a:solidFill>
          <a:ln w="3175">
            <a:solidFill>
              <a:srgbClr val="C0C0C0"/>
            </a:solidFill>
            <a:miter lim="800000"/>
            <a:headEnd/>
            <a:tailEnd/>
          </a:ln>
        </p:spPr>
        <p:txBody>
          <a:bodyPr anchor="ctr" anchorCtr="1"/>
          <a:lstStyle/>
          <a:p>
            <a:pPr algn="l"/>
            <a:r>
              <a:rPr lang="en-US" sz="1200">
                <a:solidFill>
                  <a:srgbClr val="000000"/>
                </a:solidFill>
                <a:latin typeface="Arial" charset="0"/>
              </a:rPr>
              <a:t>order/mission mgt., material mgt., personnel &amp; financial systems (ERP), CMMS</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82" name="Rectangle 56"/>
          <p:cNvSpPr>
            <a:spLocks noChangeArrowheads="1"/>
          </p:cNvSpPr>
          <p:nvPr/>
        </p:nvSpPr>
        <p:spPr bwMode="auto">
          <a:xfrm>
            <a:off x="7107238" y="5870575"/>
            <a:ext cx="1819275" cy="987425"/>
          </a:xfrm>
          <a:prstGeom prst="rect">
            <a:avLst/>
          </a:prstGeom>
          <a:solidFill>
            <a:schemeClr val="bg1"/>
          </a:solidFill>
          <a:ln w="9525" algn="ctr">
            <a:noFill/>
            <a:round/>
            <a:headEnd/>
            <a:tailEnd/>
          </a:ln>
        </p:spPr>
        <p:txBody>
          <a:bodyPr wrap="none" anchor="ctr"/>
          <a:lstStyle/>
          <a:p>
            <a:pPr eaLnBrk="0" hangingPunct="0"/>
            <a:endParaRPr lang="en-US" sz="2400">
              <a:solidFill>
                <a:srgbClr val="000000"/>
              </a:solidFill>
              <a:latin typeface="Arial" charset="0"/>
            </a:endParaRPr>
          </a:p>
        </p:txBody>
      </p:sp>
      <p:graphicFrame>
        <p:nvGraphicFramePr>
          <p:cNvPr id="1812484" name="Object 4"/>
          <p:cNvGraphicFramePr>
            <a:graphicFrameLocks noChangeAspect="1"/>
          </p:cNvGraphicFramePr>
          <p:nvPr/>
        </p:nvGraphicFramePr>
        <p:xfrm>
          <a:off x="1155700" y="1292225"/>
          <a:ext cx="7319963" cy="5360988"/>
        </p:xfrm>
        <a:graphic>
          <a:graphicData uri="http://schemas.openxmlformats.org/presentationml/2006/ole">
            <p:oleObj spid="_x0000_s1738754" name="Visio" r:id="rId4" imgW="7353853" imgH="5384780" progId="Visio.Drawing.11">
              <p:embed/>
            </p:oleObj>
          </a:graphicData>
        </a:graphic>
      </p:graphicFrame>
      <p:sp>
        <p:nvSpPr>
          <p:cNvPr id="1812486" name="Rectangle 6"/>
          <p:cNvSpPr>
            <a:spLocks noChangeArrowheads="1"/>
          </p:cNvSpPr>
          <p:nvPr/>
        </p:nvSpPr>
        <p:spPr bwMode="auto">
          <a:xfrm>
            <a:off x="2751138" y="234950"/>
            <a:ext cx="6392862" cy="657225"/>
          </a:xfrm>
          <a:prstGeom prst="rect">
            <a:avLst/>
          </a:prstGeom>
          <a:noFill/>
          <a:ln w="9525">
            <a:noFill/>
            <a:miter lim="800000"/>
            <a:headEnd/>
            <a:tailEnd/>
          </a:ln>
        </p:spPr>
        <p:txBody>
          <a:bodyPr/>
          <a:lstStyle/>
          <a:p>
            <a:pPr algn="l" eaLnBrk="0" hangingPunct="0"/>
            <a:r>
              <a:rPr lang="en-US" sz="2400">
                <a:solidFill>
                  <a:schemeClr val="tx1"/>
                </a:solidFill>
                <a:latin typeface="Arial" charset="0"/>
              </a:rPr>
              <a:t>One Approach – Point-to-point Web Services </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 name="Date Placeholder 2"/>
          <p:cNvSpPr>
            <a:spLocks noGrp="1"/>
          </p:cNvSpPr>
          <p:nvPr>
            <p:ph type="dt" sz="quarter" idx="10"/>
          </p:nvPr>
        </p:nvSpPr>
        <p:spPr/>
        <p:txBody>
          <a:bodyPr/>
          <a:lstStyle/>
          <a:p>
            <a:pPr>
              <a:defRPr/>
            </a:pPr>
            <a:r>
              <a:rPr lang="en-US">
                <a:solidFill>
                  <a:srgbClr val="8C8C8C"/>
                </a:solidFill>
                <a:latin typeface="+mn-lt"/>
              </a:rPr>
              <a:t>June 17, 2008</a:t>
            </a:r>
          </a:p>
        </p:txBody>
      </p:sp>
      <p:sp>
        <p:nvSpPr>
          <p:cNvPr id="142" name="Slide Number Placeholder 4"/>
          <p:cNvSpPr>
            <a:spLocks noGrp="1"/>
          </p:cNvSpPr>
          <p:nvPr>
            <p:ph type="sldNum" sz="quarter" idx="12"/>
          </p:nvPr>
        </p:nvSpPr>
        <p:spPr/>
        <p:txBody>
          <a:bodyPr/>
          <a:lstStyle/>
          <a:p>
            <a:pPr>
              <a:defRPr/>
            </a:pPr>
            <a:fld id="{886B947C-BAD4-4B7E-8F4D-EE918B4F0867}" type="slidenum">
              <a:rPr lang="en-US"/>
              <a:pPr>
                <a:defRPr/>
              </a:pPr>
              <a:t>22</a:t>
            </a:fld>
            <a:endParaRPr lang="en-US"/>
          </a:p>
        </p:txBody>
      </p:sp>
      <p:sp>
        <p:nvSpPr>
          <p:cNvPr id="4100" name="Line 341"/>
          <p:cNvSpPr>
            <a:spLocks noChangeShapeType="1"/>
          </p:cNvSpPr>
          <p:nvPr/>
        </p:nvSpPr>
        <p:spPr bwMode="auto">
          <a:xfrm flipH="1">
            <a:off x="4686300" y="1368425"/>
            <a:ext cx="1588" cy="5024438"/>
          </a:xfrm>
          <a:prstGeom prst="line">
            <a:avLst/>
          </a:prstGeom>
          <a:noFill/>
          <a:ln w="9525">
            <a:solidFill>
              <a:schemeClr val="tx1"/>
            </a:solidFill>
            <a:prstDash val="lgDashDotDot"/>
            <a:round/>
            <a:headEnd/>
            <a:tailEnd/>
          </a:ln>
        </p:spPr>
        <p:txBody>
          <a:bodyPr/>
          <a:lstStyle/>
          <a:p>
            <a:endParaRPr lang="en-US"/>
          </a:p>
        </p:txBody>
      </p:sp>
      <p:sp>
        <p:nvSpPr>
          <p:cNvPr id="4102" name="Rectangle 617"/>
          <p:cNvSpPr>
            <a:spLocks noGrp="1" noChangeArrowheads="1"/>
          </p:cNvSpPr>
          <p:nvPr>
            <p:ph type="title"/>
          </p:nvPr>
        </p:nvSpPr>
        <p:spPr>
          <a:xfrm>
            <a:off x="2395538" y="222250"/>
            <a:ext cx="6392862" cy="657225"/>
          </a:xfrm>
        </p:spPr>
        <p:txBody>
          <a:bodyPr/>
          <a:lstStyle/>
          <a:p>
            <a:pPr eaLnBrk="1" hangingPunct="1"/>
            <a:r>
              <a:rPr lang="en-US" sz="2400" smtClean="0"/>
              <a:t>One Approach – Point to Point Web Services</a:t>
            </a:r>
            <a:br>
              <a:rPr lang="en-US" sz="2400" smtClean="0"/>
            </a:br>
            <a:endParaRPr lang="en-US" sz="2400" smtClean="0"/>
          </a:p>
        </p:txBody>
      </p:sp>
      <p:grpSp>
        <p:nvGrpSpPr>
          <p:cNvPr id="2" name="Group 650"/>
          <p:cNvGrpSpPr>
            <a:grpSpLocks/>
          </p:cNvGrpSpPr>
          <p:nvPr/>
        </p:nvGrpSpPr>
        <p:grpSpPr bwMode="auto">
          <a:xfrm>
            <a:off x="939800" y="5053013"/>
            <a:ext cx="2513013" cy="1549400"/>
            <a:chOff x="592" y="3183"/>
            <a:chExt cx="1583" cy="976"/>
          </a:xfrm>
        </p:grpSpPr>
        <p:sp>
          <p:nvSpPr>
            <p:cNvPr id="4175" name="Rectangle 69"/>
            <p:cNvSpPr>
              <a:spLocks noChangeArrowheads="1"/>
            </p:cNvSpPr>
            <p:nvPr/>
          </p:nvSpPr>
          <p:spPr bwMode="auto">
            <a:xfrm>
              <a:off x="1230" y="3183"/>
              <a:ext cx="266" cy="227"/>
            </a:xfrm>
            <a:prstGeom prst="rect">
              <a:avLst/>
            </a:prstGeom>
            <a:noFill/>
            <a:ln w="6350">
              <a:noFill/>
              <a:miter lim="800000"/>
              <a:headEnd/>
              <a:tailEnd/>
            </a:ln>
          </p:spPr>
          <p:txBody>
            <a:bodyPr wrap="none" lIns="87972" tIns="43214" rIns="87972" bIns="43214">
              <a:spAutoFit/>
            </a:bodyPr>
            <a:lstStyle/>
            <a:p>
              <a:pPr algn="l" defTabSz="889000"/>
              <a:r>
                <a:rPr lang="de-DE" sz="1800">
                  <a:solidFill>
                    <a:schemeClr val="tx1"/>
                  </a:solidFill>
                  <a:latin typeface="Verdana" pitchFamily="34" charset="0"/>
                  <a:ea typeface="ＭＳ Ｐゴシック" pitchFamily="34" charset="-128"/>
                </a:rPr>
                <a:t>...</a:t>
              </a:r>
            </a:p>
          </p:txBody>
        </p:sp>
        <p:sp>
          <p:nvSpPr>
            <p:cNvPr id="4176" name="Rectangle 70"/>
            <p:cNvSpPr>
              <a:spLocks noChangeArrowheads="1"/>
            </p:cNvSpPr>
            <p:nvPr/>
          </p:nvSpPr>
          <p:spPr bwMode="auto">
            <a:xfrm>
              <a:off x="592" y="3200"/>
              <a:ext cx="681" cy="154"/>
            </a:xfrm>
            <a:prstGeom prst="rect">
              <a:avLst/>
            </a:prstGeom>
            <a:solidFill>
              <a:srgbClr val="D9ECFF"/>
            </a:solidFill>
            <a:ln w="6350">
              <a:solidFill>
                <a:schemeClr val="tx1"/>
              </a:solidFill>
              <a:miter lim="800000"/>
              <a:headEnd/>
              <a:tailEnd/>
            </a:ln>
          </p:spPr>
          <p:txBody>
            <a:bodyPr lIns="87972" tIns="43214" rIns="87972" bIns="43214">
              <a:spAutoFit/>
            </a:bodyPr>
            <a:lstStyle/>
            <a:p>
              <a:pPr defTabSz="889000"/>
              <a:r>
                <a:rPr lang="de-DE" sz="1000">
                  <a:solidFill>
                    <a:schemeClr val="tx1"/>
                  </a:solidFill>
                  <a:latin typeface="Verdana" pitchFamily="34" charset="0"/>
                  <a:ea typeface="ＭＳ Ｐゴシック" pitchFamily="34" charset="-128"/>
                </a:rPr>
                <a:t>application X</a:t>
              </a:r>
            </a:p>
          </p:txBody>
        </p:sp>
        <p:sp>
          <p:nvSpPr>
            <p:cNvPr id="4177" name="Line 71"/>
            <p:cNvSpPr>
              <a:spLocks noChangeShapeType="1"/>
            </p:cNvSpPr>
            <p:nvPr/>
          </p:nvSpPr>
          <p:spPr bwMode="auto">
            <a:xfrm>
              <a:off x="824" y="3416"/>
              <a:ext cx="0" cy="340"/>
            </a:xfrm>
            <a:prstGeom prst="line">
              <a:avLst/>
            </a:prstGeom>
            <a:noFill/>
            <a:ln w="6350">
              <a:solidFill>
                <a:schemeClr val="accent2"/>
              </a:solidFill>
              <a:round/>
              <a:headEnd type="stealth" w="lg" len="lg"/>
              <a:tailEnd type="stealth" w="lg" len="lg"/>
            </a:ln>
          </p:spPr>
          <p:txBody>
            <a:bodyPr wrap="none" anchor="ctr"/>
            <a:lstStyle/>
            <a:p>
              <a:endParaRPr lang="en-US"/>
            </a:p>
          </p:txBody>
        </p:sp>
        <p:sp>
          <p:nvSpPr>
            <p:cNvPr id="4178" name="Line 72"/>
            <p:cNvSpPr>
              <a:spLocks noChangeShapeType="1"/>
            </p:cNvSpPr>
            <p:nvPr/>
          </p:nvSpPr>
          <p:spPr bwMode="auto">
            <a:xfrm>
              <a:off x="973" y="3416"/>
              <a:ext cx="375" cy="335"/>
            </a:xfrm>
            <a:prstGeom prst="line">
              <a:avLst/>
            </a:prstGeom>
            <a:noFill/>
            <a:ln w="6350">
              <a:solidFill>
                <a:srgbClr val="CC3399"/>
              </a:solidFill>
              <a:round/>
              <a:headEnd type="stealth" w="lg" len="lg"/>
              <a:tailEnd type="stealth" w="lg" len="lg"/>
            </a:ln>
          </p:spPr>
          <p:txBody>
            <a:bodyPr wrap="none" anchor="ctr"/>
            <a:lstStyle/>
            <a:p>
              <a:endParaRPr lang="en-US"/>
            </a:p>
          </p:txBody>
        </p:sp>
        <p:sp>
          <p:nvSpPr>
            <p:cNvPr id="4179" name="Line 73"/>
            <p:cNvSpPr>
              <a:spLocks noChangeShapeType="1"/>
            </p:cNvSpPr>
            <p:nvPr/>
          </p:nvSpPr>
          <p:spPr bwMode="auto">
            <a:xfrm>
              <a:off x="1167" y="3416"/>
              <a:ext cx="730" cy="315"/>
            </a:xfrm>
            <a:prstGeom prst="line">
              <a:avLst/>
            </a:prstGeom>
            <a:noFill/>
            <a:ln w="6350">
              <a:solidFill>
                <a:srgbClr val="FF6600"/>
              </a:solidFill>
              <a:round/>
              <a:headEnd type="stealth" w="lg" len="lg"/>
              <a:tailEnd type="stealth" w="lg" len="lg"/>
            </a:ln>
          </p:spPr>
          <p:txBody>
            <a:bodyPr wrap="none" anchor="ctr"/>
            <a:lstStyle/>
            <a:p>
              <a:endParaRPr lang="en-US"/>
            </a:p>
          </p:txBody>
        </p:sp>
        <p:sp>
          <p:nvSpPr>
            <p:cNvPr id="4180" name="Line 74"/>
            <p:cNvSpPr>
              <a:spLocks noChangeShapeType="1"/>
            </p:cNvSpPr>
            <p:nvPr/>
          </p:nvSpPr>
          <p:spPr bwMode="auto">
            <a:xfrm flipH="1">
              <a:off x="882" y="3416"/>
              <a:ext cx="790" cy="335"/>
            </a:xfrm>
            <a:prstGeom prst="line">
              <a:avLst/>
            </a:prstGeom>
            <a:noFill/>
            <a:ln w="6350">
              <a:solidFill>
                <a:schemeClr val="accent2"/>
              </a:solidFill>
              <a:round/>
              <a:headEnd type="stealth" w="lg" len="lg"/>
              <a:tailEnd type="stealth" w="lg" len="lg"/>
            </a:ln>
          </p:spPr>
          <p:txBody>
            <a:bodyPr wrap="none" anchor="ctr"/>
            <a:lstStyle/>
            <a:p>
              <a:endParaRPr lang="en-US"/>
            </a:p>
          </p:txBody>
        </p:sp>
        <p:sp>
          <p:nvSpPr>
            <p:cNvPr id="4181" name="Line 75"/>
            <p:cNvSpPr>
              <a:spLocks noChangeShapeType="1"/>
            </p:cNvSpPr>
            <p:nvPr/>
          </p:nvSpPr>
          <p:spPr bwMode="auto">
            <a:xfrm flipH="1">
              <a:off x="1466" y="3416"/>
              <a:ext cx="364" cy="335"/>
            </a:xfrm>
            <a:prstGeom prst="line">
              <a:avLst/>
            </a:prstGeom>
            <a:noFill/>
            <a:ln w="6350">
              <a:solidFill>
                <a:srgbClr val="CC3399"/>
              </a:solidFill>
              <a:round/>
              <a:headEnd type="stealth" w="lg" len="lg"/>
              <a:tailEnd type="stealth" w="lg" len="lg"/>
            </a:ln>
          </p:spPr>
          <p:txBody>
            <a:bodyPr wrap="none" anchor="ctr"/>
            <a:lstStyle/>
            <a:p>
              <a:endParaRPr lang="en-US"/>
            </a:p>
          </p:txBody>
        </p:sp>
        <p:sp>
          <p:nvSpPr>
            <p:cNvPr id="4182" name="Line 76"/>
            <p:cNvSpPr>
              <a:spLocks noChangeShapeType="1"/>
            </p:cNvSpPr>
            <p:nvPr/>
          </p:nvSpPr>
          <p:spPr bwMode="auto">
            <a:xfrm>
              <a:off x="2005" y="3416"/>
              <a:ext cx="1" cy="331"/>
            </a:xfrm>
            <a:prstGeom prst="line">
              <a:avLst/>
            </a:prstGeom>
            <a:noFill/>
            <a:ln w="6350">
              <a:solidFill>
                <a:srgbClr val="FF6600"/>
              </a:solidFill>
              <a:round/>
              <a:headEnd type="stealth" w="lg" len="lg"/>
              <a:tailEnd type="stealth" w="lg" len="lg"/>
            </a:ln>
          </p:spPr>
          <p:txBody>
            <a:bodyPr wrap="none" anchor="ctr"/>
            <a:lstStyle/>
            <a:p>
              <a:endParaRPr lang="en-US"/>
            </a:p>
          </p:txBody>
        </p:sp>
        <p:grpSp>
          <p:nvGrpSpPr>
            <p:cNvPr id="3" name="Group 314"/>
            <p:cNvGrpSpPr>
              <a:grpSpLocks/>
            </p:cNvGrpSpPr>
            <p:nvPr/>
          </p:nvGrpSpPr>
          <p:grpSpPr bwMode="auto">
            <a:xfrm>
              <a:off x="1199" y="3846"/>
              <a:ext cx="510" cy="121"/>
              <a:chOff x="1221" y="2140"/>
              <a:chExt cx="653" cy="286"/>
            </a:xfrm>
          </p:grpSpPr>
          <p:sp>
            <p:nvSpPr>
              <p:cNvPr id="4194" name="Oval 315"/>
              <p:cNvSpPr>
                <a:spLocks noChangeArrowheads="1"/>
              </p:cNvSpPr>
              <p:nvPr/>
            </p:nvSpPr>
            <p:spPr bwMode="auto">
              <a:xfrm>
                <a:off x="1338" y="2304"/>
                <a:ext cx="122" cy="122"/>
              </a:xfrm>
              <a:prstGeom prst="ellipse">
                <a:avLst/>
              </a:prstGeom>
              <a:solidFill>
                <a:srgbClr val="FFFFFF"/>
              </a:solidFill>
              <a:ln w="6350">
                <a:solidFill>
                  <a:srgbClr val="919191"/>
                </a:solidFill>
                <a:round/>
                <a:headEnd/>
                <a:tailEnd/>
              </a:ln>
            </p:spPr>
            <p:txBody>
              <a:bodyPr wrap="none" anchor="ctr"/>
              <a:lstStyle/>
              <a:p>
                <a:endParaRPr lang="en-US"/>
              </a:p>
            </p:txBody>
          </p:sp>
          <p:sp>
            <p:nvSpPr>
              <p:cNvPr id="4195" name="Oval 316"/>
              <p:cNvSpPr>
                <a:spLocks noChangeArrowheads="1"/>
              </p:cNvSpPr>
              <p:nvPr/>
            </p:nvSpPr>
            <p:spPr bwMode="auto">
              <a:xfrm>
                <a:off x="1221" y="2210"/>
                <a:ext cx="28" cy="29"/>
              </a:xfrm>
              <a:prstGeom prst="ellipse">
                <a:avLst/>
              </a:prstGeom>
              <a:solidFill>
                <a:srgbClr val="FFFFFF"/>
              </a:solidFill>
              <a:ln w="6350">
                <a:solidFill>
                  <a:srgbClr val="919191"/>
                </a:solidFill>
                <a:round/>
                <a:headEnd/>
                <a:tailEnd/>
              </a:ln>
            </p:spPr>
            <p:txBody>
              <a:bodyPr wrap="none" anchor="ctr"/>
              <a:lstStyle/>
              <a:p>
                <a:endParaRPr lang="en-US"/>
              </a:p>
            </p:txBody>
          </p:sp>
          <p:sp>
            <p:nvSpPr>
              <p:cNvPr id="4196" name="Oval 317"/>
              <p:cNvSpPr>
                <a:spLocks noChangeArrowheads="1"/>
              </p:cNvSpPr>
              <p:nvPr/>
            </p:nvSpPr>
            <p:spPr bwMode="auto">
              <a:xfrm>
                <a:off x="1759" y="2234"/>
                <a:ext cx="29" cy="28"/>
              </a:xfrm>
              <a:prstGeom prst="ellipse">
                <a:avLst/>
              </a:prstGeom>
              <a:solidFill>
                <a:srgbClr val="FFFFFF"/>
              </a:solidFill>
              <a:ln w="6350">
                <a:solidFill>
                  <a:srgbClr val="919191"/>
                </a:solidFill>
                <a:round/>
                <a:headEnd/>
                <a:tailEnd/>
              </a:ln>
            </p:spPr>
            <p:txBody>
              <a:bodyPr wrap="none" anchor="ctr"/>
              <a:lstStyle/>
              <a:p>
                <a:endParaRPr lang="en-US"/>
              </a:p>
            </p:txBody>
          </p:sp>
          <p:sp>
            <p:nvSpPr>
              <p:cNvPr id="4197" name="Oval 318"/>
              <p:cNvSpPr>
                <a:spLocks noChangeArrowheads="1"/>
              </p:cNvSpPr>
              <p:nvPr/>
            </p:nvSpPr>
            <p:spPr bwMode="auto">
              <a:xfrm>
                <a:off x="1607" y="2140"/>
                <a:ext cx="29" cy="29"/>
              </a:xfrm>
              <a:prstGeom prst="ellipse">
                <a:avLst/>
              </a:prstGeom>
              <a:solidFill>
                <a:srgbClr val="FFFFFF"/>
              </a:solidFill>
              <a:ln w="6350">
                <a:solidFill>
                  <a:srgbClr val="919191"/>
                </a:solidFill>
                <a:round/>
                <a:headEnd/>
                <a:tailEnd/>
              </a:ln>
            </p:spPr>
            <p:txBody>
              <a:bodyPr wrap="none" anchor="ctr"/>
              <a:lstStyle/>
              <a:p>
                <a:endParaRPr lang="en-US"/>
              </a:p>
            </p:txBody>
          </p:sp>
          <p:sp>
            <p:nvSpPr>
              <p:cNvPr id="4198" name="Freeform 319"/>
              <p:cNvSpPr>
                <a:spLocks/>
              </p:cNvSpPr>
              <p:nvPr/>
            </p:nvSpPr>
            <p:spPr bwMode="auto">
              <a:xfrm>
                <a:off x="1564" y="2319"/>
                <a:ext cx="118" cy="95"/>
              </a:xfrm>
              <a:custGeom>
                <a:avLst/>
                <a:gdLst>
                  <a:gd name="T0" fmla="*/ 0 w 118"/>
                  <a:gd name="T1" fmla="*/ 0 h 95"/>
                  <a:gd name="T2" fmla="*/ 0 w 118"/>
                  <a:gd name="T3" fmla="*/ 94 h 95"/>
                  <a:gd name="T4" fmla="*/ 117 w 118"/>
                  <a:gd name="T5" fmla="*/ 0 h 95"/>
                  <a:gd name="T6" fmla="*/ 117 w 118"/>
                  <a:gd name="T7" fmla="*/ 94 h 95"/>
                  <a:gd name="T8" fmla="*/ 0 w 118"/>
                  <a:gd name="T9" fmla="*/ 0 h 95"/>
                  <a:gd name="T10" fmla="*/ 0 60000 65536"/>
                  <a:gd name="T11" fmla="*/ 0 60000 65536"/>
                  <a:gd name="T12" fmla="*/ 0 60000 65536"/>
                  <a:gd name="T13" fmla="*/ 0 60000 65536"/>
                  <a:gd name="T14" fmla="*/ 0 60000 65536"/>
                  <a:gd name="T15" fmla="*/ 0 w 118"/>
                  <a:gd name="T16" fmla="*/ 0 h 95"/>
                  <a:gd name="T17" fmla="*/ 118 w 118"/>
                  <a:gd name="T18" fmla="*/ 95 h 95"/>
                </a:gdLst>
                <a:ahLst/>
                <a:cxnLst>
                  <a:cxn ang="T10">
                    <a:pos x="T0" y="T1"/>
                  </a:cxn>
                  <a:cxn ang="T11">
                    <a:pos x="T2" y="T3"/>
                  </a:cxn>
                  <a:cxn ang="T12">
                    <a:pos x="T4" y="T5"/>
                  </a:cxn>
                  <a:cxn ang="T13">
                    <a:pos x="T6" y="T7"/>
                  </a:cxn>
                  <a:cxn ang="T14">
                    <a:pos x="T8" y="T9"/>
                  </a:cxn>
                </a:cxnLst>
                <a:rect l="T15" t="T16" r="T17" b="T18"/>
                <a:pathLst>
                  <a:path w="118" h="95">
                    <a:moveTo>
                      <a:pt x="0" y="0"/>
                    </a:moveTo>
                    <a:lnTo>
                      <a:pt x="0" y="94"/>
                    </a:lnTo>
                    <a:lnTo>
                      <a:pt x="117" y="0"/>
                    </a:lnTo>
                    <a:lnTo>
                      <a:pt x="117" y="94"/>
                    </a:lnTo>
                    <a:lnTo>
                      <a:pt x="0" y="0"/>
                    </a:lnTo>
                  </a:path>
                </a:pathLst>
              </a:custGeom>
              <a:solidFill>
                <a:srgbClr val="FFFFFF"/>
              </a:solidFill>
              <a:ln w="6350" cap="rnd">
                <a:solidFill>
                  <a:srgbClr val="919191"/>
                </a:solidFill>
                <a:round/>
                <a:headEnd/>
                <a:tailEnd/>
              </a:ln>
            </p:spPr>
            <p:txBody>
              <a:bodyPr/>
              <a:lstStyle/>
              <a:p>
                <a:endParaRPr lang="en-US"/>
              </a:p>
            </p:txBody>
          </p:sp>
          <p:grpSp>
            <p:nvGrpSpPr>
              <p:cNvPr id="4" name="Group 320"/>
              <p:cNvGrpSpPr>
                <a:grpSpLocks/>
              </p:cNvGrpSpPr>
              <p:nvPr/>
            </p:nvGrpSpPr>
            <p:grpSpPr bwMode="auto">
              <a:xfrm>
                <a:off x="1398" y="2365"/>
                <a:ext cx="49" cy="48"/>
                <a:chOff x="1398" y="2365"/>
                <a:chExt cx="49" cy="48"/>
              </a:xfrm>
            </p:grpSpPr>
            <p:sp>
              <p:nvSpPr>
                <p:cNvPr id="4209" name="Arc 321"/>
                <p:cNvSpPr>
                  <a:spLocks/>
                </p:cNvSpPr>
                <p:nvPr/>
              </p:nvSpPr>
              <p:spPr bwMode="auto">
                <a:xfrm>
                  <a:off x="1398" y="2365"/>
                  <a:ext cx="49" cy="48"/>
                </a:xfrm>
                <a:custGeom>
                  <a:avLst/>
                  <a:gdLst>
                    <a:gd name="T0" fmla="*/ 49 w 22559"/>
                    <a:gd name="T1" fmla="*/ 0 h 22069"/>
                    <a:gd name="T2" fmla="*/ 0 w 22559"/>
                    <a:gd name="T3" fmla="*/ 48 h 22069"/>
                    <a:gd name="T4" fmla="*/ 2 w 22559"/>
                    <a:gd name="T5" fmla="*/ 1 h 22069"/>
                    <a:gd name="T6" fmla="*/ 0 60000 65536"/>
                    <a:gd name="T7" fmla="*/ 0 60000 65536"/>
                    <a:gd name="T8" fmla="*/ 0 60000 65536"/>
                    <a:gd name="T9" fmla="*/ 0 w 22559"/>
                    <a:gd name="T10" fmla="*/ 0 h 22069"/>
                    <a:gd name="T11" fmla="*/ 22559 w 22559"/>
                    <a:gd name="T12" fmla="*/ 22069 h 22069"/>
                  </a:gdLst>
                  <a:ahLst/>
                  <a:cxnLst>
                    <a:cxn ang="T6">
                      <a:pos x="T0" y="T1"/>
                    </a:cxn>
                    <a:cxn ang="T7">
                      <a:pos x="T2" y="T3"/>
                    </a:cxn>
                    <a:cxn ang="T8">
                      <a:pos x="T4" y="T5"/>
                    </a:cxn>
                  </a:cxnLst>
                  <a:rect l="T9" t="T10" r="T11" b="T12"/>
                  <a:pathLst>
                    <a:path w="22559" h="22069" fill="none" extrusionOk="0">
                      <a:moveTo>
                        <a:pt x="22553" y="0"/>
                      </a:moveTo>
                      <a:cubicBezTo>
                        <a:pt x="22557" y="156"/>
                        <a:pt x="22559" y="312"/>
                        <a:pt x="22559" y="469"/>
                      </a:cubicBezTo>
                      <a:cubicBezTo>
                        <a:pt x="22559" y="12398"/>
                        <a:pt x="12888" y="22069"/>
                        <a:pt x="959" y="22069"/>
                      </a:cubicBezTo>
                      <a:cubicBezTo>
                        <a:pt x="639" y="22069"/>
                        <a:pt x="319" y="22061"/>
                        <a:pt x="0" y="22047"/>
                      </a:cubicBezTo>
                    </a:path>
                    <a:path w="22559" h="22069" stroke="0" extrusionOk="0">
                      <a:moveTo>
                        <a:pt x="22553" y="0"/>
                      </a:moveTo>
                      <a:cubicBezTo>
                        <a:pt x="22557" y="156"/>
                        <a:pt x="22559" y="312"/>
                        <a:pt x="22559" y="469"/>
                      </a:cubicBezTo>
                      <a:cubicBezTo>
                        <a:pt x="22559" y="12398"/>
                        <a:pt x="12888" y="22069"/>
                        <a:pt x="959" y="22069"/>
                      </a:cubicBezTo>
                      <a:cubicBezTo>
                        <a:pt x="639" y="22069"/>
                        <a:pt x="319" y="22061"/>
                        <a:pt x="0" y="22047"/>
                      </a:cubicBezTo>
                      <a:lnTo>
                        <a:pt x="959" y="469"/>
                      </a:lnTo>
                      <a:close/>
                    </a:path>
                  </a:pathLst>
                </a:custGeom>
                <a:solidFill>
                  <a:srgbClr val="FFFFFF"/>
                </a:solidFill>
                <a:ln w="6350" cap="rnd">
                  <a:solidFill>
                    <a:schemeClr val="tx1"/>
                  </a:solidFill>
                  <a:round/>
                  <a:headEnd/>
                  <a:tailEnd/>
                </a:ln>
              </p:spPr>
              <p:txBody>
                <a:bodyPr wrap="none" anchor="ctr"/>
                <a:lstStyle/>
                <a:p>
                  <a:endParaRPr lang="en-US"/>
                </a:p>
              </p:txBody>
            </p:sp>
            <p:sp>
              <p:nvSpPr>
                <p:cNvPr id="4210" name="Arc 322"/>
                <p:cNvSpPr>
                  <a:spLocks/>
                </p:cNvSpPr>
                <p:nvPr/>
              </p:nvSpPr>
              <p:spPr bwMode="auto">
                <a:xfrm>
                  <a:off x="1398" y="2365"/>
                  <a:ext cx="47" cy="46"/>
                </a:xfrm>
                <a:custGeom>
                  <a:avLst/>
                  <a:gdLst>
                    <a:gd name="T0" fmla="*/ 47 w 22080"/>
                    <a:gd name="T1" fmla="*/ 0 h 21600"/>
                    <a:gd name="T2" fmla="*/ 0 w 22080"/>
                    <a:gd name="T3" fmla="*/ 46 h 21600"/>
                    <a:gd name="T4" fmla="*/ 1 w 22080"/>
                    <a:gd name="T5" fmla="*/ 0 h 21600"/>
                    <a:gd name="T6" fmla="*/ 0 60000 65536"/>
                    <a:gd name="T7" fmla="*/ 0 60000 65536"/>
                    <a:gd name="T8" fmla="*/ 0 60000 65536"/>
                    <a:gd name="T9" fmla="*/ 0 w 22080"/>
                    <a:gd name="T10" fmla="*/ 0 h 21600"/>
                    <a:gd name="T11" fmla="*/ 22080 w 22080"/>
                    <a:gd name="T12" fmla="*/ 21600 h 21600"/>
                  </a:gdLst>
                  <a:ahLst/>
                  <a:cxnLst>
                    <a:cxn ang="T6">
                      <a:pos x="T0" y="T1"/>
                    </a:cxn>
                    <a:cxn ang="T7">
                      <a:pos x="T2" y="T3"/>
                    </a:cxn>
                    <a:cxn ang="T8">
                      <a:pos x="T4" y="T5"/>
                    </a:cxn>
                  </a:cxnLst>
                  <a:rect l="T9" t="T10" r="T11" b="T12"/>
                  <a:pathLst>
                    <a:path w="22080" h="21600" fill="none" extrusionOk="0">
                      <a:moveTo>
                        <a:pt x="22080" y="0"/>
                      </a:moveTo>
                      <a:cubicBezTo>
                        <a:pt x="22080" y="11929"/>
                        <a:pt x="12409" y="21600"/>
                        <a:pt x="480" y="21600"/>
                      </a:cubicBezTo>
                      <a:cubicBezTo>
                        <a:pt x="319" y="21600"/>
                        <a:pt x="159" y="21598"/>
                        <a:pt x="0" y="21594"/>
                      </a:cubicBezTo>
                    </a:path>
                    <a:path w="22080" h="21600" stroke="0" extrusionOk="0">
                      <a:moveTo>
                        <a:pt x="22080" y="0"/>
                      </a:moveTo>
                      <a:cubicBezTo>
                        <a:pt x="22080" y="11929"/>
                        <a:pt x="12409" y="21600"/>
                        <a:pt x="480" y="21600"/>
                      </a:cubicBezTo>
                      <a:cubicBezTo>
                        <a:pt x="319" y="21600"/>
                        <a:pt x="159" y="21598"/>
                        <a:pt x="0" y="21594"/>
                      </a:cubicBezTo>
                      <a:lnTo>
                        <a:pt x="480" y="0"/>
                      </a:lnTo>
                      <a:close/>
                    </a:path>
                  </a:pathLst>
                </a:custGeom>
                <a:noFill/>
                <a:ln w="6350" cap="rnd">
                  <a:solidFill>
                    <a:srgbClr val="919191"/>
                  </a:solidFill>
                  <a:round/>
                  <a:headEnd type="none" w="sm" len="sm"/>
                  <a:tailEnd type="none" w="sm" len="sm"/>
                </a:ln>
              </p:spPr>
              <p:txBody>
                <a:bodyPr wrap="none" anchor="ctr"/>
                <a:lstStyle/>
                <a:p>
                  <a:endParaRPr lang="en-US"/>
                </a:p>
              </p:txBody>
            </p:sp>
          </p:grpSp>
          <p:sp>
            <p:nvSpPr>
              <p:cNvPr id="4200" name="Line 323"/>
              <p:cNvSpPr>
                <a:spLocks noChangeShapeType="1"/>
              </p:cNvSpPr>
              <p:nvPr/>
            </p:nvSpPr>
            <p:spPr bwMode="auto">
              <a:xfrm>
                <a:off x="1470" y="2366"/>
                <a:ext cx="100" cy="0"/>
              </a:xfrm>
              <a:prstGeom prst="line">
                <a:avLst/>
              </a:prstGeom>
              <a:noFill/>
              <a:ln w="6350">
                <a:solidFill>
                  <a:srgbClr val="919191"/>
                </a:solidFill>
                <a:round/>
                <a:headEnd type="none" w="sm" len="sm"/>
                <a:tailEnd type="none" w="sm" len="sm"/>
              </a:ln>
            </p:spPr>
            <p:txBody>
              <a:bodyPr wrap="none" anchor="ctr"/>
              <a:lstStyle/>
              <a:p>
                <a:endParaRPr lang="en-US"/>
              </a:p>
            </p:txBody>
          </p:sp>
          <p:sp>
            <p:nvSpPr>
              <p:cNvPr id="4201" name="Line 324"/>
              <p:cNvSpPr>
                <a:spLocks noChangeShapeType="1"/>
              </p:cNvSpPr>
              <p:nvPr/>
            </p:nvSpPr>
            <p:spPr bwMode="auto">
              <a:xfrm>
                <a:off x="1236" y="2366"/>
                <a:ext cx="100" cy="0"/>
              </a:xfrm>
              <a:prstGeom prst="line">
                <a:avLst/>
              </a:prstGeom>
              <a:noFill/>
              <a:ln w="6350">
                <a:solidFill>
                  <a:srgbClr val="919191"/>
                </a:solidFill>
                <a:round/>
                <a:headEnd type="none" w="sm" len="sm"/>
                <a:tailEnd type="none" w="sm" len="sm"/>
              </a:ln>
            </p:spPr>
            <p:txBody>
              <a:bodyPr wrap="none" anchor="ctr"/>
              <a:lstStyle/>
              <a:p>
                <a:endParaRPr lang="en-US"/>
              </a:p>
            </p:txBody>
          </p:sp>
          <p:sp>
            <p:nvSpPr>
              <p:cNvPr id="4202" name="Line 325"/>
              <p:cNvSpPr>
                <a:spLocks noChangeShapeType="1"/>
              </p:cNvSpPr>
              <p:nvPr/>
            </p:nvSpPr>
            <p:spPr bwMode="auto">
              <a:xfrm>
                <a:off x="1681" y="2366"/>
                <a:ext cx="193" cy="0"/>
              </a:xfrm>
              <a:prstGeom prst="line">
                <a:avLst/>
              </a:prstGeom>
              <a:noFill/>
              <a:ln w="6350">
                <a:solidFill>
                  <a:srgbClr val="919191"/>
                </a:solidFill>
                <a:round/>
                <a:headEnd type="none" w="sm" len="sm"/>
                <a:tailEnd type="none" w="sm" len="sm"/>
              </a:ln>
            </p:spPr>
            <p:txBody>
              <a:bodyPr wrap="none" anchor="ctr"/>
              <a:lstStyle/>
              <a:p>
                <a:endParaRPr lang="en-US"/>
              </a:p>
            </p:txBody>
          </p:sp>
          <p:sp>
            <p:nvSpPr>
              <p:cNvPr id="4203" name="Line 326"/>
              <p:cNvSpPr>
                <a:spLocks noChangeShapeType="1"/>
              </p:cNvSpPr>
              <p:nvPr/>
            </p:nvSpPr>
            <p:spPr bwMode="auto">
              <a:xfrm flipV="1">
                <a:off x="1774" y="2272"/>
                <a:ext cx="0" cy="100"/>
              </a:xfrm>
              <a:prstGeom prst="line">
                <a:avLst/>
              </a:prstGeom>
              <a:noFill/>
              <a:ln w="6350">
                <a:solidFill>
                  <a:srgbClr val="919191"/>
                </a:solidFill>
                <a:round/>
                <a:headEnd type="none" w="sm" len="sm"/>
                <a:tailEnd type="none" w="sm" len="sm"/>
              </a:ln>
            </p:spPr>
            <p:txBody>
              <a:bodyPr wrap="none" anchor="ctr"/>
              <a:lstStyle/>
              <a:p>
                <a:endParaRPr lang="en-US"/>
              </a:p>
            </p:txBody>
          </p:sp>
          <p:sp>
            <p:nvSpPr>
              <p:cNvPr id="4204" name="Line 327"/>
              <p:cNvSpPr>
                <a:spLocks noChangeShapeType="1"/>
              </p:cNvSpPr>
              <p:nvPr/>
            </p:nvSpPr>
            <p:spPr bwMode="auto">
              <a:xfrm flipV="1">
                <a:off x="1622" y="2178"/>
                <a:ext cx="0" cy="194"/>
              </a:xfrm>
              <a:prstGeom prst="line">
                <a:avLst/>
              </a:prstGeom>
              <a:noFill/>
              <a:ln w="6350">
                <a:solidFill>
                  <a:srgbClr val="919191"/>
                </a:solidFill>
                <a:round/>
                <a:headEnd type="none" w="sm" len="sm"/>
                <a:tailEnd type="none" w="sm" len="sm"/>
              </a:ln>
            </p:spPr>
            <p:txBody>
              <a:bodyPr wrap="none" anchor="ctr"/>
              <a:lstStyle/>
              <a:p>
                <a:endParaRPr lang="en-US"/>
              </a:p>
            </p:txBody>
          </p:sp>
          <p:sp>
            <p:nvSpPr>
              <p:cNvPr id="4205" name="Line 328"/>
              <p:cNvSpPr>
                <a:spLocks noChangeShapeType="1"/>
              </p:cNvSpPr>
              <p:nvPr/>
            </p:nvSpPr>
            <p:spPr bwMode="auto">
              <a:xfrm>
                <a:off x="1599" y="2319"/>
                <a:ext cx="53" cy="0"/>
              </a:xfrm>
              <a:prstGeom prst="line">
                <a:avLst/>
              </a:prstGeom>
              <a:noFill/>
              <a:ln w="6350">
                <a:solidFill>
                  <a:srgbClr val="919191"/>
                </a:solidFill>
                <a:round/>
                <a:headEnd type="none" w="sm" len="sm"/>
                <a:tailEnd type="none" w="sm" len="sm"/>
              </a:ln>
            </p:spPr>
            <p:txBody>
              <a:bodyPr wrap="none" anchor="ctr"/>
              <a:lstStyle/>
              <a:p>
                <a:endParaRPr lang="en-US"/>
              </a:p>
            </p:txBody>
          </p:sp>
          <p:sp>
            <p:nvSpPr>
              <p:cNvPr id="4206" name="Line 329"/>
              <p:cNvSpPr>
                <a:spLocks noChangeShapeType="1"/>
              </p:cNvSpPr>
              <p:nvPr/>
            </p:nvSpPr>
            <p:spPr bwMode="auto">
              <a:xfrm>
                <a:off x="1599" y="2226"/>
                <a:ext cx="76" cy="0"/>
              </a:xfrm>
              <a:prstGeom prst="line">
                <a:avLst/>
              </a:prstGeom>
              <a:noFill/>
              <a:ln w="6350">
                <a:solidFill>
                  <a:srgbClr val="919191"/>
                </a:solidFill>
                <a:round/>
                <a:headEnd type="none" w="sm" len="sm"/>
                <a:tailEnd type="none" w="sm" len="sm"/>
              </a:ln>
            </p:spPr>
            <p:txBody>
              <a:bodyPr wrap="none" anchor="ctr"/>
              <a:lstStyle/>
              <a:p>
                <a:endParaRPr lang="en-US"/>
              </a:p>
            </p:txBody>
          </p:sp>
          <p:sp>
            <p:nvSpPr>
              <p:cNvPr id="4207" name="Line 330"/>
              <p:cNvSpPr>
                <a:spLocks noChangeShapeType="1"/>
              </p:cNvSpPr>
              <p:nvPr/>
            </p:nvSpPr>
            <p:spPr bwMode="auto">
              <a:xfrm>
                <a:off x="1599" y="2248"/>
                <a:ext cx="76" cy="0"/>
              </a:xfrm>
              <a:prstGeom prst="line">
                <a:avLst/>
              </a:prstGeom>
              <a:noFill/>
              <a:ln w="6350">
                <a:solidFill>
                  <a:srgbClr val="919191"/>
                </a:solidFill>
                <a:round/>
                <a:headEnd type="none" w="sm" len="sm"/>
                <a:tailEnd type="none" w="sm" len="sm"/>
              </a:ln>
            </p:spPr>
            <p:txBody>
              <a:bodyPr wrap="none" anchor="ctr"/>
              <a:lstStyle/>
              <a:p>
                <a:endParaRPr lang="en-US"/>
              </a:p>
            </p:txBody>
          </p:sp>
          <p:sp>
            <p:nvSpPr>
              <p:cNvPr id="4208" name="Line 331"/>
              <p:cNvSpPr>
                <a:spLocks noChangeShapeType="1"/>
              </p:cNvSpPr>
              <p:nvPr/>
            </p:nvSpPr>
            <p:spPr bwMode="auto">
              <a:xfrm flipV="1">
                <a:off x="1236" y="2248"/>
                <a:ext cx="0" cy="124"/>
              </a:xfrm>
              <a:prstGeom prst="line">
                <a:avLst/>
              </a:prstGeom>
              <a:noFill/>
              <a:ln w="6350">
                <a:solidFill>
                  <a:srgbClr val="919191"/>
                </a:solidFill>
                <a:round/>
                <a:headEnd type="none" w="sm" len="sm"/>
                <a:tailEnd type="none" w="sm" len="sm"/>
              </a:ln>
            </p:spPr>
            <p:txBody>
              <a:bodyPr wrap="none" anchor="ctr"/>
              <a:lstStyle/>
              <a:p>
                <a:endParaRPr lang="en-US"/>
              </a:p>
            </p:txBody>
          </p:sp>
        </p:grpSp>
        <p:grpSp>
          <p:nvGrpSpPr>
            <p:cNvPr id="5" name="Group 332"/>
            <p:cNvGrpSpPr>
              <a:grpSpLocks/>
            </p:cNvGrpSpPr>
            <p:nvPr/>
          </p:nvGrpSpPr>
          <p:grpSpPr bwMode="auto">
            <a:xfrm>
              <a:off x="631" y="3846"/>
              <a:ext cx="284" cy="88"/>
              <a:chOff x="586" y="2181"/>
              <a:chExt cx="364" cy="207"/>
            </a:xfrm>
          </p:grpSpPr>
          <p:sp>
            <p:nvSpPr>
              <p:cNvPr id="4187" name="Rectangle 333"/>
              <p:cNvSpPr>
                <a:spLocks noChangeArrowheads="1"/>
              </p:cNvSpPr>
              <p:nvPr/>
            </p:nvSpPr>
            <p:spPr bwMode="auto">
              <a:xfrm>
                <a:off x="594" y="2181"/>
                <a:ext cx="356" cy="207"/>
              </a:xfrm>
              <a:prstGeom prst="rect">
                <a:avLst/>
              </a:prstGeom>
              <a:solidFill>
                <a:srgbClr val="FFFFFF"/>
              </a:solidFill>
              <a:ln w="6350">
                <a:solidFill>
                  <a:srgbClr val="919191"/>
                </a:solidFill>
                <a:miter lim="800000"/>
                <a:headEnd/>
                <a:tailEnd/>
              </a:ln>
            </p:spPr>
            <p:txBody>
              <a:bodyPr wrap="none" anchor="ctr"/>
              <a:lstStyle/>
              <a:p>
                <a:endParaRPr lang="en-US"/>
              </a:p>
            </p:txBody>
          </p:sp>
          <p:sp>
            <p:nvSpPr>
              <p:cNvPr id="4188" name="Rectangle 334"/>
              <p:cNvSpPr>
                <a:spLocks noChangeArrowheads="1"/>
              </p:cNvSpPr>
              <p:nvPr/>
            </p:nvSpPr>
            <p:spPr bwMode="auto">
              <a:xfrm>
                <a:off x="856" y="2256"/>
                <a:ext cx="94" cy="132"/>
              </a:xfrm>
              <a:prstGeom prst="rect">
                <a:avLst/>
              </a:prstGeom>
              <a:solidFill>
                <a:srgbClr val="FFFFFF"/>
              </a:solidFill>
              <a:ln w="6350">
                <a:solidFill>
                  <a:srgbClr val="919191"/>
                </a:solidFill>
                <a:miter lim="800000"/>
                <a:headEnd/>
                <a:tailEnd/>
              </a:ln>
            </p:spPr>
            <p:txBody>
              <a:bodyPr wrap="none" anchor="ctr"/>
              <a:lstStyle/>
              <a:p>
                <a:endParaRPr lang="en-US"/>
              </a:p>
            </p:txBody>
          </p:sp>
          <p:sp>
            <p:nvSpPr>
              <p:cNvPr id="4189" name="Line 335"/>
              <p:cNvSpPr>
                <a:spLocks noChangeShapeType="1"/>
              </p:cNvSpPr>
              <p:nvPr/>
            </p:nvSpPr>
            <p:spPr bwMode="auto">
              <a:xfrm>
                <a:off x="586" y="2360"/>
                <a:ext cx="268" cy="0"/>
              </a:xfrm>
              <a:prstGeom prst="line">
                <a:avLst/>
              </a:prstGeom>
              <a:noFill/>
              <a:ln w="6350">
                <a:solidFill>
                  <a:srgbClr val="919191"/>
                </a:solidFill>
                <a:round/>
                <a:headEnd type="none" w="sm" len="sm"/>
                <a:tailEnd type="none" w="sm" len="sm"/>
              </a:ln>
            </p:spPr>
            <p:txBody>
              <a:bodyPr wrap="none" anchor="ctr"/>
              <a:lstStyle/>
              <a:p>
                <a:endParaRPr lang="en-US"/>
              </a:p>
            </p:txBody>
          </p:sp>
          <p:sp>
            <p:nvSpPr>
              <p:cNvPr id="4190" name="Line 336"/>
              <p:cNvSpPr>
                <a:spLocks noChangeShapeType="1"/>
              </p:cNvSpPr>
              <p:nvPr/>
            </p:nvSpPr>
            <p:spPr bwMode="auto">
              <a:xfrm>
                <a:off x="586" y="2323"/>
                <a:ext cx="268" cy="0"/>
              </a:xfrm>
              <a:prstGeom prst="line">
                <a:avLst/>
              </a:prstGeom>
              <a:noFill/>
              <a:ln w="6350">
                <a:solidFill>
                  <a:srgbClr val="919191"/>
                </a:solidFill>
                <a:round/>
                <a:headEnd type="none" w="sm" len="sm"/>
                <a:tailEnd type="none" w="sm" len="sm"/>
              </a:ln>
            </p:spPr>
            <p:txBody>
              <a:bodyPr wrap="none" anchor="ctr"/>
              <a:lstStyle/>
              <a:p>
                <a:endParaRPr lang="en-US"/>
              </a:p>
            </p:txBody>
          </p:sp>
          <p:sp>
            <p:nvSpPr>
              <p:cNvPr id="4191" name="Line 337"/>
              <p:cNvSpPr>
                <a:spLocks noChangeShapeType="1"/>
              </p:cNvSpPr>
              <p:nvPr/>
            </p:nvSpPr>
            <p:spPr bwMode="auto">
              <a:xfrm>
                <a:off x="624" y="2211"/>
                <a:ext cx="192" cy="0"/>
              </a:xfrm>
              <a:prstGeom prst="line">
                <a:avLst/>
              </a:prstGeom>
              <a:noFill/>
              <a:ln w="6350">
                <a:solidFill>
                  <a:srgbClr val="919191"/>
                </a:solidFill>
                <a:round/>
                <a:headEnd type="none" w="sm" len="sm"/>
                <a:tailEnd type="none" w="sm" len="sm"/>
              </a:ln>
            </p:spPr>
            <p:txBody>
              <a:bodyPr wrap="none" anchor="ctr"/>
              <a:lstStyle/>
              <a:p>
                <a:endParaRPr lang="en-US"/>
              </a:p>
            </p:txBody>
          </p:sp>
          <p:sp>
            <p:nvSpPr>
              <p:cNvPr id="4192" name="Line 338"/>
              <p:cNvSpPr>
                <a:spLocks noChangeShapeType="1"/>
              </p:cNvSpPr>
              <p:nvPr/>
            </p:nvSpPr>
            <p:spPr bwMode="auto">
              <a:xfrm>
                <a:off x="624" y="2248"/>
                <a:ext cx="192" cy="0"/>
              </a:xfrm>
              <a:prstGeom prst="line">
                <a:avLst/>
              </a:prstGeom>
              <a:noFill/>
              <a:ln w="6350">
                <a:solidFill>
                  <a:srgbClr val="919191"/>
                </a:solidFill>
                <a:round/>
                <a:headEnd type="none" w="sm" len="sm"/>
                <a:tailEnd type="none" w="sm" len="sm"/>
              </a:ln>
            </p:spPr>
            <p:txBody>
              <a:bodyPr wrap="none" anchor="ctr"/>
              <a:lstStyle/>
              <a:p>
                <a:endParaRPr lang="en-US"/>
              </a:p>
            </p:txBody>
          </p:sp>
          <p:sp>
            <p:nvSpPr>
              <p:cNvPr id="4193" name="Rectangle 339"/>
              <p:cNvSpPr>
                <a:spLocks noChangeArrowheads="1"/>
              </p:cNvSpPr>
              <p:nvPr/>
            </p:nvSpPr>
            <p:spPr bwMode="auto">
              <a:xfrm>
                <a:off x="893" y="2294"/>
                <a:ext cx="19" cy="56"/>
              </a:xfrm>
              <a:prstGeom prst="rect">
                <a:avLst/>
              </a:prstGeom>
              <a:solidFill>
                <a:srgbClr val="FFFFFF"/>
              </a:solidFill>
              <a:ln w="6350">
                <a:solidFill>
                  <a:srgbClr val="919191"/>
                </a:solidFill>
                <a:miter lim="800000"/>
                <a:headEnd/>
                <a:tailEnd/>
              </a:ln>
            </p:spPr>
            <p:txBody>
              <a:bodyPr wrap="none" anchor="ctr"/>
              <a:lstStyle/>
              <a:p>
                <a:endParaRPr lang="en-US"/>
              </a:p>
            </p:txBody>
          </p:sp>
        </p:grpSp>
        <p:sp>
          <p:nvSpPr>
            <p:cNvPr id="4185" name="Rectangle 340"/>
            <p:cNvSpPr>
              <a:spLocks noChangeArrowheads="1"/>
            </p:cNvSpPr>
            <p:nvPr/>
          </p:nvSpPr>
          <p:spPr bwMode="auto">
            <a:xfrm>
              <a:off x="1493" y="3200"/>
              <a:ext cx="682" cy="154"/>
            </a:xfrm>
            <a:prstGeom prst="rect">
              <a:avLst/>
            </a:prstGeom>
            <a:solidFill>
              <a:srgbClr val="D9ECFF"/>
            </a:solidFill>
            <a:ln w="6350">
              <a:solidFill>
                <a:schemeClr val="tx1"/>
              </a:solidFill>
              <a:miter lim="800000"/>
              <a:headEnd/>
              <a:tailEnd/>
            </a:ln>
          </p:spPr>
          <p:txBody>
            <a:bodyPr lIns="87972" tIns="43214" rIns="87972" bIns="43214">
              <a:spAutoFit/>
            </a:bodyPr>
            <a:lstStyle/>
            <a:p>
              <a:pPr defTabSz="889000"/>
              <a:r>
                <a:rPr lang="de-DE" sz="1000">
                  <a:solidFill>
                    <a:schemeClr val="tx1"/>
                  </a:solidFill>
                  <a:latin typeface="Verdana" pitchFamily="34" charset="0"/>
                  <a:ea typeface="ＭＳ Ｐゴシック" pitchFamily="34" charset="-128"/>
                </a:rPr>
                <a:t>application Y</a:t>
              </a:r>
            </a:p>
          </p:txBody>
        </p:sp>
        <p:pic>
          <p:nvPicPr>
            <p:cNvPr id="4186" name="Picture 618" descr="Monitor"/>
            <p:cNvPicPr>
              <a:picLocks noChangeAspect="1" noChangeArrowheads="1"/>
            </p:cNvPicPr>
            <p:nvPr/>
          </p:nvPicPr>
          <p:blipFill>
            <a:blip r:embed="rId3" cstate="print"/>
            <a:srcRect/>
            <a:stretch>
              <a:fillRect/>
            </a:stretch>
          </p:blipFill>
          <p:spPr bwMode="auto">
            <a:xfrm>
              <a:off x="1858" y="3809"/>
              <a:ext cx="314" cy="350"/>
            </a:xfrm>
            <a:prstGeom prst="rect">
              <a:avLst/>
            </a:prstGeom>
            <a:noFill/>
            <a:ln w="9525">
              <a:noFill/>
              <a:miter lim="800000"/>
              <a:headEnd/>
              <a:tailEnd/>
            </a:ln>
          </p:spPr>
        </p:pic>
      </p:grpSp>
      <p:grpSp>
        <p:nvGrpSpPr>
          <p:cNvPr id="6" name="Group 655"/>
          <p:cNvGrpSpPr>
            <a:grpSpLocks/>
          </p:cNvGrpSpPr>
          <p:nvPr/>
        </p:nvGrpSpPr>
        <p:grpSpPr bwMode="auto">
          <a:xfrm>
            <a:off x="33338" y="1296988"/>
            <a:ext cx="4557712" cy="3303587"/>
            <a:chOff x="21" y="817"/>
            <a:chExt cx="2871" cy="2081"/>
          </a:xfrm>
        </p:grpSpPr>
        <p:sp>
          <p:nvSpPr>
            <p:cNvPr id="4106" name="Text Box 43"/>
            <p:cNvSpPr txBox="1">
              <a:spLocks noChangeArrowheads="1"/>
            </p:cNvSpPr>
            <p:nvPr/>
          </p:nvSpPr>
          <p:spPr bwMode="auto">
            <a:xfrm>
              <a:off x="21" y="817"/>
              <a:ext cx="2871" cy="320"/>
            </a:xfrm>
            <a:prstGeom prst="rect">
              <a:avLst/>
            </a:prstGeom>
            <a:noFill/>
            <a:ln w="9525">
              <a:noFill/>
              <a:miter lim="800000"/>
              <a:headEnd/>
              <a:tailEnd/>
            </a:ln>
          </p:spPr>
          <p:txBody>
            <a:bodyPr lIns="83485" tIns="41742" rIns="83485" bIns="41742">
              <a:spAutoFit/>
            </a:bodyPr>
            <a:lstStyle/>
            <a:p>
              <a:pPr defTabSz="835025">
                <a:spcBef>
                  <a:spcPct val="50000"/>
                </a:spcBef>
              </a:pPr>
              <a:r>
                <a:rPr lang="da-DK" sz="1400" b="1" u="sng">
                  <a:solidFill>
                    <a:schemeClr val="accent2"/>
                  </a:solidFill>
                  <a:latin typeface="Verdana" pitchFamily="34" charset="0"/>
                  <a:ea typeface="ＭＳ Ｐゴシック" pitchFamily="34" charset="-128"/>
                </a:rPr>
                <a:t>scenario 1</a:t>
              </a:r>
              <a:r>
                <a:rPr lang="da-DK" sz="1400" b="1" u="sng">
                  <a:solidFill>
                    <a:srgbClr val="FF6600"/>
                  </a:solidFill>
                  <a:latin typeface="Verdana" pitchFamily="34" charset="0"/>
                  <a:ea typeface="ＭＳ Ｐゴシック" pitchFamily="34" charset="-128"/>
                </a:rPr>
                <a:t/>
              </a:r>
              <a:br>
                <a:rPr lang="da-DK" sz="1400" b="1" u="sng">
                  <a:solidFill>
                    <a:srgbClr val="FF6600"/>
                  </a:solidFill>
                  <a:latin typeface="Verdana" pitchFamily="34" charset="0"/>
                  <a:ea typeface="ＭＳ Ｐゴシック" pitchFamily="34" charset="-128"/>
                </a:rPr>
              </a:br>
              <a:r>
                <a:rPr lang="da-DK" sz="1400">
                  <a:solidFill>
                    <a:schemeClr val="tx1"/>
                  </a:solidFill>
                  <a:latin typeface="Verdana" pitchFamily="34" charset="0"/>
                  <a:ea typeface="ＭＳ Ｐゴシック" pitchFamily="34" charset="-128"/>
                </a:rPr>
                <a:t>several proprietary ”standard” solutions</a:t>
              </a:r>
              <a:endParaRPr lang="da-DK" sz="1400" u="sng">
                <a:solidFill>
                  <a:schemeClr val="tx1"/>
                </a:solidFill>
                <a:latin typeface="Verdana" pitchFamily="34" charset="0"/>
                <a:ea typeface="ＭＳ Ｐゴシック" pitchFamily="34" charset="-128"/>
              </a:endParaRPr>
            </a:p>
          </p:txBody>
        </p:sp>
        <p:grpSp>
          <p:nvGrpSpPr>
            <p:cNvPr id="7" name="Group 653"/>
            <p:cNvGrpSpPr>
              <a:grpSpLocks/>
            </p:cNvGrpSpPr>
            <p:nvPr/>
          </p:nvGrpSpPr>
          <p:grpSpPr bwMode="auto">
            <a:xfrm>
              <a:off x="443" y="1239"/>
              <a:ext cx="2046" cy="1659"/>
              <a:chOff x="443" y="1239"/>
              <a:chExt cx="2046" cy="1659"/>
            </a:xfrm>
          </p:grpSpPr>
          <p:sp>
            <p:nvSpPr>
              <p:cNvPr id="4108" name="Rectangle 40"/>
              <p:cNvSpPr>
                <a:spLocks noChangeArrowheads="1"/>
              </p:cNvSpPr>
              <p:nvPr/>
            </p:nvSpPr>
            <p:spPr bwMode="auto">
              <a:xfrm>
                <a:off x="443" y="2588"/>
                <a:ext cx="684" cy="310"/>
              </a:xfrm>
              <a:prstGeom prst="rect">
                <a:avLst/>
              </a:prstGeom>
              <a:solidFill>
                <a:srgbClr val="D9ECFF"/>
              </a:solidFill>
              <a:ln w="3175">
                <a:solidFill>
                  <a:srgbClr val="4F6687"/>
                </a:solidFill>
                <a:miter lim="800000"/>
                <a:headEnd/>
                <a:tailEnd/>
              </a:ln>
            </p:spPr>
            <p:txBody>
              <a:bodyPr wrap="none" lIns="91432" tIns="45717" rIns="91432" bIns="45717"/>
              <a:lstStyle/>
              <a:p>
                <a:pPr eaLnBrk="0" hangingPunct="0">
                  <a:spcBef>
                    <a:spcPct val="20000"/>
                  </a:spcBef>
                </a:pPr>
                <a:r>
                  <a:rPr lang="da-DK" sz="1300" b="1">
                    <a:solidFill>
                      <a:srgbClr val="336699"/>
                    </a:solidFill>
                    <a:latin typeface="Verdana" pitchFamily="34" charset="0"/>
                    <a:ea typeface="ＭＳ Ｐゴシック" pitchFamily="34" charset="-128"/>
                  </a:rPr>
                  <a:t>MES/PCS</a:t>
                </a:r>
              </a:p>
              <a:p>
                <a:pPr eaLnBrk="0" hangingPunct="0">
                  <a:spcBef>
                    <a:spcPct val="20000"/>
                  </a:spcBef>
                </a:pPr>
                <a:r>
                  <a:rPr lang="da-DK" sz="1000">
                    <a:solidFill>
                      <a:srgbClr val="336699"/>
                    </a:solidFill>
                    <a:latin typeface="Verdana" pitchFamily="34" charset="0"/>
                    <a:ea typeface="ＭＳ Ｐゴシック" pitchFamily="34" charset="-128"/>
                  </a:rPr>
                  <a:t>factory X</a:t>
                </a:r>
              </a:p>
            </p:txBody>
          </p:sp>
          <p:sp>
            <p:nvSpPr>
              <p:cNvPr id="4109" name="Rectangle 41"/>
              <p:cNvSpPr>
                <a:spLocks noChangeArrowheads="1"/>
              </p:cNvSpPr>
              <p:nvPr/>
            </p:nvSpPr>
            <p:spPr bwMode="auto">
              <a:xfrm>
                <a:off x="1127" y="2588"/>
                <a:ext cx="685" cy="310"/>
              </a:xfrm>
              <a:prstGeom prst="rect">
                <a:avLst/>
              </a:prstGeom>
              <a:solidFill>
                <a:srgbClr val="D9ECFF"/>
              </a:solidFill>
              <a:ln w="3175">
                <a:solidFill>
                  <a:srgbClr val="4F6687"/>
                </a:solidFill>
                <a:miter lim="800000"/>
                <a:headEnd/>
                <a:tailEnd/>
              </a:ln>
            </p:spPr>
            <p:txBody>
              <a:bodyPr wrap="none" lIns="91432" tIns="45717" rIns="91432" bIns="45717"/>
              <a:lstStyle/>
              <a:p>
                <a:pPr eaLnBrk="0" hangingPunct="0">
                  <a:spcBef>
                    <a:spcPct val="20000"/>
                  </a:spcBef>
                </a:pPr>
                <a:r>
                  <a:rPr lang="da-DK" sz="1300" b="1">
                    <a:solidFill>
                      <a:srgbClr val="336699"/>
                    </a:solidFill>
                    <a:latin typeface="Verdana" pitchFamily="34" charset="0"/>
                    <a:ea typeface="ＭＳ Ｐゴシック" pitchFamily="34" charset="-128"/>
                  </a:rPr>
                  <a:t>MES/PCS</a:t>
                </a:r>
              </a:p>
              <a:p>
                <a:pPr eaLnBrk="0" hangingPunct="0">
                  <a:spcBef>
                    <a:spcPct val="20000"/>
                  </a:spcBef>
                </a:pPr>
                <a:r>
                  <a:rPr lang="da-DK" sz="1000">
                    <a:solidFill>
                      <a:srgbClr val="336699"/>
                    </a:solidFill>
                    <a:latin typeface="Verdana" pitchFamily="34" charset="0"/>
                    <a:ea typeface="ＭＳ Ｐゴシック" pitchFamily="34" charset="-128"/>
                  </a:rPr>
                  <a:t>factory Y</a:t>
                </a:r>
              </a:p>
            </p:txBody>
          </p:sp>
          <p:sp>
            <p:nvSpPr>
              <p:cNvPr id="4110" name="Rectangle 42"/>
              <p:cNvSpPr>
                <a:spLocks noChangeArrowheads="1"/>
              </p:cNvSpPr>
              <p:nvPr/>
            </p:nvSpPr>
            <p:spPr bwMode="auto">
              <a:xfrm>
                <a:off x="1804" y="2588"/>
                <a:ext cx="685" cy="310"/>
              </a:xfrm>
              <a:prstGeom prst="rect">
                <a:avLst/>
              </a:prstGeom>
              <a:solidFill>
                <a:srgbClr val="D9ECFF"/>
              </a:solidFill>
              <a:ln w="3175">
                <a:solidFill>
                  <a:srgbClr val="4F6687"/>
                </a:solidFill>
                <a:miter lim="800000"/>
                <a:headEnd/>
                <a:tailEnd/>
              </a:ln>
            </p:spPr>
            <p:txBody>
              <a:bodyPr wrap="none" lIns="91432" tIns="45717" rIns="91432" bIns="45717"/>
              <a:lstStyle/>
              <a:p>
                <a:pPr eaLnBrk="0" hangingPunct="0">
                  <a:spcBef>
                    <a:spcPct val="20000"/>
                  </a:spcBef>
                </a:pPr>
                <a:r>
                  <a:rPr lang="da-DK" sz="1300" b="1">
                    <a:solidFill>
                      <a:srgbClr val="336699"/>
                    </a:solidFill>
                    <a:latin typeface="Verdana" pitchFamily="34" charset="0"/>
                    <a:ea typeface="ＭＳ Ｐゴシック" pitchFamily="34" charset="-128"/>
                  </a:rPr>
                  <a:t>MES/PCS</a:t>
                </a:r>
              </a:p>
              <a:p>
                <a:pPr eaLnBrk="0" hangingPunct="0">
                  <a:spcBef>
                    <a:spcPct val="20000"/>
                  </a:spcBef>
                </a:pPr>
                <a:r>
                  <a:rPr lang="da-DK" sz="1000">
                    <a:solidFill>
                      <a:srgbClr val="336699"/>
                    </a:solidFill>
                    <a:latin typeface="Verdana" pitchFamily="34" charset="0"/>
                    <a:ea typeface="ＭＳ Ｐゴシック" pitchFamily="34" charset="-128"/>
                  </a:rPr>
                  <a:t>factory ..</a:t>
                </a:r>
              </a:p>
            </p:txBody>
          </p:sp>
          <p:sp>
            <p:nvSpPr>
              <p:cNvPr id="4111" name="Rectangle 44"/>
              <p:cNvSpPr>
                <a:spLocks noChangeArrowheads="1"/>
              </p:cNvSpPr>
              <p:nvPr/>
            </p:nvSpPr>
            <p:spPr bwMode="auto">
              <a:xfrm>
                <a:off x="1226" y="1542"/>
                <a:ext cx="515" cy="135"/>
              </a:xfrm>
              <a:prstGeom prst="rect">
                <a:avLst/>
              </a:prstGeom>
              <a:solidFill>
                <a:srgbClr val="43B3FF"/>
              </a:solidFill>
              <a:ln w="3175">
                <a:solidFill>
                  <a:schemeClr val="tx2"/>
                </a:solidFill>
                <a:miter lim="800000"/>
                <a:headEnd/>
                <a:tailEnd/>
              </a:ln>
            </p:spPr>
            <p:txBody>
              <a:bodyPr wrap="none" lIns="91432" tIns="45717" rIns="91432" bIns="45717" anchor="ctr"/>
              <a:lstStyle/>
              <a:p>
                <a:pPr eaLnBrk="0" hangingPunct="0">
                  <a:spcBef>
                    <a:spcPct val="20000"/>
                  </a:spcBef>
                </a:pPr>
                <a:r>
                  <a:rPr lang="da-DK" sz="1000">
                    <a:solidFill>
                      <a:schemeClr val="bg1"/>
                    </a:solidFill>
                    <a:latin typeface="Verdana" pitchFamily="34" charset="0"/>
                    <a:ea typeface="ＭＳ Ｐゴシック" pitchFamily="34" charset="-128"/>
                  </a:rPr>
                  <a:t>PI-PCS</a:t>
                </a:r>
              </a:p>
            </p:txBody>
          </p:sp>
          <p:sp>
            <p:nvSpPr>
              <p:cNvPr id="4112" name="Rectangle 45"/>
              <p:cNvSpPr>
                <a:spLocks noChangeArrowheads="1"/>
              </p:cNvSpPr>
              <p:nvPr/>
            </p:nvSpPr>
            <p:spPr bwMode="auto">
              <a:xfrm>
                <a:off x="1740" y="1542"/>
                <a:ext cx="442" cy="135"/>
              </a:xfrm>
              <a:prstGeom prst="rect">
                <a:avLst/>
              </a:prstGeom>
              <a:solidFill>
                <a:srgbClr val="43B3FF"/>
              </a:solidFill>
              <a:ln w="3175">
                <a:solidFill>
                  <a:schemeClr val="tx2"/>
                </a:solidFill>
                <a:miter lim="800000"/>
                <a:headEnd/>
                <a:tailEnd/>
              </a:ln>
            </p:spPr>
            <p:txBody>
              <a:bodyPr wrap="none" lIns="91432" tIns="45717" rIns="91432" bIns="45717" anchor="ctr"/>
              <a:lstStyle/>
              <a:p>
                <a:pPr eaLnBrk="0" hangingPunct="0">
                  <a:spcBef>
                    <a:spcPct val="20000"/>
                  </a:spcBef>
                </a:pPr>
                <a:r>
                  <a:rPr lang="da-DK" sz="1000">
                    <a:solidFill>
                      <a:schemeClr val="bg1"/>
                    </a:solidFill>
                    <a:latin typeface="Verdana" pitchFamily="34" charset="0"/>
                    <a:ea typeface="ＭＳ Ｐゴシック" pitchFamily="34" charset="-128"/>
                  </a:rPr>
                  <a:t>  …</a:t>
                </a:r>
              </a:p>
            </p:txBody>
          </p:sp>
          <p:cxnSp>
            <p:nvCxnSpPr>
              <p:cNvPr id="4113" name="AutoShape 47"/>
              <p:cNvCxnSpPr>
                <a:cxnSpLocks noChangeShapeType="1"/>
                <a:endCxn id="4133" idx="2"/>
              </p:cNvCxnSpPr>
              <p:nvPr/>
            </p:nvCxnSpPr>
            <p:spPr bwMode="auto">
              <a:xfrm rot="-5400000">
                <a:off x="318" y="1918"/>
                <a:ext cx="923" cy="442"/>
              </a:xfrm>
              <a:prstGeom prst="curvedConnector3">
                <a:avLst>
                  <a:gd name="adj1" fmla="val 49954"/>
                </a:avLst>
              </a:prstGeom>
              <a:noFill/>
              <a:ln w="12700">
                <a:solidFill>
                  <a:srgbClr val="6666FF"/>
                </a:solidFill>
                <a:round/>
                <a:headEnd type="triangle" w="med" len="med"/>
                <a:tailEnd type="triangle" w="med" len="med"/>
              </a:ln>
            </p:spPr>
          </p:cxnSp>
          <p:cxnSp>
            <p:nvCxnSpPr>
              <p:cNvPr id="4114" name="AutoShape 48"/>
              <p:cNvCxnSpPr>
                <a:cxnSpLocks noChangeShapeType="1"/>
                <a:endCxn id="4133" idx="2"/>
              </p:cNvCxnSpPr>
              <p:nvPr/>
            </p:nvCxnSpPr>
            <p:spPr bwMode="auto">
              <a:xfrm rot="5400000" flipH="1">
                <a:off x="660" y="2018"/>
                <a:ext cx="923" cy="242"/>
              </a:xfrm>
              <a:prstGeom prst="curvedConnector3">
                <a:avLst>
                  <a:gd name="adj1" fmla="val 49954"/>
                </a:avLst>
              </a:prstGeom>
              <a:noFill/>
              <a:ln w="12700">
                <a:solidFill>
                  <a:schemeClr val="hlink"/>
                </a:solidFill>
                <a:round/>
                <a:headEnd type="triangle" w="med" len="med"/>
                <a:tailEnd type="triangle" w="med" len="med"/>
              </a:ln>
            </p:spPr>
          </p:cxnSp>
          <p:cxnSp>
            <p:nvCxnSpPr>
              <p:cNvPr id="4115" name="AutoShape 49"/>
              <p:cNvCxnSpPr>
                <a:cxnSpLocks noChangeShapeType="1"/>
                <a:endCxn id="4133" idx="2"/>
              </p:cNvCxnSpPr>
              <p:nvPr/>
            </p:nvCxnSpPr>
            <p:spPr bwMode="auto">
              <a:xfrm rot="5400000" flipH="1">
                <a:off x="999" y="1679"/>
                <a:ext cx="923" cy="920"/>
              </a:xfrm>
              <a:prstGeom prst="curvedConnector3">
                <a:avLst>
                  <a:gd name="adj1" fmla="val 49954"/>
                </a:avLst>
              </a:prstGeom>
              <a:noFill/>
              <a:ln w="12700">
                <a:solidFill>
                  <a:schemeClr val="hlink"/>
                </a:solidFill>
                <a:round/>
                <a:headEnd type="triangle" w="med" len="med"/>
                <a:tailEnd type="triangle" w="med" len="med"/>
              </a:ln>
            </p:spPr>
          </p:cxnSp>
          <p:cxnSp>
            <p:nvCxnSpPr>
              <p:cNvPr id="4116" name="AutoShape 50"/>
              <p:cNvCxnSpPr>
                <a:cxnSpLocks noChangeShapeType="1"/>
              </p:cNvCxnSpPr>
              <p:nvPr/>
            </p:nvCxnSpPr>
            <p:spPr bwMode="auto">
              <a:xfrm rot="-5400000">
                <a:off x="578" y="1659"/>
                <a:ext cx="923" cy="936"/>
              </a:xfrm>
              <a:prstGeom prst="curvedConnector3">
                <a:avLst>
                  <a:gd name="adj1" fmla="val 50046"/>
                </a:avLst>
              </a:prstGeom>
              <a:noFill/>
              <a:ln w="12700">
                <a:solidFill>
                  <a:schemeClr val="hlink"/>
                </a:solidFill>
                <a:round/>
                <a:headEnd type="triangle" w="med" len="med"/>
                <a:tailEnd type="triangle" w="med" len="med"/>
              </a:ln>
            </p:spPr>
          </p:cxnSp>
          <p:cxnSp>
            <p:nvCxnSpPr>
              <p:cNvPr id="4117" name="AutoShape 51"/>
              <p:cNvCxnSpPr>
                <a:cxnSpLocks noChangeShapeType="1"/>
                <a:stCxn id="4109" idx="0"/>
                <a:endCxn id="4111" idx="2"/>
              </p:cNvCxnSpPr>
              <p:nvPr/>
            </p:nvCxnSpPr>
            <p:spPr bwMode="auto">
              <a:xfrm rot="-5400000">
                <a:off x="1021" y="2126"/>
                <a:ext cx="911" cy="14"/>
              </a:xfrm>
              <a:prstGeom prst="curvedConnector3">
                <a:avLst>
                  <a:gd name="adj1" fmla="val 50056"/>
                </a:avLst>
              </a:prstGeom>
              <a:noFill/>
              <a:ln w="12700">
                <a:solidFill>
                  <a:srgbClr val="6666FF"/>
                </a:solidFill>
                <a:round/>
                <a:headEnd type="triangle" w="med" len="med"/>
                <a:tailEnd type="triangle" w="med" len="med"/>
              </a:ln>
            </p:spPr>
          </p:cxnSp>
          <p:cxnSp>
            <p:nvCxnSpPr>
              <p:cNvPr id="4118" name="AutoShape 52"/>
              <p:cNvCxnSpPr>
                <a:cxnSpLocks noChangeShapeType="1"/>
                <a:stCxn id="4110" idx="0"/>
                <a:endCxn id="4111" idx="2"/>
              </p:cNvCxnSpPr>
              <p:nvPr/>
            </p:nvCxnSpPr>
            <p:spPr bwMode="auto">
              <a:xfrm rot="5400000" flipH="1">
                <a:off x="1360" y="1801"/>
                <a:ext cx="911" cy="663"/>
              </a:xfrm>
              <a:prstGeom prst="curvedConnector3">
                <a:avLst>
                  <a:gd name="adj1" fmla="val 50056"/>
                </a:avLst>
              </a:prstGeom>
              <a:noFill/>
              <a:ln w="12700">
                <a:solidFill>
                  <a:srgbClr val="6666FF"/>
                </a:solidFill>
                <a:round/>
                <a:headEnd type="triangle" w="med" len="med"/>
                <a:tailEnd type="triangle" w="med" len="med"/>
              </a:ln>
            </p:spPr>
          </p:cxnSp>
          <p:cxnSp>
            <p:nvCxnSpPr>
              <p:cNvPr id="4119" name="AutoShape 53"/>
              <p:cNvCxnSpPr>
                <a:cxnSpLocks noChangeShapeType="1"/>
                <a:stCxn id="4109" idx="0"/>
                <a:endCxn id="4112" idx="2"/>
              </p:cNvCxnSpPr>
              <p:nvPr/>
            </p:nvCxnSpPr>
            <p:spPr bwMode="auto">
              <a:xfrm rot="-5400000">
                <a:off x="1260" y="1887"/>
                <a:ext cx="911" cy="491"/>
              </a:xfrm>
              <a:prstGeom prst="curvedConnector3">
                <a:avLst>
                  <a:gd name="adj1" fmla="val 50056"/>
                </a:avLst>
              </a:prstGeom>
              <a:noFill/>
              <a:ln w="12700">
                <a:solidFill>
                  <a:srgbClr val="6666FF"/>
                </a:solidFill>
                <a:round/>
                <a:headEnd type="triangle" w="med" len="med"/>
                <a:tailEnd type="triangle" w="med" len="med"/>
              </a:ln>
            </p:spPr>
          </p:cxnSp>
          <p:cxnSp>
            <p:nvCxnSpPr>
              <p:cNvPr id="4120" name="AutoShape 54"/>
              <p:cNvCxnSpPr>
                <a:cxnSpLocks noChangeShapeType="1"/>
                <a:stCxn id="4108" idx="0"/>
                <a:endCxn id="4112" idx="2"/>
              </p:cNvCxnSpPr>
              <p:nvPr/>
            </p:nvCxnSpPr>
            <p:spPr bwMode="auto">
              <a:xfrm rot="-5400000">
                <a:off x="917" y="1545"/>
                <a:ext cx="911" cy="1176"/>
              </a:xfrm>
              <a:prstGeom prst="curvedConnector3">
                <a:avLst>
                  <a:gd name="adj1" fmla="val 50056"/>
                </a:avLst>
              </a:prstGeom>
              <a:noFill/>
              <a:ln w="12700">
                <a:solidFill>
                  <a:schemeClr val="hlink"/>
                </a:solidFill>
                <a:round/>
                <a:headEnd type="triangle" w="med" len="med"/>
                <a:tailEnd type="triangle" w="med" len="med"/>
              </a:ln>
            </p:spPr>
          </p:cxnSp>
          <p:cxnSp>
            <p:nvCxnSpPr>
              <p:cNvPr id="4121" name="AutoShape 55"/>
              <p:cNvCxnSpPr>
                <a:cxnSpLocks noChangeShapeType="1"/>
                <a:stCxn id="4110" idx="0"/>
                <a:endCxn id="4112" idx="2"/>
              </p:cNvCxnSpPr>
              <p:nvPr/>
            </p:nvCxnSpPr>
            <p:spPr bwMode="auto">
              <a:xfrm rot="5400000" flipH="1">
                <a:off x="1598" y="2040"/>
                <a:ext cx="911" cy="186"/>
              </a:xfrm>
              <a:prstGeom prst="curvedConnector3">
                <a:avLst>
                  <a:gd name="adj1" fmla="val 50056"/>
                </a:avLst>
              </a:prstGeom>
              <a:noFill/>
              <a:ln w="12700">
                <a:solidFill>
                  <a:schemeClr val="hlink"/>
                </a:solidFill>
                <a:round/>
                <a:headEnd type="triangle" w="med" len="med"/>
                <a:tailEnd type="triangle" w="med" len="med"/>
              </a:ln>
            </p:spPr>
          </p:cxnSp>
          <p:cxnSp>
            <p:nvCxnSpPr>
              <p:cNvPr id="4122" name="AutoShape 56"/>
              <p:cNvCxnSpPr>
                <a:cxnSpLocks noChangeShapeType="1"/>
              </p:cNvCxnSpPr>
              <p:nvPr/>
            </p:nvCxnSpPr>
            <p:spPr bwMode="auto">
              <a:xfrm rot="5400000" flipH="1">
                <a:off x="187" y="1970"/>
                <a:ext cx="1211" cy="15"/>
              </a:xfrm>
              <a:prstGeom prst="curvedConnector4">
                <a:avLst>
                  <a:gd name="adj1" fmla="val 43694"/>
                  <a:gd name="adj2" fmla="val 1000000"/>
                </a:avLst>
              </a:prstGeom>
              <a:noFill/>
              <a:ln w="12700">
                <a:solidFill>
                  <a:schemeClr val="hlink"/>
                </a:solidFill>
                <a:round/>
                <a:headEnd type="triangle" w="med" len="med"/>
                <a:tailEnd type="triangle" w="med" len="med"/>
              </a:ln>
            </p:spPr>
          </p:cxnSp>
          <p:cxnSp>
            <p:nvCxnSpPr>
              <p:cNvPr id="4123" name="AutoShape 57"/>
              <p:cNvCxnSpPr>
                <a:cxnSpLocks noChangeShapeType="1"/>
                <a:endCxn id="4134" idx="3"/>
              </p:cNvCxnSpPr>
              <p:nvPr/>
            </p:nvCxnSpPr>
            <p:spPr bwMode="auto">
              <a:xfrm rot="-5400000">
                <a:off x="1330" y="1752"/>
                <a:ext cx="1212" cy="492"/>
              </a:xfrm>
              <a:prstGeom prst="curvedConnector4">
                <a:avLst>
                  <a:gd name="adj1" fmla="val 43694"/>
                  <a:gd name="adj2" fmla="val 126088"/>
                </a:avLst>
              </a:prstGeom>
              <a:noFill/>
              <a:ln w="12700">
                <a:solidFill>
                  <a:srgbClr val="6666FF"/>
                </a:solidFill>
                <a:round/>
                <a:headEnd type="triangle" w="med" len="med"/>
                <a:tailEnd type="triangle" w="med" len="med"/>
              </a:ln>
            </p:spPr>
          </p:cxnSp>
          <p:cxnSp>
            <p:nvCxnSpPr>
              <p:cNvPr id="4124" name="AutoShape 58"/>
              <p:cNvCxnSpPr>
                <a:cxnSpLocks noChangeShapeType="1"/>
                <a:stCxn id="4134" idx="1"/>
              </p:cNvCxnSpPr>
              <p:nvPr/>
            </p:nvCxnSpPr>
            <p:spPr bwMode="auto">
              <a:xfrm rot="10800000" flipH="1" flipV="1">
                <a:off x="771" y="1392"/>
                <a:ext cx="242" cy="1212"/>
              </a:xfrm>
              <a:prstGeom prst="curvedConnector4">
                <a:avLst>
                  <a:gd name="adj1" fmla="val -52940"/>
                  <a:gd name="adj2" fmla="val 56306"/>
                </a:avLst>
              </a:prstGeom>
              <a:noFill/>
              <a:ln w="12700">
                <a:solidFill>
                  <a:srgbClr val="6666FF"/>
                </a:solidFill>
                <a:round/>
                <a:headEnd type="triangle" w="med" len="med"/>
                <a:tailEnd type="triangle" w="med" len="med"/>
              </a:ln>
            </p:spPr>
          </p:cxnSp>
          <p:cxnSp>
            <p:nvCxnSpPr>
              <p:cNvPr id="4125" name="AutoShape 59"/>
              <p:cNvCxnSpPr>
                <a:cxnSpLocks noChangeShapeType="1"/>
                <a:stCxn id="4134" idx="1"/>
              </p:cNvCxnSpPr>
              <p:nvPr/>
            </p:nvCxnSpPr>
            <p:spPr bwMode="auto">
              <a:xfrm rot="10800000" flipH="1" flipV="1">
                <a:off x="771" y="1392"/>
                <a:ext cx="919" cy="1212"/>
              </a:xfrm>
              <a:prstGeom prst="curvedConnector4">
                <a:avLst>
                  <a:gd name="adj1" fmla="val -13954"/>
                  <a:gd name="adj2" fmla="val 56306"/>
                </a:avLst>
              </a:prstGeom>
              <a:noFill/>
              <a:ln w="12700">
                <a:solidFill>
                  <a:srgbClr val="6666FF"/>
                </a:solidFill>
                <a:round/>
                <a:headEnd type="triangle" w="med" len="med"/>
                <a:tailEnd type="triangle" w="med" len="med"/>
              </a:ln>
            </p:spPr>
          </p:cxnSp>
          <p:cxnSp>
            <p:nvCxnSpPr>
              <p:cNvPr id="4126" name="AutoShape 60"/>
              <p:cNvCxnSpPr>
                <a:cxnSpLocks noChangeShapeType="1"/>
                <a:stCxn id="4134" idx="3"/>
              </p:cNvCxnSpPr>
              <p:nvPr/>
            </p:nvCxnSpPr>
            <p:spPr bwMode="auto">
              <a:xfrm flipH="1">
                <a:off x="1241" y="1392"/>
                <a:ext cx="941" cy="1212"/>
              </a:xfrm>
              <a:prstGeom prst="curvedConnector4">
                <a:avLst>
                  <a:gd name="adj1" fmla="val -13634"/>
                  <a:gd name="adj2" fmla="val 56306"/>
                </a:avLst>
              </a:prstGeom>
              <a:noFill/>
              <a:ln w="12700">
                <a:solidFill>
                  <a:srgbClr val="6666FF"/>
                </a:solidFill>
                <a:round/>
                <a:headEnd type="triangle" w="med" len="med"/>
                <a:tailEnd type="triangle" w="med" len="med"/>
              </a:ln>
            </p:spPr>
          </p:cxnSp>
          <p:cxnSp>
            <p:nvCxnSpPr>
              <p:cNvPr id="4127" name="AutoShape 61"/>
              <p:cNvCxnSpPr>
                <a:cxnSpLocks noChangeShapeType="1"/>
                <a:stCxn id="4134" idx="3"/>
              </p:cNvCxnSpPr>
              <p:nvPr/>
            </p:nvCxnSpPr>
            <p:spPr bwMode="auto">
              <a:xfrm flipH="1">
                <a:off x="557" y="1392"/>
                <a:ext cx="1625" cy="1212"/>
              </a:xfrm>
              <a:prstGeom prst="curvedConnector4">
                <a:avLst>
                  <a:gd name="adj1" fmla="val -7894"/>
                  <a:gd name="adj2" fmla="val 56306"/>
                </a:avLst>
              </a:prstGeom>
              <a:noFill/>
              <a:ln w="12700">
                <a:solidFill>
                  <a:schemeClr val="hlink"/>
                </a:solidFill>
                <a:round/>
                <a:headEnd type="triangle" w="med" len="med"/>
                <a:tailEnd type="triangle" w="med" len="med"/>
              </a:ln>
            </p:spPr>
          </p:cxnSp>
          <p:cxnSp>
            <p:nvCxnSpPr>
              <p:cNvPr id="4128" name="AutoShape 62"/>
              <p:cNvCxnSpPr>
                <a:cxnSpLocks noChangeShapeType="1"/>
                <a:stCxn id="4111" idx="2"/>
              </p:cNvCxnSpPr>
              <p:nvPr/>
            </p:nvCxnSpPr>
            <p:spPr bwMode="auto">
              <a:xfrm rot="16200000" flipH="1">
                <a:off x="1462" y="1699"/>
                <a:ext cx="923" cy="879"/>
              </a:xfrm>
              <a:prstGeom prst="curvedConnector3">
                <a:avLst>
                  <a:gd name="adj1" fmla="val 49954"/>
                </a:avLst>
              </a:prstGeom>
              <a:noFill/>
              <a:ln w="12700">
                <a:solidFill>
                  <a:schemeClr val="hlink"/>
                </a:solidFill>
                <a:round/>
                <a:headEnd type="triangle" w="med" len="med"/>
                <a:tailEnd type="triangle" w="med" len="med"/>
              </a:ln>
            </p:spPr>
          </p:cxnSp>
          <p:cxnSp>
            <p:nvCxnSpPr>
              <p:cNvPr id="4129" name="AutoShape 63"/>
              <p:cNvCxnSpPr>
                <a:cxnSpLocks noChangeShapeType="1"/>
                <a:stCxn id="4112" idx="2"/>
              </p:cNvCxnSpPr>
              <p:nvPr/>
            </p:nvCxnSpPr>
            <p:spPr bwMode="auto">
              <a:xfrm rot="16200000" flipH="1">
                <a:off x="1705" y="1933"/>
                <a:ext cx="923" cy="412"/>
              </a:xfrm>
              <a:prstGeom prst="curvedConnector3">
                <a:avLst>
                  <a:gd name="adj1" fmla="val 49954"/>
                </a:avLst>
              </a:prstGeom>
              <a:noFill/>
              <a:ln w="12700">
                <a:solidFill>
                  <a:schemeClr val="hlink"/>
                </a:solidFill>
                <a:round/>
                <a:headEnd type="triangle" w="med" len="med"/>
                <a:tailEnd type="triangle" w="med" len="med"/>
              </a:ln>
            </p:spPr>
          </p:cxnSp>
          <p:cxnSp>
            <p:nvCxnSpPr>
              <p:cNvPr id="4130" name="AutoShape 64"/>
              <p:cNvCxnSpPr>
                <a:cxnSpLocks noChangeShapeType="1"/>
                <a:stCxn id="4133" idx="2"/>
              </p:cNvCxnSpPr>
              <p:nvPr/>
            </p:nvCxnSpPr>
            <p:spPr bwMode="auto">
              <a:xfrm rot="16200000" flipH="1">
                <a:off x="1226" y="1452"/>
                <a:ext cx="923" cy="1374"/>
              </a:xfrm>
              <a:prstGeom prst="curvedConnector3">
                <a:avLst>
                  <a:gd name="adj1" fmla="val 49954"/>
                </a:avLst>
              </a:prstGeom>
              <a:noFill/>
              <a:ln w="12700">
                <a:solidFill>
                  <a:srgbClr val="6666FF"/>
                </a:solidFill>
                <a:round/>
                <a:headEnd type="triangle" w="med" len="med"/>
                <a:tailEnd type="triangle" w="med" len="med"/>
              </a:ln>
            </p:spPr>
          </p:cxnSp>
          <p:cxnSp>
            <p:nvCxnSpPr>
              <p:cNvPr id="4131" name="AutoShape 65"/>
              <p:cNvCxnSpPr>
                <a:cxnSpLocks noChangeShapeType="1"/>
                <a:stCxn id="4111" idx="2"/>
              </p:cNvCxnSpPr>
              <p:nvPr/>
            </p:nvCxnSpPr>
            <p:spPr bwMode="auto">
              <a:xfrm rot="5400000">
                <a:off x="782" y="1898"/>
                <a:ext cx="923" cy="481"/>
              </a:xfrm>
              <a:prstGeom prst="curvedConnector3">
                <a:avLst>
                  <a:gd name="adj1" fmla="val 49954"/>
                </a:avLst>
              </a:prstGeom>
              <a:noFill/>
              <a:ln w="12700">
                <a:solidFill>
                  <a:srgbClr val="6666FF"/>
                </a:solidFill>
                <a:round/>
                <a:headEnd type="triangle" w="med" len="med"/>
                <a:tailEnd type="triangle" w="med" len="med"/>
              </a:ln>
            </p:spPr>
          </p:cxnSp>
          <p:cxnSp>
            <p:nvCxnSpPr>
              <p:cNvPr id="4132" name="AutoShape 66"/>
              <p:cNvCxnSpPr>
                <a:cxnSpLocks noChangeShapeType="1"/>
                <a:stCxn id="4112" idx="2"/>
              </p:cNvCxnSpPr>
              <p:nvPr/>
            </p:nvCxnSpPr>
            <p:spPr bwMode="auto">
              <a:xfrm rot="5400000">
                <a:off x="1025" y="1665"/>
                <a:ext cx="923" cy="948"/>
              </a:xfrm>
              <a:prstGeom prst="curvedConnector3">
                <a:avLst>
                  <a:gd name="adj1" fmla="val 49954"/>
                </a:avLst>
              </a:prstGeom>
              <a:noFill/>
              <a:ln w="12700">
                <a:solidFill>
                  <a:srgbClr val="6666FF"/>
                </a:solidFill>
                <a:round/>
                <a:headEnd type="triangle" w="med" len="med"/>
                <a:tailEnd type="triangle" w="med" len="med"/>
              </a:ln>
            </p:spPr>
          </p:cxnSp>
          <p:sp>
            <p:nvSpPr>
              <p:cNvPr id="4133" name="Rectangle 46"/>
              <p:cNvSpPr>
                <a:spLocks noChangeArrowheads="1"/>
              </p:cNvSpPr>
              <p:nvPr/>
            </p:nvSpPr>
            <p:spPr bwMode="auto">
              <a:xfrm>
                <a:off x="771" y="1545"/>
                <a:ext cx="460" cy="132"/>
              </a:xfrm>
              <a:prstGeom prst="rect">
                <a:avLst/>
              </a:prstGeom>
              <a:solidFill>
                <a:srgbClr val="43B3FF"/>
              </a:solidFill>
              <a:ln w="3175">
                <a:solidFill>
                  <a:schemeClr val="tx2"/>
                </a:solidFill>
                <a:miter lim="800000"/>
                <a:headEnd/>
                <a:tailEnd/>
              </a:ln>
            </p:spPr>
            <p:txBody>
              <a:bodyPr wrap="none" lIns="91432" tIns="45717" rIns="91432" bIns="45717" anchor="ctr"/>
              <a:lstStyle/>
              <a:p>
                <a:pPr eaLnBrk="0" hangingPunct="0">
                  <a:spcBef>
                    <a:spcPct val="20000"/>
                  </a:spcBef>
                </a:pPr>
                <a:r>
                  <a:rPr lang="da-DK" sz="1000">
                    <a:solidFill>
                      <a:schemeClr val="bg1"/>
                    </a:solidFill>
                    <a:latin typeface="Verdana" pitchFamily="34" charset="0"/>
                    <a:ea typeface="ＭＳ Ｐゴシック" pitchFamily="34" charset="-128"/>
                  </a:rPr>
                  <a:t>  …</a:t>
                </a:r>
              </a:p>
            </p:txBody>
          </p:sp>
          <p:sp>
            <p:nvSpPr>
              <p:cNvPr id="4134" name="Rectangle 39"/>
              <p:cNvSpPr>
                <a:spLocks noChangeArrowheads="1"/>
              </p:cNvSpPr>
              <p:nvPr/>
            </p:nvSpPr>
            <p:spPr bwMode="auto">
              <a:xfrm>
                <a:off x="771" y="1239"/>
                <a:ext cx="1411" cy="306"/>
              </a:xfrm>
              <a:prstGeom prst="rect">
                <a:avLst/>
              </a:prstGeom>
              <a:solidFill>
                <a:srgbClr val="43B3FF"/>
              </a:solidFill>
              <a:ln w="3175">
                <a:solidFill>
                  <a:schemeClr val="tx2"/>
                </a:solidFill>
                <a:miter lim="800000"/>
                <a:headEnd/>
                <a:tailEnd/>
              </a:ln>
            </p:spPr>
            <p:txBody>
              <a:bodyPr wrap="none" lIns="91432" tIns="45717" rIns="91432" bIns="45717" anchor="ctr"/>
              <a:lstStyle/>
              <a:p>
                <a:pPr eaLnBrk="0" hangingPunct="0">
                  <a:spcAft>
                    <a:spcPct val="20000"/>
                  </a:spcAft>
                </a:pPr>
                <a:r>
                  <a:rPr lang="da-DK" sz="1400" b="1">
                    <a:solidFill>
                      <a:schemeClr val="bg1"/>
                    </a:solidFill>
                    <a:latin typeface="Verdana" pitchFamily="34" charset="0"/>
                    <a:ea typeface="ＭＳ Ｐゴシック" pitchFamily="34" charset="-128"/>
                  </a:rPr>
                  <a:t>SAP R/3 </a:t>
                </a:r>
              </a:p>
              <a:p>
                <a:pPr eaLnBrk="0" hangingPunct="0">
                  <a:spcAft>
                    <a:spcPct val="20000"/>
                  </a:spcAft>
                </a:pPr>
                <a:r>
                  <a:rPr lang="da-DK" sz="1100" b="1">
                    <a:solidFill>
                      <a:schemeClr val="bg1"/>
                    </a:solidFill>
                    <a:latin typeface="Verdana" pitchFamily="34" charset="0"/>
                    <a:ea typeface="ＭＳ Ｐゴシック" pitchFamily="34" charset="-128"/>
                  </a:rPr>
                  <a:t>MM    –    PP-PI    –    QM</a:t>
                </a:r>
              </a:p>
            </p:txBody>
          </p:sp>
        </p:grpSp>
      </p:gr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0866" name="Rectangle 2"/>
          <p:cNvSpPr>
            <a:spLocks noGrp="1" noChangeArrowheads="1"/>
          </p:cNvSpPr>
          <p:nvPr>
            <p:ph type="title"/>
          </p:nvPr>
        </p:nvSpPr>
        <p:spPr/>
        <p:txBody>
          <a:bodyPr/>
          <a:lstStyle/>
          <a:p>
            <a:r>
              <a:rPr lang="en-US" smtClean="0"/>
              <a:t>Actual Proposed Design</a:t>
            </a:r>
          </a:p>
        </p:txBody>
      </p:sp>
      <p:pic>
        <p:nvPicPr>
          <p:cNvPr id="1060867" name="Picture 3"/>
          <p:cNvPicPr>
            <a:picLocks noChangeAspect="1" noChangeArrowheads="1"/>
          </p:cNvPicPr>
          <p:nvPr/>
        </p:nvPicPr>
        <p:blipFill>
          <a:blip r:embed="rId2" cstate="print"/>
          <a:srcRect l="6149" t="25349" r="12317" b="10617"/>
          <a:stretch>
            <a:fillRect/>
          </a:stretch>
        </p:blipFill>
        <p:spPr bwMode="auto">
          <a:xfrm>
            <a:off x="395288" y="1152525"/>
            <a:ext cx="8748712" cy="5495925"/>
          </a:xfrm>
          <a:prstGeom prst="rect">
            <a:avLst/>
          </a:prstGeom>
          <a:noFill/>
          <a:ln w="25400" algn="ctr">
            <a:noFill/>
            <a:miter lim="800000"/>
            <a:headEnd/>
            <a:tailEnd/>
          </a:ln>
          <a:effectLst/>
        </p:spPr>
      </p:pic>
    </p:spTree>
  </p:cSld>
  <p:clrMapOvr>
    <a:masterClrMapping/>
  </p:clrMapOvr>
  <p:transition advTm="500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0674" name="Rectangle 2"/>
          <p:cNvSpPr>
            <a:spLocks noGrp="1" noChangeArrowheads="1"/>
          </p:cNvSpPr>
          <p:nvPr>
            <p:ph type="title"/>
          </p:nvPr>
        </p:nvSpPr>
        <p:spPr/>
        <p:txBody>
          <a:bodyPr/>
          <a:lstStyle/>
          <a:p>
            <a:r>
              <a:rPr lang="en-US" smtClean="0"/>
              <a:t>Actual Proposed Design</a:t>
            </a:r>
          </a:p>
        </p:txBody>
      </p:sp>
      <p:pic>
        <p:nvPicPr>
          <p:cNvPr id="1180675" name="Picture 3"/>
          <p:cNvPicPr>
            <a:picLocks noChangeAspect="1" noChangeArrowheads="1"/>
          </p:cNvPicPr>
          <p:nvPr/>
        </p:nvPicPr>
        <p:blipFill>
          <a:blip r:embed="rId2" cstate="print"/>
          <a:srcRect l="6149" t="25349" r="12317" b="10617"/>
          <a:stretch>
            <a:fillRect/>
          </a:stretch>
        </p:blipFill>
        <p:spPr bwMode="auto">
          <a:xfrm>
            <a:off x="395288" y="1152525"/>
            <a:ext cx="8748712" cy="5495925"/>
          </a:xfrm>
          <a:prstGeom prst="rect">
            <a:avLst/>
          </a:prstGeom>
          <a:noFill/>
          <a:ln w="25400" algn="ctr">
            <a:noFill/>
            <a:miter lim="800000"/>
            <a:headEnd/>
            <a:tailEnd/>
          </a:ln>
          <a:effectLst/>
        </p:spPr>
      </p:pic>
      <p:pic>
        <p:nvPicPr>
          <p:cNvPr id="1180676" name="Picture 4" descr="Wed -- Sunny Mohar -- Spaghetti bowl"/>
          <p:cNvPicPr>
            <a:picLocks noChangeAspect="1" noChangeArrowheads="1"/>
          </p:cNvPicPr>
          <p:nvPr/>
        </p:nvPicPr>
        <p:blipFill>
          <a:blip r:embed="rId3" cstate="print"/>
          <a:srcRect/>
          <a:stretch>
            <a:fillRect/>
          </a:stretch>
        </p:blipFill>
        <p:spPr bwMode="auto">
          <a:xfrm>
            <a:off x="5135563" y="5265738"/>
            <a:ext cx="1023937" cy="1038225"/>
          </a:xfrm>
          <a:prstGeom prst="rect">
            <a:avLst/>
          </a:prstGeom>
          <a:noFill/>
          <a:ln w="9525">
            <a:noFill/>
            <a:miter lim="800000"/>
            <a:headEnd/>
            <a:tailEnd/>
          </a:ln>
        </p:spPr>
      </p:pic>
    </p:spTree>
  </p:cSld>
  <p:clrMapOvr>
    <a:masterClrMapping/>
  </p:clrMapOvr>
  <p:transition advTm="500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7378" name="Rectangle 2"/>
          <p:cNvSpPr>
            <a:spLocks noChangeArrowheads="1"/>
          </p:cNvSpPr>
          <p:nvPr/>
        </p:nvSpPr>
        <p:spPr bwMode="auto">
          <a:xfrm>
            <a:off x="85725" y="2219325"/>
            <a:ext cx="2087563" cy="3081338"/>
          </a:xfrm>
          <a:prstGeom prst="rect">
            <a:avLst/>
          </a:prstGeom>
          <a:solidFill>
            <a:srgbClr val="FFFF99">
              <a:alpha val="80000"/>
            </a:srgbClr>
          </a:solidFill>
          <a:ln w="25400">
            <a:solidFill>
              <a:schemeClr val="tx1"/>
            </a:solidFill>
            <a:miter lim="800000"/>
            <a:headEnd/>
            <a:tailEnd/>
          </a:ln>
          <a:effectLst/>
        </p:spPr>
        <p:txBody>
          <a:bodyPr tIns="0" anchor="ctr"/>
          <a:lstStyle/>
          <a:p>
            <a:r>
              <a:rPr lang="en-US" sz="2000" b="1">
                <a:solidFill>
                  <a:schemeClr val="tx1"/>
                </a:solidFill>
                <a:latin typeface="Arial" charset="0"/>
              </a:rPr>
              <a:t>EPC &amp; OEM Engineering Product Design Data &amp; Reliability Study Data</a:t>
            </a:r>
          </a:p>
        </p:txBody>
      </p:sp>
      <p:sp>
        <p:nvSpPr>
          <p:cNvPr id="997379" name="Rectangle 3"/>
          <p:cNvSpPr>
            <a:spLocks noChangeArrowheads="1"/>
          </p:cNvSpPr>
          <p:nvPr/>
        </p:nvSpPr>
        <p:spPr bwMode="auto">
          <a:xfrm>
            <a:off x="0" y="5613400"/>
            <a:ext cx="9144000" cy="838200"/>
          </a:xfrm>
          <a:prstGeom prst="rect">
            <a:avLst/>
          </a:prstGeom>
          <a:solidFill>
            <a:srgbClr val="FF9966"/>
          </a:solidFill>
          <a:ln w="9525">
            <a:solidFill>
              <a:srgbClr val="FF6600"/>
            </a:solidFill>
            <a:miter lim="800000"/>
            <a:headEnd/>
            <a:tailEnd/>
          </a:ln>
          <a:effectLst/>
        </p:spPr>
        <p:txBody>
          <a:bodyPr wrap="none" anchorCtr="1"/>
          <a:lstStyle/>
          <a:p>
            <a:r>
              <a:rPr kumimoji="1" lang="en-US" sz="2400" b="1">
                <a:solidFill>
                  <a:schemeClr val="tx2"/>
                </a:solidFill>
                <a:latin typeface="Tahoma" pitchFamily="34" charset="0"/>
                <a:ea typeface="ＭＳ Ｐゴシック" pitchFamily="34" charset="-128"/>
              </a:rPr>
              <a:t>Control Systems, Plant Data Historians  </a:t>
            </a:r>
          </a:p>
          <a:p>
            <a:r>
              <a:rPr kumimoji="1" lang="en-US" sz="2400" b="1">
                <a:solidFill>
                  <a:schemeClr val="tx2"/>
                </a:solidFill>
                <a:latin typeface="Tahoma" pitchFamily="34" charset="0"/>
                <a:ea typeface="ＭＳ Ｐゴシック" pitchFamily="34" charset="-128"/>
              </a:rPr>
              <a:t>&amp; Plant Asset </a:t>
            </a:r>
            <a:r>
              <a:rPr kumimoji="1" lang="en-US" sz="2400" b="1">
                <a:solidFill>
                  <a:schemeClr val="tx2"/>
                </a:solidFill>
                <a:latin typeface="Tahoma" pitchFamily="34" charset="0"/>
              </a:rPr>
              <a:t>Health/Safety/Environmental Systems</a:t>
            </a:r>
            <a:r>
              <a:rPr kumimoji="1" lang="en-US" sz="2400" b="1">
                <a:solidFill>
                  <a:schemeClr val="tx2"/>
                </a:solidFill>
                <a:latin typeface="Tahoma" pitchFamily="34" charset="0"/>
                <a:ea typeface="ＭＳ Ｐゴシック" pitchFamily="34" charset="-128"/>
              </a:rPr>
              <a:t> Data</a:t>
            </a:r>
          </a:p>
        </p:txBody>
      </p:sp>
      <p:sp>
        <p:nvSpPr>
          <p:cNvPr id="997380" name="Rectangle 4"/>
          <p:cNvSpPr>
            <a:spLocks noChangeArrowheads="1"/>
          </p:cNvSpPr>
          <p:nvPr/>
        </p:nvSpPr>
        <p:spPr bwMode="auto">
          <a:xfrm>
            <a:off x="117475" y="1031875"/>
            <a:ext cx="3787775" cy="922338"/>
          </a:xfrm>
          <a:prstGeom prst="rect">
            <a:avLst/>
          </a:prstGeom>
          <a:solidFill>
            <a:srgbClr val="3399FF">
              <a:alpha val="50000"/>
            </a:srgbClr>
          </a:solidFill>
          <a:ln w="9525">
            <a:solidFill>
              <a:schemeClr val="tx1"/>
            </a:solidFill>
            <a:miter lim="800000"/>
            <a:headEnd/>
            <a:tailEnd/>
          </a:ln>
          <a:effectLst/>
        </p:spPr>
        <p:txBody>
          <a:bodyPr wrap="none" anchor="ctr"/>
          <a:lstStyle/>
          <a:p>
            <a:r>
              <a:rPr kumimoji="1" lang="en-US" sz="2000" b="1">
                <a:solidFill>
                  <a:schemeClr val="tx2"/>
                </a:solidFill>
                <a:latin typeface="Tahoma" pitchFamily="34" charset="0"/>
                <a:ea typeface="ＭＳ Ｐゴシック" pitchFamily="34" charset="-128"/>
              </a:rPr>
              <a:t>Enterprise HR, Financial,</a:t>
            </a:r>
          </a:p>
          <a:p>
            <a:r>
              <a:rPr kumimoji="1" lang="en-US" sz="2000" b="1">
                <a:solidFill>
                  <a:schemeClr val="tx2"/>
                </a:solidFill>
                <a:latin typeface="Tahoma" pitchFamily="34" charset="0"/>
                <a:ea typeface="ＭＳ Ｐゴシック" pitchFamily="34" charset="-128"/>
              </a:rPr>
              <a:t>Materiel, Logistics, &amp;</a:t>
            </a:r>
          </a:p>
          <a:p>
            <a:r>
              <a:rPr kumimoji="1" lang="en-US" sz="2000" b="1">
                <a:solidFill>
                  <a:schemeClr val="tx2"/>
                </a:solidFill>
                <a:latin typeface="Tahoma" pitchFamily="34" charset="0"/>
                <a:ea typeface="ＭＳ Ｐゴシック" pitchFamily="34" charset="-128"/>
              </a:rPr>
              <a:t>Mission Capability Data</a:t>
            </a:r>
          </a:p>
        </p:txBody>
      </p:sp>
      <p:sp>
        <p:nvSpPr>
          <p:cNvPr id="997381" name="Rectangle 5"/>
          <p:cNvSpPr>
            <a:spLocks noChangeArrowheads="1"/>
          </p:cNvSpPr>
          <p:nvPr/>
        </p:nvSpPr>
        <p:spPr bwMode="auto">
          <a:xfrm>
            <a:off x="6753225" y="2359152"/>
            <a:ext cx="2290763" cy="2871216"/>
          </a:xfrm>
          <a:prstGeom prst="rect">
            <a:avLst/>
          </a:prstGeom>
          <a:solidFill>
            <a:srgbClr val="D3F5D7"/>
          </a:solidFill>
          <a:ln w="25400">
            <a:solidFill>
              <a:schemeClr val="tx1"/>
            </a:solidFill>
            <a:miter lim="800000"/>
            <a:headEnd/>
            <a:tailEnd/>
          </a:ln>
          <a:effectLst/>
        </p:spPr>
        <p:txBody>
          <a:bodyPr tIns="0" anchor="ctr"/>
          <a:lstStyle/>
          <a:p>
            <a:r>
              <a:rPr lang="en-US" sz="2000" b="1" dirty="0" smtClean="0">
                <a:solidFill>
                  <a:schemeClr val="tx1"/>
                </a:solidFill>
                <a:latin typeface="Arial" pitchFamily="34" charset="0"/>
              </a:rPr>
              <a:t>Maintenance   Work Plans,  Maintenance </a:t>
            </a:r>
            <a:r>
              <a:rPr lang="en-US" sz="2000" b="1" dirty="0" err="1" smtClean="0">
                <a:solidFill>
                  <a:schemeClr val="tx1"/>
                </a:solidFill>
                <a:latin typeface="Arial" pitchFamily="34" charset="0"/>
              </a:rPr>
              <a:t>Actuals</a:t>
            </a:r>
            <a:r>
              <a:rPr lang="en-US" sz="2000" b="1" dirty="0" smtClean="0">
                <a:solidFill>
                  <a:schemeClr val="tx1"/>
                </a:solidFill>
                <a:latin typeface="Arial" pitchFamily="34" charset="0"/>
              </a:rPr>
              <a:t>, Asset Installations, and Failure Reporting Data</a:t>
            </a:r>
            <a:endParaRPr lang="en-US" sz="2000" b="1" dirty="0">
              <a:solidFill>
                <a:schemeClr val="tx1"/>
              </a:solidFill>
              <a:latin typeface="Arial" pitchFamily="34" charset="0"/>
            </a:endParaRPr>
          </a:p>
        </p:txBody>
      </p:sp>
      <p:sp>
        <p:nvSpPr>
          <p:cNvPr id="997382" name="Oval 6"/>
          <p:cNvSpPr>
            <a:spLocks noChangeArrowheads="1"/>
          </p:cNvSpPr>
          <p:nvPr/>
        </p:nvSpPr>
        <p:spPr bwMode="auto">
          <a:xfrm>
            <a:off x="3325813" y="2438400"/>
            <a:ext cx="2336800" cy="2286000"/>
          </a:xfrm>
          <a:prstGeom prst="ellipse">
            <a:avLst/>
          </a:prstGeom>
          <a:solidFill>
            <a:srgbClr val="53AB6E"/>
          </a:solidFill>
          <a:ln w="25400">
            <a:solidFill>
              <a:schemeClr val="tx1"/>
            </a:solidFill>
            <a:round/>
            <a:headEnd/>
            <a:tailEnd/>
          </a:ln>
          <a:effectLst/>
        </p:spPr>
        <p:txBody>
          <a:bodyPr tIns="0" anchor="ctr"/>
          <a:lstStyle/>
          <a:p>
            <a:r>
              <a:rPr kumimoji="1" lang="en-US" sz="1800" b="1">
                <a:solidFill>
                  <a:schemeClr val="tx2"/>
                </a:solidFill>
                <a:latin typeface="Arial" charset="0"/>
              </a:rPr>
              <a:t>Serialized </a:t>
            </a:r>
          </a:p>
          <a:p>
            <a:r>
              <a:rPr kumimoji="1" lang="en-US" sz="1800" b="1">
                <a:solidFill>
                  <a:schemeClr val="tx2"/>
                </a:solidFill>
                <a:latin typeface="Arial" charset="0"/>
              </a:rPr>
              <a:t>Asset Registry &amp; Lifecycle Configuration Management Data</a:t>
            </a:r>
            <a:endParaRPr lang="en-US" sz="2000" i="1">
              <a:solidFill>
                <a:schemeClr val="tx1"/>
              </a:solidFill>
              <a:latin typeface="Arial" charset="0"/>
            </a:endParaRPr>
          </a:p>
        </p:txBody>
      </p:sp>
      <p:sp>
        <p:nvSpPr>
          <p:cNvPr id="997383" name="Rectangle 7"/>
          <p:cNvSpPr>
            <a:spLocks noChangeArrowheads="1"/>
          </p:cNvSpPr>
          <p:nvPr/>
        </p:nvSpPr>
        <p:spPr bwMode="auto">
          <a:xfrm>
            <a:off x="5080000" y="1001713"/>
            <a:ext cx="4006850" cy="931862"/>
          </a:xfrm>
          <a:prstGeom prst="rect">
            <a:avLst/>
          </a:prstGeom>
          <a:solidFill>
            <a:srgbClr val="FF66FF"/>
          </a:solidFill>
          <a:ln w="25400">
            <a:solidFill>
              <a:schemeClr val="tx1"/>
            </a:solidFill>
            <a:miter lim="800000"/>
            <a:headEnd/>
            <a:tailEnd/>
          </a:ln>
          <a:effectLst/>
        </p:spPr>
        <p:txBody>
          <a:bodyPr tIns="0" anchor="ctr"/>
          <a:lstStyle/>
          <a:p>
            <a:r>
              <a:rPr lang="en-US" sz="2000" b="1" dirty="0" smtClean="0">
                <a:solidFill>
                  <a:schemeClr val="tx1"/>
                </a:solidFill>
                <a:latin typeface="Arial" charset="0"/>
              </a:rPr>
              <a:t>Production Reporting, Optimization, Planning &amp; Scheduling Data</a:t>
            </a:r>
            <a:endParaRPr lang="en-US" sz="2000" b="1" dirty="0">
              <a:solidFill>
                <a:schemeClr val="tx1"/>
              </a:solidFill>
              <a:latin typeface="Arial" charset="0"/>
            </a:endParaRPr>
          </a:p>
        </p:txBody>
      </p:sp>
      <p:cxnSp>
        <p:nvCxnSpPr>
          <p:cNvPr id="46" name="Straight Arrow Connector 45"/>
          <p:cNvCxnSpPr/>
          <p:nvPr/>
        </p:nvCxnSpPr>
        <p:spPr>
          <a:xfrm rot="5400000" flipV="1">
            <a:off x="2124869" y="2774157"/>
            <a:ext cx="2871787" cy="167005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sp>
        <p:nvSpPr>
          <p:cNvPr id="997385" name="Oval 9"/>
          <p:cNvSpPr>
            <a:spLocks noChangeArrowheads="1"/>
          </p:cNvSpPr>
          <p:nvPr/>
        </p:nvSpPr>
        <p:spPr bwMode="auto">
          <a:xfrm>
            <a:off x="3325813" y="2292350"/>
            <a:ext cx="2336800" cy="2571750"/>
          </a:xfrm>
          <a:prstGeom prst="ellipse">
            <a:avLst/>
          </a:prstGeom>
          <a:solidFill>
            <a:srgbClr val="53AB6E"/>
          </a:solidFill>
          <a:ln w="25400">
            <a:solidFill>
              <a:schemeClr val="tx1"/>
            </a:solidFill>
            <a:round/>
            <a:headEnd/>
            <a:tailEnd/>
          </a:ln>
          <a:effectLst/>
        </p:spPr>
        <p:txBody>
          <a:bodyPr tIns="0" anchor="ctr"/>
          <a:lstStyle/>
          <a:p>
            <a:endParaRPr lang="en-US" sz="2000" i="1">
              <a:solidFill>
                <a:schemeClr val="tx1"/>
              </a:solidFill>
              <a:latin typeface="Arial" charset="0"/>
            </a:endParaRPr>
          </a:p>
        </p:txBody>
      </p:sp>
      <p:cxnSp>
        <p:nvCxnSpPr>
          <p:cNvPr id="103" name="Straight Arrow Connector 102"/>
          <p:cNvCxnSpPr/>
          <p:nvPr/>
        </p:nvCxnSpPr>
        <p:spPr>
          <a:xfrm rot="5400000">
            <a:off x="1755775" y="2538413"/>
            <a:ext cx="2435225" cy="8731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rot="5400000" flipV="1">
            <a:off x="2478087" y="2998788"/>
            <a:ext cx="3186113" cy="82073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rot="5400000" flipV="1">
            <a:off x="1604169" y="3207544"/>
            <a:ext cx="2616200" cy="63023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a:off x="2825750" y="2066925"/>
            <a:ext cx="2763838" cy="3236913"/>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2903538" y="1939925"/>
            <a:ext cx="3895725" cy="31337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rot="5400000">
            <a:off x="1904207" y="3196431"/>
            <a:ext cx="3048000" cy="214313"/>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32" name="Straight Arrow Connector 131"/>
          <p:cNvCxnSpPr/>
          <p:nvPr/>
        </p:nvCxnSpPr>
        <p:spPr>
          <a:xfrm rot="5400000" flipV="1">
            <a:off x="2996407" y="2561431"/>
            <a:ext cx="3479800" cy="1922463"/>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33" name="Straight Arrow Connector 132"/>
          <p:cNvCxnSpPr/>
          <p:nvPr/>
        </p:nvCxnSpPr>
        <p:spPr>
          <a:xfrm>
            <a:off x="3875088" y="1660525"/>
            <a:ext cx="2995612" cy="3319463"/>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35" name="Straight Arrow Connector 134"/>
          <p:cNvCxnSpPr/>
          <p:nvPr/>
        </p:nvCxnSpPr>
        <p:spPr>
          <a:xfrm rot="5400000">
            <a:off x="2462213" y="2478088"/>
            <a:ext cx="3316287" cy="141128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36" name="Straight Arrow Connector 135"/>
          <p:cNvCxnSpPr/>
          <p:nvPr/>
        </p:nvCxnSpPr>
        <p:spPr>
          <a:xfrm rot="5400000">
            <a:off x="3041651" y="3092450"/>
            <a:ext cx="3421062" cy="36988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37" name="Straight Arrow Connector 136"/>
          <p:cNvCxnSpPr/>
          <p:nvPr/>
        </p:nvCxnSpPr>
        <p:spPr>
          <a:xfrm rot="5400000" flipV="1">
            <a:off x="3582987" y="3040063"/>
            <a:ext cx="3675063" cy="75088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38" name="Straight Arrow Connector 137"/>
          <p:cNvCxnSpPr/>
          <p:nvPr/>
        </p:nvCxnSpPr>
        <p:spPr>
          <a:xfrm rot="5400000" flipV="1">
            <a:off x="4376738" y="2292350"/>
            <a:ext cx="3360737" cy="1801813"/>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p:nvPr/>
        </p:nvCxnSpPr>
        <p:spPr>
          <a:xfrm rot="5400000">
            <a:off x="4212432" y="3237706"/>
            <a:ext cx="3827462" cy="3778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46" name="Straight Arrow Connector 145"/>
          <p:cNvCxnSpPr/>
          <p:nvPr/>
        </p:nvCxnSpPr>
        <p:spPr>
          <a:xfrm rot="10800000" flipV="1">
            <a:off x="2789238" y="1927225"/>
            <a:ext cx="4691062" cy="256540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94" name="Straight Arrow Connector 193"/>
          <p:cNvCxnSpPr/>
          <p:nvPr/>
        </p:nvCxnSpPr>
        <p:spPr>
          <a:xfrm rot="10800000" flipV="1">
            <a:off x="3567113" y="2068513"/>
            <a:ext cx="4019550" cy="29178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95" name="Straight Arrow Connector 194"/>
          <p:cNvCxnSpPr/>
          <p:nvPr/>
        </p:nvCxnSpPr>
        <p:spPr>
          <a:xfrm rot="10800000" flipV="1">
            <a:off x="4725988" y="2211388"/>
            <a:ext cx="2930525" cy="287178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96" name="Straight Arrow Connector 195"/>
          <p:cNvCxnSpPr/>
          <p:nvPr/>
        </p:nvCxnSpPr>
        <p:spPr>
          <a:xfrm rot="5400000">
            <a:off x="5354638" y="3005138"/>
            <a:ext cx="3082925" cy="167957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 name="Straight Arrow Connector 45"/>
          <p:cNvCxnSpPr/>
          <p:nvPr/>
        </p:nvCxnSpPr>
        <p:spPr>
          <a:xfrm rot="5400000" flipV="1">
            <a:off x="1564481" y="3185319"/>
            <a:ext cx="2871788" cy="167005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3" name="Straight Arrow Connector 102"/>
          <p:cNvCxnSpPr/>
          <p:nvPr/>
        </p:nvCxnSpPr>
        <p:spPr>
          <a:xfrm rot="5400000">
            <a:off x="1195388" y="2949575"/>
            <a:ext cx="2435225" cy="8731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4" name="Straight Arrow Connector 103"/>
          <p:cNvCxnSpPr/>
          <p:nvPr/>
        </p:nvCxnSpPr>
        <p:spPr>
          <a:xfrm rot="5400000" flipV="1">
            <a:off x="1917701" y="3409950"/>
            <a:ext cx="3186112" cy="82073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5" name="Straight Arrow Connector 105"/>
          <p:cNvCxnSpPr/>
          <p:nvPr/>
        </p:nvCxnSpPr>
        <p:spPr>
          <a:xfrm rot="5400000" flipV="1">
            <a:off x="1043782" y="3618706"/>
            <a:ext cx="2616200" cy="63023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6" name="Straight Arrow Connector 106"/>
          <p:cNvCxnSpPr/>
          <p:nvPr/>
        </p:nvCxnSpPr>
        <p:spPr>
          <a:xfrm>
            <a:off x="2265363" y="2478088"/>
            <a:ext cx="2763837" cy="323691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7" name="Straight Arrow Connector 107"/>
          <p:cNvCxnSpPr/>
          <p:nvPr/>
        </p:nvCxnSpPr>
        <p:spPr>
          <a:xfrm>
            <a:off x="2343150" y="2351088"/>
            <a:ext cx="3895725" cy="31337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8" name="Straight Arrow Connector 109"/>
          <p:cNvCxnSpPr/>
          <p:nvPr/>
        </p:nvCxnSpPr>
        <p:spPr>
          <a:xfrm rot="5400000">
            <a:off x="1343819" y="3607594"/>
            <a:ext cx="3048000" cy="21431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9" name="Straight Arrow Connector 131"/>
          <p:cNvCxnSpPr/>
          <p:nvPr/>
        </p:nvCxnSpPr>
        <p:spPr>
          <a:xfrm rot="5400000" flipV="1">
            <a:off x="2436019" y="2972594"/>
            <a:ext cx="3479800" cy="192246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0" name="Straight Arrow Connector 132"/>
          <p:cNvCxnSpPr/>
          <p:nvPr/>
        </p:nvCxnSpPr>
        <p:spPr>
          <a:xfrm>
            <a:off x="3314700" y="2071688"/>
            <a:ext cx="2995613" cy="331946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1" name="Straight Arrow Connector 134"/>
          <p:cNvCxnSpPr/>
          <p:nvPr/>
        </p:nvCxnSpPr>
        <p:spPr>
          <a:xfrm rot="5400000">
            <a:off x="1901825" y="2889250"/>
            <a:ext cx="3316288" cy="141128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2" name="Straight Arrow Connector 135"/>
          <p:cNvCxnSpPr/>
          <p:nvPr/>
        </p:nvCxnSpPr>
        <p:spPr>
          <a:xfrm rot="5400000">
            <a:off x="2481262" y="3503613"/>
            <a:ext cx="3421063" cy="36988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3" name="Straight Arrow Connector 136"/>
          <p:cNvCxnSpPr/>
          <p:nvPr/>
        </p:nvCxnSpPr>
        <p:spPr>
          <a:xfrm rot="5400000" flipV="1">
            <a:off x="3022601" y="3451225"/>
            <a:ext cx="3675062" cy="75088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4" name="Straight Arrow Connector 137"/>
          <p:cNvCxnSpPr/>
          <p:nvPr/>
        </p:nvCxnSpPr>
        <p:spPr>
          <a:xfrm rot="5400000" flipV="1">
            <a:off x="3816350" y="2703513"/>
            <a:ext cx="3360738" cy="180181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5" name="Straight Arrow Connector 142"/>
          <p:cNvCxnSpPr/>
          <p:nvPr/>
        </p:nvCxnSpPr>
        <p:spPr>
          <a:xfrm rot="5400000">
            <a:off x="3652044" y="3648869"/>
            <a:ext cx="3827463" cy="3778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44" name="Straight Arrow Connector 143"/>
          <p:cNvCxnSpPr/>
          <p:nvPr/>
        </p:nvCxnSpPr>
        <p:spPr>
          <a:xfrm rot="5400000" flipV="1">
            <a:off x="4554538" y="3271837"/>
            <a:ext cx="3314700" cy="6572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6" name="Straight Arrow Connector 145"/>
          <p:cNvCxnSpPr/>
          <p:nvPr/>
        </p:nvCxnSpPr>
        <p:spPr>
          <a:xfrm rot="10800000" flipV="1">
            <a:off x="2228850" y="2338388"/>
            <a:ext cx="4691063" cy="256540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7" name="Straight Arrow Connector 193"/>
          <p:cNvCxnSpPr/>
          <p:nvPr/>
        </p:nvCxnSpPr>
        <p:spPr>
          <a:xfrm rot="10800000" flipV="1">
            <a:off x="3006725" y="2479675"/>
            <a:ext cx="4019550" cy="29178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8" name="Straight Arrow Connector 194"/>
          <p:cNvCxnSpPr/>
          <p:nvPr/>
        </p:nvCxnSpPr>
        <p:spPr>
          <a:xfrm rot="10800000" flipV="1">
            <a:off x="4165600" y="2622550"/>
            <a:ext cx="2930525" cy="287178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9" name="Straight Arrow Connector 195"/>
          <p:cNvCxnSpPr/>
          <p:nvPr/>
        </p:nvCxnSpPr>
        <p:spPr>
          <a:xfrm rot="5400000">
            <a:off x="4794250" y="3416300"/>
            <a:ext cx="3082925" cy="167957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97" name="Straight Arrow Connector 196"/>
          <p:cNvCxnSpPr/>
          <p:nvPr/>
        </p:nvCxnSpPr>
        <p:spPr>
          <a:xfrm rot="5400000">
            <a:off x="5698331" y="3701257"/>
            <a:ext cx="2538413" cy="60960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0" name="Straight Arrow Connector 45"/>
          <p:cNvCxnSpPr/>
          <p:nvPr/>
        </p:nvCxnSpPr>
        <p:spPr>
          <a:xfrm rot="5400000" flipV="1">
            <a:off x="1412081" y="3032919"/>
            <a:ext cx="2871788" cy="167005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1" name="Straight Arrow Connector 102"/>
          <p:cNvCxnSpPr/>
          <p:nvPr/>
        </p:nvCxnSpPr>
        <p:spPr>
          <a:xfrm rot="5400000">
            <a:off x="1042988" y="2797175"/>
            <a:ext cx="2435225" cy="8731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2" name="Straight Arrow Connector 103"/>
          <p:cNvCxnSpPr/>
          <p:nvPr/>
        </p:nvCxnSpPr>
        <p:spPr>
          <a:xfrm rot="5400000" flipV="1">
            <a:off x="1765301" y="3257550"/>
            <a:ext cx="3186112" cy="82073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3" name="Straight Arrow Connector 105"/>
          <p:cNvCxnSpPr/>
          <p:nvPr/>
        </p:nvCxnSpPr>
        <p:spPr>
          <a:xfrm rot="5400000" flipV="1">
            <a:off x="891382" y="3466306"/>
            <a:ext cx="2616200" cy="63023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4" name="Straight Arrow Connector 106"/>
          <p:cNvCxnSpPr/>
          <p:nvPr/>
        </p:nvCxnSpPr>
        <p:spPr>
          <a:xfrm>
            <a:off x="2112963" y="2325688"/>
            <a:ext cx="2763837" cy="323691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5" name="Straight Arrow Connector 107"/>
          <p:cNvCxnSpPr/>
          <p:nvPr/>
        </p:nvCxnSpPr>
        <p:spPr>
          <a:xfrm>
            <a:off x="2190750" y="2198688"/>
            <a:ext cx="3895725" cy="31337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6" name="Straight Arrow Connector 109"/>
          <p:cNvCxnSpPr/>
          <p:nvPr/>
        </p:nvCxnSpPr>
        <p:spPr>
          <a:xfrm rot="5400000">
            <a:off x="1191419" y="3455194"/>
            <a:ext cx="3048000" cy="21431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7" name="Straight Arrow Connector 131"/>
          <p:cNvCxnSpPr/>
          <p:nvPr/>
        </p:nvCxnSpPr>
        <p:spPr>
          <a:xfrm rot="5400000" flipV="1">
            <a:off x="2283619" y="2820194"/>
            <a:ext cx="3479800" cy="192246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8" name="Straight Arrow Connector 132"/>
          <p:cNvCxnSpPr/>
          <p:nvPr/>
        </p:nvCxnSpPr>
        <p:spPr>
          <a:xfrm>
            <a:off x="3162300" y="1919288"/>
            <a:ext cx="2995613" cy="331946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9" name="Straight Arrow Connector 134"/>
          <p:cNvCxnSpPr/>
          <p:nvPr/>
        </p:nvCxnSpPr>
        <p:spPr>
          <a:xfrm rot="5400000">
            <a:off x="1749425" y="2736850"/>
            <a:ext cx="3316288" cy="141128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30" name="Straight Arrow Connector 135"/>
          <p:cNvCxnSpPr/>
          <p:nvPr/>
        </p:nvCxnSpPr>
        <p:spPr>
          <a:xfrm rot="5400000">
            <a:off x="2328862" y="3351213"/>
            <a:ext cx="3421063" cy="36988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31" name="Straight Arrow Connector 136"/>
          <p:cNvCxnSpPr/>
          <p:nvPr/>
        </p:nvCxnSpPr>
        <p:spPr>
          <a:xfrm rot="5400000" flipV="1">
            <a:off x="2870201" y="3298825"/>
            <a:ext cx="3675062" cy="75088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32" name="Straight Arrow Connector 137"/>
          <p:cNvCxnSpPr/>
          <p:nvPr/>
        </p:nvCxnSpPr>
        <p:spPr>
          <a:xfrm rot="5400000" flipV="1">
            <a:off x="3663950" y="2551113"/>
            <a:ext cx="3360738" cy="180181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33" name="Straight Arrow Connector 142"/>
          <p:cNvCxnSpPr/>
          <p:nvPr/>
        </p:nvCxnSpPr>
        <p:spPr>
          <a:xfrm rot="5400000">
            <a:off x="3499644" y="3496469"/>
            <a:ext cx="3827463" cy="3778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34" name="Straight Arrow Connector 143"/>
          <p:cNvCxnSpPr/>
          <p:nvPr/>
        </p:nvCxnSpPr>
        <p:spPr>
          <a:xfrm rot="5400000" flipV="1">
            <a:off x="4402138" y="3119437"/>
            <a:ext cx="3314700" cy="6572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35" name="Straight Arrow Connector 145"/>
          <p:cNvCxnSpPr/>
          <p:nvPr/>
        </p:nvCxnSpPr>
        <p:spPr>
          <a:xfrm rot="10800000" flipV="1">
            <a:off x="2076450" y="2185988"/>
            <a:ext cx="4691063" cy="256540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36" name="Straight Arrow Connector 193"/>
          <p:cNvCxnSpPr/>
          <p:nvPr/>
        </p:nvCxnSpPr>
        <p:spPr>
          <a:xfrm rot="10800000" flipV="1">
            <a:off x="2854325" y="2327275"/>
            <a:ext cx="4019550" cy="29178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37" name="Straight Arrow Connector 194"/>
          <p:cNvCxnSpPr/>
          <p:nvPr/>
        </p:nvCxnSpPr>
        <p:spPr>
          <a:xfrm rot="10800000" flipV="1">
            <a:off x="4013200" y="2470150"/>
            <a:ext cx="2930525" cy="287178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38" name="Straight Arrow Connector 195"/>
          <p:cNvCxnSpPr/>
          <p:nvPr/>
        </p:nvCxnSpPr>
        <p:spPr>
          <a:xfrm rot="5400000">
            <a:off x="4641850" y="3263900"/>
            <a:ext cx="3082925" cy="167957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39" name="Straight Arrow Connector 196"/>
          <p:cNvCxnSpPr/>
          <p:nvPr/>
        </p:nvCxnSpPr>
        <p:spPr>
          <a:xfrm rot="5400000">
            <a:off x="5545931" y="3548857"/>
            <a:ext cx="2538413" cy="60960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sp>
        <p:nvSpPr>
          <p:cNvPr id="997443" name="Text Box 67"/>
          <p:cNvSpPr txBox="1">
            <a:spLocks noChangeArrowheads="1"/>
          </p:cNvSpPr>
          <p:nvPr/>
        </p:nvSpPr>
        <p:spPr bwMode="auto">
          <a:xfrm>
            <a:off x="3511550" y="2686050"/>
            <a:ext cx="2062163" cy="1920875"/>
          </a:xfrm>
          <a:prstGeom prst="rect">
            <a:avLst/>
          </a:prstGeom>
          <a:noFill/>
          <a:ln w="9525">
            <a:noFill/>
            <a:miter lim="800000"/>
            <a:headEnd/>
            <a:tailEnd/>
          </a:ln>
          <a:effectLst/>
        </p:spPr>
        <p:txBody>
          <a:bodyPr>
            <a:spAutoFit/>
          </a:bodyPr>
          <a:lstStyle/>
          <a:p>
            <a:r>
              <a:rPr kumimoji="1" lang="en-US" sz="2000" b="1">
                <a:solidFill>
                  <a:schemeClr val="tx2"/>
                </a:solidFill>
                <a:latin typeface="Arial" charset="0"/>
              </a:rPr>
              <a:t>Serialized </a:t>
            </a:r>
          </a:p>
          <a:p>
            <a:r>
              <a:rPr kumimoji="1" lang="en-US" sz="2000" b="1">
                <a:solidFill>
                  <a:schemeClr val="tx2"/>
                </a:solidFill>
                <a:latin typeface="Arial" charset="0"/>
              </a:rPr>
              <a:t>Asset Registry &amp; Lifecycle Configuration Management Data</a:t>
            </a:r>
            <a:endParaRPr lang="en-US" sz="2000" b="1" i="1">
              <a:solidFill>
                <a:schemeClr val="tx1"/>
              </a:solidFill>
              <a:latin typeface="Arial" charset="0"/>
            </a:endParaRPr>
          </a:p>
        </p:txBody>
      </p:sp>
      <p:sp>
        <p:nvSpPr>
          <p:cNvPr id="997444" name="Rectangle 68"/>
          <p:cNvSpPr>
            <a:spLocks noChangeArrowheads="1"/>
          </p:cNvSpPr>
          <p:nvPr/>
        </p:nvSpPr>
        <p:spPr bwMode="auto">
          <a:xfrm>
            <a:off x="3124200" y="2286000"/>
            <a:ext cx="2743200" cy="2590800"/>
          </a:xfrm>
          <a:prstGeom prst="rect">
            <a:avLst/>
          </a:prstGeom>
          <a:solidFill>
            <a:srgbClr val="33CC33"/>
          </a:solidFill>
          <a:ln w="9525">
            <a:solidFill>
              <a:schemeClr val="tx1"/>
            </a:solidFill>
            <a:miter lim="800000"/>
            <a:headEnd/>
            <a:tailEnd/>
          </a:ln>
          <a:effectLst/>
        </p:spPr>
        <p:txBody>
          <a:bodyPr wrap="none" anchor="ctr"/>
          <a:lstStyle/>
          <a:p>
            <a:r>
              <a:rPr lang="en-US" sz="1800" b="1">
                <a:solidFill>
                  <a:schemeClr val="tx1"/>
                </a:solidFill>
                <a:latin typeface="Arial" charset="0"/>
              </a:rPr>
              <a:t>Proprietary Middleware</a:t>
            </a:r>
          </a:p>
          <a:p>
            <a:r>
              <a:rPr lang="en-US" sz="1800" b="1">
                <a:solidFill>
                  <a:schemeClr val="tx1"/>
                </a:solidFill>
                <a:latin typeface="Arial" charset="0"/>
              </a:rPr>
              <a:t>Data Bridge</a:t>
            </a:r>
          </a:p>
        </p:txBody>
      </p:sp>
      <p:sp>
        <p:nvSpPr>
          <p:cNvPr id="997445" name="Rectangle 69"/>
          <p:cNvSpPr>
            <a:spLocks noGrp="1" noChangeArrowheads="1"/>
          </p:cNvSpPr>
          <p:nvPr>
            <p:ph type="title"/>
          </p:nvPr>
        </p:nvSpPr>
        <p:spPr>
          <a:noFill/>
          <a:ln/>
        </p:spPr>
        <p:txBody>
          <a:bodyPr/>
          <a:lstStyle/>
          <a:p>
            <a:pPr algn="ctr" eaLnBrk="1" hangingPunct="1"/>
            <a:r>
              <a:rPr lang="en-US" sz="2400" smtClean="0"/>
              <a:t>Another Approach – Proprietary Middleware</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5090" name="Rectangle 2"/>
          <p:cNvSpPr>
            <a:spLocks noChangeArrowheads="1"/>
          </p:cNvSpPr>
          <p:nvPr/>
        </p:nvSpPr>
        <p:spPr bwMode="auto">
          <a:xfrm>
            <a:off x="85725" y="2219325"/>
            <a:ext cx="2087563" cy="3081338"/>
          </a:xfrm>
          <a:prstGeom prst="rect">
            <a:avLst/>
          </a:prstGeom>
          <a:solidFill>
            <a:srgbClr val="FFFF99">
              <a:alpha val="80000"/>
            </a:srgbClr>
          </a:solidFill>
          <a:ln w="25400">
            <a:solidFill>
              <a:schemeClr val="tx1"/>
            </a:solidFill>
            <a:miter lim="800000"/>
            <a:headEnd/>
            <a:tailEnd/>
          </a:ln>
          <a:effectLst/>
        </p:spPr>
        <p:txBody>
          <a:bodyPr tIns="0" anchor="ctr"/>
          <a:lstStyle/>
          <a:p>
            <a:r>
              <a:rPr lang="en-US" sz="2000" b="1">
                <a:solidFill>
                  <a:schemeClr val="tx1"/>
                </a:solidFill>
                <a:latin typeface="Arial" charset="0"/>
              </a:rPr>
              <a:t>EPC &amp; OEM Engineering Product Design Data &amp; Reliability Study Data</a:t>
            </a:r>
          </a:p>
        </p:txBody>
      </p:sp>
      <p:sp>
        <p:nvSpPr>
          <p:cNvPr id="985091" name="Rectangle 3"/>
          <p:cNvSpPr>
            <a:spLocks noChangeArrowheads="1"/>
          </p:cNvSpPr>
          <p:nvPr/>
        </p:nvSpPr>
        <p:spPr bwMode="auto">
          <a:xfrm>
            <a:off x="0" y="5613400"/>
            <a:ext cx="9144000" cy="838200"/>
          </a:xfrm>
          <a:prstGeom prst="rect">
            <a:avLst/>
          </a:prstGeom>
          <a:solidFill>
            <a:srgbClr val="FF9966"/>
          </a:solidFill>
          <a:ln w="9525">
            <a:solidFill>
              <a:srgbClr val="FF6600"/>
            </a:solidFill>
            <a:miter lim="800000"/>
            <a:headEnd/>
            <a:tailEnd/>
          </a:ln>
          <a:effectLst/>
        </p:spPr>
        <p:txBody>
          <a:bodyPr wrap="none" anchorCtr="1"/>
          <a:lstStyle/>
          <a:p>
            <a:r>
              <a:rPr kumimoji="1" lang="en-US" sz="2400" b="1">
                <a:solidFill>
                  <a:schemeClr val="tx2"/>
                </a:solidFill>
                <a:latin typeface="Tahoma" pitchFamily="34" charset="0"/>
                <a:ea typeface="ＭＳ Ｐゴシック" pitchFamily="34" charset="-128"/>
              </a:rPr>
              <a:t>Control Systems, Plant Data Historians  </a:t>
            </a:r>
          </a:p>
          <a:p>
            <a:r>
              <a:rPr kumimoji="1" lang="en-US" sz="2400" b="1">
                <a:solidFill>
                  <a:schemeClr val="tx2"/>
                </a:solidFill>
                <a:latin typeface="Tahoma" pitchFamily="34" charset="0"/>
                <a:ea typeface="ＭＳ Ｐゴシック" pitchFamily="34" charset="-128"/>
              </a:rPr>
              <a:t>&amp; Plant Asset </a:t>
            </a:r>
            <a:r>
              <a:rPr kumimoji="1" lang="en-US" sz="2400" b="1">
                <a:solidFill>
                  <a:schemeClr val="tx2"/>
                </a:solidFill>
                <a:latin typeface="Tahoma" pitchFamily="34" charset="0"/>
              </a:rPr>
              <a:t>Health/Safety/Environmental Systems</a:t>
            </a:r>
            <a:r>
              <a:rPr kumimoji="1" lang="en-US" sz="2400" b="1">
                <a:solidFill>
                  <a:schemeClr val="tx2"/>
                </a:solidFill>
                <a:latin typeface="Tahoma" pitchFamily="34" charset="0"/>
                <a:ea typeface="ＭＳ Ｐゴシック" pitchFamily="34" charset="-128"/>
              </a:rPr>
              <a:t> Data</a:t>
            </a:r>
          </a:p>
        </p:txBody>
      </p:sp>
      <p:sp>
        <p:nvSpPr>
          <p:cNvPr id="985092" name="Rectangle 4"/>
          <p:cNvSpPr>
            <a:spLocks noChangeArrowheads="1"/>
          </p:cNvSpPr>
          <p:nvPr/>
        </p:nvSpPr>
        <p:spPr bwMode="auto">
          <a:xfrm>
            <a:off x="117475" y="1031875"/>
            <a:ext cx="3787775" cy="922338"/>
          </a:xfrm>
          <a:prstGeom prst="rect">
            <a:avLst/>
          </a:prstGeom>
          <a:solidFill>
            <a:srgbClr val="3399FF">
              <a:alpha val="50000"/>
            </a:srgbClr>
          </a:solidFill>
          <a:ln w="9525">
            <a:solidFill>
              <a:schemeClr val="tx1"/>
            </a:solidFill>
            <a:miter lim="800000"/>
            <a:headEnd/>
            <a:tailEnd/>
          </a:ln>
          <a:effectLst/>
        </p:spPr>
        <p:txBody>
          <a:bodyPr wrap="none" anchor="ctr"/>
          <a:lstStyle/>
          <a:p>
            <a:r>
              <a:rPr kumimoji="1" lang="en-US" sz="2000" b="1">
                <a:solidFill>
                  <a:schemeClr val="tx2"/>
                </a:solidFill>
                <a:latin typeface="Tahoma" pitchFamily="34" charset="0"/>
                <a:ea typeface="ＭＳ Ｐゴシック" pitchFamily="34" charset="-128"/>
              </a:rPr>
              <a:t>Enterprise HR, Financial,</a:t>
            </a:r>
          </a:p>
          <a:p>
            <a:r>
              <a:rPr kumimoji="1" lang="en-US" sz="2000" b="1">
                <a:solidFill>
                  <a:schemeClr val="tx2"/>
                </a:solidFill>
                <a:latin typeface="Tahoma" pitchFamily="34" charset="0"/>
                <a:ea typeface="ＭＳ Ｐゴシック" pitchFamily="34" charset="-128"/>
              </a:rPr>
              <a:t>Materiel, Logistics, &amp;</a:t>
            </a:r>
          </a:p>
          <a:p>
            <a:r>
              <a:rPr kumimoji="1" lang="en-US" sz="2000" b="1">
                <a:solidFill>
                  <a:schemeClr val="tx2"/>
                </a:solidFill>
                <a:latin typeface="Tahoma" pitchFamily="34" charset="0"/>
                <a:ea typeface="ＭＳ Ｐゴシック" pitchFamily="34" charset="-128"/>
              </a:rPr>
              <a:t>Mission Capability Data</a:t>
            </a:r>
          </a:p>
        </p:txBody>
      </p:sp>
      <p:sp>
        <p:nvSpPr>
          <p:cNvPr id="985093" name="Rectangle 5"/>
          <p:cNvSpPr>
            <a:spLocks noChangeArrowheads="1"/>
          </p:cNvSpPr>
          <p:nvPr/>
        </p:nvSpPr>
        <p:spPr bwMode="auto">
          <a:xfrm>
            <a:off x="6753225" y="2468880"/>
            <a:ext cx="2290763" cy="2816352"/>
          </a:xfrm>
          <a:prstGeom prst="rect">
            <a:avLst/>
          </a:prstGeom>
          <a:solidFill>
            <a:srgbClr val="D3F5D7"/>
          </a:solidFill>
          <a:ln w="25400">
            <a:solidFill>
              <a:schemeClr val="tx1"/>
            </a:solidFill>
            <a:miter lim="800000"/>
            <a:headEnd/>
            <a:tailEnd/>
          </a:ln>
          <a:effectLst/>
        </p:spPr>
        <p:txBody>
          <a:bodyPr tIns="0" anchor="ctr"/>
          <a:lstStyle/>
          <a:p>
            <a:r>
              <a:rPr lang="en-US" sz="2000" b="1" dirty="0" smtClean="0">
                <a:solidFill>
                  <a:schemeClr val="tx1"/>
                </a:solidFill>
                <a:latin typeface="Arial" pitchFamily="34" charset="0"/>
              </a:rPr>
              <a:t>Maintenance   Work Plans,  Maintenance </a:t>
            </a:r>
            <a:r>
              <a:rPr lang="en-US" sz="2000" b="1" dirty="0" err="1" smtClean="0">
                <a:solidFill>
                  <a:schemeClr val="tx1"/>
                </a:solidFill>
                <a:latin typeface="Arial" pitchFamily="34" charset="0"/>
              </a:rPr>
              <a:t>Actuals</a:t>
            </a:r>
            <a:r>
              <a:rPr lang="en-US" sz="2000" b="1" dirty="0" smtClean="0">
                <a:solidFill>
                  <a:schemeClr val="tx1"/>
                </a:solidFill>
                <a:latin typeface="Arial" pitchFamily="34" charset="0"/>
              </a:rPr>
              <a:t>, Asset Installations, and Failure Reporting Data</a:t>
            </a:r>
            <a:endParaRPr lang="en-US" sz="2000" b="1" dirty="0">
              <a:solidFill>
                <a:schemeClr val="tx1"/>
              </a:solidFill>
              <a:latin typeface="Arial" pitchFamily="34" charset="0"/>
            </a:endParaRPr>
          </a:p>
        </p:txBody>
      </p:sp>
      <p:sp>
        <p:nvSpPr>
          <p:cNvPr id="985094" name="Oval 6"/>
          <p:cNvSpPr>
            <a:spLocks noChangeArrowheads="1"/>
          </p:cNvSpPr>
          <p:nvPr/>
        </p:nvSpPr>
        <p:spPr bwMode="auto">
          <a:xfrm>
            <a:off x="3325813" y="2438400"/>
            <a:ext cx="2336800" cy="2286000"/>
          </a:xfrm>
          <a:prstGeom prst="ellipse">
            <a:avLst/>
          </a:prstGeom>
          <a:solidFill>
            <a:srgbClr val="53AB6E"/>
          </a:solidFill>
          <a:ln w="25400">
            <a:solidFill>
              <a:schemeClr val="tx1"/>
            </a:solidFill>
            <a:round/>
            <a:headEnd/>
            <a:tailEnd/>
          </a:ln>
          <a:effectLst/>
        </p:spPr>
        <p:txBody>
          <a:bodyPr tIns="0" anchor="ctr"/>
          <a:lstStyle/>
          <a:p>
            <a:r>
              <a:rPr kumimoji="1" lang="en-US" sz="1800" b="1">
                <a:solidFill>
                  <a:schemeClr val="tx2"/>
                </a:solidFill>
                <a:latin typeface="Arial" charset="0"/>
              </a:rPr>
              <a:t>Serialized </a:t>
            </a:r>
          </a:p>
          <a:p>
            <a:r>
              <a:rPr kumimoji="1" lang="en-US" sz="1800" b="1">
                <a:solidFill>
                  <a:schemeClr val="tx2"/>
                </a:solidFill>
                <a:latin typeface="Arial" charset="0"/>
              </a:rPr>
              <a:t>Asset Registry &amp; Lifecycle Configuration Management Data</a:t>
            </a:r>
            <a:endParaRPr lang="en-US" sz="2000" i="1">
              <a:solidFill>
                <a:schemeClr val="tx1"/>
              </a:solidFill>
              <a:latin typeface="Arial" charset="0"/>
            </a:endParaRPr>
          </a:p>
        </p:txBody>
      </p:sp>
      <p:sp>
        <p:nvSpPr>
          <p:cNvPr id="985095" name="Rectangle 7"/>
          <p:cNvSpPr>
            <a:spLocks noChangeArrowheads="1"/>
          </p:cNvSpPr>
          <p:nvPr/>
        </p:nvSpPr>
        <p:spPr bwMode="auto">
          <a:xfrm>
            <a:off x="5080000" y="1001713"/>
            <a:ext cx="4006850" cy="931862"/>
          </a:xfrm>
          <a:prstGeom prst="rect">
            <a:avLst/>
          </a:prstGeom>
          <a:solidFill>
            <a:srgbClr val="FF66FF"/>
          </a:solidFill>
          <a:ln w="25400">
            <a:solidFill>
              <a:schemeClr val="tx1"/>
            </a:solidFill>
            <a:miter lim="800000"/>
            <a:headEnd/>
            <a:tailEnd/>
          </a:ln>
          <a:effectLst/>
        </p:spPr>
        <p:txBody>
          <a:bodyPr tIns="0" anchor="ctr"/>
          <a:lstStyle/>
          <a:p>
            <a:r>
              <a:rPr lang="en-US" sz="2000" b="1">
                <a:solidFill>
                  <a:schemeClr val="tx1"/>
                </a:solidFill>
                <a:latin typeface="Arial" charset="0"/>
              </a:rPr>
              <a:t>Production Optimization, Planning &amp; Scheduling</a:t>
            </a:r>
          </a:p>
        </p:txBody>
      </p:sp>
      <p:cxnSp>
        <p:nvCxnSpPr>
          <p:cNvPr id="46" name="Straight Arrow Connector 45"/>
          <p:cNvCxnSpPr/>
          <p:nvPr/>
        </p:nvCxnSpPr>
        <p:spPr>
          <a:xfrm rot="5400000" flipV="1">
            <a:off x="2124869" y="2774157"/>
            <a:ext cx="2871787" cy="167005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sp>
        <p:nvSpPr>
          <p:cNvPr id="985097" name="Oval 9"/>
          <p:cNvSpPr>
            <a:spLocks noChangeArrowheads="1"/>
          </p:cNvSpPr>
          <p:nvPr/>
        </p:nvSpPr>
        <p:spPr bwMode="auto">
          <a:xfrm>
            <a:off x="3325813" y="2292350"/>
            <a:ext cx="2336800" cy="2571750"/>
          </a:xfrm>
          <a:prstGeom prst="ellipse">
            <a:avLst/>
          </a:prstGeom>
          <a:solidFill>
            <a:srgbClr val="53AB6E"/>
          </a:solidFill>
          <a:ln w="25400">
            <a:solidFill>
              <a:schemeClr val="tx1"/>
            </a:solidFill>
            <a:round/>
            <a:headEnd/>
            <a:tailEnd/>
          </a:ln>
          <a:effectLst/>
        </p:spPr>
        <p:txBody>
          <a:bodyPr tIns="0" anchor="ctr"/>
          <a:lstStyle/>
          <a:p>
            <a:endParaRPr lang="en-US" sz="2000" i="1">
              <a:solidFill>
                <a:schemeClr val="tx1"/>
              </a:solidFill>
              <a:latin typeface="Arial" charset="0"/>
            </a:endParaRPr>
          </a:p>
        </p:txBody>
      </p:sp>
      <p:cxnSp>
        <p:nvCxnSpPr>
          <p:cNvPr id="103" name="Straight Arrow Connector 102"/>
          <p:cNvCxnSpPr/>
          <p:nvPr/>
        </p:nvCxnSpPr>
        <p:spPr>
          <a:xfrm rot="5400000">
            <a:off x="1755775" y="2538413"/>
            <a:ext cx="2435225" cy="8731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04" name="Straight Arrow Connector 103"/>
          <p:cNvCxnSpPr/>
          <p:nvPr/>
        </p:nvCxnSpPr>
        <p:spPr>
          <a:xfrm rot="5400000" flipV="1">
            <a:off x="2478087" y="2998788"/>
            <a:ext cx="3186113" cy="82073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p:nvPr/>
        </p:nvCxnSpPr>
        <p:spPr>
          <a:xfrm rot="5400000" flipV="1">
            <a:off x="1604169" y="3207544"/>
            <a:ext cx="2616200" cy="63023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07" name="Straight Arrow Connector 106"/>
          <p:cNvCxnSpPr/>
          <p:nvPr/>
        </p:nvCxnSpPr>
        <p:spPr>
          <a:xfrm>
            <a:off x="2825750" y="2066925"/>
            <a:ext cx="2763838" cy="3236913"/>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08" name="Straight Arrow Connector 107"/>
          <p:cNvCxnSpPr/>
          <p:nvPr/>
        </p:nvCxnSpPr>
        <p:spPr>
          <a:xfrm>
            <a:off x="2903538" y="1939925"/>
            <a:ext cx="3895725" cy="31337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10" name="Straight Arrow Connector 109"/>
          <p:cNvCxnSpPr/>
          <p:nvPr/>
        </p:nvCxnSpPr>
        <p:spPr>
          <a:xfrm rot="5400000">
            <a:off x="1904207" y="3196431"/>
            <a:ext cx="3048000" cy="214313"/>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32" name="Straight Arrow Connector 131"/>
          <p:cNvCxnSpPr/>
          <p:nvPr/>
        </p:nvCxnSpPr>
        <p:spPr>
          <a:xfrm rot="5400000" flipV="1">
            <a:off x="2996407" y="2561431"/>
            <a:ext cx="3479800" cy="1922463"/>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33" name="Straight Arrow Connector 132"/>
          <p:cNvCxnSpPr/>
          <p:nvPr/>
        </p:nvCxnSpPr>
        <p:spPr>
          <a:xfrm>
            <a:off x="3875088" y="1660525"/>
            <a:ext cx="2995612" cy="3319463"/>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35" name="Straight Arrow Connector 134"/>
          <p:cNvCxnSpPr/>
          <p:nvPr/>
        </p:nvCxnSpPr>
        <p:spPr>
          <a:xfrm rot="5400000">
            <a:off x="2462213" y="2478088"/>
            <a:ext cx="3316287" cy="141128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36" name="Straight Arrow Connector 135"/>
          <p:cNvCxnSpPr/>
          <p:nvPr/>
        </p:nvCxnSpPr>
        <p:spPr>
          <a:xfrm rot="5400000">
            <a:off x="3041651" y="3092450"/>
            <a:ext cx="3421062" cy="36988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37" name="Straight Arrow Connector 136"/>
          <p:cNvCxnSpPr/>
          <p:nvPr/>
        </p:nvCxnSpPr>
        <p:spPr>
          <a:xfrm rot="5400000" flipV="1">
            <a:off x="3582987" y="3040063"/>
            <a:ext cx="3675063" cy="75088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38" name="Straight Arrow Connector 137"/>
          <p:cNvCxnSpPr/>
          <p:nvPr/>
        </p:nvCxnSpPr>
        <p:spPr>
          <a:xfrm rot="5400000" flipV="1">
            <a:off x="4376738" y="2292350"/>
            <a:ext cx="3360737" cy="1801813"/>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43" name="Straight Arrow Connector 142"/>
          <p:cNvCxnSpPr/>
          <p:nvPr/>
        </p:nvCxnSpPr>
        <p:spPr>
          <a:xfrm rot="5400000">
            <a:off x="4212432" y="3237706"/>
            <a:ext cx="3827462" cy="3778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46" name="Straight Arrow Connector 145"/>
          <p:cNvCxnSpPr/>
          <p:nvPr/>
        </p:nvCxnSpPr>
        <p:spPr>
          <a:xfrm rot="10800000" flipV="1">
            <a:off x="2789238" y="1927225"/>
            <a:ext cx="4691062" cy="256540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94" name="Straight Arrow Connector 193"/>
          <p:cNvCxnSpPr/>
          <p:nvPr/>
        </p:nvCxnSpPr>
        <p:spPr>
          <a:xfrm rot="10800000" flipV="1">
            <a:off x="3567113" y="2068513"/>
            <a:ext cx="4019550" cy="29178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95" name="Straight Arrow Connector 194"/>
          <p:cNvCxnSpPr/>
          <p:nvPr/>
        </p:nvCxnSpPr>
        <p:spPr>
          <a:xfrm rot="10800000" flipV="1">
            <a:off x="4725988" y="2211388"/>
            <a:ext cx="2930525" cy="287178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96" name="Straight Arrow Connector 195"/>
          <p:cNvCxnSpPr/>
          <p:nvPr/>
        </p:nvCxnSpPr>
        <p:spPr>
          <a:xfrm rot="5400000">
            <a:off x="5354638" y="3005138"/>
            <a:ext cx="3082925" cy="167957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 name="Straight Arrow Connector 45"/>
          <p:cNvCxnSpPr/>
          <p:nvPr/>
        </p:nvCxnSpPr>
        <p:spPr>
          <a:xfrm rot="5400000" flipV="1">
            <a:off x="1564481" y="3185319"/>
            <a:ext cx="2871788" cy="167005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3" name="Straight Arrow Connector 102"/>
          <p:cNvCxnSpPr/>
          <p:nvPr/>
        </p:nvCxnSpPr>
        <p:spPr>
          <a:xfrm rot="5400000">
            <a:off x="1195388" y="2949575"/>
            <a:ext cx="2435225" cy="8731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4" name="Straight Arrow Connector 103"/>
          <p:cNvCxnSpPr/>
          <p:nvPr/>
        </p:nvCxnSpPr>
        <p:spPr>
          <a:xfrm rot="5400000" flipV="1">
            <a:off x="1917701" y="3409950"/>
            <a:ext cx="3186112" cy="82073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5" name="Straight Arrow Connector 105"/>
          <p:cNvCxnSpPr/>
          <p:nvPr/>
        </p:nvCxnSpPr>
        <p:spPr>
          <a:xfrm rot="5400000" flipV="1">
            <a:off x="1043782" y="3618706"/>
            <a:ext cx="2616200" cy="63023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6" name="Straight Arrow Connector 106"/>
          <p:cNvCxnSpPr/>
          <p:nvPr/>
        </p:nvCxnSpPr>
        <p:spPr>
          <a:xfrm>
            <a:off x="2265363" y="2478088"/>
            <a:ext cx="2763837" cy="323691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7" name="Straight Arrow Connector 107"/>
          <p:cNvCxnSpPr/>
          <p:nvPr/>
        </p:nvCxnSpPr>
        <p:spPr>
          <a:xfrm>
            <a:off x="2343150" y="2351088"/>
            <a:ext cx="3895725" cy="31337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8" name="Straight Arrow Connector 109"/>
          <p:cNvCxnSpPr/>
          <p:nvPr/>
        </p:nvCxnSpPr>
        <p:spPr>
          <a:xfrm rot="5400000">
            <a:off x="1343819" y="3607594"/>
            <a:ext cx="3048000" cy="21431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9" name="Straight Arrow Connector 131"/>
          <p:cNvCxnSpPr/>
          <p:nvPr/>
        </p:nvCxnSpPr>
        <p:spPr>
          <a:xfrm rot="5400000" flipV="1">
            <a:off x="2436019" y="2972594"/>
            <a:ext cx="3479800" cy="192246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0" name="Straight Arrow Connector 132"/>
          <p:cNvCxnSpPr/>
          <p:nvPr/>
        </p:nvCxnSpPr>
        <p:spPr>
          <a:xfrm>
            <a:off x="3314700" y="2071688"/>
            <a:ext cx="2995613" cy="331946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1" name="Straight Arrow Connector 134"/>
          <p:cNvCxnSpPr/>
          <p:nvPr/>
        </p:nvCxnSpPr>
        <p:spPr>
          <a:xfrm rot="5400000">
            <a:off x="1901825" y="2889250"/>
            <a:ext cx="3316288" cy="141128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2" name="Straight Arrow Connector 135"/>
          <p:cNvCxnSpPr/>
          <p:nvPr/>
        </p:nvCxnSpPr>
        <p:spPr>
          <a:xfrm rot="5400000">
            <a:off x="2481262" y="3503613"/>
            <a:ext cx="3421063" cy="36988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3" name="Straight Arrow Connector 136"/>
          <p:cNvCxnSpPr/>
          <p:nvPr/>
        </p:nvCxnSpPr>
        <p:spPr>
          <a:xfrm rot="5400000" flipV="1">
            <a:off x="3022601" y="3451225"/>
            <a:ext cx="3675062" cy="75088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4" name="Straight Arrow Connector 137"/>
          <p:cNvCxnSpPr/>
          <p:nvPr/>
        </p:nvCxnSpPr>
        <p:spPr>
          <a:xfrm rot="5400000" flipV="1">
            <a:off x="3816350" y="2703513"/>
            <a:ext cx="3360738" cy="180181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5" name="Straight Arrow Connector 142"/>
          <p:cNvCxnSpPr/>
          <p:nvPr/>
        </p:nvCxnSpPr>
        <p:spPr>
          <a:xfrm rot="5400000">
            <a:off x="3652044" y="3648869"/>
            <a:ext cx="3827463" cy="3778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44" name="Straight Arrow Connector 143"/>
          <p:cNvCxnSpPr/>
          <p:nvPr/>
        </p:nvCxnSpPr>
        <p:spPr>
          <a:xfrm rot="5400000" flipV="1">
            <a:off x="4554538" y="3271837"/>
            <a:ext cx="3314700" cy="6572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6" name="Straight Arrow Connector 145"/>
          <p:cNvCxnSpPr/>
          <p:nvPr/>
        </p:nvCxnSpPr>
        <p:spPr>
          <a:xfrm rot="10800000" flipV="1">
            <a:off x="2228850" y="2338388"/>
            <a:ext cx="4691063" cy="256540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7" name="Straight Arrow Connector 193"/>
          <p:cNvCxnSpPr/>
          <p:nvPr/>
        </p:nvCxnSpPr>
        <p:spPr>
          <a:xfrm rot="10800000" flipV="1">
            <a:off x="3006725" y="2479675"/>
            <a:ext cx="4019550" cy="29178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8" name="Straight Arrow Connector 194"/>
          <p:cNvCxnSpPr/>
          <p:nvPr/>
        </p:nvCxnSpPr>
        <p:spPr>
          <a:xfrm rot="10800000" flipV="1">
            <a:off x="4165600" y="2622550"/>
            <a:ext cx="2930525" cy="287178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9" name="Straight Arrow Connector 195"/>
          <p:cNvCxnSpPr/>
          <p:nvPr/>
        </p:nvCxnSpPr>
        <p:spPr>
          <a:xfrm rot="5400000">
            <a:off x="4794250" y="3416300"/>
            <a:ext cx="3082925" cy="167957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197" name="Straight Arrow Connector 196"/>
          <p:cNvCxnSpPr/>
          <p:nvPr/>
        </p:nvCxnSpPr>
        <p:spPr>
          <a:xfrm rot="5400000">
            <a:off x="5698331" y="3701257"/>
            <a:ext cx="2538413" cy="60960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0" name="Straight Arrow Connector 45"/>
          <p:cNvCxnSpPr/>
          <p:nvPr/>
        </p:nvCxnSpPr>
        <p:spPr>
          <a:xfrm rot="5400000" flipV="1">
            <a:off x="1412081" y="3032919"/>
            <a:ext cx="2871788" cy="167005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1" name="Straight Arrow Connector 102"/>
          <p:cNvCxnSpPr/>
          <p:nvPr/>
        </p:nvCxnSpPr>
        <p:spPr>
          <a:xfrm rot="5400000">
            <a:off x="1042988" y="2797175"/>
            <a:ext cx="2435225" cy="8731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2" name="Straight Arrow Connector 103"/>
          <p:cNvCxnSpPr/>
          <p:nvPr/>
        </p:nvCxnSpPr>
        <p:spPr>
          <a:xfrm rot="5400000" flipV="1">
            <a:off x="1765301" y="3257550"/>
            <a:ext cx="3186112" cy="82073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3" name="Straight Arrow Connector 105"/>
          <p:cNvCxnSpPr/>
          <p:nvPr/>
        </p:nvCxnSpPr>
        <p:spPr>
          <a:xfrm rot="5400000" flipV="1">
            <a:off x="891382" y="3466306"/>
            <a:ext cx="2616200" cy="63023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4" name="Straight Arrow Connector 106"/>
          <p:cNvCxnSpPr/>
          <p:nvPr/>
        </p:nvCxnSpPr>
        <p:spPr>
          <a:xfrm>
            <a:off x="2112963" y="2325688"/>
            <a:ext cx="2763837" cy="323691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5" name="Straight Arrow Connector 107"/>
          <p:cNvCxnSpPr/>
          <p:nvPr/>
        </p:nvCxnSpPr>
        <p:spPr>
          <a:xfrm>
            <a:off x="2190750" y="2198688"/>
            <a:ext cx="3895725" cy="31337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6" name="Straight Arrow Connector 109"/>
          <p:cNvCxnSpPr/>
          <p:nvPr/>
        </p:nvCxnSpPr>
        <p:spPr>
          <a:xfrm rot="5400000">
            <a:off x="1191419" y="3455194"/>
            <a:ext cx="3048000" cy="21431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7" name="Straight Arrow Connector 131"/>
          <p:cNvCxnSpPr/>
          <p:nvPr/>
        </p:nvCxnSpPr>
        <p:spPr>
          <a:xfrm rot="5400000" flipV="1">
            <a:off x="2283619" y="2820194"/>
            <a:ext cx="3479800" cy="192246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8" name="Straight Arrow Connector 132"/>
          <p:cNvCxnSpPr/>
          <p:nvPr/>
        </p:nvCxnSpPr>
        <p:spPr>
          <a:xfrm>
            <a:off x="3162300" y="1919288"/>
            <a:ext cx="2995613" cy="331946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29" name="Straight Arrow Connector 134"/>
          <p:cNvCxnSpPr/>
          <p:nvPr/>
        </p:nvCxnSpPr>
        <p:spPr>
          <a:xfrm rot="5400000">
            <a:off x="1749425" y="2736850"/>
            <a:ext cx="3316288" cy="141128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30" name="Straight Arrow Connector 135"/>
          <p:cNvCxnSpPr/>
          <p:nvPr/>
        </p:nvCxnSpPr>
        <p:spPr>
          <a:xfrm rot="5400000">
            <a:off x="2328862" y="3351213"/>
            <a:ext cx="3421063" cy="36988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31" name="Straight Arrow Connector 136"/>
          <p:cNvCxnSpPr/>
          <p:nvPr/>
        </p:nvCxnSpPr>
        <p:spPr>
          <a:xfrm rot="5400000" flipV="1">
            <a:off x="2870201" y="3298825"/>
            <a:ext cx="3675062" cy="750887"/>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985152" name="Straight Arrow Connector 137"/>
          <p:cNvCxnSpPr/>
          <p:nvPr/>
        </p:nvCxnSpPr>
        <p:spPr>
          <a:xfrm rot="5400000" flipV="1">
            <a:off x="3663950" y="2551113"/>
            <a:ext cx="3360738" cy="1801812"/>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985153" name="Straight Arrow Connector 142"/>
          <p:cNvCxnSpPr/>
          <p:nvPr/>
        </p:nvCxnSpPr>
        <p:spPr>
          <a:xfrm rot="5400000">
            <a:off x="3499644" y="3496469"/>
            <a:ext cx="3827463" cy="3778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985154" name="Straight Arrow Connector 143"/>
          <p:cNvCxnSpPr/>
          <p:nvPr/>
        </p:nvCxnSpPr>
        <p:spPr>
          <a:xfrm rot="5400000" flipV="1">
            <a:off x="4402138" y="3119437"/>
            <a:ext cx="3314700" cy="6572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985156" name="Straight Arrow Connector 145"/>
          <p:cNvCxnSpPr/>
          <p:nvPr/>
        </p:nvCxnSpPr>
        <p:spPr>
          <a:xfrm rot="10800000" flipV="1">
            <a:off x="2076450" y="2185988"/>
            <a:ext cx="4691063" cy="256540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985158" name="Straight Arrow Connector 193"/>
          <p:cNvCxnSpPr/>
          <p:nvPr/>
        </p:nvCxnSpPr>
        <p:spPr>
          <a:xfrm rot="10800000" flipV="1">
            <a:off x="2854325" y="2327275"/>
            <a:ext cx="4019550" cy="291782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985160" name="Straight Arrow Connector 194"/>
          <p:cNvCxnSpPr/>
          <p:nvPr/>
        </p:nvCxnSpPr>
        <p:spPr>
          <a:xfrm rot="10800000" flipV="1">
            <a:off x="4013200" y="2470150"/>
            <a:ext cx="2930525" cy="2871788"/>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985162" name="Straight Arrow Connector 195"/>
          <p:cNvCxnSpPr/>
          <p:nvPr/>
        </p:nvCxnSpPr>
        <p:spPr>
          <a:xfrm rot="5400000">
            <a:off x="4641850" y="3263900"/>
            <a:ext cx="3082925" cy="1679575"/>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cxnSp>
        <p:nvCxnSpPr>
          <p:cNvPr id="985163" name="Straight Arrow Connector 196"/>
          <p:cNvCxnSpPr/>
          <p:nvPr/>
        </p:nvCxnSpPr>
        <p:spPr>
          <a:xfrm rot="5400000">
            <a:off x="5545931" y="3548857"/>
            <a:ext cx="2538413" cy="609600"/>
          </a:xfrm>
          <a:prstGeom prst="straightConnector1">
            <a:avLst/>
          </a:prstGeom>
          <a:noFill/>
          <a:ln w="22225" cap="rnd" cmpd="sng" algn="ctr">
            <a:solidFill>
              <a:srgbClr val="4F81BD">
                <a:shade val="95000"/>
                <a:satMod val="105000"/>
              </a:srgbClr>
            </a:solidFill>
            <a:prstDash val="solid"/>
            <a:headEnd type="triangle" w="lg" len="lg"/>
            <a:tailEnd type="triangle" w="lg" len="lg"/>
          </a:ln>
          <a:effectLst/>
        </p:spPr>
        <p:style>
          <a:lnRef idx="1">
            <a:schemeClr val="accent1"/>
          </a:lnRef>
          <a:fillRef idx="0">
            <a:schemeClr val="accent1"/>
          </a:fillRef>
          <a:effectRef idx="0">
            <a:schemeClr val="accent1"/>
          </a:effectRef>
          <a:fontRef idx="minor">
            <a:schemeClr val="tx1"/>
          </a:fontRef>
        </p:style>
      </p:cxnSp>
      <p:sp>
        <p:nvSpPr>
          <p:cNvPr id="985155" name="Text Box 67"/>
          <p:cNvSpPr txBox="1">
            <a:spLocks noChangeArrowheads="1"/>
          </p:cNvSpPr>
          <p:nvPr/>
        </p:nvSpPr>
        <p:spPr bwMode="auto">
          <a:xfrm>
            <a:off x="3511550" y="2686050"/>
            <a:ext cx="2062163" cy="1920875"/>
          </a:xfrm>
          <a:prstGeom prst="rect">
            <a:avLst/>
          </a:prstGeom>
          <a:noFill/>
          <a:ln w="9525">
            <a:noFill/>
            <a:miter lim="800000"/>
            <a:headEnd/>
            <a:tailEnd/>
          </a:ln>
          <a:effectLst/>
        </p:spPr>
        <p:txBody>
          <a:bodyPr>
            <a:spAutoFit/>
          </a:bodyPr>
          <a:lstStyle/>
          <a:p>
            <a:r>
              <a:rPr kumimoji="1" lang="en-US" sz="2000" b="1">
                <a:solidFill>
                  <a:schemeClr val="tx2"/>
                </a:solidFill>
                <a:latin typeface="Arial" charset="0"/>
              </a:rPr>
              <a:t>Serialized </a:t>
            </a:r>
          </a:p>
          <a:p>
            <a:r>
              <a:rPr kumimoji="1" lang="en-US" sz="2000" b="1">
                <a:solidFill>
                  <a:schemeClr val="tx2"/>
                </a:solidFill>
                <a:latin typeface="Arial" charset="0"/>
              </a:rPr>
              <a:t>Asset Registry &amp; Lifecycle Configuration Management Data</a:t>
            </a:r>
            <a:endParaRPr lang="en-US" sz="2000" b="1" i="1">
              <a:solidFill>
                <a:schemeClr val="tx1"/>
              </a:solidFill>
              <a:latin typeface="Arial" charset="0"/>
            </a:endParaRPr>
          </a:p>
        </p:txBody>
      </p:sp>
      <p:sp>
        <p:nvSpPr>
          <p:cNvPr id="985157" name="Rectangle 69"/>
          <p:cNvSpPr>
            <a:spLocks noChangeArrowheads="1"/>
          </p:cNvSpPr>
          <p:nvPr/>
        </p:nvSpPr>
        <p:spPr bwMode="auto">
          <a:xfrm>
            <a:off x="3124200" y="2286000"/>
            <a:ext cx="2743200" cy="2590800"/>
          </a:xfrm>
          <a:prstGeom prst="rect">
            <a:avLst/>
          </a:prstGeom>
          <a:solidFill>
            <a:srgbClr val="33CC33"/>
          </a:solidFill>
          <a:ln w="9525">
            <a:solidFill>
              <a:schemeClr val="tx1"/>
            </a:solidFill>
            <a:miter lim="800000"/>
            <a:headEnd/>
            <a:tailEnd/>
          </a:ln>
          <a:effectLst/>
        </p:spPr>
        <p:txBody>
          <a:bodyPr wrap="none" anchor="ctr"/>
          <a:lstStyle/>
          <a:p>
            <a:r>
              <a:rPr lang="en-US" sz="1800" b="1">
                <a:solidFill>
                  <a:schemeClr val="tx1"/>
                </a:solidFill>
                <a:latin typeface="Arial" charset="0"/>
              </a:rPr>
              <a:t>Proprietary Middleware</a:t>
            </a:r>
          </a:p>
          <a:p>
            <a:r>
              <a:rPr lang="en-US" sz="1800" b="1">
                <a:solidFill>
                  <a:schemeClr val="tx1"/>
                </a:solidFill>
                <a:latin typeface="Arial" charset="0"/>
              </a:rPr>
              <a:t>Data Bridge</a:t>
            </a:r>
          </a:p>
        </p:txBody>
      </p:sp>
      <p:sp>
        <p:nvSpPr>
          <p:cNvPr id="985159" name="Rectangle 71"/>
          <p:cNvSpPr>
            <a:spLocks noGrp="1" noChangeArrowheads="1"/>
          </p:cNvSpPr>
          <p:nvPr>
            <p:ph type="title"/>
          </p:nvPr>
        </p:nvSpPr>
        <p:spPr>
          <a:noFill/>
          <a:ln/>
        </p:spPr>
        <p:txBody>
          <a:bodyPr/>
          <a:lstStyle/>
          <a:p>
            <a:pPr algn="ctr" eaLnBrk="1" hangingPunct="1"/>
            <a:r>
              <a:rPr lang="en-US" sz="2400" smtClean="0"/>
              <a:t>Another Approach – Proprietary Middleware</a:t>
            </a:r>
          </a:p>
        </p:txBody>
      </p:sp>
      <p:pic>
        <p:nvPicPr>
          <p:cNvPr id="985161" name="Picture 73" descr="Wed -- Sunny Mohar -- Spaghetti bowl"/>
          <p:cNvPicPr>
            <a:picLocks noChangeAspect="1" noChangeArrowheads="1"/>
          </p:cNvPicPr>
          <p:nvPr/>
        </p:nvPicPr>
        <p:blipFill>
          <a:blip r:embed="rId3" cstate="print"/>
          <a:srcRect/>
          <a:stretch>
            <a:fillRect/>
          </a:stretch>
        </p:blipFill>
        <p:spPr bwMode="auto">
          <a:xfrm>
            <a:off x="2254250" y="4378325"/>
            <a:ext cx="1133475" cy="11493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0130" name="Rectangle 2"/>
          <p:cNvSpPr>
            <a:spLocks noGrp="1" noChangeArrowheads="1"/>
          </p:cNvSpPr>
          <p:nvPr>
            <p:ph type="title"/>
          </p:nvPr>
        </p:nvSpPr>
        <p:spPr>
          <a:xfrm>
            <a:off x="2751138" y="231775"/>
            <a:ext cx="6392862" cy="657225"/>
          </a:xfrm>
        </p:spPr>
        <p:txBody>
          <a:bodyPr/>
          <a:lstStyle/>
          <a:p>
            <a:r>
              <a:rPr lang="en-US" sz="2400" smtClean="0"/>
              <a:t>Stop the Spaghetti – Use an OpenO&amp;M Information Bus</a:t>
            </a:r>
          </a:p>
        </p:txBody>
      </p:sp>
      <p:sp>
        <p:nvSpPr>
          <p:cNvPr id="1840131" name="Rectangle 3"/>
          <p:cNvSpPr>
            <a:spLocks noGrp="1" noChangeArrowheads="1"/>
          </p:cNvSpPr>
          <p:nvPr>
            <p:ph type="body" idx="1"/>
          </p:nvPr>
        </p:nvSpPr>
        <p:spPr/>
        <p:txBody>
          <a:bodyPr/>
          <a:lstStyle/>
          <a:p>
            <a:pPr marL="282575" indent="-282575"/>
            <a:endParaRPr lang="en-US" smtClean="0"/>
          </a:p>
        </p:txBody>
      </p:sp>
      <p:pic>
        <p:nvPicPr>
          <p:cNvPr id="1840132" name="Picture 4" descr="Wed -- Sunny Mohar -- Spaghetti bowl"/>
          <p:cNvPicPr>
            <a:picLocks noChangeAspect="1" noChangeArrowheads="1"/>
          </p:cNvPicPr>
          <p:nvPr/>
        </p:nvPicPr>
        <p:blipFill>
          <a:blip r:embed="rId2" cstate="print"/>
          <a:srcRect/>
          <a:stretch>
            <a:fillRect/>
          </a:stretch>
        </p:blipFill>
        <p:spPr bwMode="auto">
          <a:xfrm>
            <a:off x="1889125" y="1062038"/>
            <a:ext cx="5248275" cy="5319712"/>
          </a:xfrm>
          <a:prstGeom prst="rect">
            <a:avLst/>
          </a:prstGeom>
          <a:noFill/>
          <a:ln w="9525">
            <a:noFill/>
            <a:miter lim="800000"/>
            <a:headEnd/>
            <a:tailEnd/>
          </a:ln>
        </p:spPr>
      </p:pic>
      <p:sp>
        <p:nvSpPr>
          <p:cNvPr id="1840133" name="Oval 5"/>
          <p:cNvSpPr>
            <a:spLocks noChangeArrowheads="1"/>
          </p:cNvSpPr>
          <p:nvPr/>
        </p:nvSpPr>
        <p:spPr bwMode="auto">
          <a:xfrm>
            <a:off x="2336800" y="1393825"/>
            <a:ext cx="4775200" cy="5253038"/>
          </a:xfrm>
          <a:prstGeom prst="ellipse">
            <a:avLst/>
          </a:prstGeom>
          <a:noFill/>
          <a:ln w="139700" algn="ctr">
            <a:solidFill>
              <a:srgbClr val="FF0000"/>
            </a:solidFill>
            <a:round/>
            <a:headEnd/>
            <a:tailEnd/>
          </a:ln>
          <a:effectLst/>
        </p:spPr>
        <p:txBody>
          <a:bodyPr wrap="none" tIns="0" anchor="ctr"/>
          <a:lstStyle/>
          <a:p>
            <a:endParaRPr lang="en-US"/>
          </a:p>
        </p:txBody>
      </p:sp>
      <p:sp>
        <p:nvSpPr>
          <p:cNvPr id="1840134" name="Line 6"/>
          <p:cNvSpPr>
            <a:spLocks noChangeShapeType="1"/>
          </p:cNvSpPr>
          <p:nvPr/>
        </p:nvSpPr>
        <p:spPr bwMode="auto">
          <a:xfrm flipH="1">
            <a:off x="2960688" y="1755775"/>
            <a:ext cx="3005137" cy="4021138"/>
          </a:xfrm>
          <a:prstGeom prst="line">
            <a:avLst/>
          </a:prstGeom>
          <a:noFill/>
          <a:ln w="139700">
            <a:solidFill>
              <a:srgbClr val="FF0000"/>
            </a:solidFill>
            <a:round/>
            <a:headEnd/>
            <a:tailEnd/>
          </a:ln>
          <a:effectLst/>
        </p:spPr>
        <p:txBody>
          <a:bodyPr wrap="none" tIns="0" anchor="ctr"/>
          <a:lstStyle/>
          <a:p>
            <a:endParaRPr lang="en-US"/>
          </a:p>
        </p:txBody>
      </p:sp>
    </p:spTree>
  </p:cSld>
  <p:clrMapOvr>
    <a:masterClrMapping/>
  </p:clrMapOvr>
  <p:transition advTm="500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p:cNvSpPr>
            <a:spLocks noGrp="1" noChangeArrowheads="1"/>
          </p:cNvSpPr>
          <p:nvPr>
            <p:ph type="title" idx="4294967295"/>
          </p:nvPr>
        </p:nvSpPr>
        <p:spPr/>
        <p:txBody>
          <a:bodyPr anchor="ctr"/>
          <a:lstStyle/>
          <a:p>
            <a:r>
              <a:rPr lang="en-US" dirty="0" smtClean="0"/>
              <a:t>The need for OpenO&amp;M</a:t>
            </a:r>
          </a:p>
        </p:txBody>
      </p:sp>
      <p:pic>
        <p:nvPicPr>
          <p:cNvPr id="54275" name="Picture 3" descr="a"/>
          <p:cNvPicPr>
            <a:picLocks noChangeAspect="1" noChangeArrowheads="1"/>
          </p:cNvPicPr>
          <p:nvPr/>
        </p:nvPicPr>
        <p:blipFill>
          <a:blip r:embed="rId3" cstate="print"/>
          <a:srcRect/>
          <a:stretch>
            <a:fillRect/>
          </a:stretch>
        </p:blipFill>
        <p:spPr bwMode="auto">
          <a:xfrm>
            <a:off x="593725" y="1312863"/>
            <a:ext cx="8034338" cy="4919662"/>
          </a:xfrm>
          <a:prstGeom prst="rect">
            <a:avLst/>
          </a:prstGeom>
          <a:noFill/>
          <a:ln w="9525">
            <a:noFill/>
            <a:miter lim="800000"/>
            <a:headEnd/>
            <a:tailEnd/>
          </a:ln>
        </p:spPr>
      </p:pic>
      <p:sp>
        <p:nvSpPr>
          <p:cNvPr id="54276" name="Rectangle 4"/>
          <p:cNvSpPr>
            <a:spLocks noChangeArrowheads="1"/>
          </p:cNvSpPr>
          <p:nvPr/>
        </p:nvSpPr>
        <p:spPr bwMode="auto">
          <a:xfrm>
            <a:off x="61913" y="6245225"/>
            <a:ext cx="9136062" cy="473075"/>
          </a:xfrm>
          <a:prstGeom prst="rect">
            <a:avLst/>
          </a:prstGeom>
          <a:noFill/>
          <a:ln w="25400" algn="ctr">
            <a:noFill/>
            <a:miter lim="800000"/>
            <a:headEnd/>
            <a:tailEnd/>
          </a:ln>
          <a:effectLst/>
        </p:spPr>
        <p:txBody>
          <a:bodyPr wrap="none" tIns="0">
            <a:spAutoFit/>
          </a:bodyPr>
          <a:lstStyle/>
          <a:p>
            <a:r>
              <a:rPr lang="en-US" sz="2800">
                <a:solidFill>
                  <a:schemeClr val="tx1"/>
                </a:solidFill>
                <a:latin typeface="Arial" charset="0"/>
              </a:rPr>
              <a:t>Interoperability of people + work processes + information</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22" name="Rectangle 2"/>
          <p:cNvSpPr>
            <a:spLocks noGrp="1" noChangeArrowheads="1"/>
          </p:cNvSpPr>
          <p:nvPr>
            <p:ph type="title"/>
          </p:nvPr>
        </p:nvSpPr>
        <p:spPr/>
        <p:txBody>
          <a:bodyPr/>
          <a:lstStyle/>
          <a:p>
            <a:r>
              <a:rPr lang="en-US" smtClean="0"/>
              <a:t>Better Approach</a:t>
            </a:r>
          </a:p>
        </p:txBody>
      </p:sp>
      <p:pic>
        <p:nvPicPr>
          <p:cNvPr id="1054723" name="Picture 3"/>
          <p:cNvPicPr>
            <a:picLocks noChangeAspect="1" noChangeArrowheads="1"/>
          </p:cNvPicPr>
          <p:nvPr/>
        </p:nvPicPr>
        <p:blipFill>
          <a:blip r:embed="rId2" cstate="print"/>
          <a:srcRect l="6371" t="25636" r="12123" b="10460"/>
          <a:stretch>
            <a:fillRect/>
          </a:stretch>
        </p:blipFill>
        <p:spPr bwMode="auto">
          <a:xfrm>
            <a:off x="463550" y="1335088"/>
            <a:ext cx="8483600" cy="5321300"/>
          </a:xfrm>
          <a:prstGeom prst="rect">
            <a:avLst/>
          </a:prstGeom>
          <a:noFill/>
          <a:ln w="25400" algn="ctr">
            <a:noFill/>
            <a:miter lim="800000"/>
            <a:headEnd/>
            <a:tailEnd/>
          </a:ln>
          <a:effectLst/>
        </p:spPr>
      </p:pic>
    </p:spTree>
  </p:cSld>
  <p:clrMapOvr>
    <a:masterClrMapping/>
  </p:clrMapOvr>
  <p:transition advTm="5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8978" name="Rectangle 2"/>
          <p:cNvSpPr>
            <a:spLocks noGrp="1" noChangeArrowheads="1"/>
          </p:cNvSpPr>
          <p:nvPr>
            <p:ph type="title"/>
          </p:nvPr>
        </p:nvSpPr>
        <p:spPr/>
        <p:txBody>
          <a:bodyPr/>
          <a:lstStyle/>
          <a:p>
            <a:r>
              <a:rPr lang="en-US" smtClean="0"/>
              <a:t>the production management domain</a:t>
            </a:r>
          </a:p>
        </p:txBody>
      </p:sp>
      <p:sp>
        <p:nvSpPr>
          <p:cNvPr id="1918979" name="Rectangle 3"/>
          <p:cNvSpPr>
            <a:spLocks noGrp="1" noChangeArrowheads="1"/>
          </p:cNvSpPr>
          <p:nvPr>
            <p:ph type="body" idx="1"/>
          </p:nvPr>
        </p:nvSpPr>
        <p:spPr>
          <a:xfrm>
            <a:off x="228600" y="1427163"/>
            <a:ext cx="3803650" cy="4897437"/>
          </a:xfrm>
        </p:spPr>
        <p:txBody>
          <a:bodyPr/>
          <a:lstStyle/>
          <a:p>
            <a:pPr>
              <a:spcAft>
                <a:spcPct val="100000"/>
              </a:spcAft>
            </a:pPr>
            <a:r>
              <a:rPr lang="en-US" smtClean="0"/>
              <a:t>intense interoperability between users and applications needed in this space</a:t>
            </a:r>
          </a:p>
          <a:p>
            <a:pPr>
              <a:spcAft>
                <a:spcPct val="100000"/>
              </a:spcAft>
              <a:buFontTx/>
              <a:buNone/>
            </a:pPr>
            <a:endParaRPr lang="en-US" smtClean="0">
              <a:solidFill>
                <a:schemeClr val="accent2"/>
              </a:solidFill>
            </a:endParaRPr>
          </a:p>
          <a:p>
            <a:pPr>
              <a:spcAft>
                <a:spcPct val="100000"/>
              </a:spcAft>
            </a:pPr>
            <a:endParaRPr lang="en-US" smtClean="0"/>
          </a:p>
        </p:txBody>
      </p:sp>
      <p:pic>
        <p:nvPicPr>
          <p:cNvPr id="1918980" name="Picture 7" descr="Production Management Domain"/>
          <p:cNvPicPr>
            <a:picLocks noChangeAspect="1" noChangeArrowheads="1"/>
          </p:cNvPicPr>
          <p:nvPr/>
        </p:nvPicPr>
        <p:blipFill>
          <a:blip r:embed="rId2" cstate="print"/>
          <a:srcRect/>
          <a:stretch>
            <a:fillRect/>
          </a:stretch>
        </p:blipFill>
        <p:spPr bwMode="auto">
          <a:xfrm>
            <a:off x="5341938" y="1455738"/>
            <a:ext cx="3602037" cy="49307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18979">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8979"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1170" name="Rectangle 2"/>
          <p:cNvSpPr>
            <a:spLocks noGrp="1" noChangeArrowheads="1"/>
          </p:cNvSpPr>
          <p:nvPr>
            <p:ph type="title"/>
          </p:nvPr>
        </p:nvSpPr>
        <p:spPr/>
        <p:txBody>
          <a:bodyPr/>
          <a:lstStyle/>
          <a:p>
            <a:r>
              <a:rPr lang="en-US" smtClean="0"/>
              <a:t>an implementation standard</a:t>
            </a:r>
          </a:p>
        </p:txBody>
      </p:sp>
      <p:sp>
        <p:nvSpPr>
          <p:cNvPr id="1031171" name="Rectangle 3"/>
          <p:cNvSpPr>
            <a:spLocks noChangeArrowheads="1"/>
          </p:cNvSpPr>
          <p:nvPr/>
        </p:nvSpPr>
        <p:spPr bwMode="auto">
          <a:xfrm>
            <a:off x="0" y="1339850"/>
            <a:ext cx="9144000" cy="5035550"/>
          </a:xfrm>
          <a:prstGeom prst="rect">
            <a:avLst/>
          </a:prstGeom>
          <a:solidFill>
            <a:srgbClr val="FFFFFF"/>
          </a:solidFill>
          <a:ln w="25400" algn="ctr">
            <a:noFill/>
            <a:miter lim="800000"/>
            <a:headEnd/>
            <a:tailEnd/>
          </a:ln>
          <a:effectLst/>
        </p:spPr>
        <p:txBody>
          <a:bodyPr wrap="none" tIns="0" anchor="ctr"/>
          <a:lstStyle/>
          <a:p>
            <a:endParaRPr lang="en-US"/>
          </a:p>
        </p:txBody>
      </p:sp>
      <p:sp>
        <p:nvSpPr>
          <p:cNvPr id="1031172" name="Rectangle 9"/>
          <p:cNvSpPr>
            <a:spLocks noChangeArrowheads="1"/>
          </p:cNvSpPr>
          <p:nvPr/>
        </p:nvSpPr>
        <p:spPr bwMode="auto">
          <a:xfrm>
            <a:off x="4841875" y="6008688"/>
            <a:ext cx="4149725" cy="366712"/>
          </a:xfrm>
          <a:prstGeom prst="rect">
            <a:avLst/>
          </a:prstGeom>
          <a:noFill/>
          <a:ln w="9525">
            <a:noFill/>
            <a:miter lim="800000"/>
            <a:headEnd/>
            <a:tailEnd/>
          </a:ln>
        </p:spPr>
        <p:txBody>
          <a:bodyPr>
            <a:spAutoFit/>
          </a:bodyPr>
          <a:lstStyle/>
          <a:p>
            <a:pPr algn="l"/>
            <a:r>
              <a:rPr lang="en-US" altLang="ja-JP" sz="1800">
                <a:solidFill>
                  <a:schemeClr val="tx1"/>
                </a:solidFill>
                <a:latin typeface="Arial" charset="0"/>
                <a:ea typeface="ＭＳ Ｐゴシック" pitchFamily="34" charset="-128"/>
              </a:rPr>
              <a:t>OpenO&amp;M harmonizes the standards</a:t>
            </a:r>
          </a:p>
        </p:txBody>
      </p:sp>
      <p:grpSp>
        <p:nvGrpSpPr>
          <p:cNvPr id="2" name="Group 5"/>
          <p:cNvGrpSpPr>
            <a:grpSpLocks/>
          </p:cNvGrpSpPr>
          <p:nvPr/>
        </p:nvGrpSpPr>
        <p:grpSpPr bwMode="auto">
          <a:xfrm>
            <a:off x="952500" y="1727200"/>
            <a:ext cx="7662863" cy="4138613"/>
            <a:chOff x="600" y="864"/>
            <a:chExt cx="4827" cy="2607"/>
          </a:xfrm>
        </p:grpSpPr>
        <p:pic>
          <p:nvPicPr>
            <p:cNvPr id="1031174" name="Picture 6" descr="CVX Data Model Maps to OpenO&amp;M.jpg"/>
            <p:cNvPicPr>
              <a:picLocks noChangeAspect="1"/>
            </p:cNvPicPr>
            <p:nvPr/>
          </p:nvPicPr>
          <p:blipFill>
            <a:blip r:embed="rId2" cstate="print"/>
            <a:srcRect/>
            <a:stretch>
              <a:fillRect/>
            </a:stretch>
          </p:blipFill>
          <p:spPr bwMode="auto">
            <a:xfrm>
              <a:off x="639" y="864"/>
              <a:ext cx="4593" cy="2607"/>
            </a:xfrm>
            <a:prstGeom prst="rect">
              <a:avLst/>
            </a:prstGeom>
            <a:noFill/>
            <a:ln w="9525">
              <a:noFill/>
              <a:miter lim="800000"/>
              <a:headEnd/>
              <a:tailEnd/>
            </a:ln>
          </p:spPr>
        </p:pic>
        <p:sp>
          <p:nvSpPr>
            <p:cNvPr id="1031175" name="Rectangle 10"/>
            <p:cNvSpPr>
              <a:spLocks noChangeArrowheads="1"/>
            </p:cNvSpPr>
            <p:nvPr/>
          </p:nvSpPr>
          <p:spPr bwMode="auto">
            <a:xfrm>
              <a:off x="1673" y="1258"/>
              <a:ext cx="516" cy="231"/>
            </a:xfrm>
            <a:prstGeom prst="rect">
              <a:avLst/>
            </a:prstGeom>
            <a:noFill/>
            <a:ln w="9525">
              <a:noFill/>
              <a:miter lim="800000"/>
              <a:headEnd/>
              <a:tailEnd/>
            </a:ln>
          </p:spPr>
          <p:txBody>
            <a:bodyPr wrap="none">
              <a:spAutoFit/>
            </a:bodyPr>
            <a:lstStyle/>
            <a:p>
              <a:pPr algn="l"/>
              <a:r>
                <a:rPr lang="en-US" altLang="ja-JP" sz="1800" b="1">
                  <a:solidFill>
                    <a:schemeClr val="tx1"/>
                  </a:solidFill>
                  <a:latin typeface="Arial" charset="0"/>
                  <a:ea typeface="ＭＳ Ｐゴシック" pitchFamily="34" charset="-128"/>
                </a:rPr>
                <a:t>ISA95</a:t>
              </a:r>
              <a:endParaRPr lang="en-US" sz="1800" b="1">
                <a:solidFill>
                  <a:schemeClr val="tx1"/>
                </a:solidFill>
                <a:latin typeface="Arial" charset="0"/>
              </a:endParaRPr>
            </a:p>
          </p:txBody>
        </p:sp>
        <p:sp>
          <p:nvSpPr>
            <p:cNvPr id="1031176" name="Rectangle 11"/>
            <p:cNvSpPr>
              <a:spLocks noChangeArrowheads="1"/>
            </p:cNvSpPr>
            <p:nvPr/>
          </p:nvSpPr>
          <p:spPr bwMode="auto">
            <a:xfrm>
              <a:off x="1980" y="1446"/>
              <a:ext cx="516" cy="231"/>
            </a:xfrm>
            <a:prstGeom prst="rect">
              <a:avLst/>
            </a:prstGeom>
            <a:noFill/>
            <a:ln w="9525">
              <a:noFill/>
              <a:miter lim="800000"/>
              <a:headEnd/>
              <a:tailEnd/>
            </a:ln>
          </p:spPr>
          <p:txBody>
            <a:bodyPr wrap="none">
              <a:spAutoFit/>
            </a:bodyPr>
            <a:lstStyle/>
            <a:p>
              <a:pPr algn="l"/>
              <a:r>
                <a:rPr lang="en-US" altLang="ja-JP" sz="1800" b="1">
                  <a:solidFill>
                    <a:schemeClr val="tx1"/>
                  </a:solidFill>
                  <a:latin typeface="Arial" charset="0"/>
                  <a:ea typeface="ＭＳ Ｐゴシック" pitchFamily="34" charset="-128"/>
                </a:rPr>
                <a:t>ISA88</a:t>
              </a:r>
              <a:endParaRPr lang="en-US" sz="1800" b="1">
                <a:solidFill>
                  <a:schemeClr val="tx1"/>
                </a:solidFill>
                <a:latin typeface="Arial" charset="0"/>
              </a:endParaRPr>
            </a:p>
          </p:txBody>
        </p:sp>
        <p:sp>
          <p:nvSpPr>
            <p:cNvPr id="1031177" name="Rectangle 12"/>
            <p:cNvSpPr>
              <a:spLocks noChangeArrowheads="1"/>
            </p:cNvSpPr>
            <p:nvPr/>
          </p:nvSpPr>
          <p:spPr bwMode="auto">
            <a:xfrm>
              <a:off x="1397" y="1708"/>
              <a:ext cx="628" cy="231"/>
            </a:xfrm>
            <a:prstGeom prst="rect">
              <a:avLst/>
            </a:prstGeom>
            <a:noFill/>
            <a:ln w="9525">
              <a:noFill/>
              <a:miter lim="800000"/>
              <a:headEnd/>
              <a:tailEnd/>
            </a:ln>
          </p:spPr>
          <p:txBody>
            <a:bodyPr wrap="none">
              <a:spAutoFit/>
            </a:bodyPr>
            <a:lstStyle/>
            <a:p>
              <a:pPr algn="l"/>
              <a:r>
                <a:rPr lang="en-US" altLang="ja-JP" sz="1800" b="1">
                  <a:solidFill>
                    <a:schemeClr val="tx1"/>
                  </a:solidFill>
                  <a:latin typeface="Arial" charset="0"/>
                  <a:ea typeface="ＭＳ Ｐゴシック" pitchFamily="34" charset="-128"/>
                </a:rPr>
                <a:t>B2MML</a:t>
              </a:r>
              <a:endParaRPr lang="en-US" sz="1800" b="1">
                <a:solidFill>
                  <a:schemeClr val="tx1"/>
                </a:solidFill>
                <a:latin typeface="Arial" charset="0"/>
              </a:endParaRPr>
            </a:p>
          </p:txBody>
        </p:sp>
        <p:sp>
          <p:nvSpPr>
            <p:cNvPr id="1031178" name="Rectangle 13"/>
            <p:cNvSpPr>
              <a:spLocks noChangeArrowheads="1"/>
            </p:cNvSpPr>
            <p:nvPr/>
          </p:nvSpPr>
          <p:spPr bwMode="auto">
            <a:xfrm>
              <a:off x="1634" y="1971"/>
              <a:ext cx="740" cy="231"/>
            </a:xfrm>
            <a:prstGeom prst="rect">
              <a:avLst/>
            </a:prstGeom>
            <a:noFill/>
            <a:ln w="9525">
              <a:noFill/>
              <a:miter lim="800000"/>
              <a:headEnd/>
              <a:tailEnd/>
            </a:ln>
          </p:spPr>
          <p:txBody>
            <a:bodyPr wrap="none">
              <a:spAutoFit/>
            </a:bodyPr>
            <a:lstStyle/>
            <a:p>
              <a:pPr algn="l"/>
              <a:r>
                <a:rPr lang="en-US" altLang="ja-JP" sz="1800" b="1">
                  <a:solidFill>
                    <a:schemeClr val="tx1"/>
                  </a:solidFill>
                  <a:latin typeface="Arial" charset="0"/>
                  <a:ea typeface="ＭＳ Ｐゴシック" pitchFamily="34" charset="-128"/>
                </a:rPr>
                <a:t>PRODML</a:t>
              </a:r>
              <a:endParaRPr lang="en-US" sz="1800" b="1">
                <a:solidFill>
                  <a:schemeClr val="tx1"/>
                </a:solidFill>
                <a:latin typeface="Arial" charset="0"/>
              </a:endParaRPr>
            </a:p>
          </p:txBody>
        </p:sp>
        <p:sp>
          <p:nvSpPr>
            <p:cNvPr id="1031179" name="Rectangle 16"/>
            <p:cNvSpPr>
              <a:spLocks noChangeArrowheads="1"/>
            </p:cNvSpPr>
            <p:nvPr/>
          </p:nvSpPr>
          <p:spPr bwMode="auto">
            <a:xfrm>
              <a:off x="2285" y="1633"/>
              <a:ext cx="428" cy="231"/>
            </a:xfrm>
            <a:prstGeom prst="rect">
              <a:avLst/>
            </a:prstGeom>
            <a:noFill/>
            <a:ln w="9525">
              <a:noFill/>
              <a:miter lim="800000"/>
              <a:headEnd/>
              <a:tailEnd/>
            </a:ln>
          </p:spPr>
          <p:txBody>
            <a:bodyPr wrap="none">
              <a:spAutoFit/>
            </a:bodyPr>
            <a:lstStyle/>
            <a:p>
              <a:pPr algn="l"/>
              <a:r>
                <a:rPr lang="en-US" altLang="ja-JP" sz="1800" b="1">
                  <a:solidFill>
                    <a:schemeClr val="tx1"/>
                  </a:solidFill>
                  <a:latin typeface="Arial" charset="0"/>
                  <a:ea typeface="ＭＳ Ｐゴシック" pitchFamily="34" charset="-128"/>
                </a:rPr>
                <a:t>OPC</a:t>
              </a:r>
              <a:endParaRPr lang="en-US" sz="1800" b="1">
                <a:solidFill>
                  <a:schemeClr val="tx1"/>
                </a:solidFill>
                <a:latin typeface="Arial" charset="0"/>
              </a:endParaRPr>
            </a:p>
          </p:txBody>
        </p:sp>
        <p:sp>
          <p:nvSpPr>
            <p:cNvPr id="1031180" name="Rectangle 17"/>
            <p:cNvSpPr>
              <a:spLocks noChangeArrowheads="1"/>
            </p:cNvSpPr>
            <p:nvPr/>
          </p:nvSpPr>
          <p:spPr bwMode="auto">
            <a:xfrm>
              <a:off x="2132" y="2159"/>
              <a:ext cx="580" cy="231"/>
            </a:xfrm>
            <a:prstGeom prst="rect">
              <a:avLst/>
            </a:prstGeom>
            <a:noFill/>
            <a:ln w="9525">
              <a:noFill/>
              <a:miter lim="800000"/>
              <a:headEnd/>
              <a:tailEnd/>
            </a:ln>
          </p:spPr>
          <p:txBody>
            <a:bodyPr wrap="none">
              <a:spAutoFit/>
            </a:bodyPr>
            <a:lstStyle/>
            <a:p>
              <a:pPr algn="l"/>
              <a:r>
                <a:rPr lang="en-US" altLang="ja-JP" sz="1800" b="1">
                  <a:solidFill>
                    <a:schemeClr val="tx1"/>
                  </a:solidFill>
                  <a:latin typeface="Arial" charset="0"/>
                  <a:ea typeface="ＭＳ Ｐゴシック" pitchFamily="34" charset="-128"/>
                </a:rPr>
                <a:t>OAGIS</a:t>
              </a:r>
              <a:endParaRPr lang="en-US" sz="1800" b="1">
                <a:solidFill>
                  <a:schemeClr val="tx1"/>
                </a:solidFill>
                <a:latin typeface="Arial" charset="0"/>
              </a:endParaRPr>
            </a:p>
          </p:txBody>
        </p:sp>
        <p:sp>
          <p:nvSpPr>
            <p:cNvPr id="1031181" name="Rectangle 18"/>
            <p:cNvSpPr>
              <a:spLocks noChangeArrowheads="1"/>
            </p:cNvSpPr>
            <p:nvPr/>
          </p:nvSpPr>
          <p:spPr bwMode="auto">
            <a:xfrm>
              <a:off x="2630" y="2309"/>
              <a:ext cx="423" cy="233"/>
            </a:xfrm>
            <a:prstGeom prst="rect">
              <a:avLst/>
            </a:prstGeom>
            <a:noFill/>
            <a:ln w="9525">
              <a:noFill/>
              <a:miter lim="800000"/>
              <a:headEnd/>
              <a:tailEnd/>
            </a:ln>
          </p:spPr>
          <p:txBody>
            <a:bodyPr wrap="none">
              <a:spAutoFit/>
            </a:bodyPr>
            <a:lstStyle/>
            <a:p>
              <a:pPr algn="l"/>
              <a:r>
                <a:rPr lang="en-US" altLang="ja-JP" sz="1800" b="1" dirty="0" smtClean="0">
                  <a:solidFill>
                    <a:schemeClr val="tx1"/>
                  </a:solidFill>
                  <a:latin typeface="Arial" charset="0"/>
                  <a:ea typeface="ＭＳ Ｐゴシック" pitchFamily="34" charset="-128"/>
                </a:rPr>
                <a:t>PCA</a:t>
              </a:r>
            </a:p>
          </p:txBody>
        </p:sp>
        <p:sp>
          <p:nvSpPr>
            <p:cNvPr id="1031182" name="Rectangle 19"/>
            <p:cNvSpPr>
              <a:spLocks noChangeArrowheads="1"/>
            </p:cNvSpPr>
            <p:nvPr/>
          </p:nvSpPr>
          <p:spPr bwMode="auto">
            <a:xfrm>
              <a:off x="2630" y="1789"/>
              <a:ext cx="444" cy="231"/>
            </a:xfrm>
            <a:prstGeom prst="rect">
              <a:avLst/>
            </a:prstGeom>
            <a:noFill/>
            <a:ln w="9525">
              <a:noFill/>
              <a:miter lim="800000"/>
              <a:headEnd/>
              <a:tailEnd/>
            </a:ln>
          </p:spPr>
          <p:txBody>
            <a:bodyPr wrap="none">
              <a:spAutoFit/>
            </a:bodyPr>
            <a:lstStyle/>
            <a:p>
              <a:pPr algn="l"/>
              <a:r>
                <a:rPr lang="en-US" altLang="ja-JP" sz="1800" b="1">
                  <a:solidFill>
                    <a:schemeClr val="tx1"/>
                  </a:solidFill>
                  <a:latin typeface="Arial" charset="0"/>
                  <a:ea typeface="ＭＳ Ｐゴシック" pitchFamily="34" charset="-128"/>
                </a:rPr>
                <a:t>WBF</a:t>
              </a:r>
              <a:endParaRPr lang="en-US" sz="1800" b="1">
                <a:solidFill>
                  <a:schemeClr val="tx1"/>
                </a:solidFill>
                <a:latin typeface="Arial" charset="0"/>
              </a:endParaRPr>
            </a:p>
          </p:txBody>
        </p:sp>
        <p:sp>
          <p:nvSpPr>
            <p:cNvPr id="1031183" name="Rectangle 14"/>
            <p:cNvSpPr>
              <a:spLocks noChangeArrowheads="1"/>
            </p:cNvSpPr>
            <p:nvPr/>
          </p:nvSpPr>
          <p:spPr bwMode="auto">
            <a:xfrm>
              <a:off x="600" y="995"/>
              <a:ext cx="800" cy="326"/>
            </a:xfrm>
            <a:prstGeom prst="rect">
              <a:avLst/>
            </a:prstGeom>
            <a:noFill/>
            <a:ln w="9525">
              <a:noFill/>
              <a:miter lim="800000"/>
              <a:headEnd/>
              <a:tailEnd/>
            </a:ln>
          </p:spPr>
          <p:txBody>
            <a:bodyPr wrap="none">
              <a:spAutoFit/>
            </a:bodyPr>
            <a:lstStyle/>
            <a:p>
              <a:r>
                <a:rPr lang="en-US" altLang="ja-JP" sz="1400">
                  <a:solidFill>
                    <a:schemeClr val="tx1"/>
                  </a:solidFill>
                  <a:latin typeface="Calibri" pitchFamily="34" charset="0"/>
                  <a:ea typeface="ＭＳ Ｐゴシック" pitchFamily="34" charset="-128"/>
                </a:rPr>
                <a:t>target info.       </a:t>
              </a:r>
            </a:p>
            <a:p>
              <a:r>
                <a:rPr lang="en-US" altLang="ja-JP" sz="1400">
                  <a:solidFill>
                    <a:schemeClr val="tx1"/>
                  </a:solidFill>
                  <a:latin typeface="Calibri" pitchFamily="34" charset="0"/>
                  <a:ea typeface="ＭＳ Ｐゴシック" pitchFamily="34" charset="-128"/>
                </a:rPr>
                <a:t>architecture     </a:t>
              </a:r>
              <a:endParaRPr lang="en-US" sz="1400">
                <a:solidFill>
                  <a:schemeClr val="tx1"/>
                </a:solidFill>
                <a:latin typeface="Calibri" pitchFamily="34" charset="0"/>
              </a:endParaRPr>
            </a:p>
          </p:txBody>
        </p:sp>
        <p:sp>
          <p:nvSpPr>
            <p:cNvPr id="1031184" name="Rectangle 15"/>
            <p:cNvSpPr>
              <a:spLocks noChangeArrowheads="1"/>
            </p:cNvSpPr>
            <p:nvPr/>
          </p:nvSpPr>
          <p:spPr bwMode="auto">
            <a:xfrm>
              <a:off x="4817" y="1632"/>
              <a:ext cx="610" cy="326"/>
            </a:xfrm>
            <a:prstGeom prst="rect">
              <a:avLst/>
            </a:prstGeom>
            <a:noFill/>
            <a:ln w="9525">
              <a:noFill/>
              <a:miter lim="800000"/>
              <a:headEnd/>
              <a:tailEnd/>
            </a:ln>
          </p:spPr>
          <p:txBody>
            <a:bodyPr wrap="none">
              <a:spAutoFit/>
            </a:bodyPr>
            <a:lstStyle/>
            <a:p>
              <a:r>
                <a:rPr lang="en-US" altLang="ja-JP" sz="1400">
                  <a:solidFill>
                    <a:schemeClr val="tx1"/>
                  </a:solidFill>
                  <a:latin typeface="Calibri" pitchFamily="34" charset="0"/>
                  <a:ea typeface="ＭＳ Ｐゴシック" pitchFamily="34" charset="-128"/>
                </a:rPr>
                <a:t>OpenO&amp;M</a:t>
              </a:r>
            </a:p>
            <a:p>
              <a:r>
                <a:rPr lang="en-US" altLang="ja-JP" sz="1400">
                  <a:solidFill>
                    <a:schemeClr val="tx1"/>
                  </a:solidFill>
                  <a:latin typeface="Calibri" pitchFamily="34" charset="0"/>
                  <a:ea typeface="ＭＳ Ｐゴシック" pitchFamily="34" charset="-128"/>
                </a:rPr>
                <a:t>model</a:t>
              </a:r>
              <a:endParaRPr lang="en-US" sz="1400">
                <a:solidFill>
                  <a:schemeClr val="tx1"/>
                </a:solidFill>
                <a:latin typeface="Calibri" pitchFamily="34" charset="0"/>
              </a:endParaRPr>
            </a:p>
          </p:txBody>
        </p:sp>
      </p:grpSp>
      <p:sp>
        <p:nvSpPr>
          <p:cNvPr id="133136" name="Rectangle 7"/>
          <p:cNvSpPr>
            <a:spLocks noChangeArrowheads="1"/>
          </p:cNvSpPr>
          <p:nvPr/>
        </p:nvSpPr>
        <p:spPr bwMode="auto">
          <a:xfrm>
            <a:off x="152400" y="4622800"/>
            <a:ext cx="4038600" cy="1739900"/>
          </a:xfrm>
          <a:prstGeom prst="rect">
            <a:avLst/>
          </a:prstGeom>
          <a:noFill/>
          <a:ln w="9525">
            <a:noFill/>
            <a:miter lim="800000"/>
            <a:headEnd/>
            <a:tailEnd/>
          </a:ln>
        </p:spPr>
        <p:txBody>
          <a:bodyPr>
            <a:spAutoFit/>
          </a:bodyPr>
          <a:lstStyle/>
          <a:p>
            <a:pPr marL="233363" indent="-233363" algn="l">
              <a:buFont typeface="Arial" charset="0"/>
              <a:buChar char="•"/>
            </a:pPr>
            <a:r>
              <a:rPr lang="en-US" altLang="ja-JP" sz="1800">
                <a:solidFill>
                  <a:schemeClr val="tx1"/>
                </a:solidFill>
                <a:latin typeface="Calibri" pitchFamily="34" charset="0"/>
                <a:ea typeface="ＭＳ Ｐゴシック" pitchFamily="34" charset="-128"/>
              </a:rPr>
              <a:t>metadata model &amp; structures</a:t>
            </a:r>
          </a:p>
          <a:p>
            <a:pPr marL="233363" indent="-233363" algn="l">
              <a:buFont typeface="Arial" charset="0"/>
              <a:buChar char="•"/>
            </a:pPr>
            <a:r>
              <a:rPr lang="en-US" altLang="ja-JP" sz="1800">
                <a:solidFill>
                  <a:schemeClr val="tx1"/>
                </a:solidFill>
                <a:latin typeface="Calibri" pitchFamily="34" charset="0"/>
                <a:ea typeface="ＭＳ Ｐゴシック" pitchFamily="34" charset="-128"/>
              </a:rPr>
              <a:t>nameservices – abstraction</a:t>
            </a:r>
          </a:p>
          <a:p>
            <a:pPr marL="233363" indent="-233363" algn="l">
              <a:buFont typeface="Arial" charset="0"/>
              <a:buChar char="•"/>
            </a:pPr>
            <a:r>
              <a:rPr lang="en-US" altLang="ja-JP" sz="1800">
                <a:solidFill>
                  <a:schemeClr val="tx1"/>
                </a:solidFill>
                <a:latin typeface="Calibri" pitchFamily="34" charset="0"/>
                <a:ea typeface="ＭＳ Ｐゴシック" pitchFamily="34" charset="-128"/>
              </a:rPr>
              <a:t>model maps for compliant systems</a:t>
            </a:r>
          </a:p>
          <a:p>
            <a:pPr marL="233363" indent="-233363" algn="l">
              <a:buFont typeface="Arial" charset="0"/>
              <a:buChar char="•"/>
            </a:pPr>
            <a:r>
              <a:rPr lang="en-US" altLang="ja-JP" sz="1800">
                <a:solidFill>
                  <a:schemeClr val="tx1"/>
                </a:solidFill>
                <a:latin typeface="Calibri" pitchFamily="34" charset="0"/>
                <a:ea typeface="ＭＳ Ｐゴシック" pitchFamily="34" charset="-128"/>
              </a:rPr>
              <a:t>defines rich content </a:t>
            </a:r>
          </a:p>
          <a:p>
            <a:pPr marL="233363" indent="-233363" algn="l">
              <a:buFont typeface="Arial" charset="0"/>
              <a:buChar char="•"/>
            </a:pPr>
            <a:r>
              <a:rPr lang="en-US" altLang="ja-JP" sz="1800">
                <a:solidFill>
                  <a:schemeClr val="tx1"/>
                </a:solidFill>
                <a:latin typeface="Calibri" pitchFamily="34" charset="0"/>
                <a:ea typeface="ＭＳ Ｐゴシック" pitchFamily="34" charset="-128"/>
              </a:rPr>
              <a:t>commoditize O&amp;M data exchange</a:t>
            </a:r>
          </a:p>
          <a:p>
            <a:pPr marL="233363" indent="-233363" algn="l">
              <a:buFont typeface="Arial" charset="0"/>
              <a:buChar char="•"/>
            </a:pPr>
            <a:r>
              <a:rPr lang="en-US" altLang="ja-JP" sz="1800">
                <a:solidFill>
                  <a:schemeClr val="tx1"/>
                </a:solidFill>
                <a:latin typeface="Calibri" pitchFamily="34" charset="0"/>
                <a:ea typeface="ＭＳ Ｐゴシック" pitchFamily="34" charset="-128"/>
              </a:rPr>
              <a:t>non-proprietary interoperability</a:t>
            </a:r>
            <a:endParaRPr lang="en-US" sz="1800">
              <a:solidFill>
                <a:schemeClr val="tx1"/>
              </a:solidFill>
              <a:latin typeface="Calibri" pitchFamily="34" charset="0"/>
              <a:ea typeface="ＭＳ Ｐゴシック" pitchFamily="34" charset="-128"/>
            </a:endParaRPr>
          </a:p>
        </p:txBody>
      </p:sp>
      <p:sp>
        <p:nvSpPr>
          <p:cNvPr id="133137" name="Rectangle 8"/>
          <p:cNvSpPr>
            <a:spLocks noChangeArrowheads="1"/>
          </p:cNvSpPr>
          <p:nvPr/>
        </p:nvSpPr>
        <p:spPr bwMode="auto">
          <a:xfrm>
            <a:off x="5181600" y="1651000"/>
            <a:ext cx="3657600" cy="641350"/>
          </a:xfrm>
          <a:prstGeom prst="rect">
            <a:avLst/>
          </a:prstGeom>
          <a:noFill/>
          <a:ln w="9525">
            <a:noFill/>
            <a:miter lim="800000"/>
            <a:headEnd/>
            <a:tailEnd/>
          </a:ln>
        </p:spPr>
        <p:txBody>
          <a:bodyPr>
            <a:spAutoFit/>
          </a:bodyPr>
          <a:lstStyle/>
          <a:p>
            <a:pPr marL="233363" indent="-233363" algn="l">
              <a:buFont typeface="Arial" charset="0"/>
              <a:buNone/>
            </a:pPr>
            <a:r>
              <a:rPr lang="en-US" altLang="ja-JP" sz="1800">
                <a:solidFill>
                  <a:schemeClr val="tx1"/>
                </a:solidFill>
                <a:latin typeface="Calibri" pitchFamily="34" charset="0"/>
                <a:ea typeface="ＭＳ Ｐゴシック" pitchFamily="34" charset="-128"/>
              </a:rPr>
              <a:t>more than a reference standard </a:t>
            </a:r>
          </a:p>
          <a:p>
            <a:pPr marL="233363" indent="-233363" algn="l">
              <a:buFont typeface="Arial" charset="0"/>
              <a:buNone/>
            </a:pPr>
            <a:r>
              <a:rPr lang="en-US" altLang="ja-JP" sz="1800">
                <a:solidFill>
                  <a:schemeClr val="tx1"/>
                </a:solidFill>
                <a:latin typeface="Calibri" pitchFamily="34" charset="0"/>
                <a:ea typeface="ＭＳ Ｐゴシック" pitchFamily="34" charset="-128"/>
              </a:rPr>
              <a:t>an implementation standard</a:t>
            </a:r>
          </a:p>
        </p:txBody>
      </p:sp>
      <p:pic>
        <p:nvPicPr>
          <p:cNvPr id="1031187" name="Picture 19" descr="swiss Flag"/>
          <p:cNvPicPr>
            <a:picLocks noChangeAspect="1" noChangeArrowheads="1"/>
          </p:cNvPicPr>
          <p:nvPr/>
        </p:nvPicPr>
        <p:blipFill>
          <a:blip r:embed="rId3" cstate="print"/>
          <a:srcRect/>
          <a:stretch>
            <a:fillRect/>
          </a:stretch>
        </p:blipFill>
        <p:spPr bwMode="auto">
          <a:xfrm>
            <a:off x="8086725" y="38100"/>
            <a:ext cx="1031875" cy="1077913"/>
          </a:xfrm>
          <a:prstGeom prst="rect">
            <a:avLst/>
          </a:prstGeom>
          <a:noFill/>
        </p:spPr>
      </p:pic>
      <p:pic>
        <p:nvPicPr>
          <p:cNvPr id="1031188" name="Picture 20" descr="kenken"/>
          <p:cNvPicPr>
            <a:picLocks noChangeAspect="1" noChangeArrowheads="1"/>
          </p:cNvPicPr>
          <p:nvPr/>
        </p:nvPicPr>
        <p:blipFill>
          <a:blip r:embed="rId4" cstate="print">
            <a:clrChange>
              <a:clrFrom>
                <a:srgbClr val="818181"/>
              </a:clrFrom>
              <a:clrTo>
                <a:srgbClr val="818181">
                  <a:alpha val="0"/>
                </a:srgbClr>
              </a:clrTo>
            </a:clrChange>
          </a:blip>
          <a:srcRect/>
          <a:stretch>
            <a:fillRect/>
          </a:stretch>
        </p:blipFill>
        <p:spPr bwMode="auto">
          <a:xfrm>
            <a:off x="5084763" y="2787650"/>
            <a:ext cx="3033712" cy="303371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31187"/>
                                        </p:tgtEl>
                                        <p:attrNameLst>
                                          <p:attrName>style.visibility</p:attrName>
                                        </p:attrNameLst>
                                      </p:cBhvr>
                                      <p:to>
                                        <p:strVal val="visible"/>
                                      </p:to>
                                    </p:set>
                                    <p:animEffect transition="in" filter="fade">
                                      <p:cBhvr>
                                        <p:cTn id="7" dur="2000"/>
                                        <p:tgtEl>
                                          <p:spTgt spid="1031187"/>
                                        </p:tgtEl>
                                      </p:cBhvr>
                                    </p:animEffect>
                                  </p:childTnLst>
                                </p:cTn>
                              </p:par>
                            </p:childTnLst>
                          </p:cTn>
                        </p:par>
                        <p:par>
                          <p:cTn id="8" fill="hold">
                            <p:stCondLst>
                              <p:cond delay="2000"/>
                            </p:stCondLst>
                            <p:childTnLst>
                              <p:par>
                                <p:cTn id="9" presetID="1" presetClass="entr" presetSubtype="0" fill="hold" grpId="0" nodeType="afterEffect">
                                  <p:stCondLst>
                                    <p:cond delay="0"/>
                                  </p:stCondLst>
                                  <p:childTnLst>
                                    <p:set>
                                      <p:cBhvr>
                                        <p:cTn id="10" dur="1" fill="hold">
                                          <p:stCondLst>
                                            <p:cond delay="0"/>
                                          </p:stCondLst>
                                        </p:cTn>
                                        <p:tgtEl>
                                          <p:spTgt spid="1031172"/>
                                        </p:tgtEl>
                                        <p:attrNameLst>
                                          <p:attrName>style.visibility</p:attrName>
                                        </p:attrNameLst>
                                      </p:cBhvr>
                                      <p:to>
                                        <p:strVal val="visible"/>
                                      </p:to>
                                    </p:set>
                                  </p:childTnLst>
                                </p:cTn>
                              </p:par>
                            </p:childTnLst>
                          </p:cTn>
                        </p:par>
                        <p:par>
                          <p:cTn id="11" fill="hold">
                            <p:stCondLst>
                              <p:cond delay="2000"/>
                            </p:stCondLst>
                            <p:childTnLst>
                              <p:par>
                                <p:cTn id="12" presetID="1" presetClass="entr" presetSubtype="0" fill="hold" grpId="0" nodeType="afterEffect">
                                  <p:stCondLst>
                                    <p:cond delay="1500"/>
                                  </p:stCondLst>
                                  <p:childTnLst>
                                    <p:set>
                                      <p:cBhvr>
                                        <p:cTn id="13" dur="1" fill="hold">
                                          <p:stCondLst>
                                            <p:cond delay="0"/>
                                          </p:stCondLst>
                                        </p:cTn>
                                        <p:tgtEl>
                                          <p:spTgt spid="133137"/>
                                        </p:tgtEl>
                                        <p:attrNameLst>
                                          <p:attrName>style.visibility</p:attrName>
                                        </p:attrNameLst>
                                      </p:cBhvr>
                                      <p:to>
                                        <p:strVal val="visible"/>
                                      </p:to>
                                    </p:set>
                                  </p:childTnLst>
                                </p:cTn>
                              </p:par>
                            </p:childTnLst>
                          </p:cTn>
                        </p:par>
                        <p:par>
                          <p:cTn id="14" fill="hold">
                            <p:stCondLst>
                              <p:cond delay="3500"/>
                            </p:stCondLst>
                            <p:childTnLst>
                              <p:par>
                                <p:cTn id="15" presetID="1" presetClass="entr" presetSubtype="0" fill="hold" grpId="0" nodeType="afterEffect">
                                  <p:stCondLst>
                                    <p:cond delay="3500"/>
                                  </p:stCondLst>
                                  <p:childTnLst>
                                    <p:set>
                                      <p:cBhvr>
                                        <p:cTn id="16" dur="1" fill="hold">
                                          <p:stCondLst>
                                            <p:cond delay="0"/>
                                          </p:stCondLst>
                                        </p:cTn>
                                        <p:tgtEl>
                                          <p:spTgt spid="133136"/>
                                        </p:tgtEl>
                                        <p:attrNameLst>
                                          <p:attrName>style.visibility</p:attrName>
                                        </p:attrNameLst>
                                      </p:cBhvr>
                                      <p:to>
                                        <p:strVal val="visible"/>
                                      </p:to>
                                    </p:set>
                                  </p:childTnLst>
                                </p:cTn>
                              </p:par>
                            </p:childTnLst>
                          </p:cTn>
                        </p:par>
                        <p:par>
                          <p:cTn id="17" fill="hold">
                            <p:stCondLst>
                              <p:cond delay="7000"/>
                            </p:stCondLst>
                            <p:childTnLst>
                              <p:par>
                                <p:cTn id="18" presetID="1"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par>
                          <p:cTn id="20" fill="hold">
                            <p:stCondLst>
                              <p:cond delay="7000"/>
                            </p:stCondLst>
                            <p:childTnLst>
                              <p:par>
                                <p:cTn id="21" presetID="1" presetClass="entr" presetSubtype="0" fill="hold" nodeType="afterEffect">
                                  <p:stCondLst>
                                    <p:cond delay="0"/>
                                  </p:stCondLst>
                                  <p:childTnLst>
                                    <p:set>
                                      <p:cBhvr>
                                        <p:cTn id="22" dur="1" fill="hold">
                                          <p:stCondLst>
                                            <p:cond delay="0"/>
                                          </p:stCondLst>
                                        </p:cTn>
                                        <p:tgtEl>
                                          <p:spTgt spid="10311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1172" grpId="0"/>
      <p:bldP spid="133136" grpId="0"/>
      <p:bldP spid="13313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82" name="Rectangle 2"/>
          <p:cNvSpPr>
            <a:spLocks noGrp="1" noChangeArrowheads="1"/>
          </p:cNvSpPr>
          <p:nvPr>
            <p:ph type="title"/>
          </p:nvPr>
        </p:nvSpPr>
        <p:spPr/>
        <p:txBody>
          <a:bodyPr/>
          <a:lstStyle/>
          <a:p>
            <a:r>
              <a:rPr lang="en-US" smtClean="0"/>
              <a:t>High-level architecture</a:t>
            </a:r>
          </a:p>
        </p:txBody>
      </p:sp>
      <p:sp>
        <p:nvSpPr>
          <p:cNvPr id="8" name="TextBox 7"/>
          <p:cNvSpPr txBox="1"/>
          <p:nvPr/>
        </p:nvSpPr>
        <p:spPr>
          <a:xfrm>
            <a:off x="7494588" y="3776663"/>
            <a:ext cx="996950" cy="1555750"/>
          </a:xfrm>
          <a:prstGeom prst="rect">
            <a:avLst/>
          </a:prstGeom>
          <a:noFill/>
        </p:spPr>
        <p:txBody>
          <a:bodyPr wrap="none">
            <a:spAutoFit/>
          </a:bodyPr>
          <a:lstStyle/>
          <a:p>
            <a:pPr algn="l">
              <a:defRPr/>
            </a:pPr>
            <a:r>
              <a:rPr lang="en-US" sz="9600" dirty="0">
                <a:solidFill>
                  <a:schemeClr val="accent1">
                    <a:lumMod val="50000"/>
                  </a:schemeClr>
                </a:solidFill>
                <a:latin typeface="Arial Black" pitchFamily="34" charset="0"/>
              </a:rPr>
              <a:t>1</a:t>
            </a:r>
          </a:p>
        </p:txBody>
      </p:sp>
      <p:sp>
        <p:nvSpPr>
          <p:cNvPr id="9" name="Rectangle 8"/>
          <p:cNvSpPr/>
          <p:nvPr/>
        </p:nvSpPr>
        <p:spPr>
          <a:xfrm>
            <a:off x="7494588" y="2024063"/>
            <a:ext cx="996950" cy="1555750"/>
          </a:xfrm>
          <a:prstGeom prst="rect">
            <a:avLst/>
          </a:prstGeom>
        </p:spPr>
        <p:txBody>
          <a:bodyPr wrap="none">
            <a:spAutoFit/>
          </a:bodyPr>
          <a:lstStyle/>
          <a:p>
            <a:pPr algn="l">
              <a:defRPr/>
            </a:pPr>
            <a:r>
              <a:rPr lang="en-US" sz="9600" dirty="0">
                <a:solidFill>
                  <a:schemeClr val="accent1">
                    <a:lumMod val="50000"/>
                  </a:schemeClr>
                </a:solidFill>
                <a:latin typeface="Arial Black" pitchFamily="34" charset="0"/>
              </a:rPr>
              <a:t>2</a:t>
            </a:r>
          </a:p>
        </p:txBody>
      </p:sp>
      <p:pic>
        <p:nvPicPr>
          <p:cNvPr id="1044485" name="Picture 5" descr="Architecture IT Foundation Only"/>
          <p:cNvPicPr>
            <a:picLocks noChangeAspect="1" noChangeArrowheads="1"/>
          </p:cNvPicPr>
          <p:nvPr/>
        </p:nvPicPr>
        <p:blipFill>
          <a:blip r:embed="rId2" cstate="print"/>
          <a:srcRect/>
          <a:stretch>
            <a:fillRect/>
          </a:stretch>
        </p:blipFill>
        <p:spPr bwMode="auto">
          <a:xfrm>
            <a:off x="784225" y="1438275"/>
            <a:ext cx="6373813" cy="4768850"/>
          </a:xfrm>
          <a:prstGeom prst="rect">
            <a:avLst/>
          </a:prstGeom>
          <a:noFill/>
        </p:spPr>
      </p:pic>
      <p:pic>
        <p:nvPicPr>
          <p:cNvPr id="1044486" name="Picture 6" descr="Architecture IT Foundation &amp; Work Execution"/>
          <p:cNvPicPr>
            <a:picLocks noChangeAspect="1" noChangeArrowheads="1"/>
          </p:cNvPicPr>
          <p:nvPr/>
        </p:nvPicPr>
        <p:blipFill>
          <a:blip r:embed="rId3" cstate="print"/>
          <a:srcRect/>
          <a:stretch>
            <a:fillRect/>
          </a:stretch>
        </p:blipFill>
        <p:spPr bwMode="auto">
          <a:xfrm>
            <a:off x="784225" y="1438275"/>
            <a:ext cx="6373813" cy="47688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44485"/>
                                        </p:tgtEl>
                                        <p:attrNameLst>
                                          <p:attrName>style.visibility</p:attrName>
                                        </p:attrNameLst>
                                      </p:cBhvr>
                                      <p:to>
                                        <p:strVal val="visible"/>
                                      </p:to>
                                    </p:set>
                                    <p:animEffect transition="in" filter="fade">
                                      <p:cBhvr>
                                        <p:cTn id="7" dur="2000"/>
                                        <p:tgtEl>
                                          <p:spTgt spid="1044485"/>
                                        </p:tgtEl>
                                      </p:cBhvr>
                                    </p:animEffect>
                                  </p:childTnLst>
                                </p:cTn>
                              </p:par>
                            </p:childTnLst>
                          </p:cTn>
                        </p:par>
                        <p:par>
                          <p:cTn id="8" fill="hold">
                            <p:stCondLst>
                              <p:cond delay="2000"/>
                            </p:stCondLst>
                            <p:childTnLst>
                              <p:par>
                                <p:cTn id="9" presetID="1" presetClass="entr" presetSubtype="0" fill="hold"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044486"/>
                                        </p:tgtEl>
                                        <p:attrNameLst>
                                          <p:attrName>style.visibility</p:attrName>
                                        </p:attrNameLst>
                                      </p:cBhvr>
                                      <p:to>
                                        <p:strVal val="visible"/>
                                      </p:to>
                                    </p:set>
                                    <p:animEffect transition="in" filter="wipe(down)">
                                      <p:cBhvr>
                                        <p:cTn id="15" dur="2000"/>
                                        <p:tgtEl>
                                          <p:spTgt spid="1044486"/>
                                        </p:tgtEl>
                                      </p:cBhvr>
                                    </p:animEffect>
                                  </p:childTnLst>
                                </p:cTn>
                              </p:par>
                            </p:childTnLst>
                          </p:cTn>
                        </p:par>
                        <p:par>
                          <p:cTn id="16" fill="hold">
                            <p:stCondLst>
                              <p:cond delay="2000"/>
                            </p:stCondLst>
                            <p:childTnLst>
                              <p:par>
                                <p:cTn id="17" presetID="1"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2194" name="Picture 2" descr="Architecture IT Foundation &amp; Work Execution"/>
          <p:cNvPicPr>
            <a:picLocks noChangeAspect="1" noChangeArrowheads="1"/>
          </p:cNvPicPr>
          <p:nvPr/>
        </p:nvPicPr>
        <p:blipFill>
          <a:blip r:embed="rId2" cstate="print"/>
          <a:srcRect/>
          <a:stretch>
            <a:fillRect/>
          </a:stretch>
        </p:blipFill>
        <p:spPr bwMode="auto">
          <a:xfrm>
            <a:off x="784225" y="1438275"/>
            <a:ext cx="6373813" cy="4768850"/>
          </a:xfrm>
          <a:prstGeom prst="rect">
            <a:avLst/>
          </a:prstGeom>
          <a:noFill/>
        </p:spPr>
      </p:pic>
      <p:sp>
        <p:nvSpPr>
          <p:cNvPr id="1032195" name="Rectangle 3"/>
          <p:cNvSpPr>
            <a:spLocks noGrp="1" noChangeArrowheads="1"/>
          </p:cNvSpPr>
          <p:nvPr>
            <p:ph type="title"/>
          </p:nvPr>
        </p:nvSpPr>
        <p:spPr/>
        <p:txBody>
          <a:bodyPr/>
          <a:lstStyle/>
          <a:p>
            <a:r>
              <a:rPr lang="en-US" smtClean="0"/>
              <a:t>strategic fit</a:t>
            </a:r>
          </a:p>
        </p:txBody>
      </p:sp>
      <p:sp>
        <p:nvSpPr>
          <p:cNvPr id="8" name="TextBox 7"/>
          <p:cNvSpPr txBox="1"/>
          <p:nvPr/>
        </p:nvSpPr>
        <p:spPr>
          <a:xfrm>
            <a:off x="7494588" y="3776663"/>
            <a:ext cx="996950" cy="1555750"/>
          </a:xfrm>
          <a:prstGeom prst="rect">
            <a:avLst/>
          </a:prstGeom>
          <a:noFill/>
        </p:spPr>
        <p:txBody>
          <a:bodyPr wrap="none">
            <a:spAutoFit/>
          </a:bodyPr>
          <a:lstStyle/>
          <a:p>
            <a:pPr algn="l">
              <a:defRPr/>
            </a:pPr>
            <a:r>
              <a:rPr lang="en-US" sz="9600" dirty="0">
                <a:solidFill>
                  <a:schemeClr val="accent1">
                    <a:lumMod val="50000"/>
                  </a:schemeClr>
                </a:solidFill>
                <a:latin typeface="Arial Black" pitchFamily="34" charset="0"/>
              </a:rPr>
              <a:t>1</a:t>
            </a:r>
          </a:p>
        </p:txBody>
      </p:sp>
      <p:sp>
        <p:nvSpPr>
          <p:cNvPr id="9" name="Rectangle 8"/>
          <p:cNvSpPr/>
          <p:nvPr/>
        </p:nvSpPr>
        <p:spPr>
          <a:xfrm>
            <a:off x="7494588" y="2024063"/>
            <a:ext cx="996950" cy="1555750"/>
          </a:xfrm>
          <a:prstGeom prst="rect">
            <a:avLst/>
          </a:prstGeom>
        </p:spPr>
        <p:txBody>
          <a:bodyPr wrap="none">
            <a:spAutoFit/>
          </a:bodyPr>
          <a:lstStyle/>
          <a:p>
            <a:pPr algn="l">
              <a:defRPr/>
            </a:pPr>
            <a:r>
              <a:rPr lang="en-US" sz="9600" dirty="0">
                <a:solidFill>
                  <a:schemeClr val="accent1">
                    <a:lumMod val="50000"/>
                  </a:schemeClr>
                </a:solidFill>
                <a:latin typeface="Arial Black" pitchFamily="34" charset="0"/>
              </a:rPr>
              <a:t>2</a:t>
            </a:r>
          </a:p>
        </p:txBody>
      </p:sp>
      <p:grpSp>
        <p:nvGrpSpPr>
          <p:cNvPr id="2" name="Group 6"/>
          <p:cNvGrpSpPr>
            <a:grpSpLocks/>
          </p:cNvGrpSpPr>
          <p:nvPr/>
        </p:nvGrpSpPr>
        <p:grpSpPr bwMode="auto">
          <a:xfrm>
            <a:off x="276225" y="3944938"/>
            <a:ext cx="2855913" cy="2609850"/>
            <a:chOff x="174" y="2485"/>
            <a:chExt cx="1799" cy="1644"/>
          </a:xfrm>
        </p:grpSpPr>
        <p:sp>
          <p:nvSpPr>
            <p:cNvPr id="1032199" name="Line 7"/>
            <p:cNvSpPr>
              <a:spLocks noChangeShapeType="1"/>
            </p:cNvSpPr>
            <p:nvPr/>
          </p:nvSpPr>
          <p:spPr bwMode="auto">
            <a:xfrm flipV="1">
              <a:off x="174" y="2998"/>
              <a:ext cx="457" cy="284"/>
            </a:xfrm>
            <a:prstGeom prst="line">
              <a:avLst/>
            </a:prstGeom>
            <a:noFill/>
            <a:ln w="57150">
              <a:solidFill>
                <a:srgbClr val="FF0000"/>
              </a:solidFill>
              <a:round/>
              <a:headEnd/>
              <a:tailEnd type="triangle" w="med" len="med"/>
            </a:ln>
            <a:effectLst/>
          </p:spPr>
          <p:txBody>
            <a:bodyPr wrap="none" tIns="0" anchor="ctr"/>
            <a:lstStyle/>
            <a:p>
              <a:endParaRPr lang="en-US"/>
            </a:p>
          </p:txBody>
        </p:sp>
        <p:sp>
          <p:nvSpPr>
            <p:cNvPr id="1032200" name="Line 8"/>
            <p:cNvSpPr>
              <a:spLocks noChangeShapeType="1"/>
            </p:cNvSpPr>
            <p:nvPr/>
          </p:nvSpPr>
          <p:spPr bwMode="auto">
            <a:xfrm>
              <a:off x="181" y="3282"/>
              <a:ext cx="0" cy="703"/>
            </a:xfrm>
            <a:prstGeom prst="line">
              <a:avLst/>
            </a:prstGeom>
            <a:noFill/>
            <a:ln w="57150">
              <a:solidFill>
                <a:srgbClr val="FF0000"/>
              </a:solidFill>
              <a:round/>
              <a:headEnd/>
              <a:tailEnd/>
            </a:ln>
            <a:effectLst/>
          </p:spPr>
          <p:txBody>
            <a:bodyPr wrap="none" tIns="0" anchor="ctr"/>
            <a:lstStyle/>
            <a:p>
              <a:endParaRPr lang="en-US"/>
            </a:p>
          </p:txBody>
        </p:sp>
        <p:sp>
          <p:nvSpPr>
            <p:cNvPr id="1032201" name="Line 9"/>
            <p:cNvSpPr>
              <a:spLocks noChangeShapeType="1"/>
            </p:cNvSpPr>
            <p:nvPr/>
          </p:nvSpPr>
          <p:spPr bwMode="auto">
            <a:xfrm>
              <a:off x="181" y="3961"/>
              <a:ext cx="309" cy="0"/>
            </a:xfrm>
            <a:prstGeom prst="line">
              <a:avLst/>
            </a:prstGeom>
            <a:noFill/>
            <a:ln w="57150">
              <a:solidFill>
                <a:srgbClr val="FF0000"/>
              </a:solidFill>
              <a:round/>
              <a:headEnd/>
              <a:tailEnd/>
            </a:ln>
            <a:effectLst/>
          </p:spPr>
          <p:txBody>
            <a:bodyPr wrap="none" tIns="0" anchor="ctr"/>
            <a:lstStyle/>
            <a:p>
              <a:endParaRPr lang="en-US"/>
            </a:p>
          </p:txBody>
        </p:sp>
        <p:sp>
          <p:nvSpPr>
            <p:cNvPr id="1032202" name="Text Box 10"/>
            <p:cNvSpPr txBox="1">
              <a:spLocks noChangeArrowheads="1"/>
            </p:cNvSpPr>
            <p:nvPr/>
          </p:nvSpPr>
          <p:spPr bwMode="auto">
            <a:xfrm>
              <a:off x="448" y="3793"/>
              <a:ext cx="1525" cy="336"/>
            </a:xfrm>
            <a:prstGeom prst="rect">
              <a:avLst/>
            </a:prstGeom>
            <a:noFill/>
            <a:ln w="25400" algn="ctr">
              <a:noFill/>
              <a:miter lim="800000"/>
              <a:headEnd/>
              <a:tailEnd/>
            </a:ln>
            <a:effectLst/>
          </p:spPr>
          <p:txBody>
            <a:bodyPr wrap="none" tIns="0">
              <a:spAutoFit/>
            </a:bodyPr>
            <a:lstStyle/>
            <a:p>
              <a:r>
                <a:rPr lang="en-US" sz="3200">
                  <a:solidFill>
                    <a:srgbClr val="FF0000"/>
                  </a:solidFill>
                  <a:latin typeface="Arial Black" pitchFamily="34" charset="0"/>
                </a:rPr>
                <a:t>OpenO&amp;M</a:t>
              </a:r>
            </a:p>
          </p:txBody>
        </p:sp>
        <p:sp>
          <p:nvSpPr>
            <p:cNvPr id="1032203" name="Oval 11"/>
            <p:cNvSpPr>
              <a:spLocks noChangeArrowheads="1"/>
            </p:cNvSpPr>
            <p:nvPr/>
          </p:nvSpPr>
          <p:spPr bwMode="auto">
            <a:xfrm>
              <a:off x="632" y="2485"/>
              <a:ext cx="591" cy="591"/>
            </a:xfrm>
            <a:prstGeom prst="ellipse">
              <a:avLst/>
            </a:prstGeom>
            <a:solidFill>
              <a:srgbClr val="FF0000"/>
            </a:solidFill>
            <a:ln w="25400" algn="ctr">
              <a:solidFill>
                <a:srgbClr val="FF0000"/>
              </a:solidFill>
              <a:round/>
              <a:headEnd/>
              <a:tailEnd/>
            </a:ln>
            <a:effectLst/>
          </p:spPr>
          <p:txBody>
            <a:bodyPr wrap="none" tIns="0" anchor="ctr"/>
            <a:lstStyle/>
            <a:p>
              <a:endParaRPr lang="en-US"/>
            </a:p>
          </p:txBody>
        </p:sp>
      </p:grpSp>
      <p:pic>
        <p:nvPicPr>
          <p:cNvPr id="1032204" name="Picture 4" descr="OpenO&amp;M 2"/>
          <p:cNvPicPr>
            <a:picLocks noChangeAspect="1" noChangeArrowheads="1"/>
          </p:cNvPicPr>
          <p:nvPr/>
        </p:nvPicPr>
        <p:blipFill>
          <a:blip r:embed="rId3" cstate="print"/>
          <a:srcRect/>
          <a:stretch>
            <a:fillRect/>
          </a:stretch>
        </p:blipFill>
        <p:spPr bwMode="auto">
          <a:xfrm>
            <a:off x="942975" y="3910013"/>
            <a:ext cx="1058863" cy="1058862"/>
          </a:xfrm>
          <a:prstGeom prst="rect">
            <a:avLst/>
          </a:prstGeom>
          <a:noFill/>
          <a:ln w="9525">
            <a:noFill/>
            <a:miter lim="800000"/>
            <a:headEnd/>
            <a:tailEnd/>
          </a:ln>
        </p:spPr>
      </p:pic>
      <p:pic>
        <p:nvPicPr>
          <p:cNvPr id="1032205" name="Picture 13" descr="kenken"/>
          <p:cNvPicPr>
            <a:picLocks noChangeAspect="1" noChangeArrowheads="1"/>
          </p:cNvPicPr>
          <p:nvPr/>
        </p:nvPicPr>
        <p:blipFill>
          <a:blip r:embed="rId4" cstate="print">
            <a:clrChange>
              <a:clrFrom>
                <a:srgbClr val="818181"/>
              </a:clrFrom>
              <a:clrTo>
                <a:srgbClr val="818181">
                  <a:alpha val="0"/>
                </a:srgbClr>
              </a:clrTo>
            </a:clrChange>
          </a:blip>
          <a:srcRect/>
          <a:stretch>
            <a:fillRect/>
          </a:stretch>
        </p:blipFill>
        <p:spPr bwMode="auto">
          <a:xfrm>
            <a:off x="911225" y="3870325"/>
            <a:ext cx="1112838" cy="111283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50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500"/>
                            </p:stCondLst>
                            <p:childTnLst>
                              <p:par>
                                <p:cTn id="8" presetID="10" presetClass="entr" presetSubtype="0" fill="hold" nodeType="afterEffect">
                                  <p:stCondLst>
                                    <p:cond delay="0"/>
                                  </p:stCondLst>
                                  <p:childTnLst>
                                    <p:set>
                                      <p:cBhvr>
                                        <p:cTn id="9" dur="1" fill="hold">
                                          <p:stCondLst>
                                            <p:cond delay="0"/>
                                          </p:stCondLst>
                                        </p:cTn>
                                        <p:tgtEl>
                                          <p:spTgt spid="1032204"/>
                                        </p:tgtEl>
                                        <p:attrNameLst>
                                          <p:attrName>style.visibility</p:attrName>
                                        </p:attrNameLst>
                                      </p:cBhvr>
                                      <p:to>
                                        <p:strVal val="visible"/>
                                      </p:to>
                                    </p:set>
                                    <p:animEffect transition="in" filter="fade">
                                      <p:cBhvr>
                                        <p:cTn id="10" dur="2000"/>
                                        <p:tgtEl>
                                          <p:spTgt spid="1032204"/>
                                        </p:tgtEl>
                                      </p:cBhvr>
                                    </p:animEffect>
                                  </p:childTnLst>
                                </p:cTn>
                              </p:par>
                            </p:childTnLst>
                          </p:cTn>
                        </p:par>
                        <p:par>
                          <p:cTn id="11" fill="hold">
                            <p:stCondLst>
                              <p:cond delay="2500"/>
                            </p:stCondLst>
                            <p:childTnLst>
                              <p:par>
                                <p:cTn id="12" presetID="1" presetClass="entr" presetSubtype="0" fill="hold" nodeType="afterEffect">
                                  <p:stCondLst>
                                    <p:cond delay="0"/>
                                  </p:stCondLst>
                                  <p:childTnLst>
                                    <p:set>
                                      <p:cBhvr>
                                        <p:cTn id="13" dur="1" fill="hold">
                                          <p:stCondLst>
                                            <p:cond delay="0"/>
                                          </p:stCondLst>
                                        </p:cTn>
                                        <p:tgtEl>
                                          <p:spTgt spid="103220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ate Placeholder 1"/>
          <p:cNvSpPr txBox="1">
            <a:spLocks noGrp="1"/>
          </p:cNvSpPr>
          <p:nvPr/>
        </p:nvSpPr>
        <p:spPr bwMode="auto">
          <a:xfrm>
            <a:off x="228600" y="6477000"/>
            <a:ext cx="2133600" cy="381000"/>
          </a:xfrm>
          <a:prstGeom prst="rect">
            <a:avLst/>
          </a:prstGeom>
          <a:noFill/>
          <a:ln>
            <a:miter lim="800000"/>
            <a:headEnd/>
            <a:tailEnd/>
          </a:ln>
        </p:spPr>
        <p:txBody>
          <a:bodyPr/>
          <a:lstStyle/>
          <a:p>
            <a:pPr algn="l">
              <a:defRPr/>
            </a:pPr>
            <a:r>
              <a:rPr lang="en-US" sz="1400">
                <a:solidFill>
                  <a:srgbClr val="8C8C8C"/>
                </a:solidFill>
                <a:latin typeface="+mn-lt"/>
              </a:rPr>
              <a:t>June 17, 2008</a:t>
            </a:r>
          </a:p>
        </p:txBody>
      </p:sp>
      <p:sp>
        <p:nvSpPr>
          <p:cNvPr id="6" name="Slide Number Placeholder 3"/>
          <p:cNvSpPr txBox="1">
            <a:spLocks noGrp="1"/>
          </p:cNvSpPr>
          <p:nvPr/>
        </p:nvSpPr>
        <p:spPr bwMode="auto">
          <a:xfrm>
            <a:off x="6781800" y="6477000"/>
            <a:ext cx="2133600" cy="381000"/>
          </a:xfrm>
          <a:prstGeom prst="rect">
            <a:avLst/>
          </a:prstGeom>
          <a:noFill/>
          <a:ln>
            <a:miter lim="800000"/>
            <a:headEnd/>
            <a:tailEnd/>
          </a:ln>
        </p:spPr>
        <p:txBody>
          <a:bodyPr/>
          <a:lstStyle/>
          <a:p>
            <a:pPr algn="r">
              <a:defRPr/>
            </a:pPr>
            <a:fld id="{9CFF8A61-132A-41AF-A0A2-E9C1BD79F074}" type="slidenum">
              <a:rPr lang="en-US" sz="1400">
                <a:solidFill>
                  <a:srgbClr val="8C8C8C"/>
                </a:solidFill>
                <a:latin typeface="+mn-lt"/>
              </a:rPr>
              <a:pPr algn="r">
                <a:defRPr/>
              </a:pPr>
              <a:t>33</a:t>
            </a:fld>
            <a:endParaRPr lang="en-US" sz="1400">
              <a:solidFill>
                <a:srgbClr val="8C8C8C"/>
              </a:solidFill>
              <a:latin typeface="+mn-lt"/>
            </a:endParaRPr>
          </a:p>
        </p:txBody>
      </p:sp>
      <p:sp>
        <p:nvSpPr>
          <p:cNvPr id="1033220" name="Rectangle 2"/>
          <p:cNvSpPr>
            <a:spLocks noGrp="1" noChangeArrowheads="1"/>
          </p:cNvSpPr>
          <p:nvPr>
            <p:ph type="title" idx="4294967295"/>
          </p:nvPr>
        </p:nvSpPr>
        <p:spPr/>
        <p:txBody>
          <a:bodyPr anchor="b"/>
          <a:lstStyle/>
          <a:p>
            <a:pPr eaLnBrk="1" hangingPunct="1"/>
            <a:r>
              <a:rPr lang="en-US" smtClean="0"/>
              <a:t>OpenO&amp;M summary</a:t>
            </a:r>
          </a:p>
        </p:txBody>
      </p:sp>
      <p:sp>
        <p:nvSpPr>
          <p:cNvPr id="1033221" name="Rectangle 3"/>
          <p:cNvSpPr>
            <a:spLocks noChangeArrowheads="1"/>
          </p:cNvSpPr>
          <p:nvPr/>
        </p:nvSpPr>
        <p:spPr bwMode="auto">
          <a:xfrm>
            <a:off x="304800" y="1762125"/>
            <a:ext cx="7772400" cy="4178300"/>
          </a:xfrm>
          <a:prstGeom prst="rect">
            <a:avLst/>
          </a:prstGeom>
          <a:noFill/>
          <a:ln w="9525">
            <a:noFill/>
            <a:miter lim="800000"/>
            <a:headEnd/>
            <a:tailEnd/>
          </a:ln>
        </p:spPr>
        <p:txBody>
          <a:bodyPr/>
          <a:lstStyle/>
          <a:p>
            <a:pPr marL="342900" indent="-342900" algn="l">
              <a:lnSpc>
                <a:spcPct val="120000"/>
              </a:lnSpc>
              <a:spcAft>
                <a:spcPct val="50000"/>
              </a:spcAft>
              <a:buFontTx/>
              <a:buChar char="•"/>
              <a:tabLst>
                <a:tab pos="395288" algn="l"/>
                <a:tab pos="854075" algn="l"/>
                <a:tab pos="1374775" algn="l"/>
                <a:tab pos="1831975" algn="l"/>
              </a:tabLst>
            </a:pPr>
            <a:r>
              <a:rPr lang="en-US" sz="2700" dirty="0">
                <a:solidFill>
                  <a:schemeClr val="tx1"/>
                </a:solidFill>
                <a:latin typeface="Verdana" pitchFamily="34" charset="0"/>
              </a:rPr>
              <a:t>name services</a:t>
            </a:r>
          </a:p>
          <a:p>
            <a:pPr marL="342900" indent="-342900" algn="l">
              <a:lnSpc>
                <a:spcPct val="120000"/>
              </a:lnSpc>
              <a:spcAft>
                <a:spcPct val="50000"/>
              </a:spcAft>
              <a:buFontTx/>
              <a:buChar char="•"/>
              <a:tabLst>
                <a:tab pos="395288" algn="l"/>
                <a:tab pos="854075" algn="l"/>
                <a:tab pos="1374775" algn="l"/>
                <a:tab pos="1831975" algn="l"/>
              </a:tabLst>
            </a:pPr>
            <a:r>
              <a:rPr lang="en-US" sz="2700" dirty="0">
                <a:solidFill>
                  <a:schemeClr val="tx1"/>
                </a:solidFill>
                <a:latin typeface="Verdana" pitchFamily="34" charset="0"/>
              </a:rPr>
              <a:t>metadata</a:t>
            </a:r>
          </a:p>
          <a:p>
            <a:pPr marL="342900" indent="-342900" algn="l">
              <a:lnSpc>
                <a:spcPct val="120000"/>
              </a:lnSpc>
              <a:spcAft>
                <a:spcPct val="50000"/>
              </a:spcAft>
              <a:buFontTx/>
              <a:buChar char="•"/>
              <a:tabLst>
                <a:tab pos="395288" algn="l"/>
                <a:tab pos="854075" algn="l"/>
                <a:tab pos="1374775" algn="l"/>
                <a:tab pos="1831975" algn="l"/>
              </a:tabLst>
            </a:pPr>
            <a:r>
              <a:rPr lang="en-US" sz="2700" dirty="0">
                <a:solidFill>
                  <a:schemeClr val="tx1"/>
                </a:solidFill>
                <a:latin typeface="Verdana" pitchFamily="34" charset="0"/>
              </a:rPr>
              <a:t>model maps </a:t>
            </a:r>
          </a:p>
          <a:p>
            <a:pPr marL="342900" indent="-342900" algn="l">
              <a:lnSpc>
                <a:spcPct val="120000"/>
              </a:lnSpc>
              <a:spcAft>
                <a:spcPct val="50000"/>
              </a:spcAft>
              <a:buFontTx/>
              <a:buChar char="•"/>
              <a:tabLst>
                <a:tab pos="395288" algn="l"/>
                <a:tab pos="854075" algn="l"/>
                <a:tab pos="1374775" algn="l"/>
                <a:tab pos="1831975" algn="l"/>
              </a:tabLst>
            </a:pPr>
            <a:r>
              <a:rPr lang="en-US" sz="2700" dirty="0">
                <a:solidFill>
                  <a:schemeClr val="tx1"/>
                </a:solidFill>
                <a:latin typeface="Verdana" pitchFamily="34" charset="0"/>
              </a:rPr>
              <a:t>abstraction</a:t>
            </a:r>
          </a:p>
          <a:p>
            <a:pPr marL="342900" indent="-342900" algn="l">
              <a:lnSpc>
                <a:spcPct val="120000"/>
              </a:lnSpc>
              <a:spcAft>
                <a:spcPct val="50000"/>
              </a:spcAft>
              <a:buFontTx/>
              <a:buChar char="•"/>
              <a:tabLst>
                <a:tab pos="395288" algn="l"/>
                <a:tab pos="854075" algn="l"/>
                <a:tab pos="1374775" algn="l"/>
                <a:tab pos="1831975" algn="l"/>
              </a:tabLst>
            </a:pPr>
            <a:r>
              <a:rPr lang="en-US" sz="2700" dirty="0">
                <a:solidFill>
                  <a:schemeClr val="tx1"/>
                </a:solidFill>
                <a:latin typeface="Verdana" pitchFamily="34" charset="0"/>
              </a:rPr>
              <a:t>not proprietary</a:t>
            </a:r>
          </a:p>
          <a:p>
            <a:pPr marL="342900" indent="-342900" algn="l">
              <a:lnSpc>
                <a:spcPct val="120000"/>
              </a:lnSpc>
              <a:spcAft>
                <a:spcPct val="50000"/>
              </a:spcAft>
              <a:buFontTx/>
              <a:buChar char="•"/>
              <a:tabLst>
                <a:tab pos="395288" algn="l"/>
                <a:tab pos="854075" algn="l"/>
                <a:tab pos="1374775" algn="l"/>
                <a:tab pos="1831975" algn="l"/>
              </a:tabLst>
            </a:pPr>
            <a:r>
              <a:rPr lang="en-US" sz="2700" dirty="0">
                <a:solidFill>
                  <a:schemeClr val="tx1"/>
                </a:solidFill>
                <a:latin typeface="Verdana" pitchFamily="34" charset="0"/>
              </a:rPr>
              <a:t>interoperability</a:t>
            </a:r>
          </a:p>
        </p:txBody>
      </p:sp>
      <p:pic>
        <p:nvPicPr>
          <p:cNvPr id="1033222" name="Picture 6" descr="kenken"/>
          <p:cNvPicPr>
            <a:picLocks noChangeAspect="1" noChangeArrowheads="1"/>
          </p:cNvPicPr>
          <p:nvPr/>
        </p:nvPicPr>
        <p:blipFill>
          <a:blip r:embed="rId3" cstate="print">
            <a:clrChange>
              <a:clrFrom>
                <a:srgbClr val="818181"/>
              </a:clrFrom>
              <a:clrTo>
                <a:srgbClr val="818181">
                  <a:alpha val="0"/>
                </a:srgbClr>
              </a:clrTo>
            </a:clrChange>
          </a:blip>
          <a:srcRect/>
          <a:stretch>
            <a:fillRect/>
          </a:stretch>
        </p:blipFill>
        <p:spPr bwMode="auto">
          <a:xfrm>
            <a:off x="3514725" y="1344613"/>
            <a:ext cx="5335588" cy="5335587"/>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0332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5266"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12700" cap="sq" algn="ctr">
            <a:noFill/>
            <a:miter lim="800000"/>
            <a:headEnd/>
            <a:tailEnd/>
          </a:ln>
          <a:effectLst/>
        </p:spPr>
      </p:pic>
    </p:spTree>
  </p:cSld>
  <p:clrMapOvr>
    <a:masterClrMapping/>
  </p:clrMapOvr>
  <p:transition advTm="500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629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12700" cap="sq" algn="ctr">
            <a:noFill/>
            <a:miter lim="800000"/>
            <a:headEnd/>
            <a:tailEnd/>
          </a:ln>
          <a:effectLst/>
        </p:spPr>
      </p:pic>
    </p:spTree>
  </p:cSld>
  <p:clrMapOvr>
    <a:masterClrMapping/>
  </p:clrMapOvr>
  <p:transition advTm="500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8338" name="Rectangle 56"/>
          <p:cNvSpPr>
            <a:spLocks noChangeArrowheads="1"/>
          </p:cNvSpPr>
          <p:nvPr/>
        </p:nvSpPr>
        <p:spPr bwMode="auto">
          <a:xfrm>
            <a:off x="7107238" y="5870575"/>
            <a:ext cx="1819275" cy="987425"/>
          </a:xfrm>
          <a:prstGeom prst="rect">
            <a:avLst/>
          </a:prstGeom>
          <a:solidFill>
            <a:schemeClr val="bg1"/>
          </a:solidFill>
          <a:ln w="9525" algn="ctr">
            <a:noFill/>
            <a:round/>
            <a:headEnd/>
            <a:tailEnd/>
          </a:ln>
        </p:spPr>
        <p:txBody>
          <a:bodyPr wrap="none" anchor="ctr"/>
          <a:lstStyle/>
          <a:p>
            <a:pPr eaLnBrk="0" hangingPunct="0"/>
            <a:endParaRPr lang="en-US" sz="2400">
              <a:solidFill>
                <a:srgbClr val="000000"/>
              </a:solidFill>
              <a:latin typeface="Arial" charset="0"/>
            </a:endParaRPr>
          </a:p>
        </p:txBody>
      </p:sp>
      <p:sp>
        <p:nvSpPr>
          <p:cNvPr id="1038339" name="Rectangle 2"/>
          <p:cNvSpPr>
            <a:spLocks noChangeArrowheads="1"/>
          </p:cNvSpPr>
          <p:nvPr/>
        </p:nvSpPr>
        <p:spPr bwMode="gray">
          <a:xfrm>
            <a:off x="5680075" y="1444625"/>
            <a:ext cx="3043238" cy="2865438"/>
          </a:xfrm>
          <a:prstGeom prst="rect">
            <a:avLst/>
          </a:prstGeom>
          <a:solidFill>
            <a:srgbClr val="333399"/>
          </a:solidFill>
          <a:ln w="9525">
            <a:solidFill>
              <a:schemeClr val="tx1"/>
            </a:solidFill>
            <a:miter lim="800000"/>
            <a:headEnd/>
            <a:tailEnd/>
          </a:ln>
        </p:spPr>
        <p:txBody>
          <a:bodyPr wrap="none"/>
          <a:lstStyle/>
          <a:p>
            <a:pPr eaLnBrk="0" hangingPunct="0"/>
            <a:r>
              <a:rPr lang="en-US" sz="1900">
                <a:solidFill>
                  <a:schemeClr val="bg1"/>
                </a:solidFill>
                <a:latin typeface="Arial" charset="0"/>
              </a:rPr>
              <a:t>Integration Platform</a:t>
            </a:r>
          </a:p>
        </p:txBody>
      </p:sp>
      <p:sp>
        <p:nvSpPr>
          <p:cNvPr id="20483" name="Rectangle 3"/>
          <p:cNvSpPr>
            <a:spLocks noChangeArrowheads="1"/>
          </p:cNvSpPr>
          <p:nvPr/>
        </p:nvSpPr>
        <p:spPr bwMode="gray">
          <a:xfrm>
            <a:off x="1901825" y="134938"/>
            <a:ext cx="6931025" cy="925512"/>
          </a:xfrm>
          <a:prstGeom prst="rect">
            <a:avLst/>
          </a:prstGeom>
          <a:noFill/>
          <a:ln w="9525">
            <a:noFill/>
            <a:miter lim="800000"/>
            <a:headEnd/>
            <a:tailEnd/>
          </a:ln>
        </p:spPr>
        <p:txBody>
          <a:bodyPr tIns="9144" bIns="9144" anchor="ctr"/>
          <a:lstStyle/>
          <a:p>
            <a:pPr algn="r" eaLnBrk="0" hangingPunct="0"/>
            <a:r>
              <a:rPr lang="en-US" sz="2400" b="1" i="1">
                <a:solidFill>
                  <a:srgbClr val="003399"/>
                </a:solidFill>
                <a:effectLst>
                  <a:outerShdw blurRad="38100" dist="38100" dir="2700000" algn="tl">
                    <a:srgbClr val="C0C0C0"/>
                  </a:outerShdw>
                </a:effectLst>
                <a:latin typeface="Arial" charset="0"/>
              </a:rPr>
              <a:t>Suncor View -- A Coordinated Approach to Full Integration within the Enterprise</a:t>
            </a:r>
          </a:p>
        </p:txBody>
      </p:sp>
      <p:sp>
        <p:nvSpPr>
          <p:cNvPr id="1038341" name="Rectangle 4"/>
          <p:cNvSpPr>
            <a:spLocks noChangeArrowheads="1"/>
          </p:cNvSpPr>
          <p:nvPr/>
        </p:nvSpPr>
        <p:spPr bwMode="auto">
          <a:xfrm>
            <a:off x="333375" y="3479800"/>
            <a:ext cx="3886200" cy="409575"/>
          </a:xfrm>
          <a:prstGeom prst="rect">
            <a:avLst/>
          </a:prstGeom>
          <a:solidFill>
            <a:srgbClr val="99CCFF">
              <a:alpha val="79999"/>
            </a:srgbClr>
          </a:solidFill>
          <a:ln w="9525">
            <a:solidFill>
              <a:schemeClr val="tx1"/>
            </a:solidFill>
            <a:miter lim="800000"/>
            <a:headEnd/>
            <a:tailEnd/>
          </a:ln>
        </p:spPr>
        <p:txBody>
          <a:bodyPr wrap="none" anchor="ctr"/>
          <a:lstStyle/>
          <a:p>
            <a:pPr eaLnBrk="0" hangingPunct="0"/>
            <a:r>
              <a:rPr lang="en-CA" sz="1800" b="1">
                <a:solidFill>
                  <a:srgbClr val="000000"/>
                </a:solidFill>
                <a:latin typeface="Arial Narrow" pitchFamily="34" charset="0"/>
              </a:rPr>
              <a:t>Document Management </a:t>
            </a:r>
          </a:p>
        </p:txBody>
      </p:sp>
      <p:sp>
        <p:nvSpPr>
          <p:cNvPr id="1038342" name="Rectangle 5"/>
          <p:cNvSpPr>
            <a:spLocks noChangeArrowheads="1"/>
          </p:cNvSpPr>
          <p:nvPr/>
        </p:nvSpPr>
        <p:spPr bwMode="auto">
          <a:xfrm>
            <a:off x="333375" y="3017838"/>
            <a:ext cx="3886200" cy="400050"/>
          </a:xfrm>
          <a:prstGeom prst="rect">
            <a:avLst/>
          </a:prstGeom>
          <a:solidFill>
            <a:srgbClr val="FF66FF">
              <a:alpha val="79999"/>
            </a:srgbClr>
          </a:solidFill>
          <a:ln w="9525">
            <a:solidFill>
              <a:schemeClr val="tx1"/>
            </a:solidFill>
            <a:miter lim="800000"/>
            <a:headEnd/>
            <a:tailEnd/>
          </a:ln>
        </p:spPr>
        <p:txBody>
          <a:bodyPr wrap="none" anchor="ctr"/>
          <a:lstStyle/>
          <a:p>
            <a:pPr eaLnBrk="0" hangingPunct="0"/>
            <a:r>
              <a:rPr lang="en-CA" sz="1800" b="1">
                <a:solidFill>
                  <a:srgbClr val="000000"/>
                </a:solidFill>
                <a:latin typeface="Arial Narrow" pitchFamily="34" charset="0"/>
              </a:rPr>
              <a:t>Engineering CAD/CAE Systems</a:t>
            </a:r>
          </a:p>
        </p:txBody>
      </p:sp>
      <p:sp>
        <p:nvSpPr>
          <p:cNvPr id="1038343" name="Rectangle 6"/>
          <p:cNvSpPr>
            <a:spLocks noChangeArrowheads="1"/>
          </p:cNvSpPr>
          <p:nvPr/>
        </p:nvSpPr>
        <p:spPr bwMode="auto">
          <a:xfrm>
            <a:off x="333375" y="4489450"/>
            <a:ext cx="3886200" cy="390525"/>
          </a:xfrm>
          <a:prstGeom prst="rect">
            <a:avLst/>
          </a:prstGeom>
          <a:solidFill>
            <a:srgbClr val="00FFCC">
              <a:alpha val="79999"/>
            </a:srgbClr>
          </a:solidFill>
          <a:ln w="9525">
            <a:solidFill>
              <a:schemeClr val="tx1"/>
            </a:solidFill>
            <a:miter lim="800000"/>
            <a:headEnd/>
            <a:tailEnd/>
          </a:ln>
        </p:spPr>
        <p:txBody>
          <a:bodyPr wrap="none" anchor="ctr"/>
          <a:lstStyle/>
          <a:p>
            <a:pPr eaLnBrk="0" hangingPunct="0">
              <a:lnSpc>
                <a:spcPct val="85000"/>
              </a:lnSpc>
            </a:pPr>
            <a:r>
              <a:rPr lang="en-CA" sz="1800" b="1">
                <a:solidFill>
                  <a:srgbClr val="000000"/>
                </a:solidFill>
                <a:latin typeface="Arial Narrow" pitchFamily="34" charset="0"/>
              </a:rPr>
              <a:t>Process Modeling Systems</a:t>
            </a:r>
          </a:p>
        </p:txBody>
      </p:sp>
      <p:sp>
        <p:nvSpPr>
          <p:cNvPr id="1038344" name="Rectangle 7"/>
          <p:cNvSpPr>
            <a:spLocks noChangeArrowheads="1"/>
          </p:cNvSpPr>
          <p:nvPr/>
        </p:nvSpPr>
        <p:spPr bwMode="auto">
          <a:xfrm>
            <a:off x="333375" y="4970463"/>
            <a:ext cx="3886200" cy="398462"/>
          </a:xfrm>
          <a:prstGeom prst="rect">
            <a:avLst/>
          </a:prstGeom>
          <a:solidFill>
            <a:srgbClr val="FF9933">
              <a:alpha val="79999"/>
            </a:srgbClr>
          </a:solidFill>
          <a:ln w="9525">
            <a:solidFill>
              <a:schemeClr val="tx1"/>
            </a:solidFill>
            <a:miter lim="800000"/>
            <a:headEnd/>
            <a:tailEnd/>
          </a:ln>
        </p:spPr>
        <p:txBody>
          <a:bodyPr wrap="none" anchor="ctr"/>
          <a:lstStyle/>
          <a:p>
            <a:pPr eaLnBrk="0" hangingPunct="0"/>
            <a:r>
              <a:rPr lang="en-CA" sz="1800" b="1">
                <a:solidFill>
                  <a:srgbClr val="000000"/>
                </a:solidFill>
                <a:latin typeface="Arial Narrow" pitchFamily="34" charset="0"/>
              </a:rPr>
              <a:t>Planning and Dispatch Systems </a:t>
            </a:r>
          </a:p>
        </p:txBody>
      </p:sp>
      <p:sp>
        <p:nvSpPr>
          <p:cNvPr id="1038345" name="Rectangle 8"/>
          <p:cNvSpPr>
            <a:spLocks noChangeArrowheads="1"/>
          </p:cNvSpPr>
          <p:nvPr/>
        </p:nvSpPr>
        <p:spPr bwMode="auto">
          <a:xfrm>
            <a:off x="333375" y="3984625"/>
            <a:ext cx="3886200" cy="398463"/>
          </a:xfrm>
          <a:prstGeom prst="rect">
            <a:avLst/>
          </a:prstGeom>
          <a:solidFill>
            <a:srgbClr val="009900">
              <a:alpha val="79999"/>
            </a:srgbClr>
          </a:solidFill>
          <a:ln w="9525">
            <a:solidFill>
              <a:schemeClr val="tx1"/>
            </a:solidFill>
            <a:miter lim="800000"/>
            <a:headEnd/>
            <a:tailEnd/>
          </a:ln>
        </p:spPr>
        <p:txBody>
          <a:bodyPr wrap="none" anchor="ctr"/>
          <a:lstStyle/>
          <a:p>
            <a:pPr eaLnBrk="0" hangingPunct="0"/>
            <a:r>
              <a:rPr lang="en-CA" sz="1800" b="1">
                <a:solidFill>
                  <a:srgbClr val="000000"/>
                </a:solidFill>
                <a:latin typeface="Arial Narrow" pitchFamily="34" charset="0"/>
              </a:rPr>
              <a:t>Lab Information Management </a:t>
            </a:r>
          </a:p>
        </p:txBody>
      </p:sp>
      <p:sp>
        <p:nvSpPr>
          <p:cNvPr id="1038346" name="Rectangle 9"/>
          <p:cNvSpPr>
            <a:spLocks noChangeArrowheads="1"/>
          </p:cNvSpPr>
          <p:nvPr/>
        </p:nvSpPr>
        <p:spPr bwMode="auto">
          <a:xfrm>
            <a:off x="333375" y="2073275"/>
            <a:ext cx="3886200" cy="407988"/>
          </a:xfrm>
          <a:prstGeom prst="rect">
            <a:avLst/>
          </a:prstGeom>
          <a:solidFill>
            <a:srgbClr val="FFFF00">
              <a:alpha val="79999"/>
            </a:srgbClr>
          </a:solidFill>
          <a:ln w="9525">
            <a:solidFill>
              <a:schemeClr val="tx1"/>
            </a:solidFill>
            <a:miter lim="800000"/>
            <a:headEnd/>
            <a:tailEnd/>
          </a:ln>
        </p:spPr>
        <p:txBody>
          <a:bodyPr wrap="none" anchor="ctr"/>
          <a:lstStyle/>
          <a:p>
            <a:pPr eaLnBrk="0" hangingPunct="0">
              <a:lnSpc>
                <a:spcPct val="85000"/>
              </a:lnSpc>
            </a:pPr>
            <a:r>
              <a:rPr lang="en-CA" sz="1800" b="1">
                <a:solidFill>
                  <a:srgbClr val="000000"/>
                </a:solidFill>
                <a:latin typeface="Arial Narrow" pitchFamily="34" charset="0"/>
              </a:rPr>
              <a:t>Reconciliation System</a:t>
            </a:r>
          </a:p>
        </p:txBody>
      </p:sp>
      <p:sp>
        <p:nvSpPr>
          <p:cNvPr id="1038347" name="Rectangle 10"/>
          <p:cNvSpPr>
            <a:spLocks noChangeArrowheads="1"/>
          </p:cNvSpPr>
          <p:nvPr/>
        </p:nvSpPr>
        <p:spPr bwMode="grayWhite">
          <a:xfrm>
            <a:off x="333375" y="2574925"/>
            <a:ext cx="3886200" cy="363538"/>
          </a:xfrm>
          <a:prstGeom prst="rect">
            <a:avLst/>
          </a:prstGeom>
          <a:solidFill>
            <a:srgbClr val="990099">
              <a:alpha val="79999"/>
            </a:srgbClr>
          </a:solidFill>
          <a:ln w="9525">
            <a:solidFill>
              <a:schemeClr val="tx1"/>
            </a:solidFill>
            <a:miter lim="800000"/>
            <a:headEnd/>
            <a:tailEnd/>
          </a:ln>
        </p:spPr>
        <p:txBody>
          <a:bodyPr wrap="none" anchor="ctr"/>
          <a:lstStyle/>
          <a:p>
            <a:pPr eaLnBrk="0" hangingPunct="0"/>
            <a:r>
              <a:rPr lang="en-CA" sz="1800" b="1">
                <a:solidFill>
                  <a:srgbClr val="000000"/>
                </a:solidFill>
                <a:latin typeface="Arial Narrow" pitchFamily="34" charset="0"/>
              </a:rPr>
              <a:t>Maintenance System</a:t>
            </a:r>
          </a:p>
        </p:txBody>
      </p:sp>
      <p:sp>
        <p:nvSpPr>
          <p:cNvPr id="1038348" name="Rectangle 11"/>
          <p:cNvSpPr>
            <a:spLocks noChangeArrowheads="1"/>
          </p:cNvSpPr>
          <p:nvPr/>
        </p:nvSpPr>
        <p:spPr bwMode="auto">
          <a:xfrm>
            <a:off x="333375" y="1570038"/>
            <a:ext cx="3886200" cy="436562"/>
          </a:xfrm>
          <a:prstGeom prst="rect">
            <a:avLst/>
          </a:prstGeom>
          <a:solidFill>
            <a:srgbClr val="6699FF">
              <a:alpha val="79999"/>
            </a:srgbClr>
          </a:solidFill>
          <a:ln w="9525">
            <a:solidFill>
              <a:schemeClr val="tx1"/>
            </a:solidFill>
            <a:miter lim="800000"/>
            <a:headEnd/>
            <a:tailEnd/>
          </a:ln>
        </p:spPr>
        <p:txBody>
          <a:bodyPr wrap="none" anchor="ctr"/>
          <a:lstStyle/>
          <a:p>
            <a:pPr eaLnBrk="0" hangingPunct="0"/>
            <a:r>
              <a:rPr lang="en-CA" sz="1800" b="1">
                <a:solidFill>
                  <a:srgbClr val="000000"/>
                </a:solidFill>
                <a:latin typeface="Arial Narrow" pitchFamily="34" charset="0"/>
              </a:rPr>
              <a:t>Historian System</a:t>
            </a:r>
            <a:endParaRPr lang="en-CA">
              <a:solidFill>
                <a:srgbClr val="000000"/>
              </a:solidFill>
              <a:latin typeface="Arial Narrow" pitchFamily="34" charset="0"/>
            </a:endParaRPr>
          </a:p>
        </p:txBody>
      </p:sp>
      <p:sp>
        <p:nvSpPr>
          <p:cNvPr id="1038349" name="AutoShape 12"/>
          <p:cNvSpPr>
            <a:spLocks noChangeArrowheads="1"/>
          </p:cNvSpPr>
          <p:nvPr/>
        </p:nvSpPr>
        <p:spPr bwMode="auto">
          <a:xfrm>
            <a:off x="7623175" y="4425950"/>
            <a:ext cx="1066800" cy="1679575"/>
          </a:xfrm>
          <a:prstGeom prst="can">
            <a:avLst>
              <a:gd name="adj" fmla="val 14038"/>
            </a:avLst>
          </a:prstGeom>
          <a:solidFill>
            <a:srgbClr val="333399"/>
          </a:solidFill>
          <a:ln w="9525">
            <a:solidFill>
              <a:schemeClr val="tx1"/>
            </a:solidFill>
            <a:round/>
            <a:headEnd/>
            <a:tailEnd/>
          </a:ln>
        </p:spPr>
        <p:txBody>
          <a:bodyPr wrap="none"/>
          <a:lstStyle/>
          <a:p>
            <a:pPr eaLnBrk="0" hangingPunct="0">
              <a:lnSpc>
                <a:spcPct val="85000"/>
              </a:lnSpc>
            </a:pPr>
            <a:r>
              <a:rPr lang="en-US" b="1">
                <a:solidFill>
                  <a:schemeClr val="bg1"/>
                </a:solidFill>
                <a:latin typeface="Arial Narrow" pitchFamily="34" charset="0"/>
              </a:rPr>
              <a:t>Data Index</a:t>
            </a:r>
          </a:p>
          <a:p>
            <a:pPr eaLnBrk="0" hangingPunct="0">
              <a:lnSpc>
                <a:spcPct val="85000"/>
              </a:lnSpc>
            </a:pPr>
            <a:endParaRPr lang="en-US" sz="1400" b="1">
              <a:solidFill>
                <a:schemeClr val="bg1"/>
              </a:solidFill>
              <a:latin typeface="Arial Narrow" pitchFamily="34" charset="0"/>
            </a:endParaRPr>
          </a:p>
          <a:p>
            <a:pPr eaLnBrk="0" hangingPunct="0">
              <a:lnSpc>
                <a:spcPct val="85000"/>
              </a:lnSpc>
            </a:pPr>
            <a:endParaRPr lang="en-US" sz="1400" b="1">
              <a:solidFill>
                <a:srgbClr val="000000"/>
              </a:solidFill>
              <a:latin typeface="Arial Narrow" pitchFamily="34" charset="0"/>
            </a:endParaRPr>
          </a:p>
          <a:p>
            <a:pPr eaLnBrk="0" hangingPunct="0">
              <a:lnSpc>
                <a:spcPct val="85000"/>
              </a:lnSpc>
            </a:pPr>
            <a:endParaRPr lang="en-US" sz="1400" b="1">
              <a:solidFill>
                <a:srgbClr val="000000"/>
              </a:solidFill>
              <a:latin typeface="Arial Narrow" pitchFamily="34" charset="0"/>
            </a:endParaRPr>
          </a:p>
          <a:p>
            <a:pPr eaLnBrk="0" hangingPunct="0">
              <a:lnSpc>
                <a:spcPct val="85000"/>
              </a:lnSpc>
            </a:pPr>
            <a:endParaRPr lang="en-US" sz="1400" b="1">
              <a:solidFill>
                <a:srgbClr val="000000"/>
              </a:solidFill>
              <a:latin typeface="Arial Narrow" pitchFamily="34" charset="0"/>
            </a:endParaRPr>
          </a:p>
          <a:p>
            <a:pPr eaLnBrk="0" hangingPunct="0">
              <a:lnSpc>
                <a:spcPct val="85000"/>
              </a:lnSpc>
            </a:pPr>
            <a:endParaRPr lang="en-US" sz="1400" b="1">
              <a:solidFill>
                <a:srgbClr val="000000"/>
              </a:solidFill>
              <a:latin typeface="Arial Narrow" pitchFamily="34" charset="0"/>
            </a:endParaRPr>
          </a:p>
        </p:txBody>
      </p:sp>
      <p:sp>
        <p:nvSpPr>
          <p:cNvPr id="1038350" name="AutoShape 13"/>
          <p:cNvSpPr>
            <a:spLocks noChangeArrowheads="1"/>
          </p:cNvSpPr>
          <p:nvPr/>
        </p:nvSpPr>
        <p:spPr bwMode="gray">
          <a:xfrm>
            <a:off x="4905375" y="1470025"/>
            <a:ext cx="457200" cy="4603750"/>
          </a:xfrm>
          <a:prstGeom prst="roundRect">
            <a:avLst>
              <a:gd name="adj" fmla="val 50000"/>
            </a:avLst>
          </a:prstGeom>
          <a:solidFill>
            <a:srgbClr val="333399"/>
          </a:solidFill>
          <a:ln w="9525">
            <a:solidFill>
              <a:schemeClr val="tx1"/>
            </a:solidFill>
            <a:round/>
            <a:headEnd/>
            <a:tailEnd/>
          </a:ln>
        </p:spPr>
        <p:txBody>
          <a:bodyPr rot="10800000" vert="eaVert" wrap="none" anchor="ctr"/>
          <a:lstStyle/>
          <a:p>
            <a:pPr eaLnBrk="0" hangingPunct="0"/>
            <a:r>
              <a:rPr lang="en-US" sz="1900">
                <a:solidFill>
                  <a:schemeClr val="bg1"/>
                </a:solidFill>
                <a:latin typeface="Arial" charset="0"/>
              </a:rPr>
              <a:t> Message Transport</a:t>
            </a:r>
          </a:p>
        </p:txBody>
      </p:sp>
      <p:sp>
        <p:nvSpPr>
          <p:cNvPr id="1038351" name="AutoShape 14"/>
          <p:cNvSpPr>
            <a:spLocks noChangeArrowheads="1"/>
          </p:cNvSpPr>
          <p:nvPr/>
        </p:nvSpPr>
        <p:spPr bwMode="auto">
          <a:xfrm>
            <a:off x="3640138" y="1636713"/>
            <a:ext cx="533400" cy="293687"/>
          </a:xfrm>
          <a:prstGeom prst="can">
            <a:avLst>
              <a:gd name="adj" fmla="val 14690"/>
            </a:avLst>
          </a:prstGeom>
          <a:solidFill>
            <a:srgbClr val="333399"/>
          </a:solidFill>
          <a:ln w="9525">
            <a:solidFill>
              <a:schemeClr val="tx1"/>
            </a:solidFill>
            <a:round/>
            <a:headEnd/>
            <a:tailEnd/>
          </a:ln>
        </p:spPr>
        <p:txBody>
          <a:bodyPr wrap="none" tIns="18288" bIns="18288"/>
          <a:lstStyle/>
          <a:p>
            <a:pPr eaLnBrk="0" hangingPunct="0">
              <a:lnSpc>
                <a:spcPct val="85000"/>
              </a:lnSpc>
            </a:pPr>
            <a:r>
              <a:rPr lang="en-US" b="1">
                <a:solidFill>
                  <a:schemeClr val="bg1"/>
                </a:solidFill>
                <a:latin typeface="Arial Narrow" pitchFamily="34" charset="0"/>
              </a:rPr>
              <a:t>Data</a:t>
            </a:r>
          </a:p>
        </p:txBody>
      </p:sp>
      <p:sp>
        <p:nvSpPr>
          <p:cNvPr id="1038352" name="AutoShape 15"/>
          <p:cNvSpPr>
            <a:spLocks noChangeArrowheads="1"/>
          </p:cNvSpPr>
          <p:nvPr/>
        </p:nvSpPr>
        <p:spPr bwMode="auto">
          <a:xfrm>
            <a:off x="3640138" y="2122488"/>
            <a:ext cx="533400" cy="293687"/>
          </a:xfrm>
          <a:prstGeom prst="can">
            <a:avLst>
              <a:gd name="adj" fmla="val 14690"/>
            </a:avLst>
          </a:prstGeom>
          <a:solidFill>
            <a:srgbClr val="333399"/>
          </a:solidFill>
          <a:ln w="9525">
            <a:solidFill>
              <a:schemeClr val="tx1"/>
            </a:solidFill>
            <a:round/>
            <a:headEnd/>
            <a:tailEnd/>
          </a:ln>
        </p:spPr>
        <p:txBody>
          <a:bodyPr wrap="none" tIns="18288" bIns="18288"/>
          <a:lstStyle/>
          <a:p>
            <a:pPr eaLnBrk="0" hangingPunct="0">
              <a:lnSpc>
                <a:spcPct val="85000"/>
              </a:lnSpc>
            </a:pPr>
            <a:r>
              <a:rPr lang="en-US" b="1">
                <a:solidFill>
                  <a:schemeClr val="bg1"/>
                </a:solidFill>
                <a:latin typeface="Arial Narrow" pitchFamily="34" charset="0"/>
              </a:rPr>
              <a:t>Data</a:t>
            </a:r>
          </a:p>
        </p:txBody>
      </p:sp>
      <p:sp>
        <p:nvSpPr>
          <p:cNvPr id="1038353" name="AutoShape 16"/>
          <p:cNvSpPr>
            <a:spLocks noChangeArrowheads="1"/>
          </p:cNvSpPr>
          <p:nvPr/>
        </p:nvSpPr>
        <p:spPr bwMode="auto">
          <a:xfrm>
            <a:off x="3640138" y="2603500"/>
            <a:ext cx="533400" cy="293688"/>
          </a:xfrm>
          <a:prstGeom prst="can">
            <a:avLst>
              <a:gd name="adj" fmla="val 14690"/>
            </a:avLst>
          </a:prstGeom>
          <a:solidFill>
            <a:srgbClr val="333399"/>
          </a:solidFill>
          <a:ln w="9525">
            <a:solidFill>
              <a:schemeClr val="tx1"/>
            </a:solidFill>
            <a:round/>
            <a:headEnd/>
            <a:tailEnd/>
          </a:ln>
        </p:spPr>
        <p:txBody>
          <a:bodyPr wrap="none" tIns="18288" bIns="18288"/>
          <a:lstStyle/>
          <a:p>
            <a:pPr eaLnBrk="0" hangingPunct="0">
              <a:lnSpc>
                <a:spcPct val="85000"/>
              </a:lnSpc>
            </a:pPr>
            <a:r>
              <a:rPr lang="en-US" b="1">
                <a:solidFill>
                  <a:schemeClr val="bg1"/>
                </a:solidFill>
                <a:latin typeface="Arial Narrow" pitchFamily="34" charset="0"/>
              </a:rPr>
              <a:t>Data</a:t>
            </a:r>
          </a:p>
        </p:txBody>
      </p:sp>
      <p:sp>
        <p:nvSpPr>
          <p:cNvPr id="1038354" name="AutoShape 17"/>
          <p:cNvSpPr>
            <a:spLocks noChangeArrowheads="1"/>
          </p:cNvSpPr>
          <p:nvPr/>
        </p:nvSpPr>
        <p:spPr bwMode="auto">
          <a:xfrm>
            <a:off x="3640138" y="3060700"/>
            <a:ext cx="533400" cy="293688"/>
          </a:xfrm>
          <a:prstGeom prst="can">
            <a:avLst>
              <a:gd name="adj" fmla="val 14690"/>
            </a:avLst>
          </a:prstGeom>
          <a:solidFill>
            <a:srgbClr val="333399"/>
          </a:solidFill>
          <a:ln w="9525">
            <a:solidFill>
              <a:schemeClr val="tx1"/>
            </a:solidFill>
            <a:round/>
            <a:headEnd/>
            <a:tailEnd/>
          </a:ln>
        </p:spPr>
        <p:txBody>
          <a:bodyPr wrap="none" tIns="18288" bIns="18288"/>
          <a:lstStyle/>
          <a:p>
            <a:pPr eaLnBrk="0" hangingPunct="0">
              <a:lnSpc>
                <a:spcPct val="85000"/>
              </a:lnSpc>
            </a:pPr>
            <a:r>
              <a:rPr lang="en-US" b="1">
                <a:solidFill>
                  <a:schemeClr val="bg1"/>
                </a:solidFill>
                <a:latin typeface="Arial Narrow" pitchFamily="34" charset="0"/>
              </a:rPr>
              <a:t>Data</a:t>
            </a:r>
          </a:p>
        </p:txBody>
      </p:sp>
      <p:sp>
        <p:nvSpPr>
          <p:cNvPr id="1038355" name="AutoShape 18"/>
          <p:cNvSpPr>
            <a:spLocks noChangeArrowheads="1"/>
          </p:cNvSpPr>
          <p:nvPr/>
        </p:nvSpPr>
        <p:spPr bwMode="auto">
          <a:xfrm>
            <a:off x="3640138" y="3536950"/>
            <a:ext cx="533400" cy="293688"/>
          </a:xfrm>
          <a:prstGeom prst="can">
            <a:avLst>
              <a:gd name="adj" fmla="val 14690"/>
            </a:avLst>
          </a:prstGeom>
          <a:solidFill>
            <a:srgbClr val="333399"/>
          </a:solidFill>
          <a:ln w="9525">
            <a:solidFill>
              <a:schemeClr val="tx1"/>
            </a:solidFill>
            <a:round/>
            <a:headEnd/>
            <a:tailEnd/>
          </a:ln>
        </p:spPr>
        <p:txBody>
          <a:bodyPr wrap="none" tIns="18288" bIns="18288"/>
          <a:lstStyle/>
          <a:p>
            <a:pPr eaLnBrk="0" hangingPunct="0">
              <a:lnSpc>
                <a:spcPct val="85000"/>
              </a:lnSpc>
            </a:pPr>
            <a:r>
              <a:rPr lang="en-US" b="1">
                <a:solidFill>
                  <a:schemeClr val="bg1"/>
                </a:solidFill>
                <a:latin typeface="Arial Narrow" pitchFamily="34" charset="0"/>
              </a:rPr>
              <a:t>Data</a:t>
            </a:r>
          </a:p>
        </p:txBody>
      </p:sp>
      <p:sp>
        <p:nvSpPr>
          <p:cNvPr id="1038356" name="AutoShape 19"/>
          <p:cNvSpPr>
            <a:spLocks noChangeArrowheads="1"/>
          </p:cNvSpPr>
          <p:nvPr/>
        </p:nvSpPr>
        <p:spPr bwMode="auto">
          <a:xfrm>
            <a:off x="3640138" y="4038600"/>
            <a:ext cx="533400" cy="293688"/>
          </a:xfrm>
          <a:prstGeom prst="can">
            <a:avLst>
              <a:gd name="adj" fmla="val 14690"/>
            </a:avLst>
          </a:prstGeom>
          <a:solidFill>
            <a:srgbClr val="333399"/>
          </a:solidFill>
          <a:ln w="9525">
            <a:solidFill>
              <a:schemeClr val="tx1"/>
            </a:solidFill>
            <a:round/>
            <a:headEnd/>
            <a:tailEnd/>
          </a:ln>
        </p:spPr>
        <p:txBody>
          <a:bodyPr wrap="none" tIns="18288" bIns="18288"/>
          <a:lstStyle/>
          <a:p>
            <a:pPr eaLnBrk="0" hangingPunct="0">
              <a:lnSpc>
                <a:spcPct val="85000"/>
              </a:lnSpc>
            </a:pPr>
            <a:r>
              <a:rPr lang="en-US" b="1">
                <a:solidFill>
                  <a:schemeClr val="bg1"/>
                </a:solidFill>
                <a:latin typeface="Arial Narrow" pitchFamily="34" charset="0"/>
              </a:rPr>
              <a:t>Data</a:t>
            </a:r>
          </a:p>
        </p:txBody>
      </p:sp>
      <p:sp>
        <p:nvSpPr>
          <p:cNvPr id="1038357" name="AutoShape 20"/>
          <p:cNvSpPr>
            <a:spLocks noChangeArrowheads="1"/>
          </p:cNvSpPr>
          <p:nvPr/>
        </p:nvSpPr>
        <p:spPr bwMode="auto">
          <a:xfrm>
            <a:off x="3640138" y="4545013"/>
            <a:ext cx="533400" cy="293687"/>
          </a:xfrm>
          <a:prstGeom prst="can">
            <a:avLst>
              <a:gd name="adj" fmla="val 14690"/>
            </a:avLst>
          </a:prstGeom>
          <a:solidFill>
            <a:srgbClr val="333399"/>
          </a:solidFill>
          <a:ln w="9525">
            <a:solidFill>
              <a:schemeClr val="tx1"/>
            </a:solidFill>
            <a:round/>
            <a:headEnd/>
            <a:tailEnd/>
          </a:ln>
        </p:spPr>
        <p:txBody>
          <a:bodyPr wrap="none" tIns="18288" bIns="18288"/>
          <a:lstStyle/>
          <a:p>
            <a:pPr eaLnBrk="0" hangingPunct="0">
              <a:lnSpc>
                <a:spcPct val="85000"/>
              </a:lnSpc>
            </a:pPr>
            <a:r>
              <a:rPr lang="en-US" b="1">
                <a:solidFill>
                  <a:schemeClr val="bg1"/>
                </a:solidFill>
                <a:latin typeface="Arial Narrow" pitchFamily="34" charset="0"/>
              </a:rPr>
              <a:t>Data</a:t>
            </a:r>
          </a:p>
        </p:txBody>
      </p:sp>
      <p:sp>
        <p:nvSpPr>
          <p:cNvPr id="1038358" name="AutoShape 21"/>
          <p:cNvSpPr>
            <a:spLocks noChangeArrowheads="1"/>
          </p:cNvSpPr>
          <p:nvPr/>
        </p:nvSpPr>
        <p:spPr bwMode="auto">
          <a:xfrm>
            <a:off x="3640138" y="5016500"/>
            <a:ext cx="533400" cy="293688"/>
          </a:xfrm>
          <a:prstGeom prst="can">
            <a:avLst>
              <a:gd name="adj" fmla="val 14690"/>
            </a:avLst>
          </a:prstGeom>
          <a:solidFill>
            <a:srgbClr val="333399"/>
          </a:solidFill>
          <a:ln w="9525">
            <a:solidFill>
              <a:schemeClr val="tx1"/>
            </a:solidFill>
            <a:round/>
            <a:headEnd/>
            <a:tailEnd/>
          </a:ln>
        </p:spPr>
        <p:txBody>
          <a:bodyPr wrap="none" tIns="18288" bIns="18288"/>
          <a:lstStyle/>
          <a:p>
            <a:pPr eaLnBrk="0" hangingPunct="0">
              <a:lnSpc>
                <a:spcPct val="85000"/>
              </a:lnSpc>
            </a:pPr>
            <a:r>
              <a:rPr lang="en-US" b="1">
                <a:solidFill>
                  <a:schemeClr val="bg1"/>
                </a:solidFill>
                <a:latin typeface="Arial Narrow" pitchFamily="34" charset="0"/>
              </a:rPr>
              <a:t>Data</a:t>
            </a:r>
          </a:p>
        </p:txBody>
      </p:sp>
      <p:sp>
        <p:nvSpPr>
          <p:cNvPr id="1038359" name="AutoShape 22"/>
          <p:cNvSpPr>
            <a:spLocks noChangeArrowheads="1"/>
          </p:cNvSpPr>
          <p:nvPr/>
        </p:nvSpPr>
        <p:spPr bwMode="gray">
          <a:xfrm>
            <a:off x="4124325" y="1571625"/>
            <a:ext cx="781050" cy="457200"/>
          </a:xfrm>
          <a:prstGeom prst="leftRightArrow">
            <a:avLst>
              <a:gd name="adj1" fmla="val 66667"/>
              <a:gd name="adj2" fmla="val 36808"/>
            </a:avLst>
          </a:prstGeom>
          <a:solidFill>
            <a:srgbClr val="333399"/>
          </a:solidFill>
          <a:ln w="9525">
            <a:solidFill>
              <a:schemeClr val="tx1"/>
            </a:solidFill>
            <a:miter lim="800000"/>
            <a:headEnd/>
            <a:tailEnd/>
          </a:ln>
        </p:spPr>
        <p:txBody>
          <a:bodyPr wrap="none" anchor="ctr"/>
          <a:lstStyle/>
          <a:p>
            <a:pPr eaLnBrk="0" hangingPunct="0"/>
            <a:endParaRPr lang="en-CA" sz="1200" b="1">
              <a:solidFill>
                <a:schemeClr val="bg1"/>
              </a:solidFill>
              <a:latin typeface="Arial Narrow" pitchFamily="34" charset="0"/>
            </a:endParaRPr>
          </a:p>
        </p:txBody>
      </p:sp>
      <p:sp>
        <p:nvSpPr>
          <p:cNvPr id="1038360" name="AutoShape 23"/>
          <p:cNvSpPr>
            <a:spLocks noChangeArrowheads="1"/>
          </p:cNvSpPr>
          <p:nvPr/>
        </p:nvSpPr>
        <p:spPr bwMode="gray">
          <a:xfrm>
            <a:off x="4151313" y="2157413"/>
            <a:ext cx="754062" cy="254000"/>
          </a:xfrm>
          <a:prstGeom prst="leftRightArrow">
            <a:avLst>
              <a:gd name="adj1" fmla="val 46157"/>
              <a:gd name="adj2" fmla="val 59375"/>
            </a:avLst>
          </a:prstGeom>
          <a:solidFill>
            <a:srgbClr val="333399"/>
          </a:solidFill>
          <a:ln w="9525">
            <a:solidFill>
              <a:schemeClr val="tx1"/>
            </a:solidFill>
            <a:miter lim="800000"/>
            <a:headEnd/>
            <a:tailEnd/>
          </a:ln>
        </p:spPr>
        <p:txBody>
          <a:bodyPr wrap="none" anchor="ctr"/>
          <a:lstStyle/>
          <a:p>
            <a:pPr eaLnBrk="0" hangingPunct="0"/>
            <a:endParaRPr lang="en-CA" sz="1300" b="1">
              <a:solidFill>
                <a:schemeClr val="bg1"/>
              </a:solidFill>
              <a:latin typeface="Arial Narrow" pitchFamily="34" charset="0"/>
            </a:endParaRPr>
          </a:p>
        </p:txBody>
      </p:sp>
      <p:sp>
        <p:nvSpPr>
          <p:cNvPr id="1038361" name="AutoShape 24"/>
          <p:cNvSpPr>
            <a:spLocks noChangeArrowheads="1"/>
          </p:cNvSpPr>
          <p:nvPr/>
        </p:nvSpPr>
        <p:spPr bwMode="gray">
          <a:xfrm>
            <a:off x="4127500" y="4132263"/>
            <a:ext cx="777875" cy="125412"/>
          </a:xfrm>
          <a:prstGeom prst="leftRightArrow">
            <a:avLst>
              <a:gd name="adj1" fmla="val 50000"/>
              <a:gd name="adj2" fmla="val 124051"/>
            </a:avLst>
          </a:prstGeom>
          <a:solidFill>
            <a:srgbClr val="333399"/>
          </a:solidFill>
          <a:ln w="9525">
            <a:solidFill>
              <a:schemeClr val="tx1"/>
            </a:solidFill>
            <a:miter lim="800000"/>
            <a:headEnd/>
            <a:tailEnd/>
          </a:ln>
        </p:spPr>
        <p:txBody>
          <a:bodyPr wrap="none" anchor="ctr"/>
          <a:lstStyle/>
          <a:p>
            <a:pPr eaLnBrk="0" hangingPunct="0"/>
            <a:endParaRPr lang="en-CA" sz="1300" b="1">
              <a:solidFill>
                <a:schemeClr val="bg1"/>
              </a:solidFill>
              <a:latin typeface="Arial Narrow" pitchFamily="34" charset="0"/>
            </a:endParaRPr>
          </a:p>
        </p:txBody>
      </p:sp>
      <p:pic>
        <p:nvPicPr>
          <p:cNvPr id="1038362" name="Picture 25"/>
          <p:cNvPicPr>
            <a:picLocks noChangeAspect="1" noChangeArrowheads="1"/>
          </p:cNvPicPr>
          <p:nvPr/>
        </p:nvPicPr>
        <p:blipFill>
          <a:blip r:embed="rId3" cstate="print"/>
          <a:srcRect/>
          <a:stretch>
            <a:fillRect/>
          </a:stretch>
        </p:blipFill>
        <p:spPr bwMode="auto">
          <a:xfrm>
            <a:off x="7732713" y="4881563"/>
            <a:ext cx="839787" cy="1104900"/>
          </a:xfrm>
          <a:prstGeom prst="rect">
            <a:avLst/>
          </a:prstGeom>
          <a:solidFill>
            <a:srgbClr val="333399"/>
          </a:solidFill>
          <a:ln w="9525">
            <a:noFill/>
            <a:miter lim="800000"/>
            <a:headEnd/>
            <a:tailEnd/>
          </a:ln>
        </p:spPr>
      </p:pic>
      <p:sp>
        <p:nvSpPr>
          <p:cNvPr id="1038363" name="Rectangle 26"/>
          <p:cNvSpPr>
            <a:spLocks noChangeArrowheads="1"/>
          </p:cNvSpPr>
          <p:nvPr/>
        </p:nvSpPr>
        <p:spPr bwMode="gray">
          <a:xfrm>
            <a:off x="5788025" y="3959225"/>
            <a:ext cx="2827338" cy="206375"/>
          </a:xfrm>
          <a:prstGeom prst="rect">
            <a:avLst/>
          </a:prstGeom>
          <a:solidFill>
            <a:srgbClr val="333399"/>
          </a:solidFill>
          <a:ln w="9525">
            <a:solidFill>
              <a:schemeClr val="tx1"/>
            </a:solidFill>
            <a:miter lim="800000"/>
            <a:headEnd/>
            <a:tailEnd/>
          </a:ln>
        </p:spPr>
        <p:txBody>
          <a:bodyPr anchor="ctr"/>
          <a:lstStyle/>
          <a:p>
            <a:r>
              <a:rPr lang="en-US" sz="1200" b="1">
                <a:solidFill>
                  <a:schemeClr val="bg1"/>
                </a:solidFill>
                <a:latin typeface="Arial" charset="0"/>
              </a:rPr>
              <a:t>Message Transportation</a:t>
            </a:r>
          </a:p>
        </p:txBody>
      </p:sp>
      <p:sp>
        <p:nvSpPr>
          <p:cNvPr id="1038364" name="Rectangle 27"/>
          <p:cNvSpPr>
            <a:spLocks noChangeArrowheads="1"/>
          </p:cNvSpPr>
          <p:nvPr/>
        </p:nvSpPr>
        <p:spPr bwMode="gray">
          <a:xfrm>
            <a:off x="5788025" y="3444875"/>
            <a:ext cx="2827338" cy="206375"/>
          </a:xfrm>
          <a:prstGeom prst="rect">
            <a:avLst/>
          </a:prstGeom>
          <a:solidFill>
            <a:srgbClr val="333399"/>
          </a:solidFill>
          <a:ln w="9525">
            <a:solidFill>
              <a:schemeClr val="tx1"/>
            </a:solidFill>
            <a:miter lim="800000"/>
            <a:headEnd/>
            <a:tailEnd/>
          </a:ln>
        </p:spPr>
        <p:txBody>
          <a:bodyPr anchor="ctr"/>
          <a:lstStyle/>
          <a:p>
            <a:r>
              <a:rPr lang="en-US" sz="1200" b="1">
                <a:solidFill>
                  <a:schemeClr val="bg1"/>
                </a:solidFill>
                <a:latin typeface="Arial" charset="0"/>
              </a:rPr>
              <a:t>Message Routing &amp; Brokering</a:t>
            </a:r>
          </a:p>
        </p:txBody>
      </p:sp>
      <p:sp>
        <p:nvSpPr>
          <p:cNvPr id="1038365" name="Rectangle 28"/>
          <p:cNvSpPr>
            <a:spLocks noChangeArrowheads="1"/>
          </p:cNvSpPr>
          <p:nvPr/>
        </p:nvSpPr>
        <p:spPr bwMode="gray">
          <a:xfrm>
            <a:off x="5788025" y="3702050"/>
            <a:ext cx="2827338" cy="206375"/>
          </a:xfrm>
          <a:prstGeom prst="rect">
            <a:avLst/>
          </a:prstGeom>
          <a:solidFill>
            <a:srgbClr val="333399"/>
          </a:solidFill>
          <a:ln w="9525">
            <a:solidFill>
              <a:schemeClr val="tx1"/>
            </a:solidFill>
            <a:miter lim="800000"/>
            <a:headEnd/>
            <a:tailEnd/>
          </a:ln>
        </p:spPr>
        <p:txBody>
          <a:bodyPr anchor="ctr"/>
          <a:lstStyle/>
          <a:p>
            <a:r>
              <a:rPr lang="en-US" sz="1200" b="1">
                <a:solidFill>
                  <a:schemeClr val="bg1"/>
                </a:solidFill>
                <a:latin typeface="Arial" charset="0"/>
              </a:rPr>
              <a:t>Data Mapping &amp; Transformation</a:t>
            </a:r>
          </a:p>
        </p:txBody>
      </p:sp>
      <p:sp>
        <p:nvSpPr>
          <p:cNvPr id="1038366" name="Rectangle 29"/>
          <p:cNvSpPr>
            <a:spLocks noChangeArrowheads="1"/>
          </p:cNvSpPr>
          <p:nvPr/>
        </p:nvSpPr>
        <p:spPr bwMode="auto">
          <a:xfrm>
            <a:off x="5788025" y="2370138"/>
            <a:ext cx="2827338" cy="206375"/>
          </a:xfrm>
          <a:prstGeom prst="rect">
            <a:avLst/>
          </a:prstGeom>
          <a:solidFill>
            <a:srgbClr val="333399"/>
          </a:solidFill>
          <a:ln w="12700">
            <a:solidFill>
              <a:schemeClr val="tx1"/>
            </a:solidFill>
            <a:miter lim="800000"/>
            <a:headEnd/>
            <a:tailEnd/>
          </a:ln>
        </p:spPr>
        <p:txBody>
          <a:bodyPr wrap="none" anchor="ctr"/>
          <a:lstStyle/>
          <a:p>
            <a:pPr eaLnBrk="0" hangingPunct="0"/>
            <a:r>
              <a:rPr lang="en-US" sz="1200" b="1">
                <a:solidFill>
                  <a:schemeClr val="bg1"/>
                </a:solidFill>
                <a:latin typeface="Arial" charset="0"/>
              </a:rPr>
              <a:t>Pre-packaged Adaptors/ Connectors</a:t>
            </a:r>
          </a:p>
        </p:txBody>
      </p:sp>
      <p:sp>
        <p:nvSpPr>
          <p:cNvPr id="1038367" name="Rectangle 30"/>
          <p:cNvSpPr>
            <a:spLocks noChangeArrowheads="1"/>
          </p:cNvSpPr>
          <p:nvPr/>
        </p:nvSpPr>
        <p:spPr bwMode="auto">
          <a:xfrm>
            <a:off x="5788025" y="2127250"/>
            <a:ext cx="2827338" cy="207963"/>
          </a:xfrm>
          <a:prstGeom prst="rect">
            <a:avLst/>
          </a:prstGeom>
          <a:solidFill>
            <a:srgbClr val="333399"/>
          </a:solidFill>
          <a:ln w="12700">
            <a:solidFill>
              <a:schemeClr val="tx1"/>
            </a:solidFill>
            <a:miter lim="800000"/>
            <a:headEnd/>
            <a:tailEnd/>
          </a:ln>
        </p:spPr>
        <p:txBody>
          <a:bodyPr wrap="none" anchor="ctr"/>
          <a:lstStyle/>
          <a:p>
            <a:pPr eaLnBrk="0" hangingPunct="0"/>
            <a:r>
              <a:rPr lang="en-US" sz="1200" b="1">
                <a:solidFill>
                  <a:schemeClr val="bg1"/>
                </a:solidFill>
                <a:latin typeface="Arial" charset="0"/>
              </a:rPr>
              <a:t>Workflow</a:t>
            </a:r>
          </a:p>
        </p:txBody>
      </p:sp>
      <p:sp>
        <p:nvSpPr>
          <p:cNvPr id="1038368" name="Rectangle 31"/>
          <p:cNvSpPr>
            <a:spLocks noChangeArrowheads="1"/>
          </p:cNvSpPr>
          <p:nvPr/>
        </p:nvSpPr>
        <p:spPr bwMode="auto">
          <a:xfrm>
            <a:off x="5788025" y="1851025"/>
            <a:ext cx="2827338" cy="228600"/>
          </a:xfrm>
          <a:prstGeom prst="rect">
            <a:avLst/>
          </a:prstGeom>
          <a:solidFill>
            <a:srgbClr val="333399"/>
          </a:solidFill>
          <a:ln w="12700">
            <a:solidFill>
              <a:schemeClr val="tx1"/>
            </a:solidFill>
            <a:miter lim="800000"/>
            <a:headEnd/>
            <a:tailEnd/>
          </a:ln>
        </p:spPr>
        <p:txBody>
          <a:bodyPr wrap="none" anchor="ctr"/>
          <a:lstStyle/>
          <a:p>
            <a:pPr eaLnBrk="0" hangingPunct="0"/>
            <a:r>
              <a:rPr lang="en-US" sz="1200" b="1">
                <a:solidFill>
                  <a:schemeClr val="bg1"/>
                </a:solidFill>
                <a:latin typeface="Arial" charset="0"/>
              </a:rPr>
              <a:t>Process-modeling &amp; optimization</a:t>
            </a:r>
          </a:p>
        </p:txBody>
      </p:sp>
      <p:sp>
        <p:nvSpPr>
          <p:cNvPr id="1038369" name="Rectangle 32"/>
          <p:cNvSpPr>
            <a:spLocks noChangeArrowheads="1"/>
          </p:cNvSpPr>
          <p:nvPr/>
        </p:nvSpPr>
        <p:spPr bwMode="auto">
          <a:xfrm>
            <a:off x="5788025" y="3140075"/>
            <a:ext cx="2827338" cy="207963"/>
          </a:xfrm>
          <a:prstGeom prst="rect">
            <a:avLst/>
          </a:prstGeom>
          <a:solidFill>
            <a:srgbClr val="333399"/>
          </a:solidFill>
          <a:ln w="12700">
            <a:solidFill>
              <a:schemeClr val="tx1"/>
            </a:solidFill>
            <a:miter lim="800000"/>
            <a:headEnd/>
            <a:tailEnd/>
          </a:ln>
        </p:spPr>
        <p:txBody>
          <a:bodyPr anchor="ctr"/>
          <a:lstStyle/>
          <a:p>
            <a:pPr eaLnBrk="0" hangingPunct="0"/>
            <a:r>
              <a:rPr lang="en-US" sz="1200" b="1">
                <a:solidFill>
                  <a:schemeClr val="bg1"/>
                </a:solidFill>
                <a:latin typeface="Arial" charset="0"/>
              </a:rPr>
              <a:t>Integration Administration</a:t>
            </a:r>
          </a:p>
        </p:txBody>
      </p:sp>
      <p:sp>
        <p:nvSpPr>
          <p:cNvPr id="1038370" name="Rectangle 33"/>
          <p:cNvSpPr>
            <a:spLocks noChangeArrowheads="1"/>
          </p:cNvSpPr>
          <p:nvPr/>
        </p:nvSpPr>
        <p:spPr bwMode="auto">
          <a:xfrm>
            <a:off x="5788025" y="2682875"/>
            <a:ext cx="2827338" cy="206375"/>
          </a:xfrm>
          <a:prstGeom prst="rect">
            <a:avLst/>
          </a:prstGeom>
          <a:solidFill>
            <a:srgbClr val="333399"/>
          </a:solidFill>
          <a:ln w="12700">
            <a:solidFill>
              <a:schemeClr val="tx1"/>
            </a:solidFill>
            <a:miter lim="800000"/>
            <a:headEnd/>
            <a:tailEnd/>
          </a:ln>
        </p:spPr>
        <p:txBody>
          <a:bodyPr wrap="none" anchor="ctr"/>
          <a:lstStyle/>
          <a:p>
            <a:pPr eaLnBrk="0" hangingPunct="0"/>
            <a:r>
              <a:rPr lang="en-US" sz="1200" b="1">
                <a:solidFill>
                  <a:schemeClr val="bg1"/>
                </a:solidFill>
                <a:latin typeface="Arial" charset="0"/>
              </a:rPr>
              <a:t>Encryption, Audit, Security</a:t>
            </a:r>
          </a:p>
        </p:txBody>
      </p:sp>
      <p:sp>
        <p:nvSpPr>
          <p:cNvPr id="1038371" name="Rectangle 34"/>
          <p:cNvSpPr>
            <a:spLocks noChangeArrowheads="1"/>
          </p:cNvSpPr>
          <p:nvPr/>
        </p:nvSpPr>
        <p:spPr bwMode="auto">
          <a:xfrm>
            <a:off x="5788025" y="2911475"/>
            <a:ext cx="2827338" cy="206375"/>
          </a:xfrm>
          <a:prstGeom prst="rect">
            <a:avLst/>
          </a:prstGeom>
          <a:solidFill>
            <a:srgbClr val="333399"/>
          </a:solidFill>
          <a:ln w="12700">
            <a:solidFill>
              <a:schemeClr val="tx1"/>
            </a:solidFill>
            <a:miter lim="800000"/>
            <a:headEnd/>
            <a:tailEnd/>
          </a:ln>
        </p:spPr>
        <p:txBody>
          <a:bodyPr wrap="none" anchor="ctr"/>
          <a:lstStyle/>
          <a:p>
            <a:pPr eaLnBrk="0" hangingPunct="0"/>
            <a:r>
              <a:rPr lang="en-US" sz="1200" b="1">
                <a:solidFill>
                  <a:schemeClr val="bg1"/>
                </a:solidFill>
                <a:latin typeface="Arial" charset="0"/>
              </a:rPr>
              <a:t>Adapter Development Kit</a:t>
            </a:r>
          </a:p>
        </p:txBody>
      </p:sp>
      <p:sp>
        <p:nvSpPr>
          <p:cNvPr id="1038372" name="Rectangle 35"/>
          <p:cNvSpPr>
            <a:spLocks noChangeArrowheads="1"/>
          </p:cNvSpPr>
          <p:nvPr/>
        </p:nvSpPr>
        <p:spPr bwMode="auto">
          <a:xfrm>
            <a:off x="6019800" y="4965700"/>
            <a:ext cx="1282700" cy="304800"/>
          </a:xfrm>
          <a:prstGeom prst="rect">
            <a:avLst/>
          </a:prstGeom>
          <a:solidFill>
            <a:srgbClr val="333399"/>
          </a:solidFill>
          <a:ln w="9525">
            <a:solidFill>
              <a:schemeClr val="tx1"/>
            </a:solidFill>
            <a:miter lim="800000"/>
            <a:headEnd/>
            <a:tailEnd/>
          </a:ln>
        </p:spPr>
        <p:txBody>
          <a:bodyPr wrap="none" anchor="ctr"/>
          <a:lstStyle/>
          <a:p>
            <a:pPr eaLnBrk="0" hangingPunct="0"/>
            <a:r>
              <a:rPr lang="en-US" sz="1400" b="1">
                <a:solidFill>
                  <a:schemeClr val="bg1"/>
                </a:solidFill>
                <a:latin typeface="Arial Narrow" pitchFamily="34" charset="0"/>
              </a:rPr>
              <a:t>Analysis Tools</a:t>
            </a:r>
          </a:p>
        </p:txBody>
      </p:sp>
      <p:sp>
        <p:nvSpPr>
          <p:cNvPr id="1038373" name="Rectangle 36"/>
          <p:cNvSpPr>
            <a:spLocks noChangeArrowheads="1"/>
          </p:cNvSpPr>
          <p:nvPr/>
        </p:nvSpPr>
        <p:spPr bwMode="auto">
          <a:xfrm>
            <a:off x="6013450" y="5346700"/>
            <a:ext cx="1282700" cy="304800"/>
          </a:xfrm>
          <a:prstGeom prst="rect">
            <a:avLst/>
          </a:prstGeom>
          <a:solidFill>
            <a:srgbClr val="333399"/>
          </a:solidFill>
          <a:ln w="9525">
            <a:solidFill>
              <a:schemeClr val="tx1"/>
            </a:solidFill>
            <a:miter lim="800000"/>
            <a:headEnd/>
            <a:tailEnd/>
          </a:ln>
        </p:spPr>
        <p:txBody>
          <a:bodyPr wrap="none" anchor="ctr"/>
          <a:lstStyle/>
          <a:p>
            <a:pPr eaLnBrk="0" hangingPunct="0"/>
            <a:r>
              <a:rPr lang="en-US" sz="1400" b="1">
                <a:solidFill>
                  <a:schemeClr val="bg1"/>
                </a:solidFill>
                <a:latin typeface="Arial Narrow" pitchFamily="34" charset="0"/>
              </a:rPr>
              <a:t>Spreadsheets</a:t>
            </a:r>
          </a:p>
        </p:txBody>
      </p:sp>
      <p:sp>
        <p:nvSpPr>
          <p:cNvPr id="1038374" name="Rectangle 37"/>
          <p:cNvSpPr>
            <a:spLocks noChangeArrowheads="1"/>
          </p:cNvSpPr>
          <p:nvPr/>
        </p:nvSpPr>
        <p:spPr bwMode="auto">
          <a:xfrm>
            <a:off x="6019800" y="5727700"/>
            <a:ext cx="1282700" cy="304800"/>
          </a:xfrm>
          <a:prstGeom prst="rect">
            <a:avLst/>
          </a:prstGeom>
          <a:solidFill>
            <a:srgbClr val="333399"/>
          </a:solidFill>
          <a:ln w="9525">
            <a:solidFill>
              <a:schemeClr val="tx1"/>
            </a:solidFill>
            <a:miter lim="800000"/>
            <a:headEnd/>
            <a:tailEnd/>
          </a:ln>
        </p:spPr>
        <p:txBody>
          <a:bodyPr wrap="none" anchor="ctr"/>
          <a:lstStyle/>
          <a:p>
            <a:pPr eaLnBrk="0" hangingPunct="0"/>
            <a:r>
              <a:rPr lang="en-US" sz="1400" b="1">
                <a:solidFill>
                  <a:schemeClr val="bg1"/>
                </a:solidFill>
                <a:latin typeface="Arial Narrow" pitchFamily="34" charset="0"/>
              </a:rPr>
              <a:t>“Portals”</a:t>
            </a:r>
          </a:p>
        </p:txBody>
      </p:sp>
      <p:sp>
        <p:nvSpPr>
          <p:cNvPr id="1038375" name="Text Box 38"/>
          <p:cNvSpPr txBox="1">
            <a:spLocks noChangeArrowheads="1"/>
          </p:cNvSpPr>
          <p:nvPr/>
        </p:nvSpPr>
        <p:spPr bwMode="auto">
          <a:xfrm rot="-5400000">
            <a:off x="8524875" y="3662363"/>
            <a:ext cx="711200" cy="381000"/>
          </a:xfrm>
          <a:prstGeom prst="rect">
            <a:avLst/>
          </a:prstGeom>
          <a:solidFill>
            <a:srgbClr val="333399"/>
          </a:solidFill>
          <a:ln w="9525">
            <a:noFill/>
            <a:miter lim="800000"/>
            <a:headEnd/>
            <a:tailEnd/>
          </a:ln>
        </p:spPr>
        <p:txBody>
          <a:bodyPr wrap="none">
            <a:spAutoFit/>
          </a:bodyPr>
          <a:lstStyle/>
          <a:p>
            <a:pPr eaLnBrk="0" hangingPunct="0"/>
            <a:r>
              <a:rPr lang="en-US" sz="1900" b="1">
                <a:solidFill>
                  <a:schemeClr val="bg1"/>
                </a:solidFill>
                <a:latin typeface="Arial Narrow" pitchFamily="34" charset="0"/>
              </a:rPr>
              <a:t>Basic</a:t>
            </a:r>
          </a:p>
        </p:txBody>
      </p:sp>
      <p:sp>
        <p:nvSpPr>
          <p:cNvPr id="1038376" name="Text Box 39"/>
          <p:cNvSpPr txBox="1">
            <a:spLocks noChangeArrowheads="1"/>
          </p:cNvSpPr>
          <p:nvPr/>
        </p:nvSpPr>
        <p:spPr bwMode="auto">
          <a:xfrm rot="-5400000">
            <a:off x="8480425" y="2843213"/>
            <a:ext cx="800100" cy="381000"/>
          </a:xfrm>
          <a:prstGeom prst="rect">
            <a:avLst/>
          </a:prstGeom>
          <a:solidFill>
            <a:srgbClr val="333399"/>
          </a:solidFill>
          <a:ln w="9525">
            <a:noFill/>
            <a:miter lim="800000"/>
            <a:headEnd/>
            <a:tailEnd/>
          </a:ln>
        </p:spPr>
        <p:txBody>
          <a:bodyPr wrap="none">
            <a:spAutoFit/>
          </a:bodyPr>
          <a:lstStyle/>
          <a:p>
            <a:pPr eaLnBrk="0" hangingPunct="0"/>
            <a:r>
              <a:rPr lang="en-US" sz="1900" b="1">
                <a:solidFill>
                  <a:schemeClr val="bg1"/>
                </a:solidFill>
                <a:latin typeface="Arial Narrow" pitchFamily="34" charset="0"/>
              </a:rPr>
              <a:t>Admin</a:t>
            </a:r>
          </a:p>
        </p:txBody>
      </p:sp>
      <p:sp>
        <p:nvSpPr>
          <p:cNvPr id="1038377" name="Text Box 40"/>
          <p:cNvSpPr txBox="1">
            <a:spLocks noChangeArrowheads="1"/>
          </p:cNvSpPr>
          <p:nvPr/>
        </p:nvSpPr>
        <p:spPr bwMode="auto">
          <a:xfrm rot="-5400000">
            <a:off x="8316912" y="1836738"/>
            <a:ext cx="1127125" cy="381000"/>
          </a:xfrm>
          <a:prstGeom prst="rect">
            <a:avLst/>
          </a:prstGeom>
          <a:solidFill>
            <a:srgbClr val="333399"/>
          </a:solidFill>
          <a:ln w="9525">
            <a:noFill/>
            <a:miter lim="800000"/>
            <a:headEnd/>
            <a:tailEnd/>
          </a:ln>
        </p:spPr>
        <p:txBody>
          <a:bodyPr wrap="none">
            <a:spAutoFit/>
          </a:bodyPr>
          <a:lstStyle/>
          <a:p>
            <a:pPr eaLnBrk="0" hangingPunct="0"/>
            <a:r>
              <a:rPr lang="en-US" sz="1900" b="1">
                <a:solidFill>
                  <a:schemeClr val="bg1"/>
                </a:solidFill>
                <a:latin typeface="Arial Narrow" pitchFamily="34" charset="0"/>
              </a:rPr>
              <a:t>Advanced</a:t>
            </a:r>
          </a:p>
        </p:txBody>
      </p:sp>
      <p:sp>
        <p:nvSpPr>
          <p:cNvPr id="1038378" name="Rectangle 41"/>
          <p:cNvSpPr>
            <a:spLocks noChangeArrowheads="1"/>
          </p:cNvSpPr>
          <p:nvPr/>
        </p:nvSpPr>
        <p:spPr bwMode="auto">
          <a:xfrm>
            <a:off x="339725" y="5470525"/>
            <a:ext cx="3886200" cy="398463"/>
          </a:xfrm>
          <a:prstGeom prst="rect">
            <a:avLst/>
          </a:prstGeom>
          <a:solidFill>
            <a:srgbClr val="DDDDDD">
              <a:alpha val="79999"/>
            </a:srgbClr>
          </a:solidFill>
          <a:ln w="9525">
            <a:solidFill>
              <a:schemeClr val="tx1"/>
            </a:solidFill>
            <a:miter lim="800000"/>
            <a:headEnd/>
            <a:tailEnd/>
          </a:ln>
        </p:spPr>
        <p:txBody>
          <a:bodyPr wrap="none" anchor="ctr"/>
          <a:lstStyle/>
          <a:p>
            <a:pPr eaLnBrk="0" hangingPunct="0"/>
            <a:r>
              <a:rPr lang="en-CA" sz="1800" b="1">
                <a:solidFill>
                  <a:srgbClr val="000000"/>
                </a:solidFill>
                <a:latin typeface="Arial Narrow" pitchFamily="34" charset="0"/>
              </a:rPr>
              <a:t>Environmental Monitoring System </a:t>
            </a:r>
          </a:p>
        </p:txBody>
      </p:sp>
      <p:sp>
        <p:nvSpPr>
          <p:cNvPr id="1038379" name="AutoShape 42"/>
          <p:cNvSpPr>
            <a:spLocks noChangeArrowheads="1"/>
          </p:cNvSpPr>
          <p:nvPr/>
        </p:nvSpPr>
        <p:spPr bwMode="auto">
          <a:xfrm>
            <a:off x="3646488" y="5516563"/>
            <a:ext cx="533400" cy="293687"/>
          </a:xfrm>
          <a:prstGeom prst="can">
            <a:avLst>
              <a:gd name="adj" fmla="val 14690"/>
            </a:avLst>
          </a:prstGeom>
          <a:solidFill>
            <a:srgbClr val="333399"/>
          </a:solidFill>
          <a:ln w="9525">
            <a:solidFill>
              <a:schemeClr val="tx1"/>
            </a:solidFill>
            <a:round/>
            <a:headEnd/>
            <a:tailEnd/>
          </a:ln>
        </p:spPr>
        <p:txBody>
          <a:bodyPr wrap="none" tIns="18288" bIns="18288"/>
          <a:lstStyle/>
          <a:p>
            <a:pPr eaLnBrk="0" hangingPunct="0">
              <a:lnSpc>
                <a:spcPct val="85000"/>
              </a:lnSpc>
            </a:pPr>
            <a:r>
              <a:rPr lang="en-US" b="1">
                <a:solidFill>
                  <a:schemeClr val="bg1"/>
                </a:solidFill>
                <a:latin typeface="Arial Narrow" pitchFamily="34" charset="0"/>
              </a:rPr>
              <a:t>Data</a:t>
            </a:r>
          </a:p>
        </p:txBody>
      </p:sp>
      <p:sp>
        <p:nvSpPr>
          <p:cNvPr id="1038380" name="Rectangle 43"/>
          <p:cNvSpPr>
            <a:spLocks noChangeArrowheads="1"/>
          </p:cNvSpPr>
          <p:nvPr/>
        </p:nvSpPr>
        <p:spPr bwMode="auto">
          <a:xfrm>
            <a:off x="5268913" y="1911350"/>
            <a:ext cx="449262" cy="639763"/>
          </a:xfrm>
          <a:prstGeom prst="rect">
            <a:avLst/>
          </a:prstGeom>
          <a:solidFill>
            <a:srgbClr val="333399"/>
          </a:solidFill>
          <a:ln w="9525">
            <a:noFill/>
            <a:miter lim="800000"/>
            <a:headEnd/>
            <a:tailEnd/>
          </a:ln>
        </p:spPr>
        <p:txBody>
          <a:bodyPr wrap="none" anchor="ctr"/>
          <a:lstStyle/>
          <a:p>
            <a:pPr eaLnBrk="0" hangingPunct="0"/>
            <a:endParaRPr lang="en-US" sz="2400">
              <a:solidFill>
                <a:srgbClr val="000000"/>
              </a:solidFill>
              <a:latin typeface="Arial" charset="0"/>
            </a:endParaRPr>
          </a:p>
        </p:txBody>
      </p:sp>
      <p:sp>
        <p:nvSpPr>
          <p:cNvPr id="1038381" name="AutoShape 44"/>
          <p:cNvSpPr>
            <a:spLocks noChangeArrowheads="1"/>
          </p:cNvSpPr>
          <p:nvPr/>
        </p:nvSpPr>
        <p:spPr bwMode="gray">
          <a:xfrm>
            <a:off x="4124325" y="4943475"/>
            <a:ext cx="781050" cy="457200"/>
          </a:xfrm>
          <a:prstGeom prst="leftRightArrow">
            <a:avLst>
              <a:gd name="adj1" fmla="val 66667"/>
              <a:gd name="adj2" fmla="val 36808"/>
            </a:avLst>
          </a:prstGeom>
          <a:solidFill>
            <a:srgbClr val="333399"/>
          </a:solidFill>
          <a:ln w="9525">
            <a:solidFill>
              <a:schemeClr val="tx1"/>
            </a:solidFill>
            <a:miter lim="800000"/>
            <a:headEnd/>
            <a:tailEnd/>
          </a:ln>
        </p:spPr>
        <p:txBody>
          <a:bodyPr wrap="none" anchor="ctr"/>
          <a:lstStyle/>
          <a:p>
            <a:pPr eaLnBrk="0" hangingPunct="0"/>
            <a:endParaRPr lang="en-CA" sz="1200" b="1">
              <a:solidFill>
                <a:schemeClr val="bg1"/>
              </a:solidFill>
              <a:latin typeface="Arial Narrow" pitchFamily="34" charset="0"/>
            </a:endParaRPr>
          </a:p>
        </p:txBody>
      </p:sp>
      <p:sp>
        <p:nvSpPr>
          <p:cNvPr id="1038382" name="AutoShape 45"/>
          <p:cNvSpPr>
            <a:spLocks noChangeArrowheads="1"/>
          </p:cNvSpPr>
          <p:nvPr/>
        </p:nvSpPr>
        <p:spPr bwMode="gray">
          <a:xfrm>
            <a:off x="4127500" y="3629025"/>
            <a:ext cx="777875" cy="125413"/>
          </a:xfrm>
          <a:prstGeom prst="leftRightArrow">
            <a:avLst>
              <a:gd name="adj1" fmla="val 50000"/>
              <a:gd name="adj2" fmla="val 124050"/>
            </a:avLst>
          </a:prstGeom>
          <a:solidFill>
            <a:srgbClr val="333399"/>
          </a:solidFill>
          <a:ln w="9525">
            <a:solidFill>
              <a:schemeClr val="tx1"/>
            </a:solidFill>
            <a:miter lim="800000"/>
            <a:headEnd/>
            <a:tailEnd/>
          </a:ln>
        </p:spPr>
        <p:txBody>
          <a:bodyPr wrap="none" anchor="ctr"/>
          <a:lstStyle/>
          <a:p>
            <a:pPr eaLnBrk="0" hangingPunct="0"/>
            <a:endParaRPr lang="en-CA" sz="1300" b="1">
              <a:solidFill>
                <a:schemeClr val="bg1"/>
              </a:solidFill>
              <a:latin typeface="Arial Narrow" pitchFamily="34" charset="0"/>
            </a:endParaRPr>
          </a:p>
        </p:txBody>
      </p:sp>
      <p:sp>
        <p:nvSpPr>
          <p:cNvPr id="1038383" name="AutoShape 46"/>
          <p:cNvSpPr>
            <a:spLocks noChangeArrowheads="1"/>
          </p:cNvSpPr>
          <p:nvPr/>
        </p:nvSpPr>
        <p:spPr bwMode="gray">
          <a:xfrm>
            <a:off x="4151313" y="2632075"/>
            <a:ext cx="754062" cy="254000"/>
          </a:xfrm>
          <a:prstGeom prst="leftRightArrow">
            <a:avLst>
              <a:gd name="adj1" fmla="val 46157"/>
              <a:gd name="adj2" fmla="val 59375"/>
            </a:avLst>
          </a:prstGeom>
          <a:solidFill>
            <a:srgbClr val="333399"/>
          </a:solidFill>
          <a:ln w="9525">
            <a:solidFill>
              <a:schemeClr val="tx1"/>
            </a:solidFill>
            <a:miter lim="800000"/>
            <a:headEnd/>
            <a:tailEnd/>
          </a:ln>
        </p:spPr>
        <p:txBody>
          <a:bodyPr wrap="none" anchor="ctr"/>
          <a:lstStyle/>
          <a:p>
            <a:pPr eaLnBrk="0" hangingPunct="0"/>
            <a:endParaRPr lang="en-CA" sz="1300" b="1">
              <a:solidFill>
                <a:schemeClr val="bg1"/>
              </a:solidFill>
              <a:latin typeface="Arial Narrow" pitchFamily="34" charset="0"/>
            </a:endParaRPr>
          </a:p>
        </p:txBody>
      </p:sp>
      <p:sp>
        <p:nvSpPr>
          <p:cNvPr id="1038384" name="AutoShape 47"/>
          <p:cNvSpPr>
            <a:spLocks noChangeArrowheads="1"/>
          </p:cNvSpPr>
          <p:nvPr/>
        </p:nvSpPr>
        <p:spPr bwMode="gray">
          <a:xfrm>
            <a:off x="4191000" y="3048000"/>
            <a:ext cx="754063" cy="254000"/>
          </a:xfrm>
          <a:prstGeom prst="leftRightArrow">
            <a:avLst>
              <a:gd name="adj1" fmla="val 46157"/>
              <a:gd name="adj2" fmla="val 59375"/>
            </a:avLst>
          </a:prstGeom>
          <a:solidFill>
            <a:srgbClr val="333399"/>
          </a:solidFill>
          <a:ln w="9525">
            <a:solidFill>
              <a:schemeClr val="tx1"/>
            </a:solidFill>
            <a:miter lim="800000"/>
            <a:headEnd/>
            <a:tailEnd/>
          </a:ln>
        </p:spPr>
        <p:txBody>
          <a:bodyPr wrap="none" anchor="ctr"/>
          <a:lstStyle/>
          <a:p>
            <a:pPr eaLnBrk="0" hangingPunct="0"/>
            <a:endParaRPr lang="en-CA" sz="1300" b="1">
              <a:solidFill>
                <a:schemeClr val="bg1"/>
              </a:solidFill>
              <a:latin typeface="Arial Narrow" pitchFamily="34" charset="0"/>
            </a:endParaRPr>
          </a:p>
        </p:txBody>
      </p:sp>
      <p:sp>
        <p:nvSpPr>
          <p:cNvPr id="1038385" name="AutoShape 48"/>
          <p:cNvSpPr>
            <a:spLocks noChangeArrowheads="1"/>
          </p:cNvSpPr>
          <p:nvPr/>
        </p:nvSpPr>
        <p:spPr bwMode="gray">
          <a:xfrm>
            <a:off x="4151313" y="4564063"/>
            <a:ext cx="754062" cy="254000"/>
          </a:xfrm>
          <a:prstGeom prst="leftRightArrow">
            <a:avLst>
              <a:gd name="adj1" fmla="val 46157"/>
              <a:gd name="adj2" fmla="val 59375"/>
            </a:avLst>
          </a:prstGeom>
          <a:solidFill>
            <a:srgbClr val="333399"/>
          </a:solidFill>
          <a:ln w="9525">
            <a:solidFill>
              <a:schemeClr val="tx1"/>
            </a:solidFill>
            <a:miter lim="800000"/>
            <a:headEnd/>
            <a:tailEnd/>
          </a:ln>
        </p:spPr>
        <p:txBody>
          <a:bodyPr wrap="none" anchor="ctr"/>
          <a:lstStyle/>
          <a:p>
            <a:pPr eaLnBrk="0" hangingPunct="0"/>
            <a:endParaRPr lang="en-CA" sz="1300" b="1">
              <a:solidFill>
                <a:schemeClr val="bg1"/>
              </a:solidFill>
              <a:latin typeface="Arial Narrow" pitchFamily="34" charset="0"/>
            </a:endParaRPr>
          </a:p>
        </p:txBody>
      </p:sp>
      <p:sp>
        <p:nvSpPr>
          <p:cNvPr id="1038386" name="AutoShape 49"/>
          <p:cNvSpPr>
            <a:spLocks noChangeArrowheads="1"/>
          </p:cNvSpPr>
          <p:nvPr/>
        </p:nvSpPr>
        <p:spPr bwMode="gray">
          <a:xfrm>
            <a:off x="4151313" y="5541963"/>
            <a:ext cx="754062" cy="254000"/>
          </a:xfrm>
          <a:prstGeom prst="leftRightArrow">
            <a:avLst>
              <a:gd name="adj1" fmla="val 46157"/>
              <a:gd name="adj2" fmla="val 59375"/>
            </a:avLst>
          </a:prstGeom>
          <a:solidFill>
            <a:srgbClr val="333399"/>
          </a:solidFill>
          <a:ln w="9525">
            <a:solidFill>
              <a:schemeClr val="tx1"/>
            </a:solidFill>
            <a:miter lim="800000"/>
            <a:headEnd/>
            <a:tailEnd/>
          </a:ln>
        </p:spPr>
        <p:txBody>
          <a:bodyPr wrap="none" anchor="ctr"/>
          <a:lstStyle/>
          <a:p>
            <a:pPr eaLnBrk="0" hangingPunct="0"/>
            <a:endParaRPr lang="en-CA" sz="1300" b="1">
              <a:solidFill>
                <a:schemeClr val="bg1"/>
              </a:solidFill>
              <a:latin typeface="Arial Narrow" pitchFamily="34" charset="0"/>
            </a:endParaRPr>
          </a:p>
        </p:txBody>
      </p:sp>
      <p:sp>
        <p:nvSpPr>
          <p:cNvPr id="1038387" name="AutoShape 52"/>
          <p:cNvSpPr>
            <a:spLocks noChangeArrowheads="1"/>
          </p:cNvSpPr>
          <p:nvPr/>
        </p:nvSpPr>
        <p:spPr bwMode="gray">
          <a:xfrm>
            <a:off x="4140200" y="5110163"/>
            <a:ext cx="752475" cy="125412"/>
          </a:xfrm>
          <a:prstGeom prst="leftRightArrow">
            <a:avLst>
              <a:gd name="adj1" fmla="val 50000"/>
              <a:gd name="adj2" fmla="val 120000"/>
            </a:avLst>
          </a:prstGeom>
          <a:solidFill>
            <a:srgbClr val="333399"/>
          </a:solidFill>
          <a:ln w="19050">
            <a:solidFill>
              <a:schemeClr val="bg1"/>
            </a:solidFill>
            <a:prstDash val="sysDot"/>
            <a:miter lim="800000"/>
            <a:headEnd/>
            <a:tailEnd/>
          </a:ln>
        </p:spPr>
        <p:txBody>
          <a:bodyPr wrap="none" anchor="ctr"/>
          <a:lstStyle/>
          <a:p>
            <a:pPr eaLnBrk="0" hangingPunct="0"/>
            <a:endParaRPr lang="en-CA" sz="1300" b="1">
              <a:solidFill>
                <a:schemeClr val="bg1"/>
              </a:solidFill>
              <a:latin typeface="Arial Narrow" pitchFamily="34" charset="0"/>
            </a:endParaRPr>
          </a:p>
        </p:txBody>
      </p:sp>
      <p:sp>
        <p:nvSpPr>
          <p:cNvPr id="1038388" name="AutoShape 53"/>
          <p:cNvSpPr>
            <a:spLocks noChangeArrowheads="1"/>
          </p:cNvSpPr>
          <p:nvPr/>
        </p:nvSpPr>
        <p:spPr bwMode="gray">
          <a:xfrm>
            <a:off x="5375275" y="4997450"/>
            <a:ext cx="723900" cy="244475"/>
          </a:xfrm>
          <a:prstGeom prst="leftRightArrow">
            <a:avLst>
              <a:gd name="adj1" fmla="val 46157"/>
              <a:gd name="adj2" fmla="val 59221"/>
            </a:avLst>
          </a:prstGeom>
          <a:solidFill>
            <a:srgbClr val="333399"/>
          </a:solidFill>
          <a:ln w="9525">
            <a:solidFill>
              <a:schemeClr val="tx1"/>
            </a:solidFill>
            <a:miter lim="800000"/>
            <a:headEnd/>
            <a:tailEnd/>
          </a:ln>
        </p:spPr>
        <p:txBody>
          <a:bodyPr wrap="none" anchor="ctr"/>
          <a:lstStyle/>
          <a:p>
            <a:pPr eaLnBrk="0" hangingPunct="0"/>
            <a:endParaRPr lang="en-CA" sz="1300" b="1">
              <a:solidFill>
                <a:schemeClr val="bg1"/>
              </a:solidFill>
              <a:latin typeface="Arial Narrow" pitchFamily="34" charset="0"/>
            </a:endParaRPr>
          </a:p>
        </p:txBody>
      </p:sp>
      <p:sp>
        <p:nvSpPr>
          <p:cNvPr id="1038389" name="AutoShape 54"/>
          <p:cNvSpPr>
            <a:spLocks noChangeArrowheads="1"/>
          </p:cNvSpPr>
          <p:nvPr/>
        </p:nvSpPr>
        <p:spPr bwMode="gray">
          <a:xfrm>
            <a:off x="5375275" y="5372100"/>
            <a:ext cx="723900" cy="244475"/>
          </a:xfrm>
          <a:prstGeom prst="leftRightArrow">
            <a:avLst>
              <a:gd name="adj1" fmla="val 46157"/>
              <a:gd name="adj2" fmla="val 59221"/>
            </a:avLst>
          </a:prstGeom>
          <a:solidFill>
            <a:srgbClr val="333399"/>
          </a:solidFill>
          <a:ln w="9525">
            <a:solidFill>
              <a:schemeClr val="tx1"/>
            </a:solidFill>
            <a:miter lim="800000"/>
            <a:headEnd/>
            <a:tailEnd/>
          </a:ln>
        </p:spPr>
        <p:txBody>
          <a:bodyPr wrap="none" anchor="ctr"/>
          <a:lstStyle/>
          <a:p>
            <a:pPr eaLnBrk="0" hangingPunct="0"/>
            <a:endParaRPr lang="en-CA" sz="1300" b="1">
              <a:solidFill>
                <a:schemeClr val="bg1"/>
              </a:solidFill>
              <a:latin typeface="Arial Narrow" pitchFamily="34" charset="0"/>
            </a:endParaRPr>
          </a:p>
        </p:txBody>
      </p:sp>
      <p:sp>
        <p:nvSpPr>
          <p:cNvPr id="1038390" name="AutoShape 55"/>
          <p:cNvSpPr>
            <a:spLocks noChangeArrowheads="1"/>
          </p:cNvSpPr>
          <p:nvPr/>
        </p:nvSpPr>
        <p:spPr bwMode="gray">
          <a:xfrm>
            <a:off x="5375275" y="5757863"/>
            <a:ext cx="723900" cy="244475"/>
          </a:xfrm>
          <a:prstGeom prst="leftRightArrow">
            <a:avLst>
              <a:gd name="adj1" fmla="val 46157"/>
              <a:gd name="adj2" fmla="val 59221"/>
            </a:avLst>
          </a:prstGeom>
          <a:solidFill>
            <a:srgbClr val="333399"/>
          </a:solidFill>
          <a:ln w="9525">
            <a:solidFill>
              <a:schemeClr val="tx1"/>
            </a:solidFill>
            <a:miter lim="800000"/>
            <a:headEnd/>
            <a:tailEnd/>
          </a:ln>
        </p:spPr>
        <p:txBody>
          <a:bodyPr wrap="none" anchor="ctr"/>
          <a:lstStyle/>
          <a:p>
            <a:pPr eaLnBrk="0" hangingPunct="0"/>
            <a:endParaRPr lang="en-CA" sz="1300" b="1">
              <a:solidFill>
                <a:schemeClr val="bg1"/>
              </a:solidFill>
              <a:latin typeface="Arial Narrow" pitchFamily="34" charset="0"/>
            </a:endParaRPr>
          </a:p>
        </p:txBody>
      </p:sp>
      <p:sp>
        <p:nvSpPr>
          <p:cNvPr id="1038391" name="AutoShape 56"/>
          <p:cNvSpPr>
            <a:spLocks noChangeArrowheads="1"/>
          </p:cNvSpPr>
          <p:nvPr/>
        </p:nvSpPr>
        <p:spPr bwMode="gray">
          <a:xfrm>
            <a:off x="5387975" y="4530725"/>
            <a:ext cx="2305050" cy="307975"/>
          </a:xfrm>
          <a:prstGeom prst="leftRightArrow">
            <a:avLst>
              <a:gd name="adj1" fmla="val 56704"/>
              <a:gd name="adj2" fmla="val 84028"/>
            </a:avLst>
          </a:prstGeom>
          <a:solidFill>
            <a:srgbClr val="333399"/>
          </a:solidFill>
          <a:ln w="9525">
            <a:solidFill>
              <a:schemeClr val="tx1"/>
            </a:solidFill>
            <a:miter lim="800000"/>
            <a:headEnd/>
            <a:tailEnd/>
          </a:ln>
        </p:spPr>
        <p:txBody>
          <a:bodyPr wrap="none" anchor="ctr"/>
          <a:lstStyle/>
          <a:p>
            <a:pPr eaLnBrk="0" hangingPunct="0"/>
            <a:endParaRPr lang="en-CA" sz="1300" b="1">
              <a:solidFill>
                <a:schemeClr val="bg1"/>
              </a:solidFill>
              <a:latin typeface="Arial Narrow" pitchFamily="34" charset="0"/>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7138" name="Rectangle 2"/>
          <p:cNvSpPr>
            <a:spLocks noChangeArrowheads="1"/>
          </p:cNvSpPr>
          <p:nvPr/>
        </p:nvSpPr>
        <p:spPr bwMode="auto">
          <a:xfrm>
            <a:off x="85725" y="2219325"/>
            <a:ext cx="2087563" cy="3081338"/>
          </a:xfrm>
          <a:prstGeom prst="rect">
            <a:avLst/>
          </a:prstGeom>
          <a:solidFill>
            <a:srgbClr val="FFFF99">
              <a:alpha val="80000"/>
            </a:srgbClr>
          </a:solidFill>
          <a:ln w="25400">
            <a:solidFill>
              <a:schemeClr val="tx1"/>
            </a:solidFill>
            <a:miter lim="800000"/>
            <a:headEnd/>
            <a:tailEnd/>
          </a:ln>
          <a:effectLst/>
        </p:spPr>
        <p:txBody>
          <a:bodyPr tIns="0" anchor="ctr"/>
          <a:lstStyle/>
          <a:p>
            <a:r>
              <a:rPr lang="en-US" sz="2000" b="1" dirty="0">
                <a:solidFill>
                  <a:schemeClr val="tx1"/>
                </a:solidFill>
                <a:latin typeface="Arial" charset="0"/>
              </a:rPr>
              <a:t>EPC &amp; OEM Engineering Product Design Data &amp; Reliability </a:t>
            </a:r>
            <a:r>
              <a:rPr lang="en-US" sz="2000" b="1" dirty="0" smtClean="0">
                <a:solidFill>
                  <a:schemeClr val="tx1"/>
                </a:solidFill>
                <a:latin typeface="Arial" charset="0"/>
              </a:rPr>
              <a:t>Engineering </a:t>
            </a:r>
          </a:p>
          <a:p>
            <a:r>
              <a:rPr lang="en-US" sz="2000" b="1" dirty="0" smtClean="0">
                <a:solidFill>
                  <a:schemeClr val="tx1"/>
                </a:solidFill>
                <a:latin typeface="Arial" charset="0"/>
              </a:rPr>
              <a:t>Study </a:t>
            </a:r>
            <a:r>
              <a:rPr lang="en-US" sz="2000" b="1" dirty="0">
                <a:solidFill>
                  <a:schemeClr val="tx1"/>
                </a:solidFill>
                <a:latin typeface="Arial" charset="0"/>
              </a:rPr>
              <a:t>Data</a:t>
            </a:r>
          </a:p>
        </p:txBody>
      </p:sp>
      <p:sp>
        <p:nvSpPr>
          <p:cNvPr id="987139" name="Rectangle 3"/>
          <p:cNvSpPr>
            <a:spLocks noChangeArrowheads="1"/>
          </p:cNvSpPr>
          <p:nvPr/>
        </p:nvSpPr>
        <p:spPr bwMode="auto">
          <a:xfrm>
            <a:off x="0" y="5613400"/>
            <a:ext cx="9144000" cy="838200"/>
          </a:xfrm>
          <a:prstGeom prst="rect">
            <a:avLst/>
          </a:prstGeom>
          <a:solidFill>
            <a:srgbClr val="FF9966"/>
          </a:solidFill>
          <a:ln w="9525">
            <a:solidFill>
              <a:srgbClr val="FF6600"/>
            </a:solidFill>
            <a:miter lim="800000"/>
            <a:headEnd/>
            <a:tailEnd/>
          </a:ln>
          <a:effectLst/>
        </p:spPr>
        <p:txBody>
          <a:bodyPr wrap="none" anchorCtr="1"/>
          <a:lstStyle/>
          <a:p>
            <a:r>
              <a:rPr kumimoji="1" lang="en-US" sz="2400" b="1" dirty="0">
                <a:solidFill>
                  <a:schemeClr val="tx2"/>
                </a:solidFill>
                <a:latin typeface="Tahoma" pitchFamily="34" charset="0"/>
                <a:ea typeface="ＭＳ Ｐゴシック" pitchFamily="34" charset="-128"/>
              </a:rPr>
              <a:t>Control Systems, Plant Data Historians  </a:t>
            </a:r>
          </a:p>
          <a:p>
            <a:r>
              <a:rPr kumimoji="1" lang="en-US" sz="2400" b="1" dirty="0">
                <a:solidFill>
                  <a:schemeClr val="tx2"/>
                </a:solidFill>
                <a:latin typeface="Tahoma" pitchFamily="34" charset="0"/>
                <a:ea typeface="ＭＳ Ｐゴシック" pitchFamily="34" charset="-128"/>
              </a:rPr>
              <a:t>&amp; Plant Asset </a:t>
            </a:r>
            <a:r>
              <a:rPr kumimoji="1" lang="en-US" sz="2400" b="1" dirty="0">
                <a:solidFill>
                  <a:schemeClr val="tx2"/>
                </a:solidFill>
                <a:latin typeface="Tahoma" pitchFamily="34" charset="0"/>
              </a:rPr>
              <a:t>Health/Safety/Environmental Systems</a:t>
            </a:r>
            <a:r>
              <a:rPr kumimoji="1" lang="en-US" sz="2400" b="1" dirty="0">
                <a:solidFill>
                  <a:schemeClr val="tx2"/>
                </a:solidFill>
                <a:latin typeface="Tahoma" pitchFamily="34" charset="0"/>
                <a:ea typeface="ＭＳ Ｐゴシック" pitchFamily="34" charset="-128"/>
              </a:rPr>
              <a:t> Data</a:t>
            </a:r>
          </a:p>
        </p:txBody>
      </p:sp>
      <p:sp>
        <p:nvSpPr>
          <p:cNvPr id="987140" name="Rectangle 4"/>
          <p:cNvSpPr>
            <a:spLocks noChangeArrowheads="1"/>
          </p:cNvSpPr>
          <p:nvPr/>
        </p:nvSpPr>
        <p:spPr bwMode="auto">
          <a:xfrm>
            <a:off x="117475" y="1031875"/>
            <a:ext cx="3787775" cy="922338"/>
          </a:xfrm>
          <a:prstGeom prst="rect">
            <a:avLst/>
          </a:prstGeom>
          <a:solidFill>
            <a:srgbClr val="3399FF">
              <a:alpha val="50000"/>
            </a:srgbClr>
          </a:solidFill>
          <a:ln w="9525">
            <a:solidFill>
              <a:schemeClr val="tx1"/>
            </a:solidFill>
            <a:miter lim="800000"/>
            <a:headEnd/>
            <a:tailEnd/>
          </a:ln>
          <a:effectLst/>
        </p:spPr>
        <p:txBody>
          <a:bodyPr wrap="none" anchor="ctr"/>
          <a:lstStyle/>
          <a:p>
            <a:r>
              <a:rPr kumimoji="1" lang="en-US" sz="2000" b="1">
                <a:solidFill>
                  <a:schemeClr val="tx2"/>
                </a:solidFill>
                <a:latin typeface="Tahoma" pitchFamily="34" charset="0"/>
                <a:ea typeface="ＭＳ Ｐゴシック" pitchFamily="34" charset="-128"/>
              </a:rPr>
              <a:t>Enterprise HR, Financial,</a:t>
            </a:r>
          </a:p>
          <a:p>
            <a:r>
              <a:rPr kumimoji="1" lang="en-US" sz="2000" b="1">
                <a:solidFill>
                  <a:schemeClr val="tx2"/>
                </a:solidFill>
                <a:latin typeface="Tahoma" pitchFamily="34" charset="0"/>
                <a:ea typeface="ＭＳ Ｐゴシック" pitchFamily="34" charset="-128"/>
              </a:rPr>
              <a:t>Materiel, Logistics, &amp;</a:t>
            </a:r>
          </a:p>
          <a:p>
            <a:r>
              <a:rPr kumimoji="1" lang="en-US" sz="2000" b="1">
                <a:solidFill>
                  <a:schemeClr val="tx2"/>
                </a:solidFill>
                <a:latin typeface="Tahoma" pitchFamily="34" charset="0"/>
                <a:ea typeface="ＭＳ Ｐゴシック" pitchFamily="34" charset="-128"/>
              </a:rPr>
              <a:t>Mission Capability Data</a:t>
            </a:r>
          </a:p>
        </p:txBody>
      </p:sp>
      <p:sp>
        <p:nvSpPr>
          <p:cNvPr id="987141" name="Rectangle 5"/>
          <p:cNvSpPr>
            <a:spLocks noChangeArrowheads="1"/>
          </p:cNvSpPr>
          <p:nvPr/>
        </p:nvSpPr>
        <p:spPr bwMode="auto">
          <a:xfrm>
            <a:off x="6753225" y="2323322"/>
            <a:ext cx="2290763" cy="2743200"/>
          </a:xfrm>
          <a:prstGeom prst="rect">
            <a:avLst/>
          </a:prstGeom>
          <a:solidFill>
            <a:srgbClr val="D3F5D7"/>
          </a:solidFill>
          <a:ln w="25400">
            <a:solidFill>
              <a:schemeClr val="tx1"/>
            </a:solidFill>
            <a:miter lim="800000"/>
            <a:headEnd/>
            <a:tailEnd/>
          </a:ln>
          <a:effectLst/>
        </p:spPr>
        <p:txBody>
          <a:bodyPr tIns="0" anchor="ctr"/>
          <a:lstStyle/>
          <a:p>
            <a:r>
              <a:rPr lang="en-US" sz="2000" b="1" dirty="0" smtClean="0">
                <a:solidFill>
                  <a:schemeClr val="tx1"/>
                </a:solidFill>
                <a:latin typeface="Arial" pitchFamily="34" charset="0"/>
              </a:rPr>
              <a:t>Maintenance   Work Plans,  Maintenance </a:t>
            </a:r>
            <a:r>
              <a:rPr lang="en-US" sz="2000" b="1" dirty="0" err="1" smtClean="0">
                <a:solidFill>
                  <a:schemeClr val="tx1"/>
                </a:solidFill>
                <a:latin typeface="Arial" pitchFamily="34" charset="0"/>
              </a:rPr>
              <a:t>Actuals</a:t>
            </a:r>
            <a:r>
              <a:rPr lang="en-US" sz="2000" b="1" dirty="0" smtClean="0">
                <a:solidFill>
                  <a:schemeClr val="tx1"/>
                </a:solidFill>
                <a:latin typeface="Arial" pitchFamily="34" charset="0"/>
              </a:rPr>
              <a:t>, Asset Installations, and Failure Reporting Data</a:t>
            </a:r>
            <a:endParaRPr lang="en-US" sz="2000" b="1" dirty="0">
              <a:solidFill>
                <a:schemeClr val="tx1"/>
              </a:solidFill>
              <a:latin typeface="Arial" pitchFamily="34" charset="0"/>
            </a:endParaRPr>
          </a:p>
        </p:txBody>
      </p:sp>
      <p:sp>
        <p:nvSpPr>
          <p:cNvPr id="987142" name="Oval 6"/>
          <p:cNvSpPr>
            <a:spLocks noChangeArrowheads="1"/>
          </p:cNvSpPr>
          <p:nvPr/>
        </p:nvSpPr>
        <p:spPr bwMode="auto">
          <a:xfrm>
            <a:off x="3325813" y="2438400"/>
            <a:ext cx="2336800" cy="2286000"/>
          </a:xfrm>
          <a:prstGeom prst="ellipse">
            <a:avLst/>
          </a:prstGeom>
          <a:solidFill>
            <a:srgbClr val="53AB6E"/>
          </a:solidFill>
          <a:ln w="25400">
            <a:solidFill>
              <a:schemeClr val="tx1"/>
            </a:solidFill>
            <a:round/>
            <a:headEnd/>
            <a:tailEnd/>
          </a:ln>
          <a:effectLst/>
        </p:spPr>
        <p:txBody>
          <a:bodyPr tIns="0" anchor="ctr"/>
          <a:lstStyle/>
          <a:p>
            <a:r>
              <a:rPr kumimoji="1" lang="en-US" b="1" dirty="0">
                <a:solidFill>
                  <a:schemeClr val="tx2"/>
                </a:solidFill>
                <a:latin typeface="Arial" charset="0"/>
              </a:rPr>
              <a:t>Serialized </a:t>
            </a:r>
          </a:p>
          <a:p>
            <a:r>
              <a:rPr kumimoji="1" lang="en-US" b="1" dirty="0">
                <a:solidFill>
                  <a:schemeClr val="tx2"/>
                </a:solidFill>
                <a:latin typeface="Arial" charset="0"/>
              </a:rPr>
              <a:t>Asset </a:t>
            </a:r>
            <a:r>
              <a:rPr kumimoji="1" lang="en-US" b="1" dirty="0" smtClean="0">
                <a:solidFill>
                  <a:schemeClr val="tx2"/>
                </a:solidFill>
                <a:latin typeface="Arial" charset="0"/>
              </a:rPr>
              <a:t>Registry, O&amp;M System Topology &amp; Tag Registries, </a:t>
            </a:r>
            <a:r>
              <a:rPr kumimoji="1" lang="en-US" b="1" dirty="0">
                <a:solidFill>
                  <a:schemeClr val="tx2"/>
                </a:solidFill>
                <a:latin typeface="Arial" charset="0"/>
              </a:rPr>
              <a:t>&amp; Lifecycle Configuration Management </a:t>
            </a:r>
            <a:endParaRPr lang="en-US" sz="1800" i="1" dirty="0">
              <a:solidFill>
                <a:schemeClr val="tx1"/>
              </a:solidFill>
              <a:latin typeface="Arial" charset="0"/>
            </a:endParaRPr>
          </a:p>
        </p:txBody>
      </p:sp>
      <p:sp>
        <p:nvSpPr>
          <p:cNvPr id="987143" name="Rectangle 7"/>
          <p:cNvSpPr>
            <a:spLocks noChangeArrowheads="1"/>
          </p:cNvSpPr>
          <p:nvPr/>
        </p:nvSpPr>
        <p:spPr bwMode="auto">
          <a:xfrm>
            <a:off x="5080000" y="1001713"/>
            <a:ext cx="4006850" cy="931862"/>
          </a:xfrm>
          <a:prstGeom prst="rect">
            <a:avLst/>
          </a:prstGeom>
          <a:solidFill>
            <a:srgbClr val="FF66FF"/>
          </a:solidFill>
          <a:ln w="25400">
            <a:solidFill>
              <a:schemeClr val="tx1"/>
            </a:solidFill>
            <a:miter lim="800000"/>
            <a:headEnd/>
            <a:tailEnd/>
          </a:ln>
          <a:effectLst/>
        </p:spPr>
        <p:txBody>
          <a:bodyPr tIns="0" anchor="ctr"/>
          <a:lstStyle/>
          <a:p>
            <a:r>
              <a:rPr lang="en-US" sz="2000" b="1" dirty="0" smtClean="0">
                <a:solidFill>
                  <a:schemeClr val="tx1"/>
                </a:solidFill>
                <a:latin typeface="Arial" charset="0"/>
              </a:rPr>
              <a:t>Production Reporting, Optimization, Planning &amp; Scheduling Data</a:t>
            </a:r>
            <a:endParaRPr lang="en-US" sz="2000" b="1" dirty="0">
              <a:solidFill>
                <a:schemeClr val="tx1"/>
              </a:solidFill>
              <a:latin typeface="Arial" charset="0"/>
            </a:endParaRPr>
          </a:p>
        </p:txBody>
      </p:sp>
      <p:sp>
        <p:nvSpPr>
          <p:cNvPr id="987145" name="Text Box 9"/>
          <p:cNvSpPr txBox="1">
            <a:spLocks noChangeArrowheads="1"/>
          </p:cNvSpPr>
          <p:nvPr/>
        </p:nvSpPr>
        <p:spPr bwMode="auto">
          <a:xfrm>
            <a:off x="1246998" y="2268301"/>
            <a:ext cx="1752600" cy="406400"/>
          </a:xfrm>
          <a:prstGeom prst="rect">
            <a:avLst/>
          </a:prstGeom>
          <a:solidFill>
            <a:srgbClr val="FFFF00"/>
          </a:solidFill>
          <a:ln w="9525" algn="ctr">
            <a:solidFill>
              <a:schemeClr val="tx1"/>
            </a:solidFill>
            <a:miter lim="800000"/>
            <a:headEnd/>
            <a:tailEnd/>
          </a:ln>
          <a:effectLst>
            <a:prstShdw prst="shdw17" dist="17961" dir="2700000">
              <a:schemeClr val="tx1"/>
            </a:prstShdw>
          </a:effectLst>
        </p:spPr>
        <p:txBody>
          <a:bodyPr>
            <a:spAutoFit/>
          </a:bodyPr>
          <a:lstStyle/>
          <a:p>
            <a:pPr eaLnBrk="0" hangingPunct="0">
              <a:spcBef>
                <a:spcPct val="50000"/>
              </a:spcBef>
            </a:pPr>
            <a:r>
              <a:rPr lang="en-US" sz="2000" b="1" dirty="0">
                <a:solidFill>
                  <a:schemeClr val="tx1"/>
                </a:solidFill>
              </a:rPr>
              <a:t>ISO 15926</a:t>
            </a:r>
          </a:p>
        </p:txBody>
      </p:sp>
      <p:graphicFrame>
        <p:nvGraphicFramePr>
          <p:cNvPr id="987146" name="Object 10"/>
          <p:cNvGraphicFramePr>
            <a:graphicFrameLocks noChangeAspect="1"/>
          </p:cNvGraphicFramePr>
          <p:nvPr/>
        </p:nvGraphicFramePr>
        <p:xfrm>
          <a:off x="496888" y="5529263"/>
          <a:ext cx="976312" cy="458787"/>
        </p:xfrm>
        <a:graphic>
          <a:graphicData uri="http://schemas.openxmlformats.org/presentationml/2006/ole">
            <p:oleObj spid="_x0000_s1739778" name="Picture" r:id="rId4" imgW="5468040" imgH="2572560" progId="Word.Picture.8">
              <p:embed/>
            </p:oleObj>
          </a:graphicData>
        </a:graphic>
      </p:graphicFrame>
      <p:pic>
        <p:nvPicPr>
          <p:cNvPr id="987147" name="Picture 11" descr="C:\My Documents\Virtual Convergence\Orgs\MIMOSA\Images\MIMOSATM.gif"/>
          <p:cNvPicPr>
            <a:picLocks noChangeAspect="1" noChangeArrowheads="1"/>
          </p:cNvPicPr>
          <p:nvPr/>
        </p:nvPicPr>
        <p:blipFill>
          <a:blip r:embed="rId5" r:link="rId6" cstate="print">
            <a:lum bright="-6000"/>
          </a:blip>
          <a:srcRect r="302" b="296"/>
          <a:stretch>
            <a:fillRect/>
          </a:stretch>
        </p:blipFill>
        <p:spPr bwMode="auto">
          <a:xfrm>
            <a:off x="7780338" y="5534025"/>
            <a:ext cx="1066800" cy="363538"/>
          </a:xfrm>
          <a:prstGeom prst="rect">
            <a:avLst/>
          </a:prstGeom>
          <a:noFill/>
          <a:ln w="9525">
            <a:noFill/>
            <a:miter lim="800000"/>
            <a:headEnd/>
            <a:tailEnd/>
          </a:ln>
        </p:spPr>
      </p:pic>
      <p:pic>
        <p:nvPicPr>
          <p:cNvPr id="987148" name="Picture 12" descr="ISA Logo"/>
          <p:cNvPicPr>
            <a:picLocks noChangeAspect="1" noChangeArrowheads="1"/>
          </p:cNvPicPr>
          <p:nvPr/>
        </p:nvPicPr>
        <p:blipFill>
          <a:blip r:embed="rId7" cstate="print"/>
          <a:srcRect/>
          <a:stretch>
            <a:fillRect/>
          </a:stretch>
        </p:blipFill>
        <p:spPr bwMode="auto">
          <a:xfrm>
            <a:off x="4830763" y="849085"/>
            <a:ext cx="683922" cy="495527"/>
          </a:xfrm>
          <a:prstGeom prst="rect">
            <a:avLst/>
          </a:prstGeom>
          <a:noFill/>
          <a:ln w="9525">
            <a:noFill/>
            <a:miter lim="800000"/>
            <a:headEnd/>
            <a:tailEnd/>
          </a:ln>
        </p:spPr>
      </p:pic>
      <p:pic>
        <p:nvPicPr>
          <p:cNvPr id="987149" name="Picture 13"/>
          <p:cNvPicPr>
            <a:picLocks noChangeAspect="1" noChangeArrowheads="1"/>
          </p:cNvPicPr>
          <p:nvPr/>
        </p:nvPicPr>
        <p:blipFill>
          <a:blip r:embed="rId8" cstate="print"/>
          <a:srcRect/>
          <a:stretch>
            <a:fillRect/>
          </a:stretch>
        </p:blipFill>
        <p:spPr bwMode="auto">
          <a:xfrm>
            <a:off x="4781743" y="1543762"/>
            <a:ext cx="694030" cy="378343"/>
          </a:xfrm>
          <a:prstGeom prst="rect">
            <a:avLst/>
          </a:prstGeom>
          <a:noFill/>
          <a:ln w="9525">
            <a:noFill/>
            <a:miter lim="800000"/>
            <a:headEnd/>
            <a:tailEnd/>
          </a:ln>
        </p:spPr>
      </p:pic>
      <p:pic>
        <p:nvPicPr>
          <p:cNvPr id="987150" name="Picture 14" descr="http://www.openapplications.org/images/OAGi-logobluesbackground.jpg"/>
          <p:cNvPicPr>
            <a:picLocks noChangeAspect="1" noChangeArrowheads="1"/>
          </p:cNvPicPr>
          <p:nvPr/>
        </p:nvPicPr>
        <p:blipFill>
          <a:blip r:embed="rId9" r:link="rId10" cstate="print"/>
          <a:srcRect/>
          <a:stretch>
            <a:fillRect/>
          </a:stretch>
        </p:blipFill>
        <p:spPr bwMode="auto">
          <a:xfrm>
            <a:off x="3638842" y="921625"/>
            <a:ext cx="762000" cy="406400"/>
          </a:xfrm>
          <a:prstGeom prst="rect">
            <a:avLst/>
          </a:prstGeom>
          <a:noFill/>
          <a:ln w="9525">
            <a:noFill/>
            <a:miter lim="800000"/>
            <a:headEnd/>
            <a:tailEnd/>
          </a:ln>
        </p:spPr>
      </p:pic>
      <p:pic>
        <p:nvPicPr>
          <p:cNvPr id="987151" name="Picture 15" descr="C:\My Documents\Virtual Convergence\Orgs\MIMOSA\Images\MIMOSATM.gif"/>
          <p:cNvPicPr>
            <a:picLocks noChangeAspect="1" noChangeArrowheads="1"/>
          </p:cNvPicPr>
          <p:nvPr/>
        </p:nvPicPr>
        <p:blipFill>
          <a:blip r:embed="rId5" r:link="rId6" cstate="print">
            <a:lum bright="-6000"/>
          </a:blip>
          <a:srcRect r="302" b="296"/>
          <a:stretch>
            <a:fillRect/>
          </a:stretch>
        </p:blipFill>
        <p:spPr bwMode="auto">
          <a:xfrm>
            <a:off x="6507163" y="4494213"/>
            <a:ext cx="1066800" cy="363537"/>
          </a:xfrm>
          <a:prstGeom prst="rect">
            <a:avLst/>
          </a:prstGeom>
          <a:noFill/>
          <a:ln w="9525">
            <a:noFill/>
            <a:miter lim="800000"/>
            <a:headEnd/>
            <a:tailEnd/>
          </a:ln>
        </p:spPr>
      </p:pic>
      <p:pic>
        <p:nvPicPr>
          <p:cNvPr id="987152" name="Picture 16" descr="C:\My Documents\Virtual Convergence\Orgs\MIMOSA\Images\MIMOSATM.gif"/>
          <p:cNvPicPr>
            <a:picLocks noChangeAspect="1" noChangeArrowheads="1"/>
          </p:cNvPicPr>
          <p:nvPr/>
        </p:nvPicPr>
        <p:blipFill>
          <a:blip r:embed="rId5" r:link="rId6" cstate="print">
            <a:lum bright="-6000"/>
          </a:blip>
          <a:srcRect r="302" b="296"/>
          <a:stretch>
            <a:fillRect/>
          </a:stretch>
        </p:blipFill>
        <p:spPr bwMode="auto">
          <a:xfrm>
            <a:off x="1900879" y="4245212"/>
            <a:ext cx="1066800" cy="363537"/>
          </a:xfrm>
          <a:prstGeom prst="rect">
            <a:avLst/>
          </a:prstGeom>
          <a:noFill/>
          <a:ln w="9525">
            <a:noFill/>
            <a:miter lim="800000"/>
            <a:headEnd/>
            <a:tailEnd/>
          </a:ln>
        </p:spPr>
      </p:pic>
      <p:pic>
        <p:nvPicPr>
          <p:cNvPr id="987154" name="Picture 18" descr="C:\My Documents\Virtual Convergence\Orgs\MIMOSA\Images\MIMOSATM.gif"/>
          <p:cNvPicPr>
            <a:picLocks noChangeAspect="1" noChangeArrowheads="1"/>
          </p:cNvPicPr>
          <p:nvPr/>
        </p:nvPicPr>
        <p:blipFill>
          <a:blip r:embed="rId5" r:link="rId6" cstate="print">
            <a:lum bright="-6000"/>
          </a:blip>
          <a:srcRect r="302" b="296"/>
          <a:stretch>
            <a:fillRect/>
          </a:stretch>
        </p:blipFill>
        <p:spPr bwMode="auto">
          <a:xfrm>
            <a:off x="5202238" y="3328988"/>
            <a:ext cx="1066800" cy="363537"/>
          </a:xfrm>
          <a:prstGeom prst="rect">
            <a:avLst/>
          </a:prstGeom>
          <a:noFill/>
          <a:ln w="9525">
            <a:noFill/>
            <a:miter lim="800000"/>
            <a:headEnd/>
            <a:tailEnd/>
          </a:ln>
        </p:spPr>
      </p:pic>
      <p:sp>
        <p:nvSpPr>
          <p:cNvPr id="987156" name="Rectangle 20"/>
          <p:cNvSpPr>
            <a:spLocks noGrp="1" noChangeArrowheads="1"/>
          </p:cNvSpPr>
          <p:nvPr>
            <p:ph type="title"/>
          </p:nvPr>
        </p:nvSpPr>
        <p:spPr>
          <a:xfrm>
            <a:off x="2263775" y="192088"/>
            <a:ext cx="7156450" cy="569912"/>
          </a:xfrm>
        </p:spPr>
        <p:txBody>
          <a:bodyPr/>
          <a:lstStyle/>
          <a:p>
            <a:r>
              <a:rPr lang="en-US" sz="2000" smtClean="0"/>
              <a:t>OpenO&amp;M Approach –Each System Engineered to Speak a Common O&amp;M Language over a Common Information Bus</a:t>
            </a:r>
          </a:p>
        </p:txBody>
      </p:sp>
      <p:pic>
        <p:nvPicPr>
          <p:cNvPr id="987158" name="Picture 22"/>
          <p:cNvPicPr>
            <a:picLocks noChangeAspect="1" noChangeArrowheads="1"/>
          </p:cNvPicPr>
          <p:nvPr/>
        </p:nvPicPr>
        <p:blipFill>
          <a:blip r:embed="rId8" cstate="print"/>
          <a:srcRect/>
          <a:stretch>
            <a:fillRect/>
          </a:stretch>
        </p:blipFill>
        <p:spPr bwMode="auto">
          <a:xfrm>
            <a:off x="3580428" y="1520891"/>
            <a:ext cx="721841" cy="393504"/>
          </a:xfrm>
          <a:prstGeom prst="rect">
            <a:avLst/>
          </a:prstGeom>
          <a:noFill/>
          <a:ln w="9525">
            <a:noFill/>
            <a:miter lim="800000"/>
            <a:headEnd/>
            <a:tailEnd/>
          </a:ln>
        </p:spPr>
      </p:pic>
      <p:pic>
        <p:nvPicPr>
          <p:cNvPr id="1739779" name="Picture 3"/>
          <p:cNvPicPr>
            <a:picLocks noChangeAspect="1" noChangeArrowheads="1"/>
          </p:cNvPicPr>
          <p:nvPr/>
        </p:nvPicPr>
        <p:blipFill>
          <a:blip r:embed="rId11" cstate="print"/>
          <a:srcRect/>
          <a:stretch>
            <a:fillRect/>
          </a:stretch>
        </p:blipFill>
        <p:spPr bwMode="auto">
          <a:xfrm>
            <a:off x="6009188" y="1862672"/>
            <a:ext cx="1446119" cy="237218"/>
          </a:xfrm>
          <a:prstGeom prst="rect">
            <a:avLst/>
          </a:prstGeom>
          <a:noFill/>
          <a:ln w="9525">
            <a:noFill/>
            <a:miter lim="800000"/>
            <a:headEnd/>
            <a:tailEnd/>
          </a:ln>
        </p:spPr>
      </p:pic>
      <p:pic>
        <p:nvPicPr>
          <p:cNvPr id="1739780" name="Picture 4"/>
          <p:cNvPicPr>
            <a:picLocks noChangeAspect="1" noChangeArrowheads="1"/>
          </p:cNvPicPr>
          <p:nvPr/>
        </p:nvPicPr>
        <p:blipFill>
          <a:blip r:embed="rId12" cstate="print"/>
          <a:srcRect/>
          <a:stretch>
            <a:fillRect/>
          </a:stretch>
        </p:blipFill>
        <p:spPr bwMode="auto">
          <a:xfrm>
            <a:off x="7611264" y="1856266"/>
            <a:ext cx="1252818" cy="211515"/>
          </a:xfrm>
          <a:prstGeom prst="rect">
            <a:avLst/>
          </a:prstGeom>
          <a:noFill/>
          <a:ln w="9525">
            <a:noFill/>
            <a:miter lim="800000"/>
            <a:headEnd/>
            <a:tailEnd/>
          </a:ln>
        </p:spPr>
      </p:pic>
      <p:pic>
        <p:nvPicPr>
          <p:cNvPr id="21" name="Picture 13" descr="Open O&amp;M Logo"/>
          <p:cNvPicPr>
            <a:picLocks noChangeAspect="1" noChangeArrowheads="1"/>
          </p:cNvPicPr>
          <p:nvPr/>
        </p:nvPicPr>
        <p:blipFill>
          <a:blip r:embed="rId13" cstate="print"/>
          <a:srcRect r="34867" b="1394"/>
          <a:stretch>
            <a:fillRect/>
          </a:stretch>
        </p:blipFill>
        <p:spPr bwMode="auto">
          <a:xfrm>
            <a:off x="3569915" y="4867835"/>
            <a:ext cx="800380" cy="376518"/>
          </a:xfrm>
          <a:prstGeom prst="rect">
            <a:avLst/>
          </a:prstGeom>
          <a:noFill/>
          <a:ln w="9525">
            <a:noFill/>
            <a:miter lim="800000"/>
            <a:headEnd/>
            <a:tailEnd/>
          </a:ln>
        </p:spPr>
      </p:pic>
      <p:sp>
        <p:nvSpPr>
          <p:cNvPr id="22" name="WordArt 16"/>
          <p:cNvSpPr>
            <a:spLocks noChangeArrowheads="1" noChangeShapeType="1" noTextEdit="1"/>
          </p:cNvSpPr>
          <p:nvPr/>
        </p:nvSpPr>
        <p:spPr bwMode="auto">
          <a:xfrm>
            <a:off x="4415118" y="4881283"/>
            <a:ext cx="1394011" cy="271744"/>
          </a:xfrm>
          <a:prstGeom prst="rect">
            <a:avLst/>
          </a:prstGeom>
        </p:spPr>
        <p:txBody>
          <a:bodyPr wrap="none" fromWordArt="1">
            <a:prstTxWarp prst="textPlain">
              <a:avLst>
                <a:gd name="adj" fmla="val 50000"/>
              </a:avLst>
            </a:prstTxWarp>
          </a:bodyPr>
          <a:lstStyle/>
          <a:p>
            <a:r>
              <a:rPr lang="en-US" sz="1800" kern="10" dirty="0" smtClean="0">
                <a:ln w="9525">
                  <a:noFill/>
                  <a:round/>
                  <a:headEnd/>
                  <a:tailEnd/>
                </a:ln>
                <a:solidFill>
                  <a:schemeClr val="accent2"/>
                </a:solidFill>
                <a:effectLst>
                  <a:outerShdw dist="17961" dir="18900000" algn="ctr" rotWithShape="0">
                    <a:schemeClr val="tx1">
                      <a:alpha val="50000"/>
                    </a:schemeClr>
                  </a:outerShdw>
                </a:effectLst>
                <a:latin typeface="Times New Roman"/>
                <a:cs typeface="Times New Roman"/>
              </a:rPr>
              <a:t>Common </a:t>
            </a:r>
            <a:r>
              <a:rPr lang="en-US" sz="1800" kern="10" dirty="0" err="1" smtClean="0">
                <a:ln w="9525">
                  <a:noFill/>
                  <a:round/>
                  <a:headEnd/>
                  <a:tailEnd/>
                </a:ln>
                <a:solidFill>
                  <a:schemeClr val="accent2"/>
                </a:solidFill>
                <a:effectLst>
                  <a:outerShdw dist="17961" dir="18900000" algn="ctr" rotWithShape="0">
                    <a:schemeClr val="tx1">
                      <a:alpha val="50000"/>
                    </a:schemeClr>
                  </a:outerShdw>
                </a:effectLst>
                <a:latin typeface="Times New Roman"/>
                <a:cs typeface="Times New Roman"/>
              </a:rPr>
              <a:t>Interop</a:t>
            </a:r>
            <a:r>
              <a:rPr lang="en-US" sz="1800" kern="10" dirty="0" smtClean="0">
                <a:ln w="9525">
                  <a:noFill/>
                  <a:round/>
                  <a:headEnd/>
                  <a:tailEnd/>
                </a:ln>
                <a:solidFill>
                  <a:schemeClr val="accent2"/>
                </a:solidFill>
                <a:effectLst>
                  <a:outerShdw dist="17961" dir="18900000" algn="ctr" rotWithShape="0">
                    <a:schemeClr val="tx1">
                      <a:alpha val="50000"/>
                    </a:schemeClr>
                  </a:outerShdw>
                </a:effectLst>
                <a:latin typeface="Times New Roman"/>
                <a:cs typeface="Times New Roman"/>
              </a:rPr>
              <a:t> Registry</a:t>
            </a:r>
            <a:endParaRPr lang="en-US" sz="1800" kern="10" dirty="0">
              <a:ln w="9525">
                <a:noFill/>
                <a:round/>
                <a:headEnd/>
                <a:tailEnd/>
              </a:ln>
              <a:solidFill>
                <a:schemeClr val="accent2"/>
              </a:solidFill>
              <a:effectLst>
                <a:outerShdw dist="17961" dir="18900000" algn="ctr" rotWithShape="0">
                  <a:schemeClr val="tx1">
                    <a:alpha val="50000"/>
                  </a:schemeClr>
                </a:outerShdw>
              </a:effectLst>
              <a:latin typeface="Times New Roman"/>
              <a:cs typeface="Times New Roman"/>
            </a:endParaRPr>
          </a:p>
        </p:txBody>
      </p:sp>
      <p:pic>
        <p:nvPicPr>
          <p:cNvPr id="23" name="Picture 13" descr="Open O&amp;M Logo"/>
          <p:cNvPicPr>
            <a:picLocks noChangeAspect="1" noChangeArrowheads="1"/>
          </p:cNvPicPr>
          <p:nvPr/>
        </p:nvPicPr>
        <p:blipFill>
          <a:blip r:embed="rId13" cstate="print"/>
          <a:srcRect r="34867" b="1394"/>
          <a:stretch>
            <a:fillRect/>
          </a:stretch>
        </p:blipFill>
        <p:spPr bwMode="auto">
          <a:xfrm>
            <a:off x="3251667" y="1994646"/>
            <a:ext cx="800380" cy="376518"/>
          </a:xfrm>
          <a:prstGeom prst="rect">
            <a:avLst/>
          </a:prstGeom>
          <a:noFill/>
          <a:ln w="9525">
            <a:noFill/>
            <a:miter lim="800000"/>
            <a:headEnd/>
            <a:tailEnd/>
          </a:ln>
        </p:spPr>
      </p:pic>
      <p:sp>
        <p:nvSpPr>
          <p:cNvPr id="24" name="WordArt 16"/>
          <p:cNvSpPr>
            <a:spLocks noChangeArrowheads="1" noChangeShapeType="1" noTextEdit="1"/>
          </p:cNvSpPr>
          <p:nvPr/>
        </p:nvSpPr>
        <p:spPr bwMode="auto">
          <a:xfrm>
            <a:off x="4096871" y="2062349"/>
            <a:ext cx="1806388" cy="290886"/>
          </a:xfrm>
          <a:prstGeom prst="rect">
            <a:avLst/>
          </a:prstGeom>
        </p:spPr>
        <p:txBody>
          <a:bodyPr wrap="none" fromWordArt="1">
            <a:prstTxWarp prst="textPlain">
              <a:avLst>
                <a:gd name="adj" fmla="val 50000"/>
              </a:avLst>
            </a:prstTxWarp>
          </a:bodyPr>
          <a:lstStyle/>
          <a:p>
            <a:r>
              <a:rPr lang="en-US" sz="1800" kern="10" dirty="0" smtClean="0">
                <a:ln w="9525">
                  <a:noFill/>
                  <a:round/>
                  <a:headEnd/>
                  <a:tailEnd/>
                </a:ln>
                <a:solidFill>
                  <a:schemeClr val="accent2"/>
                </a:solidFill>
                <a:effectLst>
                  <a:outerShdw dist="17961" dir="18900000" algn="ctr" rotWithShape="0">
                    <a:schemeClr val="tx1">
                      <a:alpha val="50000"/>
                    </a:schemeClr>
                  </a:outerShdw>
                </a:effectLst>
                <a:latin typeface="Times New Roman"/>
                <a:cs typeface="Times New Roman"/>
              </a:rPr>
              <a:t>Information  Service Bus</a:t>
            </a:r>
            <a:endParaRPr lang="en-US" sz="1800" kern="10" dirty="0">
              <a:ln w="9525">
                <a:noFill/>
                <a:round/>
                <a:headEnd/>
                <a:tailEnd/>
              </a:ln>
              <a:solidFill>
                <a:schemeClr val="accent2"/>
              </a:solidFill>
              <a:effectLst>
                <a:outerShdw dist="17961" dir="18900000" algn="ctr" rotWithShape="0">
                  <a:schemeClr val="tx1">
                    <a:alpha val="50000"/>
                  </a:schemeClr>
                </a:outerShdw>
              </a:effectLst>
              <a:latin typeface="Times New Roman"/>
              <a:cs typeface="Times New Roman"/>
            </a:endParaRP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lide Number Placeholder 4"/>
          <p:cNvSpPr txBox="1">
            <a:spLocks noGrp="1"/>
          </p:cNvSpPr>
          <p:nvPr/>
        </p:nvSpPr>
        <p:spPr bwMode="auto">
          <a:xfrm>
            <a:off x="6781800" y="6477000"/>
            <a:ext cx="2133600" cy="381000"/>
          </a:xfrm>
          <a:prstGeom prst="rect">
            <a:avLst/>
          </a:prstGeom>
          <a:noFill/>
          <a:ln>
            <a:miter lim="800000"/>
            <a:headEnd/>
            <a:tailEnd/>
          </a:ln>
        </p:spPr>
        <p:txBody>
          <a:bodyPr/>
          <a:lstStyle/>
          <a:p>
            <a:pPr algn="r">
              <a:defRPr/>
            </a:pPr>
            <a:fld id="{F2134002-DD8C-44C1-8993-1CD26D9B8016}" type="slidenum">
              <a:rPr lang="en-US" sz="1400">
                <a:solidFill>
                  <a:srgbClr val="8C8C8C"/>
                </a:solidFill>
                <a:latin typeface="+mn-lt"/>
              </a:rPr>
              <a:pPr algn="r">
                <a:defRPr/>
              </a:pPr>
              <a:t>38</a:t>
            </a:fld>
            <a:endParaRPr lang="en-US" sz="1400">
              <a:solidFill>
                <a:srgbClr val="8C8C8C"/>
              </a:solidFill>
              <a:latin typeface="+mn-lt"/>
            </a:endParaRPr>
          </a:p>
        </p:txBody>
      </p:sp>
      <p:sp>
        <p:nvSpPr>
          <p:cNvPr id="993285" name="Freeform 2"/>
          <p:cNvSpPr>
            <a:spLocks/>
          </p:cNvSpPr>
          <p:nvPr/>
        </p:nvSpPr>
        <p:spPr bwMode="auto">
          <a:xfrm>
            <a:off x="7663524" y="2879725"/>
            <a:ext cx="277813" cy="465138"/>
          </a:xfrm>
          <a:custGeom>
            <a:avLst/>
            <a:gdLst>
              <a:gd name="T0" fmla="*/ 0 w 102"/>
              <a:gd name="T1" fmla="*/ 231209 h 171"/>
              <a:gd name="T2" fmla="*/ 68091 w 102"/>
              <a:gd name="T3" fmla="*/ 231209 h 171"/>
              <a:gd name="T4" fmla="*/ 68091 w 102"/>
              <a:gd name="T5" fmla="*/ 465138 h 171"/>
              <a:gd name="T6" fmla="*/ 206998 w 102"/>
              <a:gd name="T7" fmla="*/ 465138 h 171"/>
              <a:gd name="T8" fmla="*/ 206998 w 102"/>
              <a:gd name="T9" fmla="*/ 231209 h 171"/>
              <a:gd name="T10" fmla="*/ 277813 w 102"/>
              <a:gd name="T11" fmla="*/ 231209 h 171"/>
              <a:gd name="T12" fmla="*/ 138907 w 102"/>
              <a:gd name="T13" fmla="*/ 0 h 171"/>
              <a:gd name="T14" fmla="*/ 0 w 102"/>
              <a:gd name="T15" fmla="*/ 231209 h 171"/>
              <a:gd name="T16" fmla="*/ 0 60000 65536"/>
              <a:gd name="T17" fmla="*/ 0 60000 65536"/>
              <a:gd name="T18" fmla="*/ 0 60000 65536"/>
              <a:gd name="T19" fmla="*/ 0 60000 65536"/>
              <a:gd name="T20" fmla="*/ 0 60000 65536"/>
              <a:gd name="T21" fmla="*/ 0 60000 65536"/>
              <a:gd name="T22" fmla="*/ 0 60000 65536"/>
              <a:gd name="T23" fmla="*/ 0 60000 65536"/>
              <a:gd name="T24" fmla="*/ 0 w 102"/>
              <a:gd name="T25" fmla="*/ 0 h 171"/>
              <a:gd name="T26" fmla="*/ 102 w 102"/>
              <a:gd name="T27" fmla="*/ 171 h 1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2" h="171">
                <a:moveTo>
                  <a:pt x="0" y="85"/>
                </a:moveTo>
                <a:lnTo>
                  <a:pt x="25" y="85"/>
                </a:lnTo>
                <a:lnTo>
                  <a:pt x="25" y="171"/>
                </a:lnTo>
                <a:lnTo>
                  <a:pt x="76" y="171"/>
                </a:lnTo>
                <a:lnTo>
                  <a:pt x="76" y="85"/>
                </a:lnTo>
                <a:lnTo>
                  <a:pt x="102" y="85"/>
                </a:lnTo>
                <a:lnTo>
                  <a:pt x="51" y="0"/>
                </a:lnTo>
                <a:lnTo>
                  <a:pt x="0" y="85"/>
                </a:lnTo>
                <a:close/>
              </a:path>
            </a:pathLst>
          </a:custGeom>
          <a:solidFill>
            <a:srgbClr val="0070C0"/>
          </a:solidFill>
          <a:ln w="9525">
            <a:noFill/>
            <a:round/>
            <a:headEnd/>
            <a:tailEnd/>
          </a:ln>
        </p:spPr>
        <p:txBody>
          <a:bodyPr/>
          <a:lstStyle/>
          <a:p>
            <a:pPr algn="l"/>
            <a:endParaRPr lang="en-US" sz="1800">
              <a:solidFill>
                <a:schemeClr val="tx1"/>
              </a:solidFill>
              <a:latin typeface="Arial" charset="0"/>
            </a:endParaRPr>
          </a:p>
        </p:txBody>
      </p:sp>
      <p:sp>
        <p:nvSpPr>
          <p:cNvPr id="993286" name="Freeform 3"/>
          <p:cNvSpPr>
            <a:spLocks/>
          </p:cNvSpPr>
          <p:nvPr/>
        </p:nvSpPr>
        <p:spPr bwMode="auto">
          <a:xfrm>
            <a:off x="5534025" y="3511550"/>
            <a:ext cx="269875" cy="441325"/>
          </a:xfrm>
          <a:custGeom>
            <a:avLst/>
            <a:gdLst>
              <a:gd name="T0" fmla="*/ 269875 w 99"/>
              <a:gd name="T1" fmla="*/ 220663 h 162"/>
              <a:gd name="T2" fmla="*/ 204451 w 99"/>
              <a:gd name="T3" fmla="*/ 220663 h 162"/>
              <a:gd name="T4" fmla="*/ 204451 w 99"/>
              <a:gd name="T5" fmla="*/ 0 h 162"/>
              <a:gd name="T6" fmla="*/ 68150 w 99"/>
              <a:gd name="T7" fmla="*/ 0 h 162"/>
              <a:gd name="T8" fmla="*/ 68150 w 99"/>
              <a:gd name="T9" fmla="*/ 220663 h 162"/>
              <a:gd name="T10" fmla="*/ 0 w 99"/>
              <a:gd name="T11" fmla="*/ 220663 h 162"/>
              <a:gd name="T12" fmla="*/ 136301 w 99"/>
              <a:gd name="T13" fmla="*/ 441325 h 162"/>
              <a:gd name="T14" fmla="*/ 269875 w 99"/>
              <a:gd name="T15" fmla="*/ 220663 h 162"/>
              <a:gd name="T16" fmla="*/ 0 60000 65536"/>
              <a:gd name="T17" fmla="*/ 0 60000 65536"/>
              <a:gd name="T18" fmla="*/ 0 60000 65536"/>
              <a:gd name="T19" fmla="*/ 0 60000 65536"/>
              <a:gd name="T20" fmla="*/ 0 60000 65536"/>
              <a:gd name="T21" fmla="*/ 0 60000 65536"/>
              <a:gd name="T22" fmla="*/ 0 60000 65536"/>
              <a:gd name="T23" fmla="*/ 0 60000 65536"/>
              <a:gd name="T24" fmla="*/ 0 w 99"/>
              <a:gd name="T25" fmla="*/ 0 h 162"/>
              <a:gd name="T26" fmla="*/ 99 w 99"/>
              <a:gd name="T27" fmla="*/ 162 h 1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 h="162">
                <a:moveTo>
                  <a:pt x="99" y="81"/>
                </a:moveTo>
                <a:lnTo>
                  <a:pt x="75" y="81"/>
                </a:lnTo>
                <a:lnTo>
                  <a:pt x="75" y="0"/>
                </a:lnTo>
                <a:lnTo>
                  <a:pt x="25" y="0"/>
                </a:lnTo>
                <a:lnTo>
                  <a:pt x="25" y="81"/>
                </a:lnTo>
                <a:lnTo>
                  <a:pt x="0" y="81"/>
                </a:lnTo>
                <a:lnTo>
                  <a:pt x="50" y="162"/>
                </a:lnTo>
                <a:lnTo>
                  <a:pt x="99" y="81"/>
                </a:lnTo>
                <a:close/>
              </a:path>
            </a:pathLst>
          </a:custGeom>
          <a:solidFill>
            <a:srgbClr val="0070C0"/>
          </a:solidFill>
          <a:ln w="9525">
            <a:noFill/>
            <a:round/>
            <a:headEnd/>
            <a:tailEnd/>
          </a:ln>
        </p:spPr>
        <p:txBody>
          <a:bodyPr/>
          <a:lstStyle/>
          <a:p>
            <a:pPr algn="l"/>
            <a:endParaRPr lang="en-US" sz="1800">
              <a:solidFill>
                <a:schemeClr val="tx1"/>
              </a:solidFill>
              <a:latin typeface="Arial" charset="0"/>
            </a:endParaRPr>
          </a:p>
        </p:txBody>
      </p:sp>
      <p:sp>
        <p:nvSpPr>
          <p:cNvPr id="993287" name="Freeform 4"/>
          <p:cNvSpPr>
            <a:spLocks/>
          </p:cNvSpPr>
          <p:nvPr/>
        </p:nvSpPr>
        <p:spPr bwMode="auto">
          <a:xfrm>
            <a:off x="3389817" y="2879725"/>
            <a:ext cx="280987" cy="468313"/>
          </a:xfrm>
          <a:custGeom>
            <a:avLst/>
            <a:gdLst>
              <a:gd name="T0" fmla="*/ 0 w 103"/>
              <a:gd name="T1" fmla="*/ 234157 h 172"/>
              <a:gd name="T2" fmla="*/ 68201 w 103"/>
              <a:gd name="T3" fmla="*/ 234157 h 172"/>
              <a:gd name="T4" fmla="*/ 68201 w 103"/>
              <a:gd name="T5" fmla="*/ 468313 h 172"/>
              <a:gd name="T6" fmla="*/ 210058 w 103"/>
              <a:gd name="T7" fmla="*/ 468313 h 172"/>
              <a:gd name="T8" fmla="*/ 210058 w 103"/>
              <a:gd name="T9" fmla="*/ 234157 h 172"/>
              <a:gd name="T10" fmla="*/ 280987 w 103"/>
              <a:gd name="T11" fmla="*/ 234157 h 172"/>
              <a:gd name="T12" fmla="*/ 139129 w 103"/>
              <a:gd name="T13" fmla="*/ 0 h 172"/>
              <a:gd name="T14" fmla="*/ 0 w 103"/>
              <a:gd name="T15" fmla="*/ 234157 h 172"/>
              <a:gd name="T16" fmla="*/ 0 60000 65536"/>
              <a:gd name="T17" fmla="*/ 0 60000 65536"/>
              <a:gd name="T18" fmla="*/ 0 60000 65536"/>
              <a:gd name="T19" fmla="*/ 0 60000 65536"/>
              <a:gd name="T20" fmla="*/ 0 60000 65536"/>
              <a:gd name="T21" fmla="*/ 0 60000 65536"/>
              <a:gd name="T22" fmla="*/ 0 60000 65536"/>
              <a:gd name="T23" fmla="*/ 0 60000 65536"/>
              <a:gd name="T24" fmla="*/ 0 w 103"/>
              <a:gd name="T25" fmla="*/ 0 h 172"/>
              <a:gd name="T26" fmla="*/ 103 w 103"/>
              <a:gd name="T27" fmla="*/ 172 h 1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3" h="172">
                <a:moveTo>
                  <a:pt x="0" y="86"/>
                </a:moveTo>
                <a:lnTo>
                  <a:pt x="25" y="86"/>
                </a:lnTo>
                <a:lnTo>
                  <a:pt x="25" y="172"/>
                </a:lnTo>
                <a:lnTo>
                  <a:pt x="77" y="172"/>
                </a:lnTo>
                <a:lnTo>
                  <a:pt x="77" y="86"/>
                </a:lnTo>
                <a:lnTo>
                  <a:pt x="103" y="86"/>
                </a:lnTo>
                <a:lnTo>
                  <a:pt x="51" y="0"/>
                </a:lnTo>
                <a:lnTo>
                  <a:pt x="0" y="86"/>
                </a:lnTo>
                <a:close/>
              </a:path>
            </a:pathLst>
          </a:custGeom>
          <a:solidFill>
            <a:srgbClr val="0070C0"/>
          </a:solidFill>
          <a:ln w="9525">
            <a:noFill/>
            <a:round/>
            <a:headEnd/>
            <a:tailEnd/>
          </a:ln>
        </p:spPr>
        <p:txBody>
          <a:bodyPr/>
          <a:lstStyle/>
          <a:p>
            <a:pPr algn="l"/>
            <a:endParaRPr lang="en-US" sz="1800">
              <a:solidFill>
                <a:schemeClr val="tx1"/>
              </a:solidFill>
              <a:latin typeface="Arial" charset="0"/>
            </a:endParaRPr>
          </a:p>
        </p:txBody>
      </p:sp>
      <p:sp>
        <p:nvSpPr>
          <p:cNvPr id="993288" name="Freeform 5"/>
          <p:cNvSpPr>
            <a:spLocks/>
          </p:cNvSpPr>
          <p:nvPr/>
        </p:nvSpPr>
        <p:spPr bwMode="auto">
          <a:xfrm>
            <a:off x="3389313" y="3489325"/>
            <a:ext cx="277812" cy="465138"/>
          </a:xfrm>
          <a:custGeom>
            <a:avLst/>
            <a:gdLst>
              <a:gd name="T0" fmla="*/ 277812 w 102"/>
              <a:gd name="T1" fmla="*/ 231209 h 171"/>
              <a:gd name="T2" fmla="*/ 209721 w 102"/>
              <a:gd name="T3" fmla="*/ 231209 h 171"/>
              <a:gd name="T4" fmla="*/ 209721 w 102"/>
              <a:gd name="T5" fmla="*/ 0 h 171"/>
              <a:gd name="T6" fmla="*/ 68091 w 102"/>
              <a:gd name="T7" fmla="*/ 0 h 171"/>
              <a:gd name="T8" fmla="*/ 68091 w 102"/>
              <a:gd name="T9" fmla="*/ 231209 h 171"/>
              <a:gd name="T10" fmla="*/ 0 w 102"/>
              <a:gd name="T11" fmla="*/ 231209 h 171"/>
              <a:gd name="T12" fmla="*/ 138906 w 102"/>
              <a:gd name="T13" fmla="*/ 465138 h 171"/>
              <a:gd name="T14" fmla="*/ 277812 w 102"/>
              <a:gd name="T15" fmla="*/ 231209 h 171"/>
              <a:gd name="T16" fmla="*/ 0 60000 65536"/>
              <a:gd name="T17" fmla="*/ 0 60000 65536"/>
              <a:gd name="T18" fmla="*/ 0 60000 65536"/>
              <a:gd name="T19" fmla="*/ 0 60000 65536"/>
              <a:gd name="T20" fmla="*/ 0 60000 65536"/>
              <a:gd name="T21" fmla="*/ 0 60000 65536"/>
              <a:gd name="T22" fmla="*/ 0 60000 65536"/>
              <a:gd name="T23" fmla="*/ 0 60000 65536"/>
              <a:gd name="T24" fmla="*/ 0 w 102"/>
              <a:gd name="T25" fmla="*/ 0 h 171"/>
              <a:gd name="T26" fmla="*/ 102 w 102"/>
              <a:gd name="T27" fmla="*/ 171 h 1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2" h="171">
                <a:moveTo>
                  <a:pt x="102" y="85"/>
                </a:moveTo>
                <a:lnTo>
                  <a:pt x="77" y="85"/>
                </a:lnTo>
                <a:lnTo>
                  <a:pt x="77" y="0"/>
                </a:lnTo>
                <a:lnTo>
                  <a:pt x="25" y="0"/>
                </a:lnTo>
                <a:lnTo>
                  <a:pt x="25" y="85"/>
                </a:lnTo>
                <a:lnTo>
                  <a:pt x="0" y="85"/>
                </a:lnTo>
                <a:lnTo>
                  <a:pt x="51" y="171"/>
                </a:lnTo>
                <a:lnTo>
                  <a:pt x="102" y="85"/>
                </a:lnTo>
                <a:close/>
              </a:path>
            </a:pathLst>
          </a:custGeom>
          <a:solidFill>
            <a:srgbClr val="0070C0"/>
          </a:solidFill>
          <a:ln w="9525">
            <a:noFill/>
            <a:round/>
            <a:headEnd/>
            <a:tailEnd/>
          </a:ln>
        </p:spPr>
        <p:txBody>
          <a:bodyPr/>
          <a:lstStyle/>
          <a:p>
            <a:pPr algn="l"/>
            <a:endParaRPr lang="en-US" sz="1800">
              <a:solidFill>
                <a:schemeClr val="tx1"/>
              </a:solidFill>
              <a:latin typeface="Arial" charset="0"/>
            </a:endParaRPr>
          </a:p>
        </p:txBody>
      </p:sp>
      <p:sp>
        <p:nvSpPr>
          <p:cNvPr id="993289" name="Freeform 6"/>
          <p:cNvSpPr>
            <a:spLocks/>
          </p:cNvSpPr>
          <p:nvPr/>
        </p:nvSpPr>
        <p:spPr bwMode="auto">
          <a:xfrm>
            <a:off x="1231296" y="2879725"/>
            <a:ext cx="277812" cy="465138"/>
          </a:xfrm>
          <a:custGeom>
            <a:avLst/>
            <a:gdLst>
              <a:gd name="T0" fmla="*/ 0 w 102"/>
              <a:gd name="T1" fmla="*/ 233929 h 171"/>
              <a:gd name="T2" fmla="*/ 68091 w 102"/>
              <a:gd name="T3" fmla="*/ 233929 h 171"/>
              <a:gd name="T4" fmla="*/ 68091 w 102"/>
              <a:gd name="T5" fmla="*/ 465138 h 171"/>
              <a:gd name="T6" fmla="*/ 206997 w 102"/>
              <a:gd name="T7" fmla="*/ 465138 h 171"/>
              <a:gd name="T8" fmla="*/ 206997 w 102"/>
              <a:gd name="T9" fmla="*/ 233929 h 171"/>
              <a:gd name="T10" fmla="*/ 277812 w 102"/>
              <a:gd name="T11" fmla="*/ 233929 h 171"/>
              <a:gd name="T12" fmla="*/ 138906 w 102"/>
              <a:gd name="T13" fmla="*/ 0 h 171"/>
              <a:gd name="T14" fmla="*/ 0 w 102"/>
              <a:gd name="T15" fmla="*/ 233929 h 171"/>
              <a:gd name="T16" fmla="*/ 0 60000 65536"/>
              <a:gd name="T17" fmla="*/ 0 60000 65536"/>
              <a:gd name="T18" fmla="*/ 0 60000 65536"/>
              <a:gd name="T19" fmla="*/ 0 60000 65536"/>
              <a:gd name="T20" fmla="*/ 0 60000 65536"/>
              <a:gd name="T21" fmla="*/ 0 60000 65536"/>
              <a:gd name="T22" fmla="*/ 0 60000 65536"/>
              <a:gd name="T23" fmla="*/ 0 60000 65536"/>
              <a:gd name="T24" fmla="*/ 0 w 102"/>
              <a:gd name="T25" fmla="*/ 0 h 171"/>
              <a:gd name="T26" fmla="*/ 102 w 102"/>
              <a:gd name="T27" fmla="*/ 171 h 1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2" h="171">
                <a:moveTo>
                  <a:pt x="0" y="86"/>
                </a:moveTo>
                <a:lnTo>
                  <a:pt x="25" y="86"/>
                </a:lnTo>
                <a:lnTo>
                  <a:pt x="25" y="171"/>
                </a:lnTo>
                <a:lnTo>
                  <a:pt x="76" y="171"/>
                </a:lnTo>
                <a:lnTo>
                  <a:pt x="76" y="86"/>
                </a:lnTo>
                <a:lnTo>
                  <a:pt x="102" y="86"/>
                </a:lnTo>
                <a:lnTo>
                  <a:pt x="51" y="0"/>
                </a:lnTo>
                <a:lnTo>
                  <a:pt x="0" y="86"/>
                </a:lnTo>
                <a:close/>
              </a:path>
            </a:pathLst>
          </a:custGeom>
          <a:solidFill>
            <a:srgbClr val="0070C0"/>
          </a:solidFill>
          <a:ln w="9525">
            <a:noFill/>
            <a:round/>
            <a:headEnd/>
            <a:tailEnd/>
          </a:ln>
        </p:spPr>
        <p:txBody>
          <a:bodyPr/>
          <a:lstStyle/>
          <a:p>
            <a:pPr algn="l"/>
            <a:endParaRPr lang="en-US" sz="1800">
              <a:solidFill>
                <a:schemeClr val="tx1"/>
              </a:solidFill>
              <a:latin typeface="Arial" charset="0"/>
            </a:endParaRPr>
          </a:p>
        </p:txBody>
      </p:sp>
      <p:sp>
        <p:nvSpPr>
          <p:cNvPr id="993290" name="Freeform 7"/>
          <p:cNvSpPr>
            <a:spLocks/>
          </p:cNvSpPr>
          <p:nvPr/>
        </p:nvSpPr>
        <p:spPr bwMode="auto">
          <a:xfrm>
            <a:off x="1231900" y="3513138"/>
            <a:ext cx="277813" cy="441325"/>
          </a:xfrm>
          <a:custGeom>
            <a:avLst/>
            <a:gdLst>
              <a:gd name="T0" fmla="*/ 277813 w 102"/>
              <a:gd name="T1" fmla="*/ 220663 h 162"/>
              <a:gd name="T2" fmla="*/ 209722 w 102"/>
              <a:gd name="T3" fmla="*/ 220663 h 162"/>
              <a:gd name="T4" fmla="*/ 209722 w 102"/>
              <a:gd name="T5" fmla="*/ 0 h 162"/>
              <a:gd name="T6" fmla="*/ 68091 w 102"/>
              <a:gd name="T7" fmla="*/ 0 h 162"/>
              <a:gd name="T8" fmla="*/ 68091 w 102"/>
              <a:gd name="T9" fmla="*/ 220663 h 162"/>
              <a:gd name="T10" fmla="*/ 0 w 102"/>
              <a:gd name="T11" fmla="*/ 220663 h 162"/>
              <a:gd name="T12" fmla="*/ 138907 w 102"/>
              <a:gd name="T13" fmla="*/ 441325 h 162"/>
              <a:gd name="T14" fmla="*/ 277813 w 102"/>
              <a:gd name="T15" fmla="*/ 220663 h 162"/>
              <a:gd name="T16" fmla="*/ 0 60000 65536"/>
              <a:gd name="T17" fmla="*/ 0 60000 65536"/>
              <a:gd name="T18" fmla="*/ 0 60000 65536"/>
              <a:gd name="T19" fmla="*/ 0 60000 65536"/>
              <a:gd name="T20" fmla="*/ 0 60000 65536"/>
              <a:gd name="T21" fmla="*/ 0 60000 65536"/>
              <a:gd name="T22" fmla="*/ 0 60000 65536"/>
              <a:gd name="T23" fmla="*/ 0 60000 65536"/>
              <a:gd name="T24" fmla="*/ 0 w 102"/>
              <a:gd name="T25" fmla="*/ 0 h 162"/>
              <a:gd name="T26" fmla="*/ 102 w 102"/>
              <a:gd name="T27" fmla="*/ 162 h 16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2" h="162">
                <a:moveTo>
                  <a:pt x="102" y="81"/>
                </a:moveTo>
                <a:lnTo>
                  <a:pt x="77" y="81"/>
                </a:lnTo>
                <a:lnTo>
                  <a:pt x="77" y="0"/>
                </a:lnTo>
                <a:lnTo>
                  <a:pt x="25" y="0"/>
                </a:lnTo>
                <a:lnTo>
                  <a:pt x="25" y="81"/>
                </a:lnTo>
                <a:lnTo>
                  <a:pt x="0" y="81"/>
                </a:lnTo>
                <a:lnTo>
                  <a:pt x="51" y="162"/>
                </a:lnTo>
                <a:lnTo>
                  <a:pt x="102" y="81"/>
                </a:lnTo>
                <a:close/>
              </a:path>
            </a:pathLst>
          </a:custGeom>
          <a:solidFill>
            <a:srgbClr val="0070C0"/>
          </a:solidFill>
          <a:ln w="9525">
            <a:noFill/>
            <a:round/>
            <a:headEnd/>
            <a:tailEnd/>
          </a:ln>
        </p:spPr>
        <p:txBody>
          <a:bodyPr/>
          <a:lstStyle/>
          <a:p>
            <a:pPr algn="l"/>
            <a:endParaRPr lang="en-US" sz="1800">
              <a:solidFill>
                <a:schemeClr val="tx1"/>
              </a:solidFill>
              <a:latin typeface="Arial" charset="0"/>
            </a:endParaRPr>
          </a:p>
        </p:txBody>
      </p:sp>
      <p:sp>
        <p:nvSpPr>
          <p:cNvPr id="993291" name="Freeform 8"/>
          <p:cNvSpPr>
            <a:spLocks/>
          </p:cNvSpPr>
          <p:nvPr/>
        </p:nvSpPr>
        <p:spPr bwMode="auto">
          <a:xfrm>
            <a:off x="7678738" y="3532188"/>
            <a:ext cx="269875" cy="420687"/>
          </a:xfrm>
          <a:custGeom>
            <a:avLst/>
            <a:gdLst>
              <a:gd name="T0" fmla="*/ 269875 w 99"/>
              <a:gd name="T1" fmla="*/ 210344 h 154"/>
              <a:gd name="T2" fmla="*/ 204451 w 99"/>
              <a:gd name="T3" fmla="*/ 210344 h 154"/>
              <a:gd name="T4" fmla="*/ 204451 w 99"/>
              <a:gd name="T5" fmla="*/ 0 h 154"/>
              <a:gd name="T6" fmla="*/ 68150 w 99"/>
              <a:gd name="T7" fmla="*/ 0 h 154"/>
              <a:gd name="T8" fmla="*/ 68150 w 99"/>
              <a:gd name="T9" fmla="*/ 210344 h 154"/>
              <a:gd name="T10" fmla="*/ 0 w 99"/>
              <a:gd name="T11" fmla="*/ 210344 h 154"/>
              <a:gd name="T12" fmla="*/ 136301 w 99"/>
              <a:gd name="T13" fmla="*/ 420687 h 154"/>
              <a:gd name="T14" fmla="*/ 269875 w 99"/>
              <a:gd name="T15" fmla="*/ 210344 h 154"/>
              <a:gd name="T16" fmla="*/ 0 60000 65536"/>
              <a:gd name="T17" fmla="*/ 0 60000 65536"/>
              <a:gd name="T18" fmla="*/ 0 60000 65536"/>
              <a:gd name="T19" fmla="*/ 0 60000 65536"/>
              <a:gd name="T20" fmla="*/ 0 60000 65536"/>
              <a:gd name="T21" fmla="*/ 0 60000 65536"/>
              <a:gd name="T22" fmla="*/ 0 60000 65536"/>
              <a:gd name="T23" fmla="*/ 0 60000 65536"/>
              <a:gd name="T24" fmla="*/ 0 w 99"/>
              <a:gd name="T25" fmla="*/ 0 h 154"/>
              <a:gd name="T26" fmla="*/ 99 w 99"/>
              <a:gd name="T27" fmla="*/ 154 h 1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9" h="154">
                <a:moveTo>
                  <a:pt x="99" y="77"/>
                </a:moveTo>
                <a:lnTo>
                  <a:pt x="75" y="77"/>
                </a:lnTo>
                <a:lnTo>
                  <a:pt x="75" y="0"/>
                </a:lnTo>
                <a:lnTo>
                  <a:pt x="25" y="0"/>
                </a:lnTo>
                <a:lnTo>
                  <a:pt x="25" y="77"/>
                </a:lnTo>
                <a:lnTo>
                  <a:pt x="0" y="77"/>
                </a:lnTo>
                <a:lnTo>
                  <a:pt x="50" y="154"/>
                </a:lnTo>
                <a:lnTo>
                  <a:pt x="99" y="77"/>
                </a:lnTo>
                <a:close/>
              </a:path>
            </a:pathLst>
          </a:custGeom>
          <a:solidFill>
            <a:srgbClr val="0070C0"/>
          </a:solidFill>
          <a:ln w="9525">
            <a:noFill/>
            <a:round/>
            <a:headEnd/>
            <a:tailEnd/>
          </a:ln>
        </p:spPr>
        <p:txBody>
          <a:bodyPr/>
          <a:lstStyle/>
          <a:p>
            <a:pPr algn="l"/>
            <a:endParaRPr lang="en-US" sz="1800">
              <a:solidFill>
                <a:schemeClr val="tx1"/>
              </a:solidFill>
              <a:latin typeface="Arial" charset="0"/>
            </a:endParaRPr>
          </a:p>
        </p:txBody>
      </p:sp>
      <p:sp>
        <p:nvSpPr>
          <p:cNvPr id="993292" name="Rectangle 9"/>
          <p:cNvSpPr>
            <a:spLocks noChangeArrowheads="1"/>
          </p:cNvSpPr>
          <p:nvPr/>
        </p:nvSpPr>
        <p:spPr bwMode="auto">
          <a:xfrm>
            <a:off x="1122363" y="3540125"/>
            <a:ext cx="6673850" cy="592138"/>
          </a:xfrm>
          <a:prstGeom prst="rect">
            <a:avLst/>
          </a:prstGeom>
          <a:noFill/>
          <a:ln w="9525">
            <a:noFill/>
            <a:miter lim="800000"/>
            <a:headEnd/>
            <a:tailEnd/>
          </a:ln>
        </p:spPr>
        <p:txBody>
          <a:bodyPr/>
          <a:lstStyle/>
          <a:p>
            <a:pPr algn="l"/>
            <a:endParaRPr lang="en-US" sz="1800">
              <a:solidFill>
                <a:schemeClr val="tx1"/>
              </a:solidFill>
              <a:latin typeface="Arial" charset="0"/>
            </a:endParaRPr>
          </a:p>
        </p:txBody>
      </p:sp>
      <p:sp>
        <p:nvSpPr>
          <p:cNvPr id="993293" name="Rectangle 11"/>
          <p:cNvSpPr>
            <a:spLocks noChangeArrowheads="1"/>
          </p:cNvSpPr>
          <p:nvPr/>
        </p:nvSpPr>
        <p:spPr bwMode="auto">
          <a:xfrm>
            <a:off x="6873271" y="4361737"/>
            <a:ext cx="1689100" cy="1469895"/>
          </a:xfrm>
          <a:prstGeom prst="rect">
            <a:avLst/>
          </a:prstGeom>
          <a:solidFill>
            <a:srgbClr val="C4EFFF"/>
          </a:solidFill>
          <a:ln w="3175">
            <a:solidFill>
              <a:srgbClr val="C0C0C0"/>
            </a:solidFill>
            <a:miter lim="800000"/>
            <a:headEnd/>
            <a:tailEnd/>
          </a:ln>
        </p:spPr>
        <p:txBody>
          <a:bodyPr anchor="ctr" anchorCtr="1"/>
          <a:lstStyle/>
          <a:p>
            <a:r>
              <a:rPr lang="en-US" sz="1200" dirty="0">
                <a:solidFill>
                  <a:srgbClr val="000000"/>
                </a:solidFill>
                <a:latin typeface="Arial" charset="0"/>
              </a:rPr>
              <a:t>control systems, </a:t>
            </a:r>
            <a:br>
              <a:rPr lang="en-US" sz="1200" dirty="0">
                <a:solidFill>
                  <a:srgbClr val="000000"/>
                </a:solidFill>
                <a:latin typeface="Arial" charset="0"/>
              </a:rPr>
            </a:br>
            <a:r>
              <a:rPr lang="en-US" sz="1200" dirty="0">
                <a:solidFill>
                  <a:srgbClr val="000000"/>
                </a:solidFill>
                <a:latin typeface="Arial" charset="0"/>
              </a:rPr>
              <a:t>operational data </a:t>
            </a:r>
            <a:br>
              <a:rPr lang="en-US" sz="1200" dirty="0">
                <a:solidFill>
                  <a:srgbClr val="000000"/>
                </a:solidFill>
                <a:latin typeface="Arial" charset="0"/>
              </a:rPr>
            </a:br>
            <a:r>
              <a:rPr lang="en-US" sz="1200" dirty="0">
                <a:solidFill>
                  <a:srgbClr val="000000"/>
                </a:solidFill>
                <a:latin typeface="Arial" charset="0"/>
              </a:rPr>
              <a:t>historians &amp; </a:t>
            </a:r>
            <a:r>
              <a:rPr lang="en-US" sz="1200" dirty="0" err="1">
                <a:solidFill>
                  <a:srgbClr val="000000"/>
                </a:solidFill>
                <a:latin typeface="Arial" charset="0"/>
              </a:rPr>
              <a:t>hmi’s</a:t>
            </a:r>
            <a:endParaRPr lang="en-US" sz="1200" dirty="0">
              <a:solidFill>
                <a:srgbClr val="000000"/>
              </a:solidFill>
              <a:latin typeface="Arial" charset="0"/>
            </a:endParaRPr>
          </a:p>
        </p:txBody>
      </p:sp>
      <p:sp>
        <p:nvSpPr>
          <p:cNvPr id="993294" name="Rectangle 12"/>
          <p:cNvSpPr>
            <a:spLocks noChangeArrowheads="1"/>
          </p:cNvSpPr>
          <p:nvPr/>
        </p:nvSpPr>
        <p:spPr bwMode="auto">
          <a:xfrm>
            <a:off x="6873271" y="3979178"/>
            <a:ext cx="1689100" cy="406209"/>
          </a:xfrm>
          <a:prstGeom prst="rect">
            <a:avLst/>
          </a:prstGeom>
          <a:solidFill>
            <a:srgbClr val="0070C0"/>
          </a:solidFill>
          <a:ln w="3175">
            <a:solidFill>
              <a:srgbClr val="C0C0C0"/>
            </a:solidFill>
            <a:miter lim="800000"/>
            <a:headEnd/>
            <a:tailEnd/>
          </a:ln>
        </p:spPr>
        <p:txBody>
          <a:bodyPr/>
          <a:lstStyle/>
          <a:p>
            <a:r>
              <a:rPr lang="en-US" sz="1200" dirty="0">
                <a:solidFill>
                  <a:schemeClr val="bg1"/>
                </a:solidFill>
                <a:latin typeface="Arial" charset="0"/>
              </a:rPr>
              <a:t>OPC </a:t>
            </a:r>
            <a:r>
              <a:rPr lang="en-US" sz="1200" dirty="0" smtClean="0">
                <a:solidFill>
                  <a:schemeClr val="bg1"/>
                </a:solidFill>
                <a:latin typeface="Arial" charset="0"/>
              </a:rPr>
              <a:t>&amp;</a:t>
            </a:r>
            <a:r>
              <a:rPr lang="en-US" sz="1200" dirty="0">
                <a:solidFill>
                  <a:schemeClr val="bg1"/>
                </a:solidFill>
                <a:latin typeface="Arial" charset="0"/>
              </a:rPr>
              <a:t/>
            </a:r>
            <a:br>
              <a:rPr lang="en-US" sz="1200" dirty="0">
                <a:solidFill>
                  <a:schemeClr val="bg1"/>
                </a:solidFill>
                <a:latin typeface="Arial" charset="0"/>
              </a:rPr>
            </a:br>
            <a:r>
              <a:rPr lang="en-US" sz="1200" dirty="0">
                <a:solidFill>
                  <a:schemeClr val="bg1"/>
                </a:solidFill>
                <a:latin typeface="Arial" charset="0"/>
              </a:rPr>
              <a:t>MIMOSA OSA-EAI</a:t>
            </a:r>
          </a:p>
        </p:txBody>
      </p:sp>
      <p:sp>
        <p:nvSpPr>
          <p:cNvPr id="993295" name="Rectangle 14"/>
          <p:cNvSpPr>
            <a:spLocks noChangeArrowheads="1"/>
          </p:cNvSpPr>
          <p:nvPr/>
        </p:nvSpPr>
        <p:spPr bwMode="auto">
          <a:xfrm>
            <a:off x="2540504" y="1431925"/>
            <a:ext cx="1978025" cy="914400"/>
          </a:xfrm>
          <a:prstGeom prst="rect">
            <a:avLst/>
          </a:prstGeom>
          <a:solidFill>
            <a:srgbClr val="C4EFFF"/>
          </a:solidFill>
          <a:ln w="3175">
            <a:solidFill>
              <a:srgbClr val="C0C0C0"/>
            </a:solidFill>
            <a:miter lim="800000"/>
            <a:headEnd/>
            <a:tailEnd/>
          </a:ln>
        </p:spPr>
        <p:txBody>
          <a:bodyPr anchor="ctr" anchorCtr="1"/>
          <a:lstStyle/>
          <a:p>
            <a:r>
              <a:rPr lang="en-US" sz="1200" dirty="0">
                <a:solidFill>
                  <a:srgbClr val="000000"/>
                </a:solidFill>
                <a:latin typeface="Arial" charset="0"/>
              </a:rPr>
              <a:t>operational forecasting, planning &amp; scheduling systems</a:t>
            </a:r>
          </a:p>
        </p:txBody>
      </p:sp>
      <p:sp>
        <p:nvSpPr>
          <p:cNvPr id="993296" name="Rectangle 15"/>
          <p:cNvSpPr>
            <a:spLocks noChangeArrowheads="1"/>
          </p:cNvSpPr>
          <p:nvPr/>
        </p:nvSpPr>
        <p:spPr bwMode="auto">
          <a:xfrm>
            <a:off x="2540504" y="2346325"/>
            <a:ext cx="1981200" cy="533400"/>
          </a:xfrm>
          <a:prstGeom prst="rect">
            <a:avLst/>
          </a:prstGeom>
          <a:solidFill>
            <a:srgbClr val="0070C0"/>
          </a:solidFill>
          <a:ln w="3175">
            <a:solidFill>
              <a:srgbClr val="C0C0C0"/>
            </a:solidFill>
            <a:miter lim="800000"/>
            <a:headEnd/>
            <a:tailEnd/>
          </a:ln>
        </p:spPr>
        <p:txBody>
          <a:bodyPr/>
          <a:lstStyle/>
          <a:p>
            <a:r>
              <a:rPr lang="en-US" sz="1200" dirty="0" smtClean="0">
                <a:solidFill>
                  <a:schemeClr val="bg1"/>
                </a:solidFill>
                <a:latin typeface="Arial" charset="0"/>
              </a:rPr>
              <a:t>ISA-95 WBF B2MML </a:t>
            </a:r>
            <a:endParaRPr lang="en-US" sz="1200" dirty="0">
              <a:solidFill>
                <a:schemeClr val="bg1"/>
              </a:solidFill>
              <a:latin typeface="Arial" charset="0"/>
            </a:endParaRPr>
          </a:p>
        </p:txBody>
      </p:sp>
      <p:sp>
        <p:nvSpPr>
          <p:cNvPr id="993297" name="Rectangle 17"/>
          <p:cNvSpPr>
            <a:spLocks noChangeArrowheads="1"/>
          </p:cNvSpPr>
          <p:nvPr/>
        </p:nvSpPr>
        <p:spPr bwMode="auto">
          <a:xfrm>
            <a:off x="6812624" y="1431925"/>
            <a:ext cx="1981200" cy="914400"/>
          </a:xfrm>
          <a:prstGeom prst="rect">
            <a:avLst/>
          </a:prstGeom>
          <a:solidFill>
            <a:srgbClr val="C4EFFF"/>
          </a:solidFill>
          <a:ln w="3175">
            <a:solidFill>
              <a:srgbClr val="C0C0C0"/>
            </a:solidFill>
            <a:miter lim="800000"/>
            <a:headEnd/>
            <a:tailEnd/>
          </a:ln>
        </p:spPr>
        <p:txBody>
          <a:bodyPr anchor="ctr" anchorCtr="1"/>
          <a:lstStyle/>
          <a:p>
            <a:r>
              <a:rPr lang="en-US" sz="1200" dirty="0">
                <a:solidFill>
                  <a:srgbClr val="000000"/>
                </a:solidFill>
                <a:latin typeface="Arial" charset="0"/>
              </a:rPr>
              <a:t>order/mission mgt.., material mgt., personnel &amp; financial systems (ERP</a:t>
            </a:r>
            <a:r>
              <a:rPr lang="en-US" sz="1200" dirty="0" smtClean="0">
                <a:solidFill>
                  <a:srgbClr val="000000"/>
                </a:solidFill>
                <a:latin typeface="Arial" charset="0"/>
              </a:rPr>
              <a:t>)</a:t>
            </a:r>
            <a:endParaRPr lang="en-US" sz="1200" dirty="0">
              <a:solidFill>
                <a:srgbClr val="000000"/>
              </a:solidFill>
              <a:latin typeface="Arial" charset="0"/>
            </a:endParaRPr>
          </a:p>
        </p:txBody>
      </p:sp>
      <p:sp>
        <p:nvSpPr>
          <p:cNvPr id="993298" name="Rectangle 18"/>
          <p:cNvSpPr>
            <a:spLocks noChangeArrowheads="1"/>
          </p:cNvSpPr>
          <p:nvPr/>
        </p:nvSpPr>
        <p:spPr bwMode="auto">
          <a:xfrm>
            <a:off x="6812624" y="2346325"/>
            <a:ext cx="1981200" cy="533400"/>
          </a:xfrm>
          <a:prstGeom prst="rect">
            <a:avLst/>
          </a:prstGeom>
          <a:solidFill>
            <a:srgbClr val="0070C0"/>
          </a:solidFill>
          <a:ln w="3175">
            <a:solidFill>
              <a:srgbClr val="C0C0C0"/>
            </a:solidFill>
            <a:miter lim="800000"/>
            <a:headEnd/>
            <a:tailEnd/>
          </a:ln>
        </p:spPr>
        <p:txBody>
          <a:bodyPr/>
          <a:lstStyle/>
          <a:p>
            <a:r>
              <a:rPr lang="en-US" sz="1200" dirty="0" smtClean="0">
                <a:solidFill>
                  <a:schemeClr val="bg1"/>
                </a:solidFill>
                <a:latin typeface="Arial" charset="0"/>
              </a:rPr>
              <a:t>OAGi</a:t>
            </a:r>
            <a:endParaRPr lang="en-US" sz="1200" dirty="0">
              <a:solidFill>
                <a:schemeClr val="bg1"/>
              </a:solidFill>
              <a:latin typeface="Arial" charset="0"/>
            </a:endParaRPr>
          </a:p>
        </p:txBody>
      </p:sp>
      <p:sp>
        <p:nvSpPr>
          <p:cNvPr id="993299" name="AutoShape 19"/>
          <p:cNvSpPr>
            <a:spLocks noChangeArrowheads="1"/>
          </p:cNvSpPr>
          <p:nvPr/>
        </p:nvSpPr>
        <p:spPr bwMode="auto">
          <a:xfrm>
            <a:off x="304800" y="3184525"/>
            <a:ext cx="8534400" cy="533400"/>
          </a:xfrm>
          <a:prstGeom prst="leftRightArrow">
            <a:avLst>
              <a:gd name="adj1" fmla="val 57139"/>
              <a:gd name="adj2" fmla="val 63556"/>
            </a:avLst>
          </a:prstGeom>
          <a:solidFill>
            <a:srgbClr val="0070C0"/>
          </a:solidFill>
          <a:ln w="9525" algn="ctr">
            <a:noFill/>
            <a:miter lim="800000"/>
            <a:headEnd/>
            <a:tailEnd/>
          </a:ln>
        </p:spPr>
        <p:txBody>
          <a:bodyPr/>
          <a:lstStyle/>
          <a:p>
            <a:r>
              <a:rPr lang="en-US" sz="1400" dirty="0">
                <a:solidFill>
                  <a:schemeClr val="bg1"/>
                </a:solidFill>
                <a:latin typeface="Arial" charset="0"/>
              </a:rPr>
              <a:t>   OpenO&amp;M Information Service </a:t>
            </a:r>
            <a:r>
              <a:rPr lang="en-US" sz="1400" dirty="0" smtClean="0">
                <a:solidFill>
                  <a:schemeClr val="bg1"/>
                </a:solidFill>
                <a:latin typeface="Arial" charset="0"/>
              </a:rPr>
              <a:t>Bus + OpenO&amp;M Common Interoperability Registry</a:t>
            </a:r>
            <a:endParaRPr lang="en-US" sz="1400" dirty="0">
              <a:solidFill>
                <a:schemeClr val="bg1"/>
              </a:solidFill>
              <a:latin typeface="Arial" charset="0"/>
            </a:endParaRPr>
          </a:p>
          <a:p>
            <a:endParaRPr lang="en-US" sz="1400" dirty="0">
              <a:solidFill>
                <a:schemeClr val="bg1"/>
              </a:solidFill>
              <a:latin typeface="Arial" charset="0"/>
            </a:endParaRPr>
          </a:p>
        </p:txBody>
      </p:sp>
      <p:sp>
        <p:nvSpPr>
          <p:cNvPr id="993300" name="Rectangle 23"/>
          <p:cNvSpPr>
            <a:spLocks noChangeArrowheads="1"/>
          </p:cNvSpPr>
          <p:nvPr/>
        </p:nvSpPr>
        <p:spPr bwMode="auto">
          <a:xfrm>
            <a:off x="490538" y="3983038"/>
            <a:ext cx="1752600" cy="430342"/>
          </a:xfrm>
          <a:prstGeom prst="rect">
            <a:avLst/>
          </a:prstGeom>
          <a:solidFill>
            <a:srgbClr val="0070C0"/>
          </a:solidFill>
          <a:ln w="3175">
            <a:solidFill>
              <a:srgbClr val="C0C0C0"/>
            </a:solidFill>
            <a:miter lim="800000"/>
            <a:headEnd/>
            <a:tailEnd/>
          </a:ln>
        </p:spPr>
        <p:txBody>
          <a:bodyPr/>
          <a:lstStyle/>
          <a:p>
            <a:r>
              <a:rPr lang="en-US" sz="1200">
                <a:solidFill>
                  <a:schemeClr val="bg1"/>
                </a:solidFill>
                <a:latin typeface="Arial" charset="0"/>
              </a:rPr>
              <a:t>MIMOSA OSA-EAI</a:t>
            </a:r>
          </a:p>
        </p:txBody>
      </p:sp>
      <p:sp>
        <p:nvSpPr>
          <p:cNvPr id="993301" name="Rectangle 24"/>
          <p:cNvSpPr>
            <a:spLocks noChangeArrowheads="1"/>
          </p:cNvSpPr>
          <p:nvPr/>
        </p:nvSpPr>
        <p:spPr bwMode="auto">
          <a:xfrm>
            <a:off x="481207" y="4382700"/>
            <a:ext cx="1752600" cy="1447800"/>
          </a:xfrm>
          <a:prstGeom prst="rect">
            <a:avLst/>
          </a:prstGeom>
          <a:solidFill>
            <a:srgbClr val="C4EFFF"/>
          </a:solidFill>
          <a:ln w="3175">
            <a:solidFill>
              <a:srgbClr val="C0C0C0"/>
            </a:solidFill>
            <a:miter lim="800000"/>
            <a:headEnd/>
            <a:tailEnd/>
          </a:ln>
        </p:spPr>
        <p:txBody>
          <a:bodyPr anchor="ctr" anchorCtr="1"/>
          <a:lstStyle/>
          <a:p>
            <a:r>
              <a:rPr lang="en-US" sz="1200" dirty="0">
                <a:solidFill>
                  <a:srgbClr val="000000"/>
                </a:solidFill>
                <a:latin typeface="Arial" charset="0"/>
              </a:rPr>
              <a:t>periodic &amp; online condition monitoring </a:t>
            </a:r>
            <a:r>
              <a:rPr lang="en-US" sz="1200" dirty="0" smtClean="0">
                <a:solidFill>
                  <a:srgbClr val="000000"/>
                </a:solidFill>
                <a:latin typeface="Arial" charset="0"/>
              </a:rPr>
              <a:t>systems, diagnostic / prognostic asset health system</a:t>
            </a:r>
            <a:endParaRPr lang="en-US" sz="1200" dirty="0">
              <a:solidFill>
                <a:srgbClr val="000000"/>
              </a:solidFill>
              <a:latin typeface="Arial" charset="0"/>
            </a:endParaRPr>
          </a:p>
        </p:txBody>
      </p:sp>
      <p:sp>
        <p:nvSpPr>
          <p:cNvPr id="993302" name="Rectangle 26"/>
          <p:cNvSpPr>
            <a:spLocks noChangeArrowheads="1"/>
          </p:cNvSpPr>
          <p:nvPr/>
        </p:nvSpPr>
        <p:spPr bwMode="auto">
          <a:xfrm>
            <a:off x="2638425" y="4364038"/>
            <a:ext cx="1752600" cy="1447800"/>
          </a:xfrm>
          <a:prstGeom prst="rect">
            <a:avLst/>
          </a:prstGeom>
          <a:solidFill>
            <a:srgbClr val="C4EFFF"/>
          </a:solidFill>
          <a:ln w="3175">
            <a:solidFill>
              <a:srgbClr val="C0C0C0"/>
            </a:solidFill>
            <a:miter lim="800000"/>
            <a:headEnd/>
            <a:tailEnd/>
          </a:ln>
        </p:spPr>
        <p:txBody>
          <a:bodyPr anchor="ctr" anchorCtr="1"/>
          <a:lstStyle/>
          <a:p>
            <a:r>
              <a:rPr lang="en-US" sz="1200" dirty="0" err="1" smtClean="0">
                <a:solidFill>
                  <a:srgbClr val="000000"/>
                </a:solidFill>
                <a:latin typeface="Arial" charset="0"/>
              </a:rPr>
              <a:t>o&amp;m</a:t>
            </a:r>
            <a:r>
              <a:rPr lang="en-US" sz="1200" dirty="0" smtClean="0">
                <a:solidFill>
                  <a:srgbClr val="000000"/>
                </a:solidFill>
                <a:latin typeface="Arial" charset="0"/>
              </a:rPr>
              <a:t> system topology &amp; tag registries, asset registry with configuration management</a:t>
            </a:r>
            <a:endParaRPr lang="en-US" sz="1200" dirty="0">
              <a:solidFill>
                <a:srgbClr val="000000"/>
              </a:solidFill>
              <a:latin typeface="Arial" charset="0"/>
            </a:endParaRPr>
          </a:p>
        </p:txBody>
      </p:sp>
      <p:sp>
        <p:nvSpPr>
          <p:cNvPr id="993303" name="Rectangle 27"/>
          <p:cNvSpPr>
            <a:spLocks noChangeArrowheads="1"/>
          </p:cNvSpPr>
          <p:nvPr/>
        </p:nvSpPr>
        <p:spPr bwMode="auto">
          <a:xfrm>
            <a:off x="2638425" y="3983037"/>
            <a:ext cx="1752600" cy="393019"/>
          </a:xfrm>
          <a:prstGeom prst="rect">
            <a:avLst/>
          </a:prstGeom>
          <a:solidFill>
            <a:srgbClr val="0070C0"/>
          </a:solidFill>
          <a:ln w="3175">
            <a:solidFill>
              <a:srgbClr val="C0C0C0"/>
            </a:solidFill>
            <a:miter lim="800000"/>
            <a:headEnd/>
            <a:tailEnd/>
          </a:ln>
        </p:spPr>
        <p:txBody>
          <a:bodyPr/>
          <a:lstStyle/>
          <a:p>
            <a:r>
              <a:rPr lang="en-US" sz="1200">
                <a:solidFill>
                  <a:schemeClr val="bg1"/>
                </a:solidFill>
                <a:latin typeface="Arial" charset="0"/>
              </a:rPr>
              <a:t>MIMOSA OSA-EAI</a:t>
            </a:r>
          </a:p>
        </p:txBody>
      </p:sp>
      <p:sp>
        <p:nvSpPr>
          <p:cNvPr id="993304" name="Rectangle 29"/>
          <p:cNvSpPr>
            <a:spLocks noChangeArrowheads="1"/>
          </p:cNvSpPr>
          <p:nvPr/>
        </p:nvSpPr>
        <p:spPr bwMode="auto">
          <a:xfrm>
            <a:off x="4786313" y="4364038"/>
            <a:ext cx="1752600" cy="1447800"/>
          </a:xfrm>
          <a:prstGeom prst="rect">
            <a:avLst/>
          </a:prstGeom>
          <a:solidFill>
            <a:srgbClr val="C4EFFF"/>
          </a:solidFill>
          <a:ln w="3175">
            <a:solidFill>
              <a:srgbClr val="C0C0C0"/>
            </a:solidFill>
            <a:miter lim="800000"/>
            <a:headEnd/>
            <a:tailEnd/>
          </a:ln>
        </p:spPr>
        <p:txBody>
          <a:bodyPr anchor="ctr" anchorCtr="1"/>
          <a:lstStyle/>
          <a:p>
            <a:r>
              <a:rPr lang="en-US" sz="1200" dirty="0" smtClean="0">
                <a:solidFill>
                  <a:srgbClr val="000000"/>
                </a:solidFill>
                <a:latin typeface="Arial" charset="0"/>
              </a:rPr>
              <a:t>maintenance </a:t>
            </a:r>
            <a:r>
              <a:rPr lang="en-US" sz="1200" dirty="0">
                <a:solidFill>
                  <a:srgbClr val="000000"/>
                </a:solidFill>
                <a:latin typeface="Arial" charset="0"/>
              </a:rPr>
              <a:t>work </a:t>
            </a:r>
            <a:r>
              <a:rPr lang="en-US" sz="1200" dirty="0" smtClean="0">
                <a:solidFill>
                  <a:srgbClr val="000000"/>
                </a:solidFill>
                <a:latin typeface="Arial" charset="0"/>
              </a:rPr>
              <a:t>management</a:t>
            </a:r>
            <a:endParaRPr lang="en-US" sz="1200" dirty="0">
              <a:solidFill>
                <a:srgbClr val="000000"/>
              </a:solidFill>
              <a:latin typeface="Arial" charset="0"/>
            </a:endParaRPr>
          </a:p>
        </p:txBody>
      </p:sp>
      <p:sp>
        <p:nvSpPr>
          <p:cNvPr id="993305" name="Rectangle 30"/>
          <p:cNvSpPr>
            <a:spLocks noChangeArrowheads="1"/>
          </p:cNvSpPr>
          <p:nvPr/>
        </p:nvSpPr>
        <p:spPr bwMode="auto">
          <a:xfrm>
            <a:off x="4786313" y="3983038"/>
            <a:ext cx="1752600" cy="411680"/>
          </a:xfrm>
          <a:prstGeom prst="rect">
            <a:avLst/>
          </a:prstGeom>
          <a:solidFill>
            <a:srgbClr val="0070C0"/>
          </a:solidFill>
          <a:ln w="3175">
            <a:solidFill>
              <a:srgbClr val="C0C0C0"/>
            </a:solidFill>
            <a:miter lim="800000"/>
            <a:headEnd/>
            <a:tailEnd/>
          </a:ln>
        </p:spPr>
        <p:txBody>
          <a:bodyPr/>
          <a:lstStyle/>
          <a:p>
            <a:r>
              <a:rPr lang="en-US" sz="1200">
                <a:solidFill>
                  <a:schemeClr val="bg1"/>
                </a:solidFill>
                <a:latin typeface="Arial" charset="0"/>
              </a:rPr>
              <a:t>MIMOSA OSA-EAI</a:t>
            </a:r>
          </a:p>
        </p:txBody>
      </p:sp>
      <p:sp>
        <p:nvSpPr>
          <p:cNvPr id="993306" name="Rectangle 32"/>
          <p:cNvSpPr>
            <a:spLocks noChangeArrowheads="1"/>
          </p:cNvSpPr>
          <p:nvPr/>
        </p:nvSpPr>
        <p:spPr bwMode="auto">
          <a:xfrm>
            <a:off x="617375" y="1455575"/>
            <a:ext cx="1752600" cy="931928"/>
          </a:xfrm>
          <a:prstGeom prst="rect">
            <a:avLst/>
          </a:prstGeom>
          <a:solidFill>
            <a:srgbClr val="C4EFFF"/>
          </a:solidFill>
          <a:ln w="3175">
            <a:solidFill>
              <a:srgbClr val="C0C0C0"/>
            </a:solidFill>
            <a:miter lim="800000"/>
            <a:headEnd/>
            <a:tailEnd/>
          </a:ln>
        </p:spPr>
        <p:txBody>
          <a:bodyPr anchor="ctr" anchorCtr="1"/>
          <a:lstStyle/>
          <a:p>
            <a:r>
              <a:rPr lang="en-US" sz="1200" dirty="0" smtClean="0">
                <a:solidFill>
                  <a:srgbClr val="000000"/>
                </a:solidFill>
                <a:latin typeface="Arial" charset="0"/>
              </a:rPr>
              <a:t>well information, drill/well production reporting</a:t>
            </a:r>
            <a:endParaRPr lang="en-US" sz="1200" dirty="0">
              <a:solidFill>
                <a:srgbClr val="000000"/>
              </a:solidFill>
              <a:latin typeface="Arial" charset="0"/>
            </a:endParaRPr>
          </a:p>
        </p:txBody>
      </p:sp>
      <p:sp>
        <p:nvSpPr>
          <p:cNvPr id="993307" name="Rectangle 33"/>
          <p:cNvSpPr>
            <a:spLocks noChangeArrowheads="1"/>
          </p:cNvSpPr>
          <p:nvPr/>
        </p:nvSpPr>
        <p:spPr bwMode="auto">
          <a:xfrm>
            <a:off x="617376" y="2379306"/>
            <a:ext cx="1752600" cy="491834"/>
          </a:xfrm>
          <a:prstGeom prst="rect">
            <a:avLst/>
          </a:prstGeom>
          <a:solidFill>
            <a:srgbClr val="0070C0"/>
          </a:solidFill>
          <a:ln w="3175">
            <a:solidFill>
              <a:srgbClr val="C0C0C0"/>
            </a:solidFill>
            <a:miter lim="800000"/>
            <a:headEnd/>
            <a:tailEnd/>
          </a:ln>
        </p:spPr>
        <p:txBody>
          <a:bodyPr/>
          <a:lstStyle/>
          <a:p>
            <a:r>
              <a:rPr lang="en-US" sz="1200" dirty="0" err="1" smtClean="0">
                <a:solidFill>
                  <a:schemeClr val="bg1"/>
                </a:solidFill>
                <a:latin typeface="Arial" charset="0"/>
              </a:rPr>
              <a:t>Energistics</a:t>
            </a:r>
            <a:r>
              <a:rPr lang="en-US" sz="1200" dirty="0" smtClean="0">
                <a:solidFill>
                  <a:schemeClr val="bg1"/>
                </a:solidFill>
                <a:latin typeface="Arial" charset="0"/>
              </a:rPr>
              <a:t> PRODML &amp; WITSML </a:t>
            </a:r>
            <a:endParaRPr lang="en-US" sz="1200" dirty="0">
              <a:solidFill>
                <a:schemeClr val="bg1"/>
              </a:solidFill>
              <a:latin typeface="Arial" charset="0"/>
            </a:endParaRPr>
          </a:p>
        </p:txBody>
      </p:sp>
      <p:sp>
        <p:nvSpPr>
          <p:cNvPr id="993308" name="Rectangle 28"/>
          <p:cNvSpPr>
            <a:spLocks noChangeArrowheads="1"/>
          </p:cNvSpPr>
          <p:nvPr/>
        </p:nvSpPr>
        <p:spPr bwMode="auto">
          <a:xfrm>
            <a:off x="2263775" y="192088"/>
            <a:ext cx="7156450" cy="569912"/>
          </a:xfrm>
          <a:prstGeom prst="rect">
            <a:avLst/>
          </a:prstGeom>
          <a:noFill/>
          <a:ln w="9525">
            <a:noFill/>
            <a:miter lim="800000"/>
            <a:headEnd/>
            <a:tailEnd/>
          </a:ln>
        </p:spPr>
        <p:txBody>
          <a:bodyPr/>
          <a:lstStyle/>
          <a:p>
            <a:pPr algn="l" eaLnBrk="0" hangingPunct="0"/>
            <a:r>
              <a:rPr lang="en-US" sz="2000">
                <a:solidFill>
                  <a:schemeClr val="tx1"/>
                </a:solidFill>
                <a:latin typeface="Arial" charset="0"/>
              </a:rPr>
              <a:t>OpenO&amp;M Approach –Each System Engineered to Speak a Common O&amp;M Language over a Common Information Bus</a:t>
            </a:r>
          </a:p>
        </p:txBody>
      </p:sp>
      <p:sp>
        <p:nvSpPr>
          <p:cNvPr id="28" name="Freeform 2"/>
          <p:cNvSpPr>
            <a:spLocks/>
          </p:cNvSpPr>
          <p:nvPr/>
        </p:nvSpPr>
        <p:spPr bwMode="auto">
          <a:xfrm>
            <a:off x="5529924" y="2847299"/>
            <a:ext cx="277813" cy="465138"/>
          </a:xfrm>
          <a:custGeom>
            <a:avLst/>
            <a:gdLst>
              <a:gd name="T0" fmla="*/ 0 w 102"/>
              <a:gd name="T1" fmla="*/ 231209 h 171"/>
              <a:gd name="T2" fmla="*/ 68091 w 102"/>
              <a:gd name="T3" fmla="*/ 231209 h 171"/>
              <a:gd name="T4" fmla="*/ 68091 w 102"/>
              <a:gd name="T5" fmla="*/ 465138 h 171"/>
              <a:gd name="T6" fmla="*/ 206998 w 102"/>
              <a:gd name="T7" fmla="*/ 465138 h 171"/>
              <a:gd name="T8" fmla="*/ 206998 w 102"/>
              <a:gd name="T9" fmla="*/ 231209 h 171"/>
              <a:gd name="T10" fmla="*/ 277813 w 102"/>
              <a:gd name="T11" fmla="*/ 231209 h 171"/>
              <a:gd name="T12" fmla="*/ 138907 w 102"/>
              <a:gd name="T13" fmla="*/ 0 h 171"/>
              <a:gd name="T14" fmla="*/ 0 w 102"/>
              <a:gd name="T15" fmla="*/ 231209 h 171"/>
              <a:gd name="T16" fmla="*/ 0 60000 65536"/>
              <a:gd name="T17" fmla="*/ 0 60000 65536"/>
              <a:gd name="T18" fmla="*/ 0 60000 65536"/>
              <a:gd name="T19" fmla="*/ 0 60000 65536"/>
              <a:gd name="T20" fmla="*/ 0 60000 65536"/>
              <a:gd name="T21" fmla="*/ 0 60000 65536"/>
              <a:gd name="T22" fmla="*/ 0 60000 65536"/>
              <a:gd name="T23" fmla="*/ 0 60000 65536"/>
              <a:gd name="T24" fmla="*/ 0 w 102"/>
              <a:gd name="T25" fmla="*/ 0 h 171"/>
              <a:gd name="T26" fmla="*/ 102 w 102"/>
              <a:gd name="T27" fmla="*/ 171 h 1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02" h="171">
                <a:moveTo>
                  <a:pt x="0" y="85"/>
                </a:moveTo>
                <a:lnTo>
                  <a:pt x="25" y="85"/>
                </a:lnTo>
                <a:lnTo>
                  <a:pt x="25" y="171"/>
                </a:lnTo>
                <a:lnTo>
                  <a:pt x="76" y="171"/>
                </a:lnTo>
                <a:lnTo>
                  <a:pt x="76" y="85"/>
                </a:lnTo>
                <a:lnTo>
                  <a:pt x="102" y="85"/>
                </a:lnTo>
                <a:lnTo>
                  <a:pt x="51" y="0"/>
                </a:lnTo>
                <a:lnTo>
                  <a:pt x="0" y="85"/>
                </a:lnTo>
                <a:close/>
              </a:path>
            </a:pathLst>
          </a:custGeom>
          <a:solidFill>
            <a:srgbClr val="0070C0"/>
          </a:solidFill>
          <a:ln w="9525">
            <a:noFill/>
            <a:round/>
            <a:headEnd/>
            <a:tailEnd/>
          </a:ln>
        </p:spPr>
        <p:txBody>
          <a:bodyPr/>
          <a:lstStyle/>
          <a:p>
            <a:pPr algn="l"/>
            <a:endParaRPr lang="en-US" sz="1800">
              <a:solidFill>
                <a:schemeClr val="tx1"/>
              </a:solidFill>
              <a:latin typeface="Arial" charset="0"/>
            </a:endParaRPr>
          </a:p>
        </p:txBody>
      </p:sp>
      <p:sp>
        <p:nvSpPr>
          <p:cNvPr id="31" name="Rectangle 17"/>
          <p:cNvSpPr>
            <a:spLocks noChangeArrowheads="1"/>
          </p:cNvSpPr>
          <p:nvPr/>
        </p:nvSpPr>
        <p:spPr bwMode="auto">
          <a:xfrm>
            <a:off x="4679024" y="1418161"/>
            <a:ext cx="1981200" cy="914400"/>
          </a:xfrm>
          <a:prstGeom prst="rect">
            <a:avLst/>
          </a:prstGeom>
          <a:solidFill>
            <a:srgbClr val="C4EFFF"/>
          </a:solidFill>
          <a:ln w="3175">
            <a:solidFill>
              <a:srgbClr val="C0C0C0"/>
            </a:solidFill>
            <a:miter lim="800000"/>
            <a:headEnd/>
            <a:tailEnd/>
          </a:ln>
        </p:spPr>
        <p:txBody>
          <a:bodyPr anchor="ctr" anchorCtr="1"/>
          <a:lstStyle/>
          <a:p>
            <a:r>
              <a:rPr lang="en-US" sz="1200" dirty="0" smtClean="0">
                <a:solidFill>
                  <a:srgbClr val="000000"/>
                </a:solidFill>
                <a:latin typeface="Arial" charset="0"/>
              </a:rPr>
              <a:t>OEM product specification data &amp; EPC system engineering design requirements </a:t>
            </a:r>
            <a:endParaRPr lang="en-US" sz="1200" dirty="0">
              <a:solidFill>
                <a:srgbClr val="000000"/>
              </a:solidFill>
              <a:latin typeface="Arial" charset="0"/>
            </a:endParaRPr>
          </a:p>
        </p:txBody>
      </p:sp>
      <p:sp>
        <p:nvSpPr>
          <p:cNvPr id="32" name="Rectangle 18"/>
          <p:cNvSpPr>
            <a:spLocks noChangeArrowheads="1"/>
          </p:cNvSpPr>
          <p:nvPr/>
        </p:nvSpPr>
        <p:spPr bwMode="auto">
          <a:xfrm>
            <a:off x="4679024" y="2332561"/>
            <a:ext cx="1981200" cy="533400"/>
          </a:xfrm>
          <a:prstGeom prst="rect">
            <a:avLst/>
          </a:prstGeom>
          <a:solidFill>
            <a:srgbClr val="0070C0"/>
          </a:solidFill>
          <a:ln w="3175">
            <a:solidFill>
              <a:srgbClr val="C0C0C0"/>
            </a:solidFill>
            <a:miter lim="800000"/>
            <a:headEnd/>
            <a:tailEnd/>
          </a:ln>
        </p:spPr>
        <p:txBody>
          <a:bodyPr/>
          <a:lstStyle/>
          <a:p>
            <a:r>
              <a:rPr lang="en-US" sz="1200" dirty="0" smtClean="0">
                <a:solidFill>
                  <a:schemeClr val="bg1"/>
                </a:solidFill>
                <a:latin typeface="Arial" charset="0"/>
              </a:rPr>
              <a:t>ISO 15926</a:t>
            </a:r>
          </a:p>
          <a:p>
            <a:endParaRPr lang="en-US" sz="1200" dirty="0">
              <a:solidFill>
                <a:schemeClr val="bg1"/>
              </a:solidFill>
              <a:latin typeface="Arial" charset="0"/>
            </a:endParaRPr>
          </a:p>
        </p:txBody>
      </p:sp>
    </p:spTree>
  </p:cSld>
  <p:clrMapOvr>
    <a:masterClrMapping/>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5234" name="Group 2"/>
          <p:cNvGrpSpPr>
            <a:grpSpLocks/>
          </p:cNvGrpSpPr>
          <p:nvPr/>
        </p:nvGrpSpPr>
        <p:grpSpPr bwMode="auto">
          <a:xfrm>
            <a:off x="1606550" y="1519238"/>
            <a:ext cx="5689600" cy="1219200"/>
            <a:chOff x="1012" y="957"/>
            <a:chExt cx="3584" cy="768"/>
          </a:xfrm>
        </p:grpSpPr>
        <p:sp>
          <p:nvSpPr>
            <p:cNvPr id="95235" name="Rectangle 3"/>
            <p:cNvSpPr>
              <a:spLocks noChangeArrowheads="1"/>
            </p:cNvSpPr>
            <p:nvPr/>
          </p:nvSpPr>
          <p:spPr bwMode="auto">
            <a:xfrm>
              <a:off x="1012" y="1341"/>
              <a:ext cx="2304" cy="384"/>
            </a:xfrm>
            <a:prstGeom prst="rect">
              <a:avLst/>
            </a:prstGeom>
            <a:solidFill>
              <a:srgbClr val="0033CC"/>
            </a:solidFill>
            <a:ln w="9525" algn="ctr">
              <a:solidFill>
                <a:schemeClr val="tx1"/>
              </a:solidFill>
              <a:miter lim="800000"/>
              <a:headEnd/>
              <a:tailEnd/>
            </a:ln>
            <a:effectLst/>
          </p:spPr>
          <p:txBody>
            <a:bodyPr wrap="none" anchor="ctr"/>
            <a:lstStyle/>
            <a:p>
              <a:r>
                <a:rPr lang="en-US" sz="1800" b="1">
                  <a:solidFill>
                    <a:schemeClr val="bg1"/>
                  </a:solidFill>
                  <a:latin typeface="Arial" charset="0"/>
                </a:rPr>
                <a:t>OAGIS</a:t>
              </a:r>
            </a:p>
          </p:txBody>
        </p:sp>
        <p:sp>
          <p:nvSpPr>
            <p:cNvPr id="95236" name="Text Box 4"/>
            <p:cNvSpPr txBox="1">
              <a:spLocks noChangeArrowheads="1"/>
            </p:cNvSpPr>
            <p:nvPr/>
          </p:nvSpPr>
          <p:spPr bwMode="auto">
            <a:xfrm>
              <a:off x="3408" y="1389"/>
              <a:ext cx="828" cy="231"/>
            </a:xfrm>
            <a:prstGeom prst="rect">
              <a:avLst/>
            </a:prstGeom>
            <a:noFill/>
            <a:ln w="9525">
              <a:noFill/>
              <a:miter lim="800000"/>
              <a:headEnd/>
              <a:tailEnd/>
            </a:ln>
            <a:effectLst/>
          </p:spPr>
          <p:txBody>
            <a:bodyPr wrap="none">
              <a:spAutoFit/>
            </a:bodyPr>
            <a:lstStyle/>
            <a:p>
              <a:pPr algn="l"/>
              <a:r>
                <a:rPr lang="en-US" sz="1800" b="1">
                  <a:solidFill>
                    <a:schemeClr val="tx1"/>
                  </a:solidFill>
                  <a:latin typeface="Arial" charset="0"/>
                </a:rPr>
                <a:t>Enterprise</a:t>
              </a:r>
            </a:p>
          </p:txBody>
        </p:sp>
        <p:sp>
          <p:nvSpPr>
            <p:cNvPr id="95237" name="Text Box 5"/>
            <p:cNvSpPr txBox="1">
              <a:spLocks noChangeArrowheads="1"/>
            </p:cNvSpPr>
            <p:nvPr/>
          </p:nvSpPr>
          <p:spPr bwMode="auto">
            <a:xfrm>
              <a:off x="3408" y="1053"/>
              <a:ext cx="1188" cy="231"/>
            </a:xfrm>
            <a:prstGeom prst="rect">
              <a:avLst/>
            </a:prstGeom>
            <a:noFill/>
            <a:ln w="9525">
              <a:noFill/>
              <a:miter lim="800000"/>
              <a:headEnd/>
              <a:tailEnd/>
            </a:ln>
            <a:effectLst/>
          </p:spPr>
          <p:txBody>
            <a:bodyPr wrap="none">
              <a:spAutoFit/>
            </a:bodyPr>
            <a:lstStyle/>
            <a:p>
              <a:pPr algn="l"/>
              <a:r>
                <a:rPr lang="en-US" sz="1800" b="1">
                  <a:solidFill>
                    <a:schemeClr val="tx1"/>
                  </a:solidFill>
                  <a:latin typeface="Arial" charset="0"/>
                </a:rPr>
                <a:t>Inter-Enterprise</a:t>
              </a:r>
            </a:p>
          </p:txBody>
        </p:sp>
        <p:sp>
          <p:nvSpPr>
            <p:cNvPr id="95238" name="Rectangle 6"/>
            <p:cNvSpPr>
              <a:spLocks noChangeArrowheads="1"/>
            </p:cNvSpPr>
            <p:nvPr/>
          </p:nvSpPr>
          <p:spPr bwMode="auto">
            <a:xfrm>
              <a:off x="1012" y="957"/>
              <a:ext cx="2304" cy="384"/>
            </a:xfrm>
            <a:prstGeom prst="rect">
              <a:avLst/>
            </a:prstGeom>
            <a:solidFill>
              <a:srgbClr val="0033CC"/>
            </a:solidFill>
            <a:ln w="9525" algn="ctr">
              <a:solidFill>
                <a:schemeClr val="tx1"/>
              </a:solidFill>
              <a:miter lim="800000"/>
              <a:headEnd/>
              <a:tailEnd/>
            </a:ln>
            <a:effectLst/>
          </p:spPr>
          <p:txBody>
            <a:bodyPr wrap="none" anchor="ctr"/>
            <a:lstStyle/>
            <a:p>
              <a:r>
                <a:rPr lang="en-US" sz="1800" b="1">
                  <a:solidFill>
                    <a:schemeClr val="bg1"/>
                  </a:solidFill>
                  <a:latin typeface="Arial" charset="0"/>
                </a:rPr>
                <a:t>OAGIS</a:t>
              </a:r>
            </a:p>
          </p:txBody>
        </p:sp>
        <p:sp>
          <p:nvSpPr>
            <p:cNvPr id="95239" name="Rectangle 7"/>
            <p:cNvSpPr>
              <a:spLocks noChangeArrowheads="1"/>
            </p:cNvSpPr>
            <p:nvPr/>
          </p:nvSpPr>
          <p:spPr bwMode="auto">
            <a:xfrm>
              <a:off x="3316" y="957"/>
              <a:ext cx="48" cy="768"/>
            </a:xfrm>
            <a:prstGeom prst="rect">
              <a:avLst/>
            </a:prstGeom>
            <a:solidFill>
              <a:srgbClr val="00CC00"/>
            </a:solidFill>
            <a:ln w="9525">
              <a:noFill/>
              <a:miter lim="800000"/>
              <a:headEnd/>
              <a:tailEnd/>
            </a:ln>
            <a:effectLst/>
          </p:spPr>
          <p:txBody>
            <a:bodyPr vert="eaVert" wrap="none" anchor="ctr"/>
            <a:lstStyle/>
            <a:p>
              <a:endParaRPr lang="en-US" sz="1800" b="1">
                <a:solidFill>
                  <a:schemeClr val="tx1"/>
                </a:solidFill>
                <a:latin typeface="Arial" charset="0"/>
              </a:endParaRPr>
            </a:p>
          </p:txBody>
        </p:sp>
      </p:grpSp>
      <p:grpSp>
        <p:nvGrpSpPr>
          <p:cNvPr id="95240" name="Group 8"/>
          <p:cNvGrpSpPr>
            <a:grpSpLocks/>
          </p:cNvGrpSpPr>
          <p:nvPr/>
        </p:nvGrpSpPr>
        <p:grpSpPr bwMode="auto">
          <a:xfrm>
            <a:off x="1143000" y="1519238"/>
            <a:ext cx="5365750" cy="3541713"/>
            <a:chOff x="720" y="957"/>
            <a:chExt cx="3380" cy="2231"/>
          </a:xfrm>
        </p:grpSpPr>
        <p:sp>
          <p:nvSpPr>
            <p:cNvPr id="95241" name="Text Box 9"/>
            <p:cNvSpPr txBox="1">
              <a:spLocks noChangeArrowheads="1"/>
            </p:cNvSpPr>
            <p:nvPr/>
          </p:nvSpPr>
          <p:spPr bwMode="auto">
            <a:xfrm>
              <a:off x="3408" y="2877"/>
              <a:ext cx="692" cy="231"/>
            </a:xfrm>
            <a:prstGeom prst="rect">
              <a:avLst/>
            </a:prstGeom>
            <a:noFill/>
            <a:ln w="9525">
              <a:noFill/>
              <a:miter lim="800000"/>
              <a:headEnd/>
              <a:tailEnd/>
            </a:ln>
            <a:effectLst/>
          </p:spPr>
          <p:txBody>
            <a:bodyPr wrap="none">
              <a:spAutoFit/>
            </a:bodyPr>
            <a:lstStyle/>
            <a:p>
              <a:pPr algn="l"/>
              <a:r>
                <a:rPr lang="en-US" sz="1800" b="1">
                  <a:solidFill>
                    <a:schemeClr val="tx1"/>
                  </a:solidFill>
                  <a:latin typeface="Arial" charset="0"/>
                </a:rPr>
                <a:t>Machine</a:t>
              </a:r>
            </a:p>
          </p:txBody>
        </p:sp>
        <p:grpSp>
          <p:nvGrpSpPr>
            <p:cNvPr id="95242" name="Group 10"/>
            <p:cNvGrpSpPr>
              <a:grpSpLocks/>
            </p:cNvGrpSpPr>
            <p:nvPr/>
          </p:nvGrpSpPr>
          <p:grpSpPr bwMode="auto">
            <a:xfrm>
              <a:off x="720" y="957"/>
              <a:ext cx="2644" cy="2231"/>
              <a:chOff x="720" y="957"/>
              <a:chExt cx="2644" cy="2231"/>
            </a:xfrm>
          </p:grpSpPr>
          <p:sp>
            <p:nvSpPr>
              <p:cNvPr id="95243" name="Rectangle 11"/>
              <p:cNvSpPr>
                <a:spLocks noChangeArrowheads="1"/>
              </p:cNvSpPr>
              <p:nvPr/>
            </p:nvSpPr>
            <p:spPr bwMode="auto">
              <a:xfrm>
                <a:off x="1012" y="2685"/>
                <a:ext cx="2352" cy="480"/>
              </a:xfrm>
              <a:prstGeom prst="rect">
                <a:avLst/>
              </a:prstGeom>
              <a:solidFill>
                <a:srgbClr val="0066FF"/>
              </a:solidFill>
              <a:ln w="9525">
                <a:solidFill>
                  <a:schemeClr val="tx1"/>
                </a:solidFill>
                <a:miter lim="800000"/>
                <a:headEnd/>
                <a:tailEnd/>
              </a:ln>
              <a:effectLst/>
            </p:spPr>
            <p:txBody>
              <a:bodyPr wrap="none" anchor="ctr"/>
              <a:lstStyle/>
              <a:p>
                <a:endParaRPr lang="en-US"/>
              </a:p>
            </p:txBody>
          </p:sp>
          <p:sp>
            <p:nvSpPr>
              <p:cNvPr id="95244" name="Text Box 12"/>
              <p:cNvSpPr txBox="1">
                <a:spLocks noChangeArrowheads="1"/>
              </p:cNvSpPr>
              <p:nvPr/>
            </p:nvSpPr>
            <p:spPr bwMode="auto">
              <a:xfrm>
                <a:off x="1448" y="2781"/>
                <a:ext cx="1460" cy="407"/>
              </a:xfrm>
              <a:prstGeom prst="rect">
                <a:avLst/>
              </a:prstGeom>
              <a:noFill/>
              <a:ln w="9525">
                <a:noFill/>
                <a:miter lim="800000"/>
                <a:headEnd/>
                <a:tailEnd/>
              </a:ln>
              <a:effectLst/>
            </p:spPr>
            <p:txBody>
              <a:bodyPr wrap="none">
                <a:spAutoFit/>
              </a:bodyPr>
              <a:lstStyle/>
              <a:p>
                <a:r>
                  <a:rPr lang="en-US" sz="1800" b="1" dirty="0">
                    <a:solidFill>
                      <a:schemeClr val="tx1"/>
                    </a:solidFill>
                    <a:latin typeface="Arial" charset="0"/>
                  </a:rPr>
                  <a:t>OPC DA, HDA, </a:t>
                </a:r>
                <a:r>
                  <a:rPr lang="en-US" sz="1800" b="1" dirty="0" smtClean="0">
                    <a:solidFill>
                      <a:schemeClr val="tx1"/>
                    </a:solidFill>
                    <a:latin typeface="Arial" charset="0"/>
                  </a:rPr>
                  <a:t>A&amp;E</a:t>
                </a:r>
                <a:endParaRPr lang="en-US" sz="1800" b="1" dirty="0">
                  <a:solidFill>
                    <a:schemeClr val="tx1"/>
                  </a:solidFill>
                  <a:latin typeface="Arial" charset="0"/>
                </a:endParaRPr>
              </a:p>
              <a:p>
                <a:r>
                  <a:rPr lang="en-US" sz="1800" b="1" dirty="0">
                    <a:solidFill>
                      <a:schemeClr val="tx1"/>
                    </a:solidFill>
                    <a:latin typeface="Arial" charset="0"/>
                  </a:rPr>
                  <a:t>OMAC</a:t>
                </a:r>
              </a:p>
            </p:txBody>
          </p:sp>
          <p:sp>
            <p:nvSpPr>
              <p:cNvPr id="95245" name="Rectangle 13"/>
              <p:cNvSpPr>
                <a:spLocks noChangeArrowheads="1"/>
              </p:cNvSpPr>
              <p:nvPr/>
            </p:nvSpPr>
            <p:spPr bwMode="auto">
              <a:xfrm>
                <a:off x="720" y="957"/>
                <a:ext cx="292" cy="2208"/>
              </a:xfrm>
              <a:prstGeom prst="rect">
                <a:avLst/>
              </a:prstGeom>
              <a:solidFill>
                <a:srgbClr val="0066FF"/>
              </a:solidFill>
              <a:ln w="9525">
                <a:solidFill>
                  <a:schemeClr val="tx1"/>
                </a:solidFill>
                <a:miter lim="800000"/>
                <a:headEnd/>
                <a:tailEnd/>
              </a:ln>
              <a:effectLst/>
            </p:spPr>
            <p:txBody>
              <a:bodyPr vert="eaVert" wrap="none" anchor="ctr"/>
              <a:lstStyle/>
              <a:p>
                <a:r>
                  <a:rPr lang="en-US" sz="1800" b="1" dirty="0">
                    <a:solidFill>
                      <a:schemeClr val="tx1"/>
                    </a:solidFill>
                    <a:latin typeface="Arial" charset="0"/>
                  </a:rPr>
                  <a:t>OPC </a:t>
                </a:r>
                <a:r>
                  <a:rPr lang="en-US" sz="1800" b="1" dirty="0" smtClean="0">
                    <a:solidFill>
                      <a:schemeClr val="tx1"/>
                    </a:solidFill>
                    <a:latin typeface="Arial" charset="0"/>
                  </a:rPr>
                  <a:t>UA and Xi</a:t>
                </a:r>
                <a:endParaRPr lang="en-US" sz="1800" b="1" dirty="0">
                  <a:solidFill>
                    <a:schemeClr val="tx1"/>
                  </a:solidFill>
                  <a:latin typeface="Arial" charset="0"/>
                </a:endParaRPr>
              </a:p>
            </p:txBody>
          </p:sp>
        </p:grpSp>
      </p:grpSp>
      <p:grpSp>
        <p:nvGrpSpPr>
          <p:cNvPr id="95246" name="Group 14"/>
          <p:cNvGrpSpPr>
            <a:grpSpLocks/>
          </p:cNvGrpSpPr>
          <p:nvPr/>
        </p:nvGrpSpPr>
        <p:grpSpPr bwMode="auto">
          <a:xfrm>
            <a:off x="1606550" y="2738438"/>
            <a:ext cx="6870700" cy="1524000"/>
            <a:chOff x="1012" y="1725"/>
            <a:chExt cx="4328" cy="960"/>
          </a:xfrm>
        </p:grpSpPr>
        <p:sp>
          <p:nvSpPr>
            <p:cNvPr id="95247" name="Text Box 15"/>
            <p:cNvSpPr txBox="1">
              <a:spLocks noChangeArrowheads="1"/>
            </p:cNvSpPr>
            <p:nvPr/>
          </p:nvSpPr>
          <p:spPr bwMode="auto">
            <a:xfrm>
              <a:off x="3408" y="2003"/>
              <a:ext cx="1932" cy="404"/>
            </a:xfrm>
            <a:prstGeom prst="rect">
              <a:avLst/>
            </a:prstGeom>
            <a:noFill/>
            <a:ln w="9525">
              <a:noFill/>
              <a:miter lim="800000"/>
              <a:headEnd/>
              <a:tailEnd/>
            </a:ln>
            <a:effectLst/>
          </p:spPr>
          <p:txBody>
            <a:bodyPr wrap="none">
              <a:spAutoFit/>
            </a:bodyPr>
            <a:lstStyle/>
            <a:p>
              <a:pPr algn="l"/>
              <a:r>
                <a:rPr lang="en-US" sz="1800" b="1">
                  <a:solidFill>
                    <a:schemeClr val="tx1"/>
                  </a:solidFill>
                  <a:latin typeface="Arial" charset="0"/>
                </a:rPr>
                <a:t>Manufacturing</a:t>
              </a:r>
            </a:p>
            <a:p>
              <a:pPr algn="l"/>
              <a:r>
                <a:rPr lang="en-US" sz="1800" b="1">
                  <a:solidFill>
                    <a:schemeClr val="tx1"/>
                  </a:solidFill>
                  <a:latin typeface="Arial" charset="0"/>
                </a:rPr>
                <a:t>Operations &amp; Maintenance</a:t>
              </a:r>
            </a:p>
          </p:txBody>
        </p:sp>
        <p:grpSp>
          <p:nvGrpSpPr>
            <p:cNvPr id="95248" name="Group 16"/>
            <p:cNvGrpSpPr>
              <a:grpSpLocks/>
            </p:cNvGrpSpPr>
            <p:nvPr/>
          </p:nvGrpSpPr>
          <p:grpSpPr bwMode="auto">
            <a:xfrm>
              <a:off x="1012" y="1725"/>
              <a:ext cx="2352" cy="960"/>
              <a:chOff x="1012" y="1725"/>
              <a:chExt cx="2352" cy="960"/>
            </a:xfrm>
          </p:grpSpPr>
          <p:sp>
            <p:nvSpPr>
              <p:cNvPr id="95249" name="Rectangle 17"/>
              <p:cNvSpPr>
                <a:spLocks noChangeArrowheads="1"/>
              </p:cNvSpPr>
              <p:nvPr/>
            </p:nvSpPr>
            <p:spPr bwMode="auto">
              <a:xfrm>
                <a:off x="1204" y="1725"/>
                <a:ext cx="1968" cy="960"/>
              </a:xfrm>
              <a:prstGeom prst="rect">
                <a:avLst/>
              </a:prstGeom>
              <a:solidFill>
                <a:srgbClr val="FFFF00"/>
              </a:solidFill>
              <a:ln w="9525">
                <a:noFill/>
                <a:miter lim="800000"/>
                <a:headEnd/>
                <a:tailEnd/>
              </a:ln>
              <a:effectLst/>
            </p:spPr>
            <p:txBody>
              <a:bodyPr wrap="none" anchor="ctr"/>
              <a:lstStyle/>
              <a:p>
                <a:endParaRPr lang="en-US"/>
              </a:p>
            </p:txBody>
          </p:sp>
          <p:sp>
            <p:nvSpPr>
              <p:cNvPr id="95250" name="Rectangle 18"/>
              <p:cNvSpPr>
                <a:spLocks noChangeArrowheads="1"/>
              </p:cNvSpPr>
              <p:nvPr/>
            </p:nvSpPr>
            <p:spPr bwMode="auto">
              <a:xfrm>
                <a:off x="1012" y="1725"/>
                <a:ext cx="2352" cy="960"/>
              </a:xfrm>
              <a:prstGeom prst="rect">
                <a:avLst/>
              </a:prstGeom>
              <a:gradFill rotWithShape="1">
                <a:gsLst>
                  <a:gs pos="0">
                    <a:srgbClr val="00CC00">
                      <a:alpha val="35001"/>
                    </a:srgbClr>
                  </a:gs>
                  <a:gs pos="50000">
                    <a:srgbClr val="FFFF00">
                      <a:alpha val="0"/>
                    </a:srgbClr>
                  </a:gs>
                  <a:gs pos="100000">
                    <a:srgbClr val="00CC00">
                      <a:alpha val="35001"/>
                    </a:srgbClr>
                  </a:gs>
                </a:gsLst>
                <a:lin ang="0" scaled="1"/>
              </a:gradFill>
              <a:ln w="9525">
                <a:noFill/>
                <a:miter lim="800000"/>
                <a:headEnd/>
                <a:tailEnd/>
              </a:ln>
              <a:effectLst/>
            </p:spPr>
            <p:txBody>
              <a:bodyPr wrap="none" anchor="ctr"/>
              <a:lstStyle/>
              <a:p>
                <a:endParaRPr lang="en-US"/>
              </a:p>
            </p:txBody>
          </p:sp>
        </p:grpSp>
        <p:sp>
          <p:nvSpPr>
            <p:cNvPr id="95251" name="Text Box 19"/>
            <p:cNvSpPr txBox="1">
              <a:spLocks noChangeArrowheads="1"/>
            </p:cNvSpPr>
            <p:nvPr/>
          </p:nvSpPr>
          <p:spPr bwMode="auto">
            <a:xfrm>
              <a:off x="1260" y="1822"/>
              <a:ext cx="684" cy="231"/>
            </a:xfrm>
            <a:prstGeom prst="rect">
              <a:avLst/>
            </a:prstGeom>
            <a:noFill/>
            <a:ln w="9525">
              <a:noFill/>
              <a:miter lim="800000"/>
              <a:headEnd/>
              <a:tailEnd/>
            </a:ln>
            <a:effectLst/>
          </p:spPr>
          <p:txBody>
            <a:bodyPr wrap="none">
              <a:spAutoFit/>
            </a:bodyPr>
            <a:lstStyle/>
            <a:p>
              <a:r>
                <a:rPr lang="en-US" sz="1800" b="1">
                  <a:solidFill>
                    <a:schemeClr val="tx1"/>
                  </a:solidFill>
                  <a:latin typeface="Arial" charset="0"/>
                </a:rPr>
                <a:t>Discrete</a:t>
              </a:r>
            </a:p>
          </p:txBody>
        </p:sp>
        <p:sp>
          <p:nvSpPr>
            <p:cNvPr id="95252" name="Text Box 20"/>
            <p:cNvSpPr txBox="1">
              <a:spLocks noChangeArrowheads="1"/>
            </p:cNvSpPr>
            <p:nvPr/>
          </p:nvSpPr>
          <p:spPr bwMode="auto">
            <a:xfrm>
              <a:off x="2404" y="1821"/>
              <a:ext cx="676" cy="231"/>
            </a:xfrm>
            <a:prstGeom prst="rect">
              <a:avLst/>
            </a:prstGeom>
            <a:noFill/>
            <a:ln w="9525">
              <a:noFill/>
              <a:miter lim="800000"/>
              <a:headEnd/>
              <a:tailEnd/>
            </a:ln>
            <a:effectLst/>
          </p:spPr>
          <p:txBody>
            <a:bodyPr wrap="none">
              <a:spAutoFit/>
            </a:bodyPr>
            <a:lstStyle/>
            <a:p>
              <a:pPr algn="l"/>
              <a:r>
                <a:rPr lang="en-US" sz="1800" b="1">
                  <a:solidFill>
                    <a:schemeClr val="tx1"/>
                  </a:solidFill>
                  <a:latin typeface="Arial" charset="0"/>
                </a:rPr>
                <a:t>Process</a:t>
              </a:r>
            </a:p>
          </p:txBody>
        </p:sp>
        <p:sp>
          <p:nvSpPr>
            <p:cNvPr id="95253" name="AutoShape 21"/>
            <p:cNvSpPr>
              <a:spLocks noChangeArrowheads="1"/>
            </p:cNvSpPr>
            <p:nvPr/>
          </p:nvSpPr>
          <p:spPr bwMode="auto">
            <a:xfrm>
              <a:off x="1924" y="1870"/>
              <a:ext cx="432" cy="192"/>
            </a:xfrm>
            <a:prstGeom prst="leftRightArrow">
              <a:avLst>
                <a:gd name="adj1" fmla="val 50000"/>
                <a:gd name="adj2" fmla="val 45000"/>
              </a:avLst>
            </a:prstGeom>
            <a:solidFill>
              <a:schemeClr val="bg1"/>
            </a:solidFill>
            <a:ln w="9525">
              <a:solidFill>
                <a:schemeClr val="tx1"/>
              </a:solidFill>
              <a:miter lim="800000"/>
              <a:headEnd/>
              <a:tailEnd/>
            </a:ln>
            <a:effectLst/>
          </p:spPr>
          <p:txBody>
            <a:bodyPr wrap="none" anchor="ctr"/>
            <a:lstStyle/>
            <a:p>
              <a:endParaRPr lang="en-US"/>
            </a:p>
          </p:txBody>
        </p:sp>
        <p:sp>
          <p:nvSpPr>
            <p:cNvPr id="95254" name="Rectangle 22"/>
            <p:cNvSpPr>
              <a:spLocks noChangeArrowheads="1"/>
            </p:cNvSpPr>
            <p:nvPr/>
          </p:nvSpPr>
          <p:spPr bwMode="auto">
            <a:xfrm>
              <a:off x="1012" y="1725"/>
              <a:ext cx="294" cy="960"/>
            </a:xfrm>
            <a:prstGeom prst="rect">
              <a:avLst/>
            </a:prstGeom>
            <a:solidFill>
              <a:srgbClr val="00CC00"/>
            </a:solidFill>
            <a:ln w="9525">
              <a:noFill/>
              <a:miter lim="800000"/>
              <a:headEnd/>
              <a:tailEnd/>
            </a:ln>
            <a:effectLst/>
          </p:spPr>
          <p:txBody>
            <a:bodyPr vert="eaVert" wrap="none" anchor="ctr"/>
            <a:lstStyle/>
            <a:p>
              <a:r>
                <a:rPr lang="en-US" sz="1800" b="1">
                  <a:solidFill>
                    <a:schemeClr val="tx1"/>
                  </a:solidFill>
                  <a:latin typeface="Arial" charset="0"/>
                </a:rPr>
                <a:t>MIMOSA</a:t>
              </a:r>
            </a:p>
          </p:txBody>
        </p:sp>
        <p:sp>
          <p:nvSpPr>
            <p:cNvPr id="95255" name="Rectangle 23"/>
            <p:cNvSpPr>
              <a:spLocks noChangeArrowheads="1"/>
            </p:cNvSpPr>
            <p:nvPr/>
          </p:nvSpPr>
          <p:spPr bwMode="auto">
            <a:xfrm>
              <a:off x="3072" y="1725"/>
              <a:ext cx="292" cy="960"/>
            </a:xfrm>
            <a:prstGeom prst="rect">
              <a:avLst/>
            </a:prstGeom>
            <a:solidFill>
              <a:srgbClr val="00CC00"/>
            </a:solidFill>
            <a:ln w="9525">
              <a:noFill/>
              <a:miter lim="800000"/>
              <a:headEnd/>
              <a:tailEnd/>
            </a:ln>
            <a:effectLst/>
          </p:spPr>
          <p:txBody>
            <a:bodyPr vert="eaVert" wrap="none" anchor="ctr"/>
            <a:lstStyle/>
            <a:p>
              <a:r>
                <a:rPr lang="en-US" sz="1800" b="1">
                  <a:solidFill>
                    <a:schemeClr val="tx1"/>
                  </a:solidFill>
                  <a:latin typeface="Arial" charset="0"/>
                </a:rPr>
                <a:t>MIMOSA</a:t>
              </a:r>
            </a:p>
          </p:txBody>
        </p:sp>
        <p:sp>
          <p:nvSpPr>
            <p:cNvPr id="95256" name="Text Box 24"/>
            <p:cNvSpPr txBox="1">
              <a:spLocks noChangeArrowheads="1"/>
            </p:cNvSpPr>
            <p:nvPr/>
          </p:nvSpPr>
          <p:spPr bwMode="auto">
            <a:xfrm>
              <a:off x="1876" y="2061"/>
              <a:ext cx="564" cy="231"/>
            </a:xfrm>
            <a:prstGeom prst="rect">
              <a:avLst/>
            </a:prstGeom>
            <a:noFill/>
            <a:ln w="9525">
              <a:noFill/>
              <a:miter lim="800000"/>
              <a:headEnd/>
              <a:tailEnd/>
            </a:ln>
            <a:effectLst/>
          </p:spPr>
          <p:txBody>
            <a:bodyPr wrap="none">
              <a:spAutoFit/>
            </a:bodyPr>
            <a:lstStyle/>
            <a:p>
              <a:pPr algn="l"/>
              <a:r>
                <a:rPr lang="en-US" sz="1800" b="1">
                  <a:solidFill>
                    <a:schemeClr val="tx1"/>
                  </a:solidFill>
                  <a:latin typeface="Arial" charset="0"/>
                </a:rPr>
                <a:t>ISA-95</a:t>
              </a:r>
            </a:p>
          </p:txBody>
        </p:sp>
        <p:sp>
          <p:nvSpPr>
            <p:cNvPr id="95257" name="Text Box 25"/>
            <p:cNvSpPr txBox="1">
              <a:spLocks noChangeArrowheads="1"/>
            </p:cNvSpPr>
            <p:nvPr/>
          </p:nvSpPr>
          <p:spPr bwMode="auto">
            <a:xfrm>
              <a:off x="2404" y="2253"/>
              <a:ext cx="628" cy="231"/>
            </a:xfrm>
            <a:prstGeom prst="rect">
              <a:avLst/>
            </a:prstGeom>
            <a:noFill/>
            <a:ln w="9525">
              <a:noFill/>
              <a:miter lim="800000"/>
              <a:headEnd/>
              <a:tailEnd/>
            </a:ln>
            <a:effectLst/>
          </p:spPr>
          <p:txBody>
            <a:bodyPr wrap="none">
              <a:spAutoFit/>
            </a:bodyPr>
            <a:lstStyle/>
            <a:p>
              <a:pPr algn="l"/>
              <a:r>
                <a:rPr lang="en-US" sz="1800" b="1">
                  <a:solidFill>
                    <a:schemeClr val="tx1"/>
                  </a:solidFill>
                  <a:latin typeface="Arial" charset="0"/>
                </a:rPr>
                <a:t>B2MML</a:t>
              </a:r>
            </a:p>
          </p:txBody>
        </p:sp>
        <p:sp>
          <p:nvSpPr>
            <p:cNvPr id="95258" name="Text Box 26"/>
            <p:cNvSpPr txBox="1">
              <a:spLocks noChangeArrowheads="1"/>
            </p:cNvSpPr>
            <p:nvPr/>
          </p:nvSpPr>
          <p:spPr bwMode="auto">
            <a:xfrm>
              <a:off x="1344" y="2253"/>
              <a:ext cx="580" cy="231"/>
            </a:xfrm>
            <a:prstGeom prst="rect">
              <a:avLst/>
            </a:prstGeom>
            <a:noFill/>
            <a:ln w="9525">
              <a:noFill/>
              <a:miter lim="800000"/>
              <a:headEnd/>
              <a:tailEnd/>
            </a:ln>
            <a:effectLst/>
          </p:spPr>
          <p:txBody>
            <a:bodyPr wrap="none">
              <a:spAutoFit/>
            </a:bodyPr>
            <a:lstStyle/>
            <a:p>
              <a:r>
                <a:rPr lang="en-US" sz="1800" b="1">
                  <a:solidFill>
                    <a:schemeClr val="tx1"/>
                  </a:solidFill>
                  <a:latin typeface="Arial" charset="0"/>
                </a:rPr>
                <a:t>OAGIS</a:t>
              </a:r>
            </a:p>
          </p:txBody>
        </p:sp>
      </p:grpSp>
      <p:sp>
        <p:nvSpPr>
          <p:cNvPr id="95259" name="Rectangle 27"/>
          <p:cNvSpPr>
            <a:spLocks noGrp="1" noChangeArrowheads="1"/>
          </p:cNvSpPr>
          <p:nvPr>
            <p:ph type="title"/>
          </p:nvPr>
        </p:nvSpPr>
        <p:spPr>
          <a:xfrm>
            <a:off x="2535238" y="296863"/>
            <a:ext cx="8667750" cy="533400"/>
          </a:xfrm>
        </p:spPr>
        <p:txBody>
          <a:bodyPr/>
          <a:lstStyle/>
          <a:p>
            <a:pPr>
              <a:lnSpc>
                <a:spcPct val="85000"/>
              </a:lnSpc>
            </a:pPr>
            <a:r>
              <a:rPr lang="en-US" smtClean="0"/>
              <a:t>OpenO&amp;M™ Initiative Solutions Process</a:t>
            </a:r>
            <a:br>
              <a:rPr lang="en-US" smtClean="0"/>
            </a:br>
            <a:r>
              <a:rPr lang="en-US" smtClean="0"/>
              <a:t> </a:t>
            </a:r>
            <a:r>
              <a:rPr lang="en-US" sz="2000" smtClean="0"/>
              <a:t>Leveraging Industry-Standard Information Models</a:t>
            </a:r>
          </a:p>
        </p:txBody>
      </p:sp>
      <p:graphicFrame>
        <p:nvGraphicFramePr>
          <p:cNvPr id="95260" name="Object 28"/>
          <p:cNvGraphicFramePr>
            <a:graphicFrameLocks noChangeAspect="1"/>
          </p:cNvGraphicFramePr>
          <p:nvPr/>
        </p:nvGraphicFramePr>
        <p:xfrm>
          <a:off x="1143000" y="6013450"/>
          <a:ext cx="976313" cy="458788"/>
        </p:xfrm>
        <a:graphic>
          <a:graphicData uri="http://schemas.openxmlformats.org/presentationml/2006/ole">
            <p:oleObj spid="_x0000_s95260" name="Picture" r:id="rId4" imgW="5468040" imgH="2572560" progId="Word.Picture.8">
              <p:embed/>
            </p:oleObj>
          </a:graphicData>
        </a:graphic>
      </p:graphicFrame>
      <p:pic>
        <p:nvPicPr>
          <p:cNvPr id="95261" name="Picture 29" descr="C:\My Documents\Virtual Convergence\Orgs\MIMOSA\Images\MIMOSATM.gif"/>
          <p:cNvPicPr>
            <a:picLocks noChangeAspect="1" noChangeArrowheads="1"/>
          </p:cNvPicPr>
          <p:nvPr/>
        </p:nvPicPr>
        <p:blipFill>
          <a:blip r:embed="rId5" r:link="rId6" cstate="print">
            <a:lum bright="-6000"/>
          </a:blip>
          <a:srcRect r="302" b="296"/>
          <a:stretch>
            <a:fillRect/>
          </a:stretch>
        </p:blipFill>
        <p:spPr bwMode="auto">
          <a:xfrm>
            <a:off x="4419600" y="6032500"/>
            <a:ext cx="1066800" cy="363538"/>
          </a:xfrm>
          <a:prstGeom prst="rect">
            <a:avLst/>
          </a:prstGeom>
          <a:noFill/>
          <a:ln w="9525">
            <a:noFill/>
            <a:miter lim="800000"/>
            <a:headEnd/>
            <a:tailEnd/>
          </a:ln>
        </p:spPr>
      </p:pic>
      <p:pic>
        <p:nvPicPr>
          <p:cNvPr id="95262" name="Picture 30" descr="ISA Logo"/>
          <p:cNvPicPr>
            <a:picLocks noChangeAspect="1" noChangeArrowheads="1"/>
          </p:cNvPicPr>
          <p:nvPr/>
        </p:nvPicPr>
        <p:blipFill>
          <a:blip r:embed="rId7" cstate="print"/>
          <a:srcRect/>
          <a:stretch>
            <a:fillRect/>
          </a:stretch>
        </p:blipFill>
        <p:spPr bwMode="auto">
          <a:xfrm>
            <a:off x="4572000" y="5345113"/>
            <a:ext cx="685800" cy="496887"/>
          </a:xfrm>
          <a:prstGeom prst="rect">
            <a:avLst/>
          </a:prstGeom>
          <a:noFill/>
          <a:ln w="9525">
            <a:noFill/>
            <a:miter lim="800000"/>
            <a:headEnd/>
            <a:tailEnd/>
          </a:ln>
        </p:spPr>
      </p:pic>
      <p:pic>
        <p:nvPicPr>
          <p:cNvPr id="95263" name="Picture 31"/>
          <p:cNvPicPr>
            <a:picLocks noChangeAspect="1" noChangeArrowheads="1"/>
          </p:cNvPicPr>
          <p:nvPr/>
        </p:nvPicPr>
        <p:blipFill>
          <a:blip r:embed="rId8" cstate="print"/>
          <a:srcRect/>
          <a:stretch>
            <a:fillRect/>
          </a:stretch>
        </p:blipFill>
        <p:spPr bwMode="auto">
          <a:xfrm>
            <a:off x="1143000" y="5329238"/>
            <a:ext cx="914400" cy="498475"/>
          </a:xfrm>
          <a:prstGeom prst="rect">
            <a:avLst/>
          </a:prstGeom>
          <a:noFill/>
          <a:ln w="9525">
            <a:noFill/>
            <a:miter lim="800000"/>
            <a:headEnd/>
            <a:tailEnd/>
          </a:ln>
        </p:spPr>
      </p:pic>
      <p:pic>
        <p:nvPicPr>
          <p:cNvPr id="95264" name="Picture 32" descr="http://www.openapplications.org/images/OAGi-logobluesbackground.jpg"/>
          <p:cNvPicPr>
            <a:picLocks noChangeAspect="1" noChangeArrowheads="1"/>
          </p:cNvPicPr>
          <p:nvPr/>
        </p:nvPicPr>
        <p:blipFill>
          <a:blip r:embed="rId9" r:link="rId10" cstate="print"/>
          <a:srcRect/>
          <a:stretch>
            <a:fillRect/>
          </a:stretch>
        </p:blipFill>
        <p:spPr bwMode="auto">
          <a:xfrm>
            <a:off x="2971800" y="5557838"/>
            <a:ext cx="762000" cy="406400"/>
          </a:xfrm>
          <a:prstGeom prst="rect">
            <a:avLst/>
          </a:prstGeom>
          <a:noFill/>
          <a:ln w="9525">
            <a:noFill/>
            <a:miter lim="800000"/>
            <a:headEnd/>
            <a:tailEnd/>
          </a:ln>
        </p:spPr>
      </p:pic>
      <p:pic>
        <p:nvPicPr>
          <p:cNvPr id="95265" name="Picture 33" descr="OpenOandM%20Logo">
            <a:hlinkClick r:id="rId11"/>
          </p:cNvPr>
          <p:cNvPicPr>
            <a:picLocks noChangeAspect="1" noChangeArrowheads="1"/>
          </p:cNvPicPr>
          <p:nvPr/>
        </p:nvPicPr>
        <p:blipFill>
          <a:blip r:embed="rId12" cstate="print"/>
          <a:srcRect/>
          <a:stretch>
            <a:fillRect/>
          </a:stretch>
        </p:blipFill>
        <p:spPr bwMode="auto">
          <a:xfrm>
            <a:off x="7702550" y="6137275"/>
            <a:ext cx="1441450" cy="720725"/>
          </a:xfrm>
          <a:prstGeom prst="rect">
            <a:avLst/>
          </a:prstGeom>
          <a:noFill/>
        </p:spPr>
      </p:pic>
    </p:spTree>
  </p:cSld>
  <p:clrMapOvr>
    <a:masterClrMapping/>
  </p:clrMapOvr>
  <p:transition advTm="5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95240"/>
                                        </p:tgtEl>
                                        <p:attrNameLst>
                                          <p:attrName>style.visibility</p:attrName>
                                        </p:attrNameLst>
                                      </p:cBhvr>
                                      <p:to>
                                        <p:strVal val="visible"/>
                                      </p:to>
                                    </p:set>
                                    <p:anim calcmode="lin" valueType="num">
                                      <p:cBhvr additive="base">
                                        <p:cTn id="7" dur="500" fill="hold"/>
                                        <p:tgtEl>
                                          <p:spTgt spid="95240"/>
                                        </p:tgtEl>
                                        <p:attrNameLst>
                                          <p:attrName>ppt_x</p:attrName>
                                        </p:attrNameLst>
                                      </p:cBhvr>
                                      <p:tavLst>
                                        <p:tav tm="0">
                                          <p:val>
                                            <p:strVal val="0-#ppt_w/2"/>
                                          </p:val>
                                        </p:tav>
                                        <p:tav tm="100000">
                                          <p:val>
                                            <p:strVal val="#ppt_x"/>
                                          </p:val>
                                        </p:tav>
                                      </p:tavLst>
                                    </p:anim>
                                    <p:anim calcmode="lin" valueType="num">
                                      <p:cBhvr additive="base">
                                        <p:cTn id="8" dur="500" fill="hold"/>
                                        <p:tgtEl>
                                          <p:spTgt spid="9524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95246"/>
                                        </p:tgtEl>
                                        <p:attrNameLst>
                                          <p:attrName>style.visibility</p:attrName>
                                        </p:attrNameLst>
                                      </p:cBhvr>
                                      <p:to>
                                        <p:strVal val="visible"/>
                                      </p:to>
                                    </p:set>
                                    <p:anim calcmode="lin" valueType="num">
                                      <p:cBhvr additive="base">
                                        <p:cTn id="13" dur="500" fill="hold"/>
                                        <p:tgtEl>
                                          <p:spTgt spid="95246"/>
                                        </p:tgtEl>
                                        <p:attrNameLst>
                                          <p:attrName>ppt_x</p:attrName>
                                        </p:attrNameLst>
                                      </p:cBhvr>
                                      <p:tavLst>
                                        <p:tav tm="0">
                                          <p:val>
                                            <p:strVal val="1+#ppt_w/2"/>
                                          </p:val>
                                        </p:tav>
                                        <p:tav tm="100000">
                                          <p:val>
                                            <p:strVal val="#ppt_x"/>
                                          </p:val>
                                        </p:tav>
                                      </p:tavLst>
                                    </p:anim>
                                    <p:anim calcmode="lin" valueType="num">
                                      <p:cBhvr additive="base">
                                        <p:cTn id="14" dur="500" fill="hold"/>
                                        <p:tgtEl>
                                          <p:spTgt spid="9524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1" fill="hold" nodeType="clickEffect">
                                  <p:stCondLst>
                                    <p:cond delay="0"/>
                                  </p:stCondLst>
                                  <p:childTnLst>
                                    <p:set>
                                      <p:cBhvr>
                                        <p:cTn id="18" dur="1" fill="hold">
                                          <p:stCondLst>
                                            <p:cond delay="0"/>
                                          </p:stCondLst>
                                        </p:cTn>
                                        <p:tgtEl>
                                          <p:spTgt spid="95234"/>
                                        </p:tgtEl>
                                        <p:attrNameLst>
                                          <p:attrName>style.visibility</p:attrName>
                                        </p:attrNameLst>
                                      </p:cBhvr>
                                      <p:to>
                                        <p:strVal val="visible"/>
                                      </p:to>
                                    </p:set>
                                    <p:anim calcmode="lin" valueType="num">
                                      <p:cBhvr additive="base">
                                        <p:cTn id="19" dur="500" fill="hold"/>
                                        <p:tgtEl>
                                          <p:spTgt spid="95234"/>
                                        </p:tgtEl>
                                        <p:attrNameLst>
                                          <p:attrName>ppt_x</p:attrName>
                                        </p:attrNameLst>
                                      </p:cBhvr>
                                      <p:tavLst>
                                        <p:tav tm="0">
                                          <p:val>
                                            <p:strVal val="#ppt_x"/>
                                          </p:val>
                                        </p:tav>
                                        <p:tav tm="100000">
                                          <p:val>
                                            <p:strVal val="#ppt_x"/>
                                          </p:val>
                                        </p:tav>
                                      </p:tavLst>
                                    </p:anim>
                                    <p:anim calcmode="lin" valueType="num">
                                      <p:cBhvr additive="base">
                                        <p:cTn id="20" dur="500" fill="hold"/>
                                        <p:tgtEl>
                                          <p:spTgt spid="952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0002" name="Rectangle 2"/>
          <p:cNvSpPr>
            <a:spLocks noGrp="1" noChangeArrowheads="1"/>
          </p:cNvSpPr>
          <p:nvPr>
            <p:ph type="title"/>
          </p:nvPr>
        </p:nvSpPr>
        <p:spPr>
          <a:xfrm>
            <a:off x="2751138" y="349250"/>
            <a:ext cx="6392862" cy="657225"/>
          </a:xfrm>
        </p:spPr>
        <p:txBody>
          <a:bodyPr/>
          <a:lstStyle/>
          <a:p>
            <a:r>
              <a:rPr lang="en-US" smtClean="0"/>
              <a:t>Sample work process – tank line up</a:t>
            </a:r>
          </a:p>
        </p:txBody>
      </p:sp>
      <p:pic>
        <p:nvPicPr>
          <p:cNvPr id="1920003" name="Picture 3" descr="Forum Example Work Tank Line Up Work Process 1"/>
          <p:cNvPicPr>
            <a:picLocks noChangeAspect="1" noChangeArrowheads="1"/>
          </p:cNvPicPr>
          <p:nvPr/>
        </p:nvPicPr>
        <p:blipFill>
          <a:blip r:embed="rId2" cstate="print"/>
          <a:srcRect/>
          <a:stretch>
            <a:fillRect/>
          </a:stretch>
        </p:blipFill>
        <p:spPr bwMode="auto">
          <a:xfrm>
            <a:off x="1671638" y="1698625"/>
            <a:ext cx="5416550" cy="40513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2000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7138" name="Rectangle 2"/>
          <p:cNvSpPr>
            <a:spLocks noChangeArrowheads="1"/>
          </p:cNvSpPr>
          <p:nvPr/>
        </p:nvSpPr>
        <p:spPr bwMode="auto">
          <a:xfrm>
            <a:off x="85725" y="2219325"/>
            <a:ext cx="2087563" cy="3081338"/>
          </a:xfrm>
          <a:prstGeom prst="rect">
            <a:avLst/>
          </a:prstGeom>
          <a:solidFill>
            <a:srgbClr val="FFFF99">
              <a:alpha val="80000"/>
            </a:srgbClr>
          </a:solidFill>
          <a:ln w="25400">
            <a:solidFill>
              <a:schemeClr val="tx1"/>
            </a:solidFill>
            <a:miter lim="800000"/>
            <a:headEnd/>
            <a:tailEnd/>
          </a:ln>
          <a:effectLst/>
        </p:spPr>
        <p:txBody>
          <a:bodyPr tIns="0" anchor="ctr"/>
          <a:lstStyle/>
          <a:p>
            <a:r>
              <a:rPr lang="en-US" sz="2000" b="1">
                <a:solidFill>
                  <a:schemeClr val="tx1"/>
                </a:solidFill>
                <a:latin typeface="Arial" charset="0"/>
              </a:rPr>
              <a:t>EPC &amp; OEM Engineering Product Design Data &amp; Reliability Study Data</a:t>
            </a:r>
          </a:p>
        </p:txBody>
      </p:sp>
      <p:sp>
        <p:nvSpPr>
          <p:cNvPr id="987139" name="Rectangle 3"/>
          <p:cNvSpPr>
            <a:spLocks noChangeArrowheads="1"/>
          </p:cNvSpPr>
          <p:nvPr/>
        </p:nvSpPr>
        <p:spPr bwMode="auto">
          <a:xfrm>
            <a:off x="0" y="5613400"/>
            <a:ext cx="9144000" cy="838200"/>
          </a:xfrm>
          <a:prstGeom prst="rect">
            <a:avLst/>
          </a:prstGeom>
          <a:solidFill>
            <a:srgbClr val="FF9966"/>
          </a:solidFill>
          <a:ln w="9525">
            <a:solidFill>
              <a:srgbClr val="FF6600"/>
            </a:solidFill>
            <a:miter lim="800000"/>
            <a:headEnd/>
            <a:tailEnd/>
          </a:ln>
          <a:effectLst/>
        </p:spPr>
        <p:txBody>
          <a:bodyPr wrap="none" anchorCtr="1"/>
          <a:lstStyle/>
          <a:p>
            <a:r>
              <a:rPr kumimoji="1" lang="en-US" sz="2400" b="1">
                <a:solidFill>
                  <a:schemeClr val="tx2"/>
                </a:solidFill>
                <a:latin typeface="Tahoma" pitchFamily="34" charset="0"/>
                <a:ea typeface="ＭＳ Ｐゴシック" pitchFamily="34" charset="-128"/>
              </a:rPr>
              <a:t>Control Systems, Plant Data Historians  </a:t>
            </a:r>
          </a:p>
          <a:p>
            <a:r>
              <a:rPr kumimoji="1" lang="en-US" sz="2400" b="1">
                <a:solidFill>
                  <a:schemeClr val="tx2"/>
                </a:solidFill>
                <a:latin typeface="Tahoma" pitchFamily="34" charset="0"/>
                <a:ea typeface="ＭＳ Ｐゴシック" pitchFamily="34" charset="-128"/>
              </a:rPr>
              <a:t>&amp; Plant Asset </a:t>
            </a:r>
            <a:r>
              <a:rPr kumimoji="1" lang="en-US" sz="2400" b="1">
                <a:solidFill>
                  <a:schemeClr val="tx2"/>
                </a:solidFill>
                <a:latin typeface="Tahoma" pitchFamily="34" charset="0"/>
              </a:rPr>
              <a:t>Health/Safety/Environmental Systems</a:t>
            </a:r>
            <a:r>
              <a:rPr kumimoji="1" lang="en-US" sz="2400" b="1">
                <a:solidFill>
                  <a:schemeClr val="tx2"/>
                </a:solidFill>
                <a:latin typeface="Tahoma" pitchFamily="34" charset="0"/>
                <a:ea typeface="ＭＳ Ｐゴシック" pitchFamily="34" charset="-128"/>
              </a:rPr>
              <a:t> Data</a:t>
            </a:r>
          </a:p>
        </p:txBody>
      </p:sp>
      <p:sp>
        <p:nvSpPr>
          <p:cNvPr id="987140" name="Rectangle 4"/>
          <p:cNvSpPr>
            <a:spLocks noChangeArrowheads="1"/>
          </p:cNvSpPr>
          <p:nvPr/>
        </p:nvSpPr>
        <p:spPr bwMode="auto">
          <a:xfrm>
            <a:off x="117475" y="1031875"/>
            <a:ext cx="3787775" cy="922338"/>
          </a:xfrm>
          <a:prstGeom prst="rect">
            <a:avLst/>
          </a:prstGeom>
          <a:solidFill>
            <a:srgbClr val="3399FF">
              <a:alpha val="50000"/>
            </a:srgbClr>
          </a:solidFill>
          <a:ln w="9525">
            <a:solidFill>
              <a:schemeClr val="tx1"/>
            </a:solidFill>
            <a:miter lim="800000"/>
            <a:headEnd/>
            <a:tailEnd/>
          </a:ln>
          <a:effectLst/>
        </p:spPr>
        <p:txBody>
          <a:bodyPr wrap="none" anchor="ctr"/>
          <a:lstStyle/>
          <a:p>
            <a:r>
              <a:rPr kumimoji="1" lang="en-US" sz="2000" b="1">
                <a:solidFill>
                  <a:schemeClr val="tx2"/>
                </a:solidFill>
                <a:latin typeface="Tahoma" pitchFamily="34" charset="0"/>
                <a:ea typeface="ＭＳ Ｐゴシック" pitchFamily="34" charset="-128"/>
              </a:rPr>
              <a:t>Enterprise HR, Financial,</a:t>
            </a:r>
          </a:p>
          <a:p>
            <a:r>
              <a:rPr kumimoji="1" lang="en-US" sz="2000" b="1">
                <a:solidFill>
                  <a:schemeClr val="tx2"/>
                </a:solidFill>
                <a:latin typeface="Tahoma" pitchFamily="34" charset="0"/>
                <a:ea typeface="ＭＳ Ｐゴシック" pitchFamily="34" charset="-128"/>
              </a:rPr>
              <a:t>Materiel, Logistics, &amp;</a:t>
            </a:r>
          </a:p>
          <a:p>
            <a:r>
              <a:rPr kumimoji="1" lang="en-US" sz="2000" b="1">
                <a:solidFill>
                  <a:schemeClr val="tx2"/>
                </a:solidFill>
                <a:latin typeface="Tahoma" pitchFamily="34" charset="0"/>
                <a:ea typeface="ＭＳ Ｐゴシック" pitchFamily="34" charset="-128"/>
              </a:rPr>
              <a:t>Mission Capability Data</a:t>
            </a:r>
          </a:p>
        </p:txBody>
      </p:sp>
      <p:sp>
        <p:nvSpPr>
          <p:cNvPr id="987141" name="Rectangle 5"/>
          <p:cNvSpPr>
            <a:spLocks noChangeArrowheads="1"/>
          </p:cNvSpPr>
          <p:nvPr/>
        </p:nvSpPr>
        <p:spPr bwMode="auto">
          <a:xfrm>
            <a:off x="6753225" y="2472612"/>
            <a:ext cx="2290763" cy="2677886"/>
          </a:xfrm>
          <a:prstGeom prst="rect">
            <a:avLst/>
          </a:prstGeom>
          <a:solidFill>
            <a:srgbClr val="D3F5D7"/>
          </a:solidFill>
          <a:ln w="25400">
            <a:solidFill>
              <a:schemeClr val="tx1"/>
            </a:solidFill>
            <a:miter lim="800000"/>
            <a:headEnd/>
            <a:tailEnd/>
          </a:ln>
          <a:effectLst/>
        </p:spPr>
        <p:txBody>
          <a:bodyPr tIns="0" anchor="ctr"/>
          <a:lstStyle/>
          <a:p>
            <a:r>
              <a:rPr lang="en-US" sz="2000" b="1" dirty="0" smtClean="0">
                <a:solidFill>
                  <a:schemeClr val="tx1"/>
                </a:solidFill>
                <a:latin typeface="Arial" pitchFamily="34" charset="0"/>
              </a:rPr>
              <a:t>Maintenance   Work Plans,  Maintenance </a:t>
            </a:r>
            <a:r>
              <a:rPr lang="en-US" sz="2000" b="1" dirty="0" err="1" smtClean="0">
                <a:solidFill>
                  <a:schemeClr val="tx1"/>
                </a:solidFill>
                <a:latin typeface="Arial" pitchFamily="34" charset="0"/>
              </a:rPr>
              <a:t>Actuals</a:t>
            </a:r>
            <a:r>
              <a:rPr lang="en-US" sz="2000" b="1" dirty="0" smtClean="0">
                <a:solidFill>
                  <a:schemeClr val="tx1"/>
                </a:solidFill>
                <a:latin typeface="Arial" pitchFamily="34" charset="0"/>
              </a:rPr>
              <a:t>, Asset Installations, and Failure Reporting Data</a:t>
            </a:r>
            <a:endParaRPr lang="en-US" sz="2000" b="1" dirty="0">
              <a:solidFill>
                <a:schemeClr val="tx1"/>
              </a:solidFill>
              <a:latin typeface="Arial" pitchFamily="34" charset="0"/>
            </a:endParaRPr>
          </a:p>
        </p:txBody>
      </p:sp>
      <p:sp>
        <p:nvSpPr>
          <p:cNvPr id="987142" name="Oval 6"/>
          <p:cNvSpPr>
            <a:spLocks noChangeArrowheads="1"/>
          </p:cNvSpPr>
          <p:nvPr/>
        </p:nvSpPr>
        <p:spPr bwMode="auto">
          <a:xfrm>
            <a:off x="3325813" y="2438400"/>
            <a:ext cx="2336800" cy="2286000"/>
          </a:xfrm>
          <a:prstGeom prst="ellipse">
            <a:avLst/>
          </a:prstGeom>
          <a:solidFill>
            <a:srgbClr val="53AB6E"/>
          </a:solidFill>
          <a:ln w="25400">
            <a:solidFill>
              <a:schemeClr val="tx1"/>
            </a:solidFill>
            <a:round/>
            <a:headEnd/>
            <a:tailEnd/>
          </a:ln>
          <a:effectLst/>
        </p:spPr>
        <p:txBody>
          <a:bodyPr tIns="0" anchor="ctr"/>
          <a:lstStyle/>
          <a:p>
            <a:r>
              <a:rPr kumimoji="1" lang="en-US" b="1" dirty="0" err="1" smtClean="0">
                <a:solidFill>
                  <a:schemeClr val="tx2"/>
                </a:solidFill>
                <a:latin typeface="Arial" charset="0"/>
              </a:rPr>
              <a:t>ActiveTags</a:t>
            </a:r>
            <a:r>
              <a:rPr kumimoji="1" lang="en-US" b="1" dirty="0" smtClean="0">
                <a:solidFill>
                  <a:schemeClr val="tx2"/>
                </a:solidFill>
                <a:latin typeface="Arial" charset="0"/>
              </a:rPr>
              <a:t> &amp; Topology Registry, Serialized </a:t>
            </a:r>
          </a:p>
          <a:p>
            <a:r>
              <a:rPr kumimoji="1" lang="en-US" b="1" dirty="0" smtClean="0">
                <a:solidFill>
                  <a:schemeClr val="tx2"/>
                </a:solidFill>
                <a:latin typeface="Arial" charset="0"/>
              </a:rPr>
              <a:t>Asset Registry, &amp; Lifecycle Configuration Management </a:t>
            </a:r>
            <a:endParaRPr lang="en-US" sz="1800" i="1" dirty="0">
              <a:solidFill>
                <a:schemeClr val="tx1"/>
              </a:solidFill>
              <a:latin typeface="Arial" charset="0"/>
            </a:endParaRPr>
          </a:p>
        </p:txBody>
      </p:sp>
      <p:sp>
        <p:nvSpPr>
          <p:cNvPr id="987143" name="Rectangle 7"/>
          <p:cNvSpPr>
            <a:spLocks noChangeArrowheads="1"/>
          </p:cNvSpPr>
          <p:nvPr/>
        </p:nvSpPr>
        <p:spPr bwMode="auto">
          <a:xfrm>
            <a:off x="5080000" y="1001713"/>
            <a:ext cx="4006850" cy="931862"/>
          </a:xfrm>
          <a:prstGeom prst="rect">
            <a:avLst/>
          </a:prstGeom>
          <a:solidFill>
            <a:srgbClr val="FF66FF"/>
          </a:solidFill>
          <a:ln w="25400">
            <a:solidFill>
              <a:schemeClr val="tx1"/>
            </a:solidFill>
            <a:miter lim="800000"/>
            <a:headEnd/>
            <a:tailEnd/>
          </a:ln>
          <a:effectLst/>
        </p:spPr>
        <p:txBody>
          <a:bodyPr tIns="0" anchor="ctr"/>
          <a:lstStyle/>
          <a:p>
            <a:r>
              <a:rPr lang="en-US" sz="2000" b="1" dirty="0" smtClean="0">
                <a:solidFill>
                  <a:schemeClr val="tx1"/>
                </a:solidFill>
                <a:latin typeface="Arial" charset="0"/>
              </a:rPr>
              <a:t>Production Reporting, Optimization, Planning &amp; Scheduling Data</a:t>
            </a:r>
            <a:endParaRPr lang="en-US" sz="2000" b="1" dirty="0">
              <a:solidFill>
                <a:schemeClr val="tx1"/>
              </a:solidFill>
              <a:latin typeface="Arial" charset="0"/>
            </a:endParaRPr>
          </a:p>
        </p:txBody>
      </p:sp>
      <p:pic>
        <p:nvPicPr>
          <p:cNvPr id="987147" name="Picture 11" descr="C:\My Documents\Virtual Convergence\Orgs\MIMOSA\Images\MIMOSATM.gif"/>
          <p:cNvPicPr>
            <a:picLocks noChangeAspect="1" noChangeArrowheads="1"/>
          </p:cNvPicPr>
          <p:nvPr/>
        </p:nvPicPr>
        <p:blipFill>
          <a:blip r:embed="rId3" r:link="rId4" cstate="print">
            <a:lum bright="-6000"/>
          </a:blip>
          <a:srcRect r="302" b="296"/>
          <a:stretch>
            <a:fillRect/>
          </a:stretch>
        </p:blipFill>
        <p:spPr bwMode="auto">
          <a:xfrm>
            <a:off x="7780338" y="5534025"/>
            <a:ext cx="1066800" cy="363538"/>
          </a:xfrm>
          <a:prstGeom prst="rect">
            <a:avLst/>
          </a:prstGeom>
          <a:noFill/>
          <a:ln w="9525">
            <a:noFill/>
            <a:miter lim="800000"/>
            <a:headEnd/>
            <a:tailEnd/>
          </a:ln>
        </p:spPr>
      </p:pic>
      <p:pic>
        <p:nvPicPr>
          <p:cNvPr id="987151" name="Picture 15" descr="C:\My Documents\Virtual Convergence\Orgs\MIMOSA\Images\MIMOSATM.gif"/>
          <p:cNvPicPr>
            <a:picLocks noChangeAspect="1" noChangeArrowheads="1"/>
          </p:cNvPicPr>
          <p:nvPr/>
        </p:nvPicPr>
        <p:blipFill>
          <a:blip r:embed="rId3" r:link="rId4" cstate="print">
            <a:lum bright="-6000"/>
          </a:blip>
          <a:srcRect r="302" b="296"/>
          <a:stretch>
            <a:fillRect/>
          </a:stretch>
        </p:blipFill>
        <p:spPr bwMode="auto">
          <a:xfrm>
            <a:off x="6507163" y="4494213"/>
            <a:ext cx="1066800" cy="363537"/>
          </a:xfrm>
          <a:prstGeom prst="rect">
            <a:avLst/>
          </a:prstGeom>
          <a:noFill/>
          <a:ln w="9525">
            <a:noFill/>
            <a:miter lim="800000"/>
            <a:headEnd/>
            <a:tailEnd/>
          </a:ln>
        </p:spPr>
      </p:pic>
      <p:pic>
        <p:nvPicPr>
          <p:cNvPr id="987154" name="Picture 18" descr="C:\My Documents\Virtual Convergence\Orgs\MIMOSA\Images\MIMOSATM.gif"/>
          <p:cNvPicPr>
            <a:picLocks noChangeAspect="1" noChangeArrowheads="1"/>
          </p:cNvPicPr>
          <p:nvPr/>
        </p:nvPicPr>
        <p:blipFill>
          <a:blip r:embed="rId3" r:link="rId4" cstate="print">
            <a:lum bright="-6000"/>
          </a:blip>
          <a:srcRect r="302" b="296"/>
          <a:stretch>
            <a:fillRect/>
          </a:stretch>
        </p:blipFill>
        <p:spPr bwMode="auto">
          <a:xfrm>
            <a:off x="5202238" y="3328988"/>
            <a:ext cx="1066800" cy="363537"/>
          </a:xfrm>
          <a:prstGeom prst="rect">
            <a:avLst/>
          </a:prstGeom>
          <a:noFill/>
          <a:ln w="9525">
            <a:noFill/>
            <a:miter lim="800000"/>
            <a:headEnd/>
            <a:tailEnd/>
          </a:ln>
        </p:spPr>
      </p:pic>
      <p:sp>
        <p:nvSpPr>
          <p:cNvPr id="987156" name="Rectangle 20"/>
          <p:cNvSpPr>
            <a:spLocks noGrp="1" noChangeArrowheads="1"/>
          </p:cNvSpPr>
          <p:nvPr>
            <p:ph type="title"/>
          </p:nvPr>
        </p:nvSpPr>
        <p:spPr>
          <a:xfrm>
            <a:off x="2263775" y="192088"/>
            <a:ext cx="7156450" cy="569912"/>
          </a:xfrm>
        </p:spPr>
        <p:txBody>
          <a:bodyPr/>
          <a:lstStyle/>
          <a:p>
            <a:r>
              <a:rPr lang="en-US" sz="2000" b="1" dirty="0" smtClean="0"/>
              <a:t>MIMOSA O&amp;M Active Registry &amp; Configuration Management</a:t>
            </a:r>
            <a:endParaRPr lang="en-US" sz="2000" dirty="0" smtClean="0"/>
          </a:p>
        </p:txBody>
      </p:sp>
      <p:pic>
        <p:nvPicPr>
          <p:cNvPr id="22" name="Picture 18" descr="C:\My Documents\Virtual Convergence\Orgs\MIMOSA\Images\MIMOSATM.gif"/>
          <p:cNvPicPr>
            <a:picLocks noChangeAspect="1" noChangeArrowheads="1"/>
          </p:cNvPicPr>
          <p:nvPr/>
        </p:nvPicPr>
        <p:blipFill>
          <a:blip r:embed="rId3" r:link="rId4" cstate="print">
            <a:lum bright="-6000"/>
          </a:blip>
          <a:srcRect r="302" b="296"/>
          <a:stretch>
            <a:fillRect/>
          </a:stretch>
        </p:blipFill>
        <p:spPr bwMode="auto">
          <a:xfrm>
            <a:off x="1885297" y="4584047"/>
            <a:ext cx="1066800" cy="36353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2901950" y="247650"/>
            <a:ext cx="9144000" cy="990600"/>
          </a:xfrm>
        </p:spPr>
        <p:txBody>
          <a:bodyPr/>
          <a:lstStyle/>
          <a:p>
            <a:r>
              <a:rPr lang="en-US" b="1" smtClean="0"/>
              <a:t>MIMOSA’s Two Open Standards </a:t>
            </a:r>
          </a:p>
        </p:txBody>
      </p:sp>
      <p:sp>
        <p:nvSpPr>
          <p:cNvPr id="130051" name="Text Box 3"/>
          <p:cNvSpPr txBox="1">
            <a:spLocks noChangeArrowheads="1"/>
          </p:cNvSpPr>
          <p:nvPr/>
        </p:nvSpPr>
        <p:spPr bwMode="auto">
          <a:xfrm>
            <a:off x="0" y="5456238"/>
            <a:ext cx="2209800" cy="701675"/>
          </a:xfrm>
          <a:prstGeom prst="rect">
            <a:avLst/>
          </a:prstGeom>
          <a:noFill/>
          <a:ln w="9525">
            <a:noFill/>
            <a:miter lim="800000"/>
            <a:headEnd/>
            <a:tailEnd/>
          </a:ln>
          <a:effectLst/>
        </p:spPr>
        <p:txBody>
          <a:bodyPr>
            <a:spAutoFit/>
          </a:bodyPr>
          <a:lstStyle/>
          <a:p>
            <a:pPr eaLnBrk="0" hangingPunct="0">
              <a:spcBef>
                <a:spcPct val="50000"/>
              </a:spcBef>
            </a:pPr>
            <a:r>
              <a:rPr lang="en-US" sz="2000">
                <a:solidFill>
                  <a:schemeClr val="accent2"/>
                </a:solidFill>
              </a:rPr>
              <a:t>Tightly Coupled Systems</a:t>
            </a:r>
          </a:p>
        </p:txBody>
      </p:sp>
      <p:sp>
        <p:nvSpPr>
          <p:cNvPr id="130052" name="Text Box 4"/>
          <p:cNvSpPr txBox="1">
            <a:spLocks noChangeArrowheads="1"/>
          </p:cNvSpPr>
          <p:nvPr/>
        </p:nvSpPr>
        <p:spPr bwMode="auto">
          <a:xfrm>
            <a:off x="6934200" y="5456238"/>
            <a:ext cx="2209800" cy="701675"/>
          </a:xfrm>
          <a:prstGeom prst="rect">
            <a:avLst/>
          </a:prstGeom>
          <a:noFill/>
          <a:ln w="9525">
            <a:noFill/>
            <a:miter lim="800000"/>
            <a:headEnd/>
            <a:tailEnd/>
          </a:ln>
          <a:effectLst/>
        </p:spPr>
        <p:txBody>
          <a:bodyPr>
            <a:spAutoFit/>
          </a:bodyPr>
          <a:lstStyle/>
          <a:p>
            <a:pPr eaLnBrk="0" hangingPunct="0">
              <a:spcBef>
                <a:spcPct val="50000"/>
              </a:spcBef>
            </a:pPr>
            <a:r>
              <a:rPr lang="en-US" sz="2000">
                <a:solidFill>
                  <a:srgbClr val="00CC00"/>
                </a:solidFill>
              </a:rPr>
              <a:t>Loosely Coupled Systems</a:t>
            </a:r>
          </a:p>
        </p:txBody>
      </p:sp>
      <p:pic>
        <p:nvPicPr>
          <p:cNvPr id="130053" name="Picture 5" descr="bs01578_"/>
          <p:cNvPicPr>
            <a:picLocks noChangeAspect="1" noChangeArrowheads="1"/>
          </p:cNvPicPr>
          <p:nvPr/>
        </p:nvPicPr>
        <p:blipFill>
          <a:blip r:embed="rId3" cstate="print"/>
          <a:srcRect/>
          <a:stretch>
            <a:fillRect/>
          </a:stretch>
        </p:blipFill>
        <p:spPr bwMode="auto">
          <a:xfrm>
            <a:off x="7924800" y="3322638"/>
            <a:ext cx="609600" cy="579437"/>
          </a:xfrm>
          <a:prstGeom prst="rect">
            <a:avLst/>
          </a:prstGeom>
          <a:noFill/>
        </p:spPr>
      </p:pic>
      <p:sp>
        <p:nvSpPr>
          <p:cNvPr id="130054" name="server"/>
          <p:cNvSpPr>
            <a:spLocks noEditPoints="1" noChangeArrowheads="1"/>
          </p:cNvSpPr>
          <p:nvPr/>
        </p:nvSpPr>
        <p:spPr bwMode="auto">
          <a:xfrm>
            <a:off x="7924800" y="4768850"/>
            <a:ext cx="609600" cy="765175"/>
          </a:xfrm>
          <a:custGeom>
            <a:avLst/>
            <a:gdLst>
              <a:gd name="T0" fmla="*/ 0 w 21600"/>
              <a:gd name="T1" fmla="*/ 0 h 21600"/>
              <a:gd name="T2" fmla="*/ 10800 w 21600"/>
              <a:gd name="T3" fmla="*/ 0 h 21600"/>
              <a:gd name="T4" fmla="*/ 21600 w 21600"/>
              <a:gd name="T5" fmla="*/ 0 h 21600"/>
              <a:gd name="T6" fmla="*/ 21600 w 21600"/>
              <a:gd name="T7" fmla="*/ 10800 h 21600"/>
              <a:gd name="T8" fmla="*/ 21600 w 21600"/>
              <a:gd name="T9" fmla="*/ 21600 h 21600"/>
              <a:gd name="T10" fmla="*/ 10800 w 21600"/>
              <a:gd name="T11" fmla="*/ 21600 h 21600"/>
              <a:gd name="T12" fmla="*/ 0 w 21600"/>
              <a:gd name="T13" fmla="*/ 21600 h 21600"/>
              <a:gd name="T14" fmla="*/ 0 w 21600"/>
              <a:gd name="T15" fmla="*/ 10800 h 21600"/>
              <a:gd name="T16" fmla="*/ 761 w 21600"/>
              <a:gd name="T17" fmla="*/ 22454 h 21600"/>
              <a:gd name="T18" fmla="*/ 21069 w 21600"/>
              <a:gd name="T19" fmla="*/ 28282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0" y="0"/>
                </a:moveTo>
                <a:lnTo>
                  <a:pt x="21600" y="0"/>
                </a:lnTo>
                <a:lnTo>
                  <a:pt x="21600" y="21600"/>
                </a:lnTo>
                <a:lnTo>
                  <a:pt x="0" y="21600"/>
                </a:lnTo>
                <a:lnTo>
                  <a:pt x="0" y="0"/>
                </a:lnTo>
                <a:close/>
              </a:path>
              <a:path w="21600" h="21600" extrusionOk="0">
                <a:moveTo>
                  <a:pt x="1662" y="1709"/>
                </a:moveTo>
                <a:lnTo>
                  <a:pt x="9046" y="1709"/>
                </a:lnTo>
                <a:lnTo>
                  <a:pt x="9046" y="2331"/>
                </a:lnTo>
                <a:lnTo>
                  <a:pt x="1662" y="2331"/>
                </a:lnTo>
                <a:lnTo>
                  <a:pt x="1662" y="1709"/>
                </a:lnTo>
                <a:moveTo>
                  <a:pt x="0" y="4351"/>
                </a:moveTo>
                <a:lnTo>
                  <a:pt x="10892" y="4351"/>
                </a:lnTo>
                <a:lnTo>
                  <a:pt x="10892" y="14141"/>
                </a:lnTo>
                <a:lnTo>
                  <a:pt x="21600" y="14141"/>
                </a:lnTo>
                <a:moveTo>
                  <a:pt x="11631" y="1243"/>
                </a:moveTo>
                <a:lnTo>
                  <a:pt x="20492" y="1243"/>
                </a:lnTo>
                <a:lnTo>
                  <a:pt x="20492" y="1554"/>
                </a:lnTo>
                <a:lnTo>
                  <a:pt x="11631" y="1554"/>
                </a:lnTo>
                <a:lnTo>
                  <a:pt x="11631" y="1243"/>
                </a:lnTo>
                <a:moveTo>
                  <a:pt x="11631" y="3263"/>
                </a:moveTo>
                <a:lnTo>
                  <a:pt x="20492" y="3263"/>
                </a:lnTo>
                <a:lnTo>
                  <a:pt x="20492" y="3574"/>
                </a:lnTo>
                <a:lnTo>
                  <a:pt x="11631" y="3574"/>
                </a:lnTo>
                <a:lnTo>
                  <a:pt x="11631" y="3263"/>
                </a:lnTo>
                <a:moveTo>
                  <a:pt x="11631" y="6060"/>
                </a:moveTo>
                <a:lnTo>
                  <a:pt x="20492" y="6060"/>
                </a:lnTo>
                <a:lnTo>
                  <a:pt x="20492" y="6371"/>
                </a:lnTo>
                <a:lnTo>
                  <a:pt x="11631" y="6371"/>
                </a:lnTo>
                <a:lnTo>
                  <a:pt x="11631" y="6060"/>
                </a:lnTo>
                <a:moveTo>
                  <a:pt x="11631" y="8081"/>
                </a:moveTo>
                <a:lnTo>
                  <a:pt x="20308" y="8081"/>
                </a:lnTo>
                <a:lnTo>
                  <a:pt x="20308" y="8391"/>
                </a:lnTo>
                <a:lnTo>
                  <a:pt x="11631" y="8391"/>
                </a:lnTo>
                <a:lnTo>
                  <a:pt x="11631" y="8081"/>
                </a:lnTo>
                <a:moveTo>
                  <a:pt x="11631" y="4196"/>
                </a:moveTo>
                <a:lnTo>
                  <a:pt x="12369" y="4196"/>
                </a:lnTo>
                <a:lnTo>
                  <a:pt x="12369" y="4817"/>
                </a:lnTo>
                <a:lnTo>
                  <a:pt x="11631" y="4817"/>
                </a:lnTo>
                <a:lnTo>
                  <a:pt x="11631" y="4196"/>
                </a:lnTo>
                <a:moveTo>
                  <a:pt x="14400" y="4196"/>
                </a:moveTo>
                <a:lnTo>
                  <a:pt x="15138" y="4196"/>
                </a:lnTo>
                <a:lnTo>
                  <a:pt x="15138" y="4817"/>
                </a:lnTo>
                <a:lnTo>
                  <a:pt x="14400" y="4817"/>
                </a:lnTo>
                <a:lnTo>
                  <a:pt x="14400" y="4196"/>
                </a:lnTo>
                <a:moveTo>
                  <a:pt x="16985" y="4196"/>
                </a:moveTo>
                <a:lnTo>
                  <a:pt x="17723" y="4196"/>
                </a:lnTo>
                <a:lnTo>
                  <a:pt x="17723" y="4817"/>
                </a:lnTo>
                <a:lnTo>
                  <a:pt x="16985" y="4817"/>
                </a:lnTo>
                <a:lnTo>
                  <a:pt x="16985" y="4196"/>
                </a:lnTo>
                <a:moveTo>
                  <a:pt x="19754" y="4196"/>
                </a:moveTo>
                <a:lnTo>
                  <a:pt x="20492" y="4196"/>
                </a:lnTo>
                <a:lnTo>
                  <a:pt x="20492" y="4817"/>
                </a:lnTo>
                <a:lnTo>
                  <a:pt x="19754" y="4817"/>
                </a:lnTo>
                <a:lnTo>
                  <a:pt x="19754" y="4196"/>
                </a:lnTo>
                <a:moveTo>
                  <a:pt x="11631" y="9635"/>
                </a:moveTo>
                <a:lnTo>
                  <a:pt x="12369" y="9635"/>
                </a:lnTo>
                <a:lnTo>
                  <a:pt x="12369" y="10256"/>
                </a:lnTo>
                <a:lnTo>
                  <a:pt x="11631" y="10256"/>
                </a:lnTo>
                <a:lnTo>
                  <a:pt x="11631" y="9635"/>
                </a:lnTo>
                <a:moveTo>
                  <a:pt x="14400" y="9635"/>
                </a:moveTo>
                <a:lnTo>
                  <a:pt x="15138" y="9635"/>
                </a:lnTo>
                <a:lnTo>
                  <a:pt x="15138" y="10256"/>
                </a:lnTo>
                <a:lnTo>
                  <a:pt x="14400" y="10256"/>
                </a:lnTo>
                <a:lnTo>
                  <a:pt x="14400" y="9635"/>
                </a:lnTo>
                <a:moveTo>
                  <a:pt x="16985" y="9635"/>
                </a:moveTo>
                <a:lnTo>
                  <a:pt x="17723" y="9635"/>
                </a:lnTo>
                <a:lnTo>
                  <a:pt x="17723" y="10256"/>
                </a:lnTo>
                <a:lnTo>
                  <a:pt x="16985" y="10256"/>
                </a:lnTo>
                <a:lnTo>
                  <a:pt x="16985" y="9635"/>
                </a:lnTo>
                <a:moveTo>
                  <a:pt x="19754" y="9635"/>
                </a:moveTo>
                <a:lnTo>
                  <a:pt x="20492" y="9635"/>
                </a:lnTo>
                <a:lnTo>
                  <a:pt x="20492" y="10256"/>
                </a:lnTo>
                <a:lnTo>
                  <a:pt x="19754" y="10256"/>
                </a:lnTo>
                <a:lnTo>
                  <a:pt x="19754" y="9635"/>
                </a:lnTo>
                <a:moveTo>
                  <a:pt x="10892" y="14141"/>
                </a:moveTo>
                <a:lnTo>
                  <a:pt x="10892" y="15384"/>
                </a:lnTo>
                <a:lnTo>
                  <a:pt x="10892" y="20046"/>
                </a:lnTo>
                <a:lnTo>
                  <a:pt x="10892" y="21600"/>
                </a:lnTo>
                <a:lnTo>
                  <a:pt x="10892" y="14141"/>
                </a:lnTo>
                <a:moveTo>
                  <a:pt x="10892" y="4351"/>
                </a:moveTo>
                <a:lnTo>
                  <a:pt x="10892" y="3574"/>
                </a:lnTo>
                <a:lnTo>
                  <a:pt x="10892" y="932"/>
                </a:lnTo>
                <a:lnTo>
                  <a:pt x="10892" y="0"/>
                </a:lnTo>
                <a:lnTo>
                  <a:pt x="10892" y="4351"/>
                </a:lnTo>
              </a:path>
            </a:pathLst>
          </a:custGeom>
          <a:solidFill>
            <a:srgbClr val="FFFFCC"/>
          </a:solidFill>
          <a:ln w="9525">
            <a:solidFill>
              <a:srgbClr val="000000"/>
            </a:solidFill>
            <a:miter lim="800000"/>
            <a:headEnd/>
            <a:tailEnd/>
          </a:ln>
        </p:spPr>
        <p:txBody>
          <a:bodyPr/>
          <a:lstStyle/>
          <a:p>
            <a:endParaRPr lang="en-US"/>
          </a:p>
        </p:txBody>
      </p:sp>
      <p:sp>
        <p:nvSpPr>
          <p:cNvPr id="130055" name="Text Box 7"/>
          <p:cNvSpPr txBox="1">
            <a:spLocks noChangeArrowheads="1"/>
          </p:cNvSpPr>
          <p:nvPr/>
        </p:nvSpPr>
        <p:spPr bwMode="auto">
          <a:xfrm>
            <a:off x="8594725" y="1162050"/>
            <a:ext cx="549275" cy="3862388"/>
          </a:xfrm>
          <a:prstGeom prst="rect">
            <a:avLst/>
          </a:prstGeom>
          <a:noFill/>
          <a:ln w="9525">
            <a:noFill/>
            <a:miter lim="800000"/>
            <a:headEnd/>
            <a:tailEnd/>
          </a:ln>
          <a:effectLst/>
        </p:spPr>
        <p:txBody>
          <a:bodyPr vert="eaVert" wrap="none">
            <a:spAutoFit/>
          </a:bodyPr>
          <a:lstStyle/>
          <a:p>
            <a:pPr eaLnBrk="0" hangingPunct="0">
              <a:spcBef>
                <a:spcPct val="50000"/>
              </a:spcBef>
            </a:pPr>
            <a:r>
              <a:rPr lang="en-US" sz="2400" b="1">
                <a:solidFill>
                  <a:srgbClr val="00CC00"/>
                </a:solidFill>
              </a:rPr>
              <a:t>INFORMATION SYSTEMS</a:t>
            </a:r>
          </a:p>
        </p:txBody>
      </p:sp>
      <p:sp>
        <p:nvSpPr>
          <p:cNvPr id="130056" name="Text Box 8"/>
          <p:cNvSpPr txBox="1">
            <a:spLocks noChangeArrowheads="1"/>
          </p:cNvSpPr>
          <p:nvPr/>
        </p:nvSpPr>
        <p:spPr bwMode="auto">
          <a:xfrm>
            <a:off x="6235700" y="1417638"/>
            <a:ext cx="2209800" cy="1616075"/>
          </a:xfrm>
          <a:prstGeom prst="rect">
            <a:avLst/>
          </a:prstGeom>
          <a:noFill/>
          <a:ln w="9525">
            <a:noFill/>
            <a:miter lim="800000"/>
            <a:headEnd/>
            <a:tailEnd/>
          </a:ln>
          <a:effectLst/>
        </p:spPr>
        <p:txBody>
          <a:bodyPr>
            <a:spAutoFit/>
          </a:bodyPr>
          <a:lstStyle/>
          <a:p>
            <a:pPr eaLnBrk="0" hangingPunct="0"/>
            <a:r>
              <a:rPr lang="en-US" sz="2000" b="1">
                <a:solidFill>
                  <a:srgbClr val="00CC00"/>
                </a:solidFill>
              </a:rPr>
              <a:t>MIMOSA</a:t>
            </a:r>
          </a:p>
          <a:p>
            <a:pPr eaLnBrk="0" hangingPunct="0"/>
            <a:r>
              <a:rPr lang="en-US" sz="2000" b="1">
                <a:solidFill>
                  <a:srgbClr val="00CC00"/>
                </a:solidFill>
              </a:rPr>
              <a:t>OSA-EAI Information </a:t>
            </a:r>
          </a:p>
          <a:p>
            <a:pPr eaLnBrk="0" hangingPunct="0"/>
            <a:r>
              <a:rPr lang="en-US" sz="2000" b="1">
                <a:solidFill>
                  <a:srgbClr val="00CC00"/>
                </a:solidFill>
              </a:rPr>
              <a:t>Architecture</a:t>
            </a:r>
          </a:p>
          <a:p>
            <a:pPr eaLnBrk="0" hangingPunct="0"/>
            <a:r>
              <a:rPr lang="en-US" sz="2000" b="1">
                <a:solidFill>
                  <a:srgbClr val="00CC00"/>
                </a:solidFill>
              </a:rPr>
              <a:t>Standard</a:t>
            </a:r>
          </a:p>
        </p:txBody>
      </p:sp>
      <p:sp>
        <p:nvSpPr>
          <p:cNvPr id="130057" name="Line 9"/>
          <p:cNvSpPr>
            <a:spLocks noChangeShapeType="1"/>
          </p:cNvSpPr>
          <p:nvPr/>
        </p:nvSpPr>
        <p:spPr bwMode="auto">
          <a:xfrm flipH="1">
            <a:off x="3200400" y="3094038"/>
            <a:ext cx="5486400" cy="0"/>
          </a:xfrm>
          <a:prstGeom prst="line">
            <a:avLst/>
          </a:prstGeom>
          <a:noFill/>
          <a:ln w="203200">
            <a:solidFill>
              <a:srgbClr val="00CC00"/>
            </a:solidFill>
            <a:round/>
            <a:headEnd/>
            <a:tailEnd type="triangle" w="med" len="med"/>
          </a:ln>
          <a:effectLst/>
        </p:spPr>
        <p:txBody>
          <a:bodyPr/>
          <a:lstStyle/>
          <a:p>
            <a:endParaRPr lang="en-US"/>
          </a:p>
        </p:txBody>
      </p:sp>
      <p:sp>
        <p:nvSpPr>
          <p:cNvPr id="130058" name="Text Box 10"/>
          <p:cNvSpPr txBox="1">
            <a:spLocks noChangeArrowheads="1"/>
          </p:cNvSpPr>
          <p:nvPr/>
        </p:nvSpPr>
        <p:spPr bwMode="auto">
          <a:xfrm>
            <a:off x="0" y="1411288"/>
            <a:ext cx="549275" cy="3354387"/>
          </a:xfrm>
          <a:prstGeom prst="rect">
            <a:avLst/>
          </a:prstGeom>
          <a:noFill/>
          <a:ln w="9525">
            <a:noFill/>
            <a:miter lim="800000"/>
            <a:headEnd/>
            <a:tailEnd/>
          </a:ln>
          <a:effectLst/>
        </p:spPr>
        <p:txBody>
          <a:bodyPr vert="eaVert" wrap="none">
            <a:spAutoFit/>
          </a:bodyPr>
          <a:lstStyle/>
          <a:p>
            <a:pPr eaLnBrk="0" hangingPunct="0">
              <a:spcBef>
                <a:spcPct val="50000"/>
              </a:spcBef>
            </a:pPr>
            <a:r>
              <a:rPr lang="en-US" sz="2400" b="1">
                <a:solidFill>
                  <a:schemeClr val="accent2"/>
                </a:solidFill>
              </a:rPr>
              <a:t>EMBEDDED SYSTEMS</a:t>
            </a:r>
          </a:p>
        </p:txBody>
      </p:sp>
      <p:sp>
        <p:nvSpPr>
          <p:cNvPr id="130059" name="Text Box 11"/>
          <p:cNvSpPr txBox="1">
            <a:spLocks noChangeArrowheads="1"/>
          </p:cNvSpPr>
          <p:nvPr/>
        </p:nvSpPr>
        <p:spPr bwMode="auto">
          <a:xfrm>
            <a:off x="914400" y="1422400"/>
            <a:ext cx="1828800" cy="1616075"/>
          </a:xfrm>
          <a:prstGeom prst="rect">
            <a:avLst/>
          </a:prstGeom>
          <a:noFill/>
          <a:ln w="9525">
            <a:noFill/>
            <a:miter lim="800000"/>
            <a:headEnd/>
            <a:tailEnd/>
          </a:ln>
          <a:effectLst/>
        </p:spPr>
        <p:txBody>
          <a:bodyPr>
            <a:spAutoFit/>
          </a:bodyPr>
          <a:lstStyle/>
          <a:p>
            <a:pPr eaLnBrk="0" hangingPunct="0"/>
            <a:r>
              <a:rPr lang="en-US" sz="2000" b="1">
                <a:solidFill>
                  <a:schemeClr val="accent2"/>
                </a:solidFill>
              </a:rPr>
              <a:t>MIMOSA</a:t>
            </a:r>
          </a:p>
          <a:p>
            <a:pPr eaLnBrk="0" hangingPunct="0"/>
            <a:r>
              <a:rPr lang="en-US" sz="2000" b="1">
                <a:solidFill>
                  <a:schemeClr val="accent2"/>
                </a:solidFill>
              </a:rPr>
              <a:t> OSA-CBM Processing Architecture</a:t>
            </a:r>
          </a:p>
          <a:p>
            <a:pPr eaLnBrk="0" hangingPunct="0"/>
            <a:r>
              <a:rPr lang="en-US" sz="2000" b="1">
                <a:solidFill>
                  <a:schemeClr val="accent2"/>
                </a:solidFill>
              </a:rPr>
              <a:t>Standard</a:t>
            </a:r>
          </a:p>
        </p:txBody>
      </p:sp>
      <p:sp>
        <p:nvSpPr>
          <p:cNvPr id="130060" name="Line 12"/>
          <p:cNvSpPr>
            <a:spLocks noChangeShapeType="1"/>
          </p:cNvSpPr>
          <p:nvPr/>
        </p:nvSpPr>
        <p:spPr bwMode="auto">
          <a:xfrm>
            <a:off x="452438" y="3094038"/>
            <a:ext cx="2808287" cy="0"/>
          </a:xfrm>
          <a:prstGeom prst="line">
            <a:avLst/>
          </a:prstGeom>
          <a:noFill/>
          <a:ln w="101600">
            <a:solidFill>
              <a:schemeClr val="accent2"/>
            </a:solidFill>
            <a:round/>
            <a:headEnd/>
            <a:tailEnd type="triangle" w="med" len="med"/>
          </a:ln>
          <a:effectLst/>
        </p:spPr>
        <p:txBody>
          <a:bodyPr/>
          <a:lstStyle/>
          <a:p>
            <a:endParaRPr lang="en-US"/>
          </a:p>
        </p:txBody>
      </p:sp>
      <p:grpSp>
        <p:nvGrpSpPr>
          <p:cNvPr id="130061" name="Group 13"/>
          <p:cNvGrpSpPr>
            <a:grpSpLocks/>
          </p:cNvGrpSpPr>
          <p:nvPr/>
        </p:nvGrpSpPr>
        <p:grpSpPr bwMode="auto">
          <a:xfrm>
            <a:off x="6934200" y="4968875"/>
            <a:ext cx="990600" cy="365125"/>
            <a:chOff x="4176" y="3408"/>
            <a:chExt cx="624" cy="230"/>
          </a:xfrm>
        </p:grpSpPr>
        <p:sp>
          <p:nvSpPr>
            <p:cNvPr id="130062" name="Line 14"/>
            <p:cNvSpPr>
              <a:spLocks noChangeShapeType="1"/>
            </p:cNvSpPr>
            <p:nvPr/>
          </p:nvSpPr>
          <p:spPr bwMode="auto">
            <a:xfrm>
              <a:off x="4176" y="3504"/>
              <a:ext cx="624" cy="0"/>
            </a:xfrm>
            <a:prstGeom prst="line">
              <a:avLst/>
            </a:prstGeom>
            <a:noFill/>
            <a:ln w="57150">
              <a:solidFill>
                <a:schemeClr val="tx1"/>
              </a:solidFill>
              <a:round/>
              <a:headEnd type="triangle" w="med" len="med"/>
              <a:tailEnd type="triangle" w="med" len="med"/>
            </a:ln>
            <a:effectLst/>
          </p:spPr>
          <p:txBody>
            <a:bodyPr/>
            <a:lstStyle/>
            <a:p>
              <a:endParaRPr lang="en-US"/>
            </a:p>
          </p:txBody>
        </p:sp>
        <p:pic>
          <p:nvPicPr>
            <p:cNvPr id="130063" name="Picture 15" descr="global"/>
            <p:cNvPicPr>
              <a:picLocks noChangeAspect="1" noChangeArrowheads="1"/>
            </p:cNvPicPr>
            <p:nvPr/>
          </p:nvPicPr>
          <p:blipFill>
            <a:blip r:embed="rId4" cstate="print"/>
            <a:srcRect/>
            <a:stretch>
              <a:fillRect/>
            </a:stretch>
          </p:blipFill>
          <p:spPr bwMode="auto">
            <a:xfrm>
              <a:off x="4368" y="3408"/>
              <a:ext cx="230" cy="230"/>
            </a:xfrm>
            <a:prstGeom prst="rect">
              <a:avLst/>
            </a:prstGeom>
            <a:noFill/>
          </p:spPr>
        </p:pic>
      </p:grpSp>
      <p:grpSp>
        <p:nvGrpSpPr>
          <p:cNvPr id="130064" name="Group 16"/>
          <p:cNvGrpSpPr>
            <a:grpSpLocks/>
          </p:cNvGrpSpPr>
          <p:nvPr/>
        </p:nvGrpSpPr>
        <p:grpSpPr bwMode="auto">
          <a:xfrm>
            <a:off x="4648200" y="4968875"/>
            <a:ext cx="990600" cy="365125"/>
            <a:chOff x="3264" y="3341"/>
            <a:chExt cx="624" cy="230"/>
          </a:xfrm>
        </p:grpSpPr>
        <p:sp>
          <p:nvSpPr>
            <p:cNvPr id="130065" name="Line 17"/>
            <p:cNvSpPr>
              <a:spLocks noChangeShapeType="1"/>
            </p:cNvSpPr>
            <p:nvPr/>
          </p:nvSpPr>
          <p:spPr bwMode="auto">
            <a:xfrm>
              <a:off x="3264" y="3437"/>
              <a:ext cx="624" cy="0"/>
            </a:xfrm>
            <a:prstGeom prst="line">
              <a:avLst/>
            </a:prstGeom>
            <a:noFill/>
            <a:ln w="57150">
              <a:solidFill>
                <a:schemeClr val="tx1"/>
              </a:solidFill>
              <a:round/>
              <a:headEnd type="triangle" w="med" len="med"/>
              <a:tailEnd type="triangle" w="med" len="med"/>
            </a:ln>
            <a:effectLst/>
          </p:spPr>
          <p:txBody>
            <a:bodyPr/>
            <a:lstStyle/>
            <a:p>
              <a:endParaRPr lang="en-US"/>
            </a:p>
          </p:txBody>
        </p:sp>
        <p:pic>
          <p:nvPicPr>
            <p:cNvPr id="130066" name="Picture 18" descr="global"/>
            <p:cNvPicPr>
              <a:picLocks noChangeAspect="1" noChangeArrowheads="1"/>
            </p:cNvPicPr>
            <p:nvPr/>
          </p:nvPicPr>
          <p:blipFill>
            <a:blip r:embed="rId4" cstate="print"/>
            <a:srcRect/>
            <a:stretch>
              <a:fillRect/>
            </a:stretch>
          </p:blipFill>
          <p:spPr bwMode="auto">
            <a:xfrm>
              <a:off x="3456" y="3341"/>
              <a:ext cx="230" cy="230"/>
            </a:xfrm>
            <a:prstGeom prst="rect">
              <a:avLst/>
            </a:prstGeom>
            <a:noFill/>
          </p:spPr>
        </p:pic>
      </p:grpSp>
      <p:sp>
        <p:nvSpPr>
          <p:cNvPr id="130067" name="laptop"/>
          <p:cNvSpPr>
            <a:spLocks noEditPoints="1" noChangeArrowheads="1"/>
          </p:cNvSpPr>
          <p:nvPr/>
        </p:nvSpPr>
        <p:spPr bwMode="auto">
          <a:xfrm>
            <a:off x="4114800" y="4927600"/>
            <a:ext cx="609600" cy="447675"/>
          </a:xfrm>
          <a:custGeom>
            <a:avLst/>
            <a:gdLst>
              <a:gd name="T0" fmla="*/ 3362 w 21600"/>
              <a:gd name="T1" fmla="*/ 0 h 21600"/>
              <a:gd name="T2" fmla="*/ 3362 w 21600"/>
              <a:gd name="T3" fmla="*/ 7173 h 21600"/>
              <a:gd name="T4" fmla="*/ 18327 w 21600"/>
              <a:gd name="T5" fmla="*/ 0 h 21600"/>
              <a:gd name="T6" fmla="*/ 18327 w 21600"/>
              <a:gd name="T7" fmla="*/ 7173 h 21600"/>
              <a:gd name="T8" fmla="*/ 10800 w 21600"/>
              <a:gd name="T9" fmla="*/ 0 h 21600"/>
              <a:gd name="T10" fmla="*/ 10800 w 21600"/>
              <a:gd name="T11" fmla="*/ 21600 h 21600"/>
              <a:gd name="T12" fmla="*/ 0 w 21600"/>
              <a:gd name="T13" fmla="*/ 21600 h 21600"/>
              <a:gd name="T14" fmla="*/ 21600 w 21600"/>
              <a:gd name="T15" fmla="*/ 21600 h 21600"/>
              <a:gd name="T16" fmla="*/ 4445 w 21600"/>
              <a:gd name="T17" fmla="*/ 1858 h 21600"/>
              <a:gd name="T18" fmla="*/ 17311 w 21600"/>
              <a:gd name="T19" fmla="*/ 12323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extrusionOk="0">
                <a:moveTo>
                  <a:pt x="3362" y="0"/>
                </a:moveTo>
                <a:lnTo>
                  <a:pt x="18327" y="0"/>
                </a:lnTo>
                <a:lnTo>
                  <a:pt x="18327" y="14347"/>
                </a:lnTo>
                <a:lnTo>
                  <a:pt x="3362" y="14347"/>
                </a:lnTo>
                <a:lnTo>
                  <a:pt x="3362" y="0"/>
                </a:lnTo>
                <a:close/>
              </a:path>
              <a:path w="21600" h="21600" extrusionOk="0">
                <a:moveTo>
                  <a:pt x="3340" y="15068"/>
                </a:moveTo>
                <a:lnTo>
                  <a:pt x="0" y="19877"/>
                </a:lnTo>
                <a:lnTo>
                  <a:pt x="21600" y="19877"/>
                </a:lnTo>
                <a:lnTo>
                  <a:pt x="18327" y="15068"/>
                </a:lnTo>
                <a:lnTo>
                  <a:pt x="3340" y="15068"/>
                </a:lnTo>
                <a:close/>
              </a:path>
              <a:path w="21600" h="21600" extrusionOk="0">
                <a:moveTo>
                  <a:pt x="0" y="19877"/>
                </a:moveTo>
                <a:lnTo>
                  <a:pt x="0" y="21600"/>
                </a:lnTo>
                <a:lnTo>
                  <a:pt x="21600" y="21600"/>
                </a:lnTo>
                <a:lnTo>
                  <a:pt x="21600" y="19877"/>
                </a:lnTo>
                <a:lnTo>
                  <a:pt x="0" y="19877"/>
                </a:lnTo>
                <a:close/>
              </a:path>
              <a:path w="21600" h="21600" extrusionOk="0">
                <a:moveTo>
                  <a:pt x="4186" y="1523"/>
                </a:moveTo>
                <a:lnTo>
                  <a:pt x="17547" y="1523"/>
                </a:lnTo>
                <a:lnTo>
                  <a:pt x="17547" y="12744"/>
                </a:lnTo>
                <a:lnTo>
                  <a:pt x="4186" y="12744"/>
                </a:lnTo>
                <a:lnTo>
                  <a:pt x="4186" y="1523"/>
                </a:lnTo>
                <a:close/>
              </a:path>
              <a:path w="21600" h="21600" extrusionOk="0">
                <a:moveTo>
                  <a:pt x="3318" y="15549"/>
                </a:moveTo>
                <a:lnTo>
                  <a:pt x="2917" y="16110"/>
                </a:lnTo>
                <a:lnTo>
                  <a:pt x="18727" y="16110"/>
                </a:lnTo>
                <a:lnTo>
                  <a:pt x="18327" y="15549"/>
                </a:lnTo>
                <a:lnTo>
                  <a:pt x="3318" y="15549"/>
                </a:lnTo>
                <a:close/>
              </a:path>
              <a:path w="21600" h="21600" extrusionOk="0">
                <a:moveTo>
                  <a:pt x="6213" y="18314"/>
                </a:moveTo>
                <a:lnTo>
                  <a:pt x="5946" y="18875"/>
                </a:lnTo>
                <a:lnTo>
                  <a:pt x="15766" y="18875"/>
                </a:lnTo>
                <a:lnTo>
                  <a:pt x="15499" y="18314"/>
                </a:lnTo>
                <a:lnTo>
                  <a:pt x="6213" y="18314"/>
                </a:lnTo>
                <a:close/>
              </a:path>
              <a:path w="21600" h="21600" extrusionOk="0">
                <a:moveTo>
                  <a:pt x="2828" y="16471"/>
                </a:moveTo>
                <a:lnTo>
                  <a:pt x="2405" y="17072"/>
                </a:lnTo>
                <a:lnTo>
                  <a:pt x="19284" y="17072"/>
                </a:lnTo>
                <a:lnTo>
                  <a:pt x="18839" y="16471"/>
                </a:lnTo>
                <a:lnTo>
                  <a:pt x="2828" y="16471"/>
                </a:lnTo>
                <a:close/>
              </a:path>
              <a:path w="21600" h="21600" extrusionOk="0">
                <a:moveTo>
                  <a:pt x="2316" y="17352"/>
                </a:moveTo>
                <a:lnTo>
                  <a:pt x="1871" y="17953"/>
                </a:lnTo>
                <a:lnTo>
                  <a:pt x="19863" y="17953"/>
                </a:lnTo>
                <a:lnTo>
                  <a:pt x="19395" y="17352"/>
                </a:lnTo>
                <a:lnTo>
                  <a:pt x="2316" y="17352"/>
                </a:lnTo>
                <a:close/>
              </a:path>
            </a:pathLst>
          </a:custGeom>
          <a:solidFill>
            <a:srgbClr val="C0C0C0"/>
          </a:solidFill>
          <a:ln w="9525">
            <a:solidFill>
              <a:srgbClr val="000000"/>
            </a:solidFill>
            <a:miter lim="800000"/>
            <a:headEnd/>
            <a:tailEnd/>
          </a:ln>
        </p:spPr>
        <p:txBody>
          <a:bodyPr/>
          <a:lstStyle/>
          <a:p>
            <a:endParaRPr lang="en-US"/>
          </a:p>
        </p:txBody>
      </p:sp>
      <p:pic>
        <p:nvPicPr>
          <p:cNvPr id="130068" name="Picture 20"/>
          <p:cNvPicPr>
            <a:picLocks noChangeAspect="1" noChangeArrowheads="1"/>
          </p:cNvPicPr>
          <p:nvPr/>
        </p:nvPicPr>
        <p:blipFill>
          <a:blip r:embed="rId5" cstate="print"/>
          <a:srcRect/>
          <a:stretch>
            <a:fillRect/>
          </a:stretch>
        </p:blipFill>
        <p:spPr bwMode="auto">
          <a:xfrm>
            <a:off x="2590800" y="4787900"/>
            <a:ext cx="669925" cy="725488"/>
          </a:xfrm>
          <a:prstGeom prst="rect">
            <a:avLst/>
          </a:prstGeom>
          <a:noFill/>
          <a:ln w="9525">
            <a:noFill/>
            <a:miter lim="800000"/>
            <a:headEnd/>
            <a:tailEnd/>
          </a:ln>
          <a:effectLst/>
        </p:spPr>
      </p:pic>
      <p:sp>
        <p:nvSpPr>
          <p:cNvPr id="130069" name="Line 21"/>
          <p:cNvSpPr>
            <a:spLocks noChangeShapeType="1"/>
          </p:cNvSpPr>
          <p:nvPr/>
        </p:nvSpPr>
        <p:spPr bwMode="auto">
          <a:xfrm>
            <a:off x="8229600" y="3856038"/>
            <a:ext cx="0" cy="914400"/>
          </a:xfrm>
          <a:prstGeom prst="line">
            <a:avLst/>
          </a:prstGeom>
          <a:noFill/>
          <a:ln w="57150">
            <a:solidFill>
              <a:schemeClr val="tx1"/>
            </a:solidFill>
            <a:round/>
            <a:headEnd type="triangle" w="med" len="med"/>
            <a:tailEnd type="triangle" w="med" len="med"/>
          </a:ln>
          <a:effectLst/>
        </p:spPr>
        <p:txBody>
          <a:bodyPr/>
          <a:lstStyle/>
          <a:p>
            <a:endParaRPr lang="en-US"/>
          </a:p>
        </p:txBody>
      </p:sp>
      <p:pic>
        <p:nvPicPr>
          <p:cNvPr id="130070" name="Picture 22" descr="global"/>
          <p:cNvPicPr>
            <a:picLocks noChangeAspect="1" noChangeArrowheads="1"/>
          </p:cNvPicPr>
          <p:nvPr/>
        </p:nvPicPr>
        <p:blipFill>
          <a:blip r:embed="rId4" cstate="print"/>
          <a:srcRect/>
          <a:stretch>
            <a:fillRect/>
          </a:stretch>
        </p:blipFill>
        <p:spPr bwMode="auto">
          <a:xfrm>
            <a:off x="8047038" y="4160838"/>
            <a:ext cx="365125" cy="365125"/>
          </a:xfrm>
          <a:prstGeom prst="rect">
            <a:avLst/>
          </a:prstGeom>
          <a:noFill/>
        </p:spPr>
      </p:pic>
      <p:sp>
        <p:nvSpPr>
          <p:cNvPr id="130071" name="Line 23"/>
          <p:cNvSpPr>
            <a:spLocks noChangeShapeType="1"/>
          </p:cNvSpPr>
          <p:nvPr/>
        </p:nvSpPr>
        <p:spPr bwMode="auto">
          <a:xfrm>
            <a:off x="1143000" y="5151438"/>
            <a:ext cx="1524000" cy="0"/>
          </a:xfrm>
          <a:prstGeom prst="line">
            <a:avLst/>
          </a:prstGeom>
          <a:noFill/>
          <a:ln w="28575">
            <a:solidFill>
              <a:schemeClr val="accent1"/>
            </a:solidFill>
            <a:round/>
            <a:headEnd type="triangle" w="med" len="med"/>
            <a:tailEnd type="triangle" w="med" len="med"/>
          </a:ln>
          <a:effectLst/>
        </p:spPr>
        <p:txBody>
          <a:bodyPr/>
          <a:lstStyle/>
          <a:p>
            <a:endParaRPr lang="en-US"/>
          </a:p>
        </p:txBody>
      </p:sp>
      <p:sp>
        <p:nvSpPr>
          <p:cNvPr id="130072" name="Line 24"/>
          <p:cNvSpPr>
            <a:spLocks noChangeShapeType="1"/>
          </p:cNvSpPr>
          <p:nvPr/>
        </p:nvSpPr>
        <p:spPr bwMode="auto">
          <a:xfrm>
            <a:off x="1676400" y="4389438"/>
            <a:ext cx="990600" cy="609600"/>
          </a:xfrm>
          <a:prstGeom prst="line">
            <a:avLst/>
          </a:prstGeom>
          <a:noFill/>
          <a:ln w="28575">
            <a:solidFill>
              <a:schemeClr val="accent1"/>
            </a:solidFill>
            <a:round/>
            <a:headEnd type="triangle" w="med" len="med"/>
            <a:tailEnd type="triangle" w="med" len="med"/>
          </a:ln>
          <a:effectLst/>
        </p:spPr>
        <p:txBody>
          <a:bodyPr/>
          <a:lstStyle/>
          <a:p>
            <a:endParaRPr lang="en-US"/>
          </a:p>
        </p:txBody>
      </p:sp>
      <p:grpSp>
        <p:nvGrpSpPr>
          <p:cNvPr id="130073" name="Group 25"/>
          <p:cNvGrpSpPr>
            <a:grpSpLocks/>
          </p:cNvGrpSpPr>
          <p:nvPr/>
        </p:nvGrpSpPr>
        <p:grpSpPr bwMode="auto">
          <a:xfrm>
            <a:off x="3200400" y="4968875"/>
            <a:ext cx="990600" cy="365125"/>
            <a:chOff x="3264" y="3341"/>
            <a:chExt cx="624" cy="230"/>
          </a:xfrm>
        </p:grpSpPr>
        <p:sp>
          <p:nvSpPr>
            <p:cNvPr id="130074" name="Line 26"/>
            <p:cNvSpPr>
              <a:spLocks noChangeShapeType="1"/>
            </p:cNvSpPr>
            <p:nvPr/>
          </p:nvSpPr>
          <p:spPr bwMode="auto">
            <a:xfrm>
              <a:off x="3264" y="3437"/>
              <a:ext cx="624" cy="0"/>
            </a:xfrm>
            <a:prstGeom prst="line">
              <a:avLst/>
            </a:prstGeom>
            <a:noFill/>
            <a:ln w="57150">
              <a:solidFill>
                <a:schemeClr val="tx1"/>
              </a:solidFill>
              <a:round/>
              <a:headEnd type="triangle" w="med" len="med"/>
              <a:tailEnd type="triangle" w="med" len="med"/>
            </a:ln>
            <a:effectLst/>
          </p:spPr>
          <p:txBody>
            <a:bodyPr/>
            <a:lstStyle/>
            <a:p>
              <a:endParaRPr lang="en-US"/>
            </a:p>
          </p:txBody>
        </p:sp>
        <p:pic>
          <p:nvPicPr>
            <p:cNvPr id="130075" name="Picture 27" descr="global"/>
            <p:cNvPicPr>
              <a:picLocks noChangeAspect="1" noChangeArrowheads="1"/>
            </p:cNvPicPr>
            <p:nvPr/>
          </p:nvPicPr>
          <p:blipFill>
            <a:blip r:embed="rId4" cstate="print"/>
            <a:srcRect/>
            <a:stretch>
              <a:fillRect/>
            </a:stretch>
          </p:blipFill>
          <p:spPr bwMode="auto">
            <a:xfrm>
              <a:off x="3456" y="3341"/>
              <a:ext cx="230" cy="230"/>
            </a:xfrm>
            <a:prstGeom prst="rect">
              <a:avLst/>
            </a:prstGeom>
            <a:noFill/>
          </p:spPr>
        </p:pic>
      </p:grpSp>
      <p:sp>
        <p:nvSpPr>
          <p:cNvPr id="130076" name="Text Box 28"/>
          <p:cNvSpPr txBox="1">
            <a:spLocks noChangeArrowheads="1"/>
          </p:cNvSpPr>
          <p:nvPr/>
        </p:nvSpPr>
        <p:spPr bwMode="auto">
          <a:xfrm>
            <a:off x="2057400" y="3246438"/>
            <a:ext cx="1447800" cy="1557337"/>
          </a:xfrm>
          <a:prstGeom prst="rect">
            <a:avLst/>
          </a:prstGeom>
          <a:noFill/>
          <a:ln w="9525">
            <a:noFill/>
            <a:miter lim="800000"/>
            <a:headEnd/>
            <a:tailEnd/>
          </a:ln>
          <a:effectLst/>
        </p:spPr>
        <p:txBody>
          <a:bodyPr>
            <a:spAutoFit/>
          </a:bodyPr>
          <a:lstStyle/>
          <a:p>
            <a:pPr eaLnBrk="0" hangingPunct="0">
              <a:spcBef>
                <a:spcPct val="50000"/>
              </a:spcBef>
            </a:pPr>
            <a:r>
              <a:rPr lang="en-US" sz="2000">
                <a:solidFill>
                  <a:schemeClr val="accent2"/>
                </a:solidFill>
              </a:rPr>
              <a:t>At Platform Diagnostics</a:t>
            </a:r>
          </a:p>
          <a:p>
            <a:pPr eaLnBrk="0" hangingPunct="0">
              <a:spcBef>
                <a:spcPct val="50000"/>
              </a:spcBef>
            </a:pPr>
            <a:r>
              <a:rPr lang="en-US">
                <a:solidFill>
                  <a:schemeClr val="accent2"/>
                </a:solidFill>
              </a:rPr>
              <a:t>Portable Diagnostic Tools</a:t>
            </a:r>
          </a:p>
        </p:txBody>
      </p:sp>
      <p:sp>
        <p:nvSpPr>
          <p:cNvPr id="130077" name="Text Box 29"/>
          <p:cNvSpPr txBox="1">
            <a:spLocks noChangeArrowheads="1"/>
          </p:cNvSpPr>
          <p:nvPr/>
        </p:nvSpPr>
        <p:spPr bwMode="auto">
          <a:xfrm>
            <a:off x="6172200" y="3246438"/>
            <a:ext cx="2133600" cy="1068387"/>
          </a:xfrm>
          <a:prstGeom prst="rect">
            <a:avLst/>
          </a:prstGeom>
          <a:noFill/>
          <a:ln w="9525">
            <a:noFill/>
            <a:miter lim="800000"/>
            <a:headEnd/>
            <a:tailEnd/>
          </a:ln>
          <a:effectLst/>
        </p:spPr>
        <p:txBody>
          <a:bodyPr>
            <a:spAutoFit/>
          </a:bodyPr>
          <a:lstStyle/>
          <a:p>
            <a:pPr eaLnBrk="0" hangingPunct="0">
              <a:spcBef>
                <a:spcPct val="50000"/>
              </a:spcBef>
            </a:pPr>
            <a:r>
              <a:rPr lang="en-US" sz="2000">
                <a:solidFill>
                  <a:srgbClr val="00CC00"/>
                </a:solidFill>
              </a:rPr>
              <a:t>Maintenance Logistics</a:t>
            </a:r>
          </a:p>
          <a:p>
            <a:pPr eaLnBrk="0" hangingPunct="0">
              <a:spcBef>
                <a:spcPct val="50000"/>
              </a:spcBef>
            </a:pPr>
            <a:r>
              <a:rPr lang="en-US">
                <a:solidFill>
                  <a:srgbClr val="00CC00"/>
                </a:solidFill>
              </a:rPr>
              <a:t>EAM, CMMS</a:t>
            </a:r>
          </a:p>
        </p:txBody>
      </p:sp>
      <p:pic>
        <p:nvPicPr>
          <p:cNvPr id="130078" name="Picture 30" descr="tn00190_"/>
          <p:cNvPicPr>
            <a:picLocks noChangeAspect="1" noChangeArrowheads="1"/>
          </p:cNvPicPr>
          <p:nvPr/>
        </p:nvPicPr>
        <p:blipFill>
          <a:blip r:embed="rId6" cstate="print"/>
          <a:srcRect/>
          <a:stretch>
            <a:fillRect/>
          </a:stretch>
        </p:blipFill>
        <p:spPr bwMode="auto">
          <a:xfrm>
            <a:off x="1447800" y="3475038"/>
            <a:ext cx="533400" cy="393700"/>
          </a:xfrm>
          <a:prstGeom prst="rect">
            <a:avLst/>
          </a:prstGeom>
          <a:noFill/>
        </p:spPr>
      </p:pic>
      <p:pic>
        <p:nvPicPr>
          <p:cNvPr id="130079" name="Picture 31"/>
          <p:cNvPicPr>
            <a:picLocks noChangeAspect="1" noChangeArrowheads="1"/>
          </p:cNvPicPr>
          <p:nvPr/>
        </p:nvPicPr>
        <p:blipFill>
          <a:blip r:embed="rId7" cstate="print"/>
          <a:srcRect/>
          <a:stretch>
            <a:fillRect/>
          </a:stretch>
        </p:blipFill>
        <p:spPr bwMode="auto">
          <a:xfrm>
            <a:off x="533400" y="3627438"/>
            <a:ext cx="838200" cy="273050"/>
          </a:xfrm>
          <a:prstGeom prst="rect">
            <a:avLst/>
          </a:prstGeom>
          <a:noFill/>
          <a:ln w="9525">
            <a:noFill/>
            <a:miter lim="800000"/>
            <a:headEnd/>
            <a:tailEnd/>
          </a:ln>
          <a:effectLst/>
        </p:spPr>
      </p:pic>
      <p:pic>
        <p:nvPicPr>
          <p:cNvPr id="130080" name="Picture 32"/>
          <p:cNvPicPr>
            <a:picLocks noChangeAspect="1" noChangeArrowheads="1"/>
          </p:cNvPicPr>
          <p:nvPr/>
        </p:nvPicPr>
        <p:blipFill>
          <a:blip r:embed="rId8" cstate="print"/>
          <a:srcRect/>
          <a:stretch>
            <a:fillRect/>
          </a:stretch>
        </p:blipFill>
        <p:spPr bwMode="auto">
          <a:xfrm>
            <a:off x="381000" y="4614863"/>
            <a:ext cx="685800" cy="612775"/>
          </a:xfrm>
          <a:prstGeom prst="rect">
            <a:avLst/>
          </a:prstGeom>
          <a:noFill/>
          <a:ln w="9525">
            <a:noFill/>
            <a:miter lim="800000"/>
            <a:headEnd/>
            <a:tailEnd/>
          </a:ln>
          <a:effectLst/>
        </p:spPr>
      </p:pic>
      <p:pic>
        <p:nvPicPr>
          <p:cNvPr id="130081" name="Picture 33"/>
          <p:cNvPicPr>
            <a:picLocks noChangeAspect="1" noChangeArrowheads="1"/>
          </p:cNvPicPr>
          <p:nvPr/>
        </p:nvPicPr>
        <p:blipFill>
          <a:blip r:embed="rId9" cstate="print"/>
          <a:srcRect/>
          <a:stretch>
            <a:fillRect/>
          </a:stretch>
        </p:blipFill>
        <p:spPr bwMode="auto">
          <a:xfrm>
            <a:off x="685800" y="4008438"/>
            <a:ext cx="685800" cy="431800"/>
          </a:xfrm>
          <a:prstGeom prst="rect">
            <a:avLst/>
          </a:prstGeom>
          <a:noFill/>
          <a:ln w="9525">
            <a:noFill/>
            <a:miter lim="800000"/>
            <a:headEnd/>
            <a:tailEnd/>
          </a:ln>
          <a:effectLst/>
        </p:spPr>
      </p:pic>
      <p:pic>
        <p:nvPicPr>
          <p:cNvPr id="130082" name="Picture 34"/>
          <p:cNvPicPr>
            <a:picLocks noChangeAspect="1" noChangeArrowheads="1"/>
          </p:cNvPicPr>
          <p:nvPr/>
        </p:nvPicPr>
        <p:blipFill>
          <a:blip r:embed="rId10" cstate="print"/>
          <a:srcRect/>
          <a:stretch>
            <a:fillRect/>
          </a:stretch>
        </p:blipFill>
        <p:spPr bwMode="auto">
          <a:xfrm>
            <a:off x="3810000" y="3551238"/>
            <a:ext cx="1143000" cy="941387"/>
          </a:xfrm>
          <a:prstGeom prst="rect">
            <a:avLst/>
          </a:prstGeom>
          <a:noFill/>
          <a:ln w="9525">
            <a:noFill/>
            <a:miter lim="800000"/>
            <a:headEnd/>
            <a:tailEnd/>
          </a:ln>
          <a:effectLst/>
        </p:spPr>
      </p:pic>
      <p:pic>
        <p:nvPicPr>
          <p:cNvPr id="130083" name="Picture 35"/>
          <p:cNvPicPr>
            <a:picLocks noChangeAspect="1" noChangeArrowheads="1"/>
          </p:cNvPicPr>
          <p:nvPr/>
        </p:nvPicPr>
        <p:blipFill>
          <a:blip r:embed="rId11" cstate="print"/>
          <a:srcRect/>
          <a:stretch>
            <a:fillRect/>
          </a:stretch>
        </p:blipFill>
        <p:spPr bwMode="auto">
          <a:xfrm>
            <a:off x="1143000" y="4495800"/>
            <a:ext cx="457200" cy="287338"/>
          </a:xfrm>
          <a:prstGeom prst="rect">
            <a:avLst/>
          </a:prstGeom>
          <a:noFill/>
          <a:ln w="9525">
            <a:noFill/>
            <a:miter lim="800000"/>
            <a:headEnd/>
            <a:tailEnd/>
          </a:ln>
          <a:effectLst/>
        </p:spPr>
      </p:pic>
      <p:pic>
        <p:nvPicPr>
          <p:cNvPr id="130084" name="Picture 36" descr="j0261834"/>
          <p:cNvPicPr>
            <a:picLocks noChangeAspect="1" noChangeArrowheads="1"/>
          </p:cNvPicPr>
          <p:nvPr/>
        </p:nvPicPr>
        <p:blipFill>
          <a:blip r:embed="rId12" cstate="print"/>
          <a:srcRect/>
          <a:stretch>
            <a:fillRect/>
          </a:stretch>
        </p:blipFill>
        <p:spPr bwMode="auto">
          <a:xfrm>
            <a:off x="5638800" y="4503738"/>
            <a:ext cx="1316038" cy="1295400"/>
          </a:xfrm>
          <a:prstGeom prst="rect">
            <a:avLst/>
          </a:prstGeom>
          <a:noFill/>
        </p:spPr>
      </p:pic>
      <p:sp>
        <p:nvSpPr>
          <p:cNvPr id="130085" name="Text Box 37"/>
          <p:cNvSpPr txBox="1">
            <a:spLocks noChangeArrowheads="1"/>
          </p:cNvSpPr>
          <p:nvPr/>
        </p:nvSpPr>
        <p:spPr bwMode="auto">
          <a:xfrm>
            <a:off x="3095625" y="6659563"/>
            <a:ext cx="2952750" cy="198437"/>
          </a:xfrm>
          <a:prstGeom prst="rect">
            <a:avLst/>
          </a:prstGeom>
          <a:noFill/>
          <a:ln w="9525">
            <a:noFill/>
            <a:miter lim="800000"/>
            <a:headEnd/>
            <a:tailEnd/>
          </a:ln>
          <a:effectLst/>
        </p:spPr>
        <p:txBody>
          <a:bodyPr tIns="0" anchor="b" anchorCtr="1">
            <a:spAutoFit/>
          </a:bodyPr>
          <a:lstStyle/>
          <a:p>
            <a:pPr eaLnBrk="0" hangingPunct="0">
              <a:spcBef>
                <a:spcPct val="50000"/>
              </a:spcBef>
            </a:pPr>
            <a:r>
              <a:rPr lang="en-US" sz="1000" b="1">
                <a:solidFill>
                  <a:schemeClr val="tx1"/>
                </a:solidFill>
                <a:latin typeface="Comic Sans MS" pitchFamily="66" charset="0"/>
              </a:rPr>
              <a:t>Copyright 2007 MIMOSA</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1170" name="Rectangle 2"/>
          <p:cNvSpPr>
            <a:spLocks noGrp="1" noChangeArrowheads="1"/>
          </p:cNvSpPr>
          <p:nvPr>
            <p:ph type="title"/>
          </p:nvPr>
        </p:nvSpPr>
        <p:spPr>
          <a:xfrm>
            <a:off x="3334871" y="0"/>
            <a:ext cx="9144000" cy="1120775"/>
          </a:xfrm>
        </p:spPr>
        <p:txBody>
          <a:bodyPr/>
          <a:lstStyle/>
          <a:p>
            <a:r>
              <a:rPr lang="en-US" sz="3600" dirty="0"/>
              <a:t>ISO 13374 Standard</a:t>
            </a:r>
          </a:p>
        </p:txBody>
      </p:sp>
      <p:sp>
        <p:nvSpPr>
          <p:cNvPr id="2311171" name="Rectangle 3"/>
          <p:cNvSpPr>
            <a:spLocks noChangeArrowheads="1"/>
          </p:cNvSpPr>
          <p:nvPr/>
        </p:nvSpPr>
        <p:spPr bwMode="auto">
          <a:xfrm>
            <a:off x="0" y="1450398"/>
            <a:ext cx="8936038" cy="4576763"/>
          </a:xfrm>
          <a:prstGeom prst="rect">
            <a:avLst/>
          </a:prstGeom>
          <a:noFill/>
          <a:ln w="9525">
            <a:noFill/>
            <a:miter lim="800000"/>
            <a:headEnd/>
            <a:tailEnd/>
          </a:ln>
          <a:effectLst/>
        </p:spPr>
        <p:txBody>
          <a:bodyPr/>
          <a:lstStyle/>
          <a:p>
            <a:pPr marL="1143000" lvl="2" indent="-228600" algn="l">
              <a:spcBef>
                <a:spcPct val="20000"/>
              </a:spcBef>
              <a:buFont typeface="CG Times" pitchFamily="18" charset="0"/>
              <a:buChar char="–"/>
            </a:pPr>
            <a:r>
              <a:rPr lang="en-US" sz="2400" b="0" dirty="0">
                <a:solidFill>
                  <a:schemeClr val="tx1"/>
                </a:solidFill>
                <a:latin typeface="Comic Sans MS" pitchFamily="66" charset="0"/>
              </a:rPr>
              <a:t>Published standard for open software specifications which will allow machine condition monitoring data and information to be processed, communicated and displayed by various software packages without platform-specific, vendor-specific, or hardware-specific protocols</a:t>
            </a:r>
          </a:p>
          <a:p>
            <a:pPr marL="1143000" lvl="2" indent="-228600" algn="l">
              <a:spcBef>
                <a:spcPct val="20000"/>
              </a:spcBef>
              <a:buFont typeface="CG Times" pitchFamily="18" charset="0"/>
              <a:buChar char="–"/>
            </a:pPr>
            <a:r>
              <a:rPr lang="en-US" sz="2400" b="0" dirty="0">
                <a:solidFill>
                  <a:schemeClr val="tx1"/>
                </a:solidFill>
                <a:latin typeface="Comic Sans MS" pitchFamily="66" charset="0"/>
              </a:rPr>
              <a:t>ISO 13374 Parts 1 and 2 provide an informative Annexes which provides a reference to the open, vendor-neutral, XML-based consensus standards which are compliant with the architecture as described</a:t>
            </a:r>
          </a:p>
          <a:p>
            <a:pPr marL="1143000" lvl="2" indent="-228600" algn="l">
              <a:spcBef>
                <a:spcPct val="20000"/>
              </a:spcBef>
              <a:buFont typeface="CG Times" pitchFamily="18" charset="0"/>
              <a:buChar char="–"/>
            </a:pPr>
            <a:r>
              <a:rPr lang="en-US" sz="2400" b="0" dirty="0">
                <a:solidFill>
                  <a:schemeClr val="tx1"/>
                </a:solidFill>
                <a:latin typeface="Comic Sans MS" pitchFamily="66" charset="0"/>
              </a:rPr>
              <a:t>MIMOSA’s OSA-EAI and OSA-CBM Specifications are currently the only ones listed as compliant in this Annex</a:t>
            </a:r>
          </a:p>
          <a:p>
            <a:pPr marL="1143000" lvl="2" indent="-228600" algn="l">
              <a:spcBef>
                <a:spcPct val="20000"/>
              </a:spcBef>
              <a:buFont typeface="CG Times" pitchFamily="18" charset="0"/>
              <a:buChar char="–"/>
            </a:pPr>
            <a:endParaRPr lang="en-US" sz="2400" b="0" dirty="0">
              <a:solidFill>
                <a:schemeClr val="tx1"/>
              </a:solidFill>
              <a:latin typeface="Comic Sans MS" pitchFamily="66" charset="0"/>
            </a:endParaRPr>
          </a:p>
        </p:txBody>
      </p:sp>
      <p:pic>
        <p:nvPicPr>
          <p:cNvPr id="2311172" name="Picture 4"/>
          <p:cNvPicPr>
            <a:picLocks noChangeAspect="1" noChangeArrowheads="1"/>
          </p:cNvPicPr>
          <p:nvPr/>
        </p:nvPicPr>
        <p:blipFill>
          <a:blip r:embed="rId3" cstate="print"/>
          <a:srcRect/>
          <a:stretch>
            <a:fillRect/>
          </a:stretch>
        </p:blipFill>
        <p:spPr bwMode="auto">
          <a:xfrm>
            <a:off x="0" y="1389929"/>
            <a:ext cx="796925" cy="685800"/>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7074" name="Rectangle 2"/>
          <p:cNvSpPr>
            <a:spLocks noChangeArrowheads="1"/>
          </p:cNvSpPr>
          <p:nvPr/>
        </p:nvSpPr>
        <p:spPr bwMode="auto">
          <a:xfrm>
            <a:off x="457200" y="0"/>
            <a:ext cx="8229600" cy="1143000"/>
          </a:xfrm>
          <a:prstGeom prst="rect">
            <a:avLst/>
          </a:prstGeom>
          <a:noFill/>
          <a:ln w="9525">
            <a:noFill/>
            <a:miter lim="800000"/>
            <a:headEnd/>
            <a:tailEnd/>
          </a:ln>
          <a:effectLst/>
        </p:spPr>
        <p:txBody>
          <a:bodyPr anchor="ctr"/>
          <a:lstStyle/>
          <a:p>
            <a:pPr algn="r"/>
            <a:endParaRPr lang="en-US" sz="3200" b="0">
              <a:solidFill>
                <a:srgbClr val="46007D"/>
              </a:solidFill>
              <a:latin typeface="Comic Sans MS" pitchFamily="66" charset="0"/>
            </a:endParaRPr>
          </a:p>
        </p:txBody>
      </p:sp>
      <p:pic>
        <p:nvPicPr>
          <p:cNvPr id="2307075" name="Picture 3"/>
          <p:cNvPicPr>
            <a:picLocks noChangeAspect="1" noChangeArrowheads="1"/>
          </p:cNvPicPr>
          <p:nvPr/>
        </p:nvPicPr>
        <p:blipFill>
          <a:blip r:embed="rId3" cstate="print"/>
          <a:srcRect/>
          <a:stretch>
            <a:fillRect/>
          </a:stretch>
        </p:blipFill>
        <p:spPr bwMode="auto">
          <a:xfrm>
            <a:off x="403412" y="1562100"/>
            <a:ext cx="796925" cy="685800"/>
          </a:xfrm>
          <a:prstGeom prst="rect">
            <a:avLst/>
          </a:prstGeom>
          <a:noFill/>
          <a:ln w="9525" algn="ctr">
            <a:noFill/>
            <a:miter lim="800000"/>
            <a:headEnd/>
            <a:tailEnd/>
          </a:ln>
          <a:effectLst/>
        </p:spPr>
      </p:pic>
      <p:sp>
        <p:nvSpPr>
          <p:cNvPr id="2307076" name="Rectangle 4"/>
          <p:cNvSpPr>
            <a:spLocks noGrp="1" noChangeArrowheads="1"/>
          </p:cNvSpPr>
          <p:nvPr>
            <p:ph type="title"/>
          </p:nvPr>
        </p:nvSpPr>
        <p:spPr/>
        <p:txBody>
          <a:bodyPr/>
          <a:lstStyle/>
          <a:p>
            <a:r>
              <a:rPr lang="en-US" sz="2400"/>
              <a:t>OSA-EAI Based Upon 5-Layer ISO 13374-2</a:t>
            </a:r>
            <a:br>
              <a:rPr lang="en-US" sz="2400"/>
            </a:br>
            <a:r>
              <a:rPr lang="en-US" sz="2400"/>
              <a:t> Open Information Architecture Requirements</a:t>
            </a:r>
          </a:p>
        </p:txBody>
      </p:sp>
      <p:sp>
        <p:nvSpPr>
          <p:cNvPr id="2307077" name="Rectangle 5"/>
          <p:cNvSpPr>
            <a:spLocks noChangeArrowheads="1"/>
          </p:cNvSpPr>
          <p:nvPr/>
        </p:nvSpPr>
        <p:spPr bwMode="auto">
          <a:xfrm>
            <a:off x="1900238" y="3070226"/>
            <a:ext cx="3863975" cy="638175"/>
          </a:xfrm>
          <a:prstGeom prst="rect">
            <a:avLst/>
          </a:prstGeom>
          <a:noFill/>
          <a:ln w="9525">
            <a:noFill/>
            <a:miter lim="800000"/>
            <a:headEnd/>
            <a:tailEnd/>
          </a:ln>
          <a:effectLst/>
        </p:spPr>
        <p:txBody>
          <a:bodyPr wrap="none" anchor="ctr"/>
          <a:lstStyle/>
          <a:p>
            <a:endParaRPr lang="en-US"/>
          </a:p>
        </p:txBody>
      </p:sp>
      <p:sp>
        <p:nvSpPr>
          <p:cNvPr id="2307078" name="Rectangle 6"/>
          <p:cNvSpPr>
            <a:spLocks noChangeArrowheads="1"/>
          </p:cNvSpPr>
          <p:nvPr/>
        </p:nvSpPr>
        <p:spPr bwMode="auto">
          <a:xfrm>
            <a:off x="1711325" y="4291013"/>
            <a:ext cx="5578475" cy="498475"/>
          </a:xfrm>
          <a:prstGeom prst="rect">
            <a:avLst/>
          </a:prstGeom>
          <a:solidFill>
            <a:srgbClr val="FF6600"/>
          </a:solidFill>
          <a:ln w="19050">
            <a:solidFill>
              <a:schemeClr val="tx1"/>
            </a:solidFill>
            <a:miter lim="800000"/>
            <a:headEnd/>
            <a:tailEnd/>
          </a:ln>
          <a:effectLst/>
        </p:spPr>
        <p:txBody>
          <a:bodyPr lIns="90488" tIns="44450" rIns="90488" bIns="44450" anchor="ctr" anchorCtr="1"/>
          <a:lstStyle/>
          <a:p>
            <a:r>
              <a:rPr lang="en-US" sz="2400">
                <a:solidFill>
                  <a:schemeClr val="tx1"/>
                </a:solidFill>
                <a:latin typeface="Arial" charset="0"/>
              </a:rPr>
              <a:t>Conceptual Information Model</a:t>
            </a:r>
          </a:p>
        </p:txBody>
      </p:sp>
      <p:sp>
        <p:nvSpPr>
          <p:cNvPr id="2307079" name="Rectangle 7"/>
          <p:cNvSpPr>
            <a:spLocks noChangeArrowheads="1"/>
          </p:cNvSpPr>
          <p:nvPr/>
        </p:nvSpPr>
        <p:spPr bwMode="auto">
          <a:xfrm>
            <a:off x="1711325" y="3757613"/>
            <a:ext cx="5578475" cy="533400"/>
          </a:xfrm>
          <a:prstGeom prst="rect">
            <a:avLst/>
          </a:prstGeom>
          <a:solidFill>
            <a:srgbClr val="FF9966"/>
          </a:solidFill>
          <a:ln w="19050">
            <a:solidFill>
              <a:schemeClr val="tx1"/>
            </a:solidFill>
            <a:miter lim="800000"/>
            <a:headEnd/>
            <a:tailEnd/>
          </a:ln>
          <a:effectLst/>
        </p:spPr>
        <p:txBody>
          <a:bodyPr lIns="90488" tIns="44450" rIns="90488" bIns="44450" anchor="ctr" anchorCtr="1"/>
          <a:lstStyle/>
          <a:p>
            <a:r>
              <a:rPr lang="en-US" sz="2400">
                <a:solidFill>
                  <a:schemeClr val="tx1"/>
                </a:solidFill>
                <a:latin typeface="Arial" charset="0"/>
              </a:rPr>
              <a:t>Implementation Data Model</a:t>
            </a:r>
          </a:p>
        </p:txBody>
      </p:sp>
      <p:sp>
        <p:nvSpPr>
          <p:cNvPr id="2307080" name="Rectangle 8"/>
          <p:cNvSpPr>
            <a:spLocks noChangeArrowheads="1"/>
          </p:cNvSpPr>
          <p:nvPr/>
        </p:nvSpPr>
        <p:spPr bwMode="auto">
          <a:xfrm>
            <a:off x="1711325" y="3221038"/>
            <a:ext cx="5578475" cy="541338"/>
          </a:xfrm>
          <a:prstGeom prst="rect">
            <a:avLst/>
          </a:prstGeom>
          <a:solidFill>
            <a:srgbClr val="FFCC66"/>
          </a:solidFill>
          <a:ln w="19050">
            <a:solidFill>
              <a:schemeClr val="tx1"/>
            </a:solidFill>
            <a:miter lim="800000"/>
            <a:headEnd/>
            <a:tailEnd/>
          </a:ln>
          <a:effectLst/>
        </p:spPr>
        <p:txBody>
          <a:bodyPr wrap="none" anchor="ctr" anchorCtr="1"/>
          <a:lstStyle/>
          <a:p>
            <a:r>
              <a:rPr lang="en-US" sz="2400">
                <a:solidFill>
                  <a:schemeClr val="tx1"/>
                </a:solidFill>
                <a:latin typeface="Arial" charset="0"/>
              </a:rPr>
              <a:t>Reference Data Library</a:t>
            </a:r>
          </a:p>
        </p:txBody>
      </p:sp>
      <p:sp>
        <p:nvSpPr>
          <p:cNvPr id="2307081" name="Rectangle 9"/>
          <p:cNvSpPr>
            <a:spLocks noChangeArrowheads="1"/>
          </p:cNvSpPr>
          <p:nvPr/>
        </p:nvSpPr>
        <p:spPr bwMode="auto">
          <a:xfrm>
            <a:off x="1711325" y="4792663"/>
            <a:ext cx="5578475" cy="498475"/>
          </a:xfrm>
          <a:prstGeom prst="rect">
            <a:avLst/>
          </a:prstGeom>
          <a:solidFill>
            <a:srgbClr val="FF5050"/>
          </a:solidFill>
          <a:ln w="19050">
            <a:solidFill>
              <a:schemeClr val="tx1"/>
            </a:solidFill>
            <a:miter lim="800000"/>
            <a:headEnd/>
            <a:tailEnd/>
          </a:ln>
          <a:effectLst/>
        </p:spPr>
        <p:txBody>
          <a:bodyPr lIns="90488" tIns="44450" rIns="90488" bIns="44450" anchor="ctr" anchorCtr="1"/>
          <a:lstStyle/>
          <a:p>
            <a:r>
              <a:rPr lang="en-US" sz="2400">
                <a:solidFill>
                  <a:schemeClr val="tx1"/>
                </a:solidFill>
                <a:latin typeface="Arial" charset="0"/>
              </a:rPr>
              <a:t>Semantic Definitions</a:t>
            </a:r>
          </a:p>
        </p:txBody>
      </p:sp>
      <p:sp>
        <p:nvSpPr>
          <p:cNvPr id="2307082" name="Rectangle 10"/>
          <p:cNvSpPr>
            <a:spLocks noChangeArrowheads="1"/>
          </p:cNvSpPr>
          <p:nvPr/>
        </p:nvSpPr>
        <p:spPr bwMode="auto">
          <a:xfrm>
            <a:off x="1711325" y="2679701"/>
            <a:ext cx="5578475" cy="541337"/>
          </a:xfrm>
          <a:prstGeom prst="rect">
            <a:avLst/>
          </a:prstGeom>
          <a:solidFill>
            <a:srgbClr val="FFFF66"/>
          </a:solidFill>
          <a:ln w="19050">
            <a:solidFill>
              <a:schemeClr val="tx1"/>
            </a:solidFill>
            <a:miter lim="800000"/>
            <a:headEnd/>
            <a:tailEnd/>
          </a:ln>
          <a:effectLst/>
        </p:spPr>
        <p:txBody>
          <a:bodyPr wrap="none" anchor="ctr" anchorCtr="1"/>
          <a:lstStyle/>
          <a:p>
            <a:r>
              <a:rPr lang="en-US" sz="2400">
                <a:solidFill>
                  <a:schemeClr val="tx1"/>
                </a:solidFill>
                <a:latin typeface="Arial" charset="0"/>
              </a:rPr>
              <a:t>Data Document Definitions</a:t>
            </a:r>
          </a:p>
        </p:txBody>
      </p:sp>
      <p:sp>
        <p:nvSpPr>
          <p:cNvPr id="2307083" name="Text Box 11"/>
          <p:cNvSpPr txBox="1">
            <a:spLocks noChangeArrowheads="1"/>
          </p:cNvSpPr>
          <p:nvPr/>
        </p:nvSpPr>
        <p:spPr bwMode="auto">
          <a:xfrm>
            <a:off x="1028700" y="1371600"/>
            <a:ext cx="7200900" cy="830997"/>
          </a:xfrm>
          <a:prstGeom prst="rect">
            <a:avLst/>
          </a:prstGeom>
          <a:noFill/>
          <a:ln w="9525">
            <a:noFill/>
            <a:miter lim="800000"/>
            <a:headEnd/>
            <a:tailEnd/>
          </a:ln>
          <a:effectLst/>
        </p:spPr>
        <p:txBody>
          <a:bodyPr wrap="square">
            <a:spAutoFit/>
          </a:bodyPr>
          <a:lstStyle/>
          <a:p>
            <a:pPr eaLnBrk="1" hangingPunct="1">
              <a:spcBef>
                <a:spcPct val="50000"/>
              </a:spcBef>
            </a:pPr>
            <a:r>
              <a:rPr lang="en-US" sz="2400" i="1" dirty="0">
                <a:solidFill>
                  <a:schemeClr val="tx1"/>
                </a:solidFill>
                <a:latin typeface="Arial" charset="0"/>
              </a:rPr>
              <a:t>ISO 13374-2 Open Information Architecture </a:t>
            </a:r>
            <a:r>
              <a:rPr lang="en-US" sz="2400" i="1" dirty="0" smtClean="0">
                <a:solidFill>
                  <a:schemeClr val="tx1"/>
                </a:solidFill>
                <a:latin typeface="Arial" charset="0"/>
              </a:rPr>
              <a:t>Requirements</a:t>
            </a:r>
            <a:endParaRPr lang="en-US" sz="2400" i="1" dirty="0">
              <a:solidFill>
                <a:schemeClr val="tx1"/>
              </a:solidFill>
              <a:latin typeface="Arial" charset="0"/>
            </a:endParaRP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9122" name="Rectangle 2"/>
          <p:cNvSpPr>
            <a:spLocks noChangeArrowheads="1"/>
          </p:cNvSpPr>
          <p:nvPr/>
        </p:nvSpPr>
        <p:spPr bwMode="auto">
          <a:xfrm>
            <a:off x="457200" y="0"/>
            <a:ext cx="8229600" cy="1143000"/>
          </a:xfrm>
          <a:prstGeom prst="rect">
            <a:avLst/>
          </a:prstGeom>
          <a:noFill/>
          <a:ln w="9525">
            <a:noFill/>
            <a:miter lim="800000"/>
            <a:headEnd/>
            <a:tailEnd/>
          </a:ln>
          <a:effectLst/>
        </p:spPr>
        <p:txBody>
          <a:bodyPr anchor="ctr"/>
          <a:lstStyle/>
          <a:p>
            <a:pPr algn="r"/>
            <a:endParaRPr lang="en-US" sz="3200" b="0">
              <a:solidFill>
                <a:srgbClr val="46007D"/>
              </a:solidFill>
              <a:latin typeface="Comic Sans MS" pitchFamily="66" charset="0"/>
            </a:endParaRPr>
          </a:p>
        </p:txBody>
      </p:sp>
      <p:sp>
        <p:nvSpPr>
          <p:cNvPr id="2309124" name="Rectangle 4"/>
          <p:cNvSpPr>
            <a:spLocks noGrp="1" noChangeArrowheads="1"/>
          </p:cNvSpPr>
          <p:nvPr>
            <p:ph type="title"/>
          </p:nvPr>
        </p:nvSpPr>
        <p:spPr/>
        <p:txBody>
          <a:bodyPr/>
          <a:lstStyle/>
          <a:p>
            <a:r>
              <a:rPr lang="en-US" sz="2400" dirty="0"/>
              <a:t>OSA-EAI Based Upon 5-Layer ISO 13374-2</a:t>
            </a:r>
            <a:br>
              <a:rPr lang="en-US" sz="2400" dirty="0"/>
            </a:br>
            <a:r>
              <a:rPr lang="en-US" sz="2400" dirty="0"/>
              <a:t> Open Information Architecture Requirements</a:t>
            </a:r>
          </a:p>
        </p:txBody>
      </p:sp>
      <p:sp>
        <p:nvSpPr>
          <p:cNvPr id="2309130" name="Rectangle 10"/>
          <p:cNvSpPr>
            <a:spLocks noChangeArrowheads="1"/>
          </p:cNvSpPr>
          <p:nvPr/>
        </p:nvSpPr>
        <p:spPr bwMode="auto">
          <a:xfrm>
            <a:off x="1836472" y="1678076"/>
            <a:ext cx="5849486" cy="461665"/>
          </a:xfrm>
          <a:prstGeom prst="rect">
            <a:avLst/>
          </a:prstGeom>
          <a:noFill/>
          <a:ln w="9525">
            <a:noFill/>
            <a:miter lim="800000"/>
            <a:headEnd/>
            <a:tailEnd/>
          </a:ln>
          <a:effectLst/>
        </p:spPr>
        <p:txBody>
          <a:bodyPr wrap="none">
            <a:spAutoFit/>
          </a:bodyPr>
          <a:lstStyle/>
          <a:p>
            <a:pPr algn="l" eaLnBrk="1" hangingPunct="1">
              <a:spcBef>
                <a:spcPct val="50000"/>
              </a:spcBef>
            </a:pPr>
            <a:r>
              <a:rPr lang="en-US" sz="2400" i="1" dirty="0" smtClean="0">
                <a:solidFill>
                  <a:schemeClr val="tx1"/>
                </a:solidFill>
                <a:latin typeface="Arial" charset="0"/>
              </a:rPr>
              <a:t>OSA-EAI V3.2.3 Information </a:t>
            </a:r>
            <a:r>
              <a:rPr lang="en-US" sz="2400" i="1" dirty="0">
                <a:solidFill>
                  <a:schemeClr val="tx1"/>
                </a:solidFill>
                <a:latin typeface="Arial" charset="0"/>
              </a:rPr>
              <a:t>Architecture</a:t>
            </a:r>
          </a:p>
        </p:txBody>
      </p:sp>
      <p:pic>
        <p:nvPicPr>
          <p:cNvPr id="29" name="Picture 6" descr="logo"/>
          <p:cNvPicPr>
            <a:picLocks noChangeAspect="1" noChangeArrowheads="1"/>
          </p:cNvPicPr>
          <p:nvPr/>
        </p:nvPicPr>
        <p:blipFill>
          <a:blip r:embed="rId3" cstate="print"/>
          <a:srcRect/>
          <a:stretch>
            <a:fillRect/>
          </a:stretch>
        </p:blipFill>
        <p:spPr>
          <a:xfrm>
            <a:off x="242870" y="1553926"/>
            <a:ext cx="1652588" cy="650875"/>
          </a:xfrm>
          <a:prstGeom prst="rect">
            <a:avLst/>
          </a:prstGeom>
          <a:noFill/>
          <a:ln/>
        </p:spPr>
      </p:pic>
      <p:sp>
        <p:nvSpPr>
          <p:cNvPr id="24" name="Rectangle 5"/>
          <p:cNvSpPr>
            <a:spLocks noChangeArrowheads="1"/>
          </p:cNvSpPr>
          <p:nvPr/>
        </p:nvSpPr>
        <p:spPr bwMode="auto">
          <a:xfrm>
            <a:off x="347353" y="4990606"/>
            <a:ext cx="4224647" cy="405472"/>
          </a:xfrm>
          <a:prstGeom prst="rect">
            <a:avLst/>
          </a:prstGeom>
          <a:solidFill>
            <a:srgbClr val="FF6600"/>
          </a:solidFill>
          <a:ln w="19050">
            <a:solidFill>
              <a:schemeClr val="tx1"/>
            </a:solidFill>
            <a:miter lim="800000"/>
            <a:headEnd/>
            <a:tailEnd/>
          </a:ln>
        </p:spPr>
        <p:txBody>
          <a:bodyPr lIns="90488" tIns="44450" rIns="90488" bIns="44450" anchor="ctr" anchorCtr="1"/>
          <a:lstStyle/>
          <a:p>
            <a:r>
              <a:rPr lang="en-US" sz="1400" b="1" dirty="0" smtClean="0">
                <a:solidFill>
                  <a:srgbClr val="000000"/>
                </a:solidFill>
                <a:latin typeface="Arial" charset="0"/>
              </a:rPr>
              <a:t>Common Conceptual Object Model (CCOM)</a:t>
            </a:r>
          </a:p>
          <a:p>
            <a:r>
              <a:rPr lang="en-US" sz="1400" b="1" dirty="0" smtClean="0">
                <a:solidFill>
                  <a:srgbClr val="000000"/>
                </a:solidFill>
                <a:latin typeface="Arial" charset="0"/>
              </a:rPr>
              <a:t>UML Class Model</a:t>
            </a:r>
          </a:p>
        </p:txBody>
      </p:sp>
      <p:sp>
        <p:nvSpPr>
          <p:cNvPr id="25" name="Rectangle 6"/>
          <p:cNvSpPr>
            <a:spLocks noChangeArrowheads="1"/>
          </p:cNvSpPr>
          <p:nvPr/>
        </p:nvSpPr>
        <p:spPr bwMode="auto">
          <a:xfrm>
            <a:off x="4560578" y="4602461"/>
            <a:ext cx="4057650" cy="400050"/>
          </a:xfrm>
          <a:prstGeom prst="rect">
            <a:avLst/>
          </a:prstGeom>
          <a:solidFill>
            <a:srgbClr val="FF9966"/>
          </a:solidFill>
          <a:ln w="19050">
            <a:solidFill>
              <a:schemeClr val="tx1"/>
            </a:solidFill>
            <a:miter lim="800000"/>
            <a:headEnd/>
            <a:tailEnd/>
          </a:ln>
        </p:spPr>
        <p:txBody>
          <a:bodyPr lIns="90488" tIns="44450" rIns="90488" bIns="44450" anchor="ctr" anchorCtr="1"/>
          <a:lstStyle/>
          <a:p>
            <a:r>
              <a:rPr lang="en-US" sz="1400" b="1" dirty="0" smtClean="0">
                <a:solidFill>
                  <a:srgbClr val="000000"/>
                </a:solidFill>
                <a:latin typeface="Arial" charset="0"/>
              </a:rPr>
              <a:t>CRIS Markup Language (CRIS-ML) Persistence Model in XML Schema</a:t>
            </a:r>
          </a:p>
        </p:txBody>
      </p:sp>
      <p:sp>
        <p:nvSpPr>
          <p:cNvPr id="26" name="Rectangle 7"/>
          <p:cNvSpPr>
            <a:spLocks noChangeArrowheads="1"/>
          </p:cNvSpPr>
          <p:nvPr/>
        </p:nvSpPr>
        <p:spPr bwMode="auto">
          <a:xfrm>
            <a:off x="4560578" y="4188124"/>
            <a:ext cx="4057650" cy="414338"/>
          </a:xfrm>
          <a:prstGeom prst="rect">
            <a:avLst/>
          </a:prstGeom>
          <a:solidFill>
            <a:srgbClr val="FFCC66"/>
          </a:solidFill>
          <a:ln w="19050">
            <a:solidFill>
              <a:schemeClr val="tx1"/>
            </a:solidFill>
            <a:miter lim="800000"/>
            <a:headEnd/>
            <a:tailEnd/>
          </a:ln>
        </p:spPr>
        <p:txBody>
          <a:bodyPr wrap="none" anchor="ctr" anchorCtr="1"/>
          <a:lstStyle/>
          <a:p>
            <a:r>
              <a:rPr lang="en-US" sz="1400" b="1" dirty="0" smtClean="0">
                <a:solidFill>
                  <a:srgbClr val="000000"/>
                </a:solidFill>
                <a:latin typeface="Arial" charset="0"/>
              </a:rPr>
              <a:t>CRIS-ML Reference Data Library</a:t>
            </a:r>
          </a:p>
        </p:txBody>
      </p:sp>
      <p:sp>
        <p:nvSpPr>
          <p:cNvPr id="27" name="Rectangle 8"/>
          <p:cNvSpPr>
            <a:spLocks noChangeArrowheads="1"/>
          </p:cNvSpPr>
          <p:nvPr/>
        </p:nvSpPr>
        <p:spPr bwMode="auto">
          <a:xfrm>
            <a:off x="347356" y="5382728"/>
            <a:ext cx="8270875" cy="357971"/>
          </a:xfrm>
          <a:prstGeom prst="rect">
            <a:avLst/>
          </a:prstGeom>
          <a:solidFill>
            <a:srgbClr val="FF5050"/>
          </a:solidFill>
          <a:ln w="19050">
            <a:solidFill>
              <a:schemeClr val="tx1"/>
            </a:solidFill>
            <a:miter lim="800000"/>
            <a:headEnd/>
            <a:tailEnd/>
          </a:ln>
        </p:spPr>
        <p:txBody>
          <a:bodyPr lIns="90488" tIns="44450" rIns="90488" bIns="44450" anchor="ctr" anchorCtr="1"/>
          <a:lstStyle/>
          <a:p>
            <a:r>
              <a:rPr lang="en-US" sz="1400" b="1" dirty="0" smtClean="0">
                <a:solidFill>
                  <a:srgbClr val="000000"/>
                </a:solidFill>
                <a:latin typeface="Arial" charset="0"/>
              </a:rPr>
              <a:t>Terminology Dictionary</a:t>
            </a:r>
          </a:p>
        </p:txBody>
      </p:sp>
      <p:sp>
        <p:nvSpPr>
          <p:cNvPr id="28" name="Rectangle 9"/>
          <p:cNvSpPr>
            <a:spLocks noChangeArrowheads="1"/>
          </p:cNvSpPr>
          <p:nvPr/>
        </p:nvSpPr>
        <p:spPr bwMode="auto">
          <a:xfrm>
            <a:off x="4560578" y="3436840"/>
            <a:ext cx="1365250" cy="751284"/>
          </a:xfrm>
          <a:prstGeom prst="rect">
            <a:avLst/>
          </a:prstGeom>
          <a:solidFill>
            <a:srgbClr val="FFFF66"/>
          </a:solidFill>
          <a:ln w="19050">
            <a:solidFill>
              <a:schemeClr val="tx1"/>
            </a:solidFill>
            <a:miter lim="800000"/>
            <a:headEnd/>
            <a:tailEnd/>
          </a:ln>
        </p:spPr>
        <p:txBody>
          <a:bodyPr wrap="none" anchor="ctr" anchorCtr="1"/>
          <a:lstStyle/>
          <a:p>
            <a:r>
              <a:rPr lang="en-US" sz="1200" b="1" smtClean="0">
                <a:solidFill>
                  <a:srgbClr val="000000"/>
                </a:solidFill>
                <a:latin typeface="Arial" charset="0"/>
              </a:rPr>
              <a:t>CRIS-ML</a:t>
            </a:r>
          </a:p>
          <a:p>
            <a:r>
              <a:rPr lang="en-US" sz="1200" b="1" smtClean="0">
                <a:solidFill>
                  <a:srgbClr val="000000"/>
                </a:solidFill>
                <a:latin typeface="Arial" charset="0"/>
              </a:rPr>
              <a:t>Document</a:t>
            </a:r>
          </a:p>
          <a:p>
            <a:r>
              <a:rPr lang="en-US" sz="1200" b="1" smtClean="0">
                <a:solidFill>
                  <a:srgbClr val="000000"/>
                </a:solidFill>
                <a:latin typeface="Arial" charset="0"/>
              </a:rPr>
              <a:t>XML</a:t>
            </a:r>
          </a:p>
          <a:p>
            <a:r>
              <a:rPr lang="en-US" sz="1200" b="1" smtClean="0">
                <a:solidFill>
                  <a:srgbClr val="000000"/>
                </a:solidFill>
                <a:latin typeface="Arial" charset="0"/>
              </a:rPr>
              <a:t>Schema</a:t>
            </a:r>
          </a:p>
        </p:txBody>
      </p:sp>
      <p:sp>
        <p:nvSpPr>
          <p:cNvPr id="48" name="Rectangle 6"/>
          <p:cNvSpPr>
            <a:spLocks noChangeArrowheads="1"/>
          </p:cNvSpPr>
          <p:nvPr/>
        </p:nvSpPr>
        <p:spPr bwMode="auto">
          <a:xfrm>
            <a:off x="347356" y="4602462"/>
            <a:ext cx="4213225" cy="404813"/>
          </a:xfrm>
          <a:prstGeom prst="rect">
            <a:avLst/>
          </a:prstGeom>
          <a:solidFill>
            <a:srgbClr val="FF9966"/>
          </a:solidFill>
          <a:ln w="19050">
            <a:solidFill>
              <a:schemeClr val="tx1"/>
            </a:solidFill>
            <a:miter lim="800000"/>
            <a:headEnd/>
            <a:tailEnd/>
          </a:ln>
        </p:spPr>
        <p:txBody>
          <a:bodyPr lIns="90488" tIns="44450" rIns="90488" bIns="44450" anchor="ctr" anchorCtr="1"/>
          <a:lstStyle/>
          <a:p>
            <a:r>
              <a:rPr lang="en-US" sz="1400" b="1" dirty="0" smtClean="0">
                <a:solidFill>
                  <a:srgbClr val="000000"/>
                </a:solidFill>
                <a:latin typeface="Arial" charset="0"/>
              </a:rPr>
              <a:t>CCOM Markup Language (CCOM-ML) </a:t>
            </a:r>
          </a:p>
          <a:p>
            <a:r>
              <a:rPr lang="en-US" sz="1400" b="1" dirty="0" smtClean="0">
                <a:solidFill>
                  <a:srgbClr val="000000"/>
                </a:solidFill>
                <a:latin typeface="Arial" charset="0"/>
              </a:rPr>
              <a:t>Object Model in XML Schema</a:t>
            </a:r>
          </a:p>
        </p:txBody>
      </p:sp>
      <p:sp>
        <p:nvSpPr>
          <p:cNvPr id="49" name="Rectangle 7"/>
          <p:cNvSpPr>
            <a:spLocks noChangeArrowheads="1"/>
          </p:cNvSpPr>
          <p:nvPr/>
        </p:nvSpPr>
        <p:spPr bwMode="auto">
          <a:xfrm>
            <a:off x="347356" y="4188124"/>
            <a:ext cx="4213225" cy="414338"/>
          </a:xfrm>
          <a:prstGeom prst="rect">
            <a:avLst/>
          </a:prstGeom>
          <a:solidFill>
            <a:srgbClr val="FFCC66"/>
          </a:solidFill>
          <a:ln w="19050">
            <a:solidFill>
              <a:schemeClr val="tx1"/>
            </a:solidFill>
            <a:miter lim="800000"/>
            <a:headEnd/>
            <a:tailEnd/>
          </a:ln>
        </p:spPr>
        <p:txBody>
          <a:bodyPr wrap="none" anchor="ctr" anchorCtr="1"/>
          <a:lstStyle/>
          <a:p>
            <a:r>
              <a:rPr lang="en-US" sz="1400" b="1" dirty="0" smtClean="0">
                <a:solidFill>
                  <a:srgbClr val="000000"/>
                </a:solidFill>
                <a:latin typeface="Arial" charset="0"/>
              </a:rPr>
              <a:t>CCOM-ML Reference Data Library</a:t>
            </a:r>
          </a:p>
        </p:txBody>
      </p:sp>
      <p:sp>
        <p:nvSpPr>
          <p:cNvPr id="50" name="Rectangle 9"/>
          <p:cNvSpPr>
            <a:spLocks noChangeArrowheads="1"/>
          </p:cNvSpPr>
          <p:nvPr/>
        </p:nvSpPr>
        <p:spPr bwMode="auto">
          <a:xfrm>
            <a:off x="5925831" y="3436840"/>
            <a:ext cx="1401763" cy="751284"/>
          </a:xfrm>
          <a:prstGeom prst="rect">
            <a:avLst/>
          </a:prstGeom>
          <a:solidFill>
            <a:srgbClr val="FFFF66"/>
          </a:solidFill>
          <a:ln w="19050">
            <a:solidFill>
              <a:schemeClr val="tx1"/>
            </a:solidFill>
            <a:miter lim="800000"/>
            <a:headEnd/>
            <a:tailEnd/>
          </a:ln>
        </p:spPr>
        <p:txBody>
          <a:bodyPr wrap="none" anchor="ctr" anchorCtr="1"/>
          <a:lstStyle/>
          <a:p>
            <a:r>
              <a:rPr lang="en-US" sz="1200" b="1" smtClean="0">
                <a:solidFill>
                  <a:srgbClr val="000000"/>
                </a:solidFill>
                <a:latin typeface="Arial" charset="0"/>
              </a:rPr>
              <a:t>CRIS-ML</a:t>
            </a:r>
          </a:p>
          <a:p>
            <a:r>
              <a:rPr lang="en-US" sz="1200" b="1" smtClean="0">
                <a:solidFill>
                  <a:srgbClr val="000000"/>
                </a:solidFill>
                <a:latin typeface="Arial" charset="0"/>
              </a:rPr>
              <a:t>Document</a:t>
            </a:r>
          </a:p>
          <a:p>
            <a:r>
              <a:rPr lang="en-US" sz="1200" b="1" smtClean="0">
                <a:solidFill>
                  <a:srgbClr val="000000"/>
                </a:solidFill>
                <a:latin typeface="Arial" charset="0"/>
              </a:rPr>
              <a:t>Client/Server</a:t>
            </a:r>
          </a:p>
          <a:p>
            <a:r>
              <a:rPr lang="en-US" sz="1200" b="1" smtClean="0">
                <a:solidFill>
                  <a:srgbClr val="000000"/>
                </a:solidFill>
                <a:latin typeface="Arial" charset="0"/>
              </a:rPr>
              <a:t>Transactions</a:t>
            </a:r>
          </a:p>
        </p:txBody>
      </p:sp>
      <p:sp>
        <p:nvSpPr>
          <p:cNvPr id="51" name="Rectangle 9"/>
          <p:cNvSpPr>
            <a:spLocks noChangeArrowheads="1"/>
          </p:cNvSpPr>
          <p:nvPr/>
        </p:nvSpPr>
        <p:spPr bwMode="auto">
          <a:xfrm>
            <a:off x="7327594" y="3436840"/>
            <a:ext cx="1290637" cy="751284"/>
          </a:xfrm>
          <a:prstGeom prst="rect">
            <a:avLst/>
          </a:prstGeom>
          <a:solidFill>
            <a:srgbClr val="FFFF66"/>
          </a:solidFill>
          <a:ln w="19050">
            <a:solidFill>
              <a:schemeClr val="tx1"/>
            </a:solidFill>
            <a:miter lim="800000"/>
            <a:headEnd/>
            <a:tailEnd/>
          </a:ln>
        </p:spPr>
        <p:txBody>
          <a:bodyPr wrap="none" anchor="ctr" anchorCtr="1"/>
          <a:lstStyle/>
          <a:p>
            <a:r>
              <a:rPr lang="en-US" sz="1200" b="1" smtClean="0">
                <a:solidFill>
                  <a:srgbClr val="000000"/>
                </a:solidFill>
                <a:latin typeface="Arial" charset="0"/>
              </a:rPr>
              <a:t>CRIS-ML </a:t>
            </a:r>
          </a:p>
          <a:p>
            <a:r>
              <a:rPr lang="en-US" sz="1200" b="1" smtClean="0">
                <a:solidFill>
                  <a:srgbClr val="000000"/>
                </a:solidFill>
                <a:latin typeface="Arial" charset="0"/>
              </a:rPr>
              <a:t>Atomic Data</a:t>
            </a:r>
          </a:p>
          <a:p>
            <a:r>
              <a:rPr lang="en-US" sz="1200" b="1" smtClean="0">
                <a:solidFill>
                  <a:srgbClr val="000000"/>
                </a:solidFill>
                <a:latin typeface="Arial" charset="0"/>
              </a:rPr>
              <a:t>Client/Server</a:t>
            </a:r>
          </a:p>
          <a:p>
            <a:r>
              <a:rPr lang="en-US" sz="1200" b="1" smtClean="0">
                <a:solidFill>
                  <a:srgbClr val="000000"/>
                </a:solidFill>
                <a:latin typeface="Arial" charset="0"/>
              </a:rPr>
              <a:t>Transactions</a:t>
            </a:r>
          </a:p>
        </p:txBody>
      </p:sp>
      <p:sp>
        <p:nvSpPr>
          <p:cNvPr id="52" name="Rectangle 9"/>
          <p:cNvSpPr>
            <a:spLocks noChangeArrowheads="1"/>
          </p:cNvSpPr>
          <p:nvPr/>
        </p:nvSpPr>
        <p:spPr bwMode="auto">
          <a:xfrm>
            <a:off x="2454811" y="3436840"/>
            <a:ext cx="2105767" cy="751284"/>
          </a:xfrm>
          <a:prstGeom prst="rect">
            <a:avLst/>
          </a:prstGeom>
          <a:solidFill>
            <a:srgbClr val="FFFF66"/>
          </a:solidFill>
          <a:ln w="19050">
            <a:solidFill>
              <a:schemeClr val="tx1"/>
            </a:solidFill>
            <a:miter lim="800000"/>
            <a:headEnd/>
            <a:tailEnd/>
          </a:ln>
        </p:spPr>
        <p:txBody>
          <a:bodyPr wrap="none" anchor="ctr" anchorCtr="1"/>
          <a:lstStyle/>
          <a:p>
            <a:r>
              <a:rPr lang="en-US" sz="1200" b="1" dirty="0" smtClean="0">
                <a:solidFill>
                  <a:srgbClr val="000000"/>
                </a:solidFill>
                <a:latin typeface="Arial" charset="0"/>
              </a:rPr>
              <a:t>CCOM-ML ISBM </a:t>
            </a:r>
          </a:p>
          <a:p>
            <a:r>
              <a:rPr lang="en-US" sz="1200" b="1" dirty="0" smtClean="0">
                <a:solidFill>
                  <a:srgbClr val="000000"/>
                </a:solidFill>
                <a:latin typeface="Arial" charset="0"/>
              </a:rPr>
              <a:t>Business Object Document</a:t>
            </a:r>
          </a:p>
          <a:p>
            <a:r>
              <a:rPr lang="en-US" sz="1200" b="1" dirty="0" smtClean="0">
                <a:solidFill>
                  <a:srgbClr val="000000"/>
                </a:solidFill>
                <a:latin typeface="Arial" charset="0"/>
              </a:rPr>
              <a:t>Transactions</a:t>
            </a:r>
          </a:p>
          <a:p>
            <a:r>
              <a:rPr lang="en-US" sz="1200" b="1" dirty="0" smtClean="0">
                <a:solidFill>
                  <a:srgbClr val="000000"/>
                </a:solidFill>
                <a:latin typeface="Arial" charset="0"/>
              </a:rPr>
              <a:t>(finalizing in 2012)</a:t>
            </a:r>
          </a:p>
        </p:txBody>
      </p:sp>
      <p:sp>
        <p:nvSpPr>
          <p:cNvPr id="53" name="Rectangle 9"/>
          <p:cNvSpPr>
            <a:spLocks noChangeArrowheads="1"/>
          </p:cNvSpPr>
          <p:nvPr/>
        </p:nvSpPr>
        <p:spPr bwMode="auto">
          <a:xfrm>
            <a:off x="5925831" y="2491485"/>
            <a:ext cx="1401763" cy="759619"/>
          </a:xfrm>
          <a:prstGeom prst="rect">
            <a:avLst/>
          </a:prstGeom>
          <a:solidFill>
            <a:srgbClr val="66FF33"/>
          </a:solidFill>
          <a:ln w="19050">
            <a:solidFill>
              <a:schemeClr val="tx1"/>
            </a:solidFill>
            <a:miter lim="800000"/>
            <a:headEnd/>
            <a:tailEnd/>
          </a:ln>
        </p:spPr>
        <p:txBody>
          <a:bodyPr wrap="none" anchor="ctr" anchorCtr="1"/>
          <a:lstStyle/>
          <a:p>
            <a:r>
              <a:rPr lang="en-US" sz="1100" b="1" smtClean="0">
                <a:solidFill>
                  <a:srgbClr val="000000"/>
                </a:solidFill>
                <a:latin typeface="Arial" charset="0"/>
              </a:rPr>
              <a:t>Tech-CDE</a:t>
            </a:r>
          </a:p>
          <a:p>
            <a:r>
              <a:rPr lang="en-US" sz="1100" b="1" smtClean="0">
                <a:solidFill>
                  <a:srgbClr val="000000"/>
                </a:solidFill>
                <a:latin typeface="Arial" charset="0"/>
              </a:rPr>
              <a:t>Document</a:t>
            </a:r>
          </a:p>
          <a:p>
            <a:r>
              <a:rPr lang="en-US" sz="1100" b="1" smtClean="0">
                <a:solidFill>
                  <a:srgbClr val="000000"/>
                </a:solidFill>
                <a:latin typeface="Arial" charset="0"/>
              </a:rPr>
              <a:t>SOAP</a:t>
            </a:r>
          </a:p>
          <a:p>
            <a:r>
              <a:rPr lang="en-US" sz="1100" b="1" smtClean="0">
                <a:solidFill>
                  <a:srgbClr val="000000"/>
                </a:solidFill>
                <a:latin typeface="Arial" charset="0"/>
              </a:rPr>
              <a:t>Client/Server</a:t>
            </a:r>
          </a:p>
        </p:txBody>
      </p:sp>
      <p:sp>
        <p:nvSpPr>
          <p:cNvPr id="54" name="Rectangle 9"/>
          <p:cNvSpPr>
            <a:spLocks noChangeArrowheads="1"/>
          </p:cNvSpPr>
          <p:nvPr/>
        </p:nvSpPr>
        <p:spPr bwMode="auto">
          <a:xfrm>
            <a:off x="7327594" y="2487911"/>
            <a:ext cx="1290637" cy="763191"/>
          </a:xfrm>
          <a:prstGeom prst="rect">
            <a:avLst/>
          </a:prstGeom>
          <a:solidFill>
            <a:srgbClr val="66FF33"/>
          </a:solidFill>
          <a:ln w="19050">
            <a:solidFill>
              <a:schemeClr val="tx1"/>
            </a:solidFill>
            <a:miter lim="800000"/>
            <a:headEnd/>
            <a:tailEnd/>
          </a:ln>
        </p:spPr>
        <p:txBody>
          <a:bodyPr wrap="none" anchor="ctr" anchorCtr="1"/>
          <a:lstStyle/>
          <a:p>
            <a:r>
              <a:rPr lang="en-US" sz="1100" b="1" smtClean="0">
                <a:solidFill>
                  <a:srgbClr val="000000"/>
                </a:solidFill>
                <a:latin typeface="Arial" charset="0"/>
              </a:rPr>
              <a:t>Tech-XML</a:t>
            </a:r>
          </a:p>
          <a:p>
            <a:r>
              <a:rPr lang="en-US" sz="1100" b="1" smtClean="0">
                <a:solidFill>
                  <a:srgbClr val="000000"/>
                </a:solidFill>
                <a:latin typeface="Arial" charset="0"/>
              </a:rPr>
              <a:t>Atomic Data</a:t>
            </a:r>
          </a:p>
          <a:p>
            <a:r>
              <a:rPr lang="en-US" sz="1100" b="1" smtClean="0">
                <a:solidFill>
                  <a:srgbClr val="000000"/>
                </a:solidFill>
                <a:latin typeface="Arial" charset="0"/>
              </a:rPr>
              <a:t>SOAP</a:t>
            </a:r>
          </a:p>
          <a:p>
            <a:r>
              <a:rPr lang="en-US" sz="1100" b="1" smtClean="0">
                <a:solidFill>
                  <a:srgbClr val="000000"/>
                </a:solidFill>
                <a:latin typeface="Arial" charset="0"/>
              </a:rPr>
              <a:t>Client/Server</a:t>
            </a:r>
          </a:p>
        </p:txBody>
      </p:sp>
      <p:sp>
        <p:nvSpPr>
          <p:cNvPr id="55" name="Rectangle 9"/>
          <p:cNvSpPr>
            <a:spLocks noChangeArrowheads="1"/>
          </p:cNvSpPr>
          <p:nvPr/>
        </p:nvSpPr>
        <p:spPr bwMode="auto">
          <a:xfrm>
            <a:off x="2454811" y="2487911"/>
            <a:ext cx="2105767" cy="763191"/>
          </a:xfrm>
          <a:prstGeom prst="rect">
            <a:avLst/>
          </a:prstGeom>
          <a:solidFill>
            <a:srgbClr val="66FF33"/>
          </a:solidFill>
          <a:ln w="19050">
            <a:solidFill>
              <a:schemeClr val="tx1"/>
            </a:solidFill>
            <a:miter lim="800000"/>
            <a:headEnd/>
            <a:tailEnd/>
          </a:ln>
        </p:spPr>
        <p:txBody>
          <a:bodyPr wrap="none" anchor="ctr" anchorCtr="1"/>
          <a:lstStyle/>
          <a:p>
            <a:r>
              <a:rPr lang="en-US" sz="1100" b="1" dirty="0" smtClean="0">
                <a:solidFill>
                  <a:srgbClr val="000000"/>
                </a:solidFill>
                <a:latin typeface="Arial" charset="0"/>
              </a:rPr>
              <a:t>CCOM-ML ISBM</a:t>
            </a:r>
          </a:p>
          <a:p>
            <a:r>
              <a:rPr lang="en-US" sz="1100" b="1" dirty="0" smtClean="0">
                <a:solidFill>
                  <a:srgbClr val="000000"/>
                </a:solidFill>
                <a:latin typeface="Arial" charset="0"/>
              </a:rPr>
              <a:t>Business Object Document</a:t>
            </a:r>
          </a:p>
          <a:p>
            <a:r>
              <a:rPr lang="en-US" sz="1100" b="1" dirty="0" smtClean="0">
                <a:solidFill>
                  <a:srgbClr val="000000"/>
                </a:solidFill>
                <a:latin typeface="Arial" charset="0"/>
              </a:rPr>
              <a:t>Producer / Consumer</a:t>
            </a:r>
          </a:p>
        </p:txBody>
      </p:sp>
      <p:sp>
        <p:nvSpPr>
          <p:cNvPr id="56" name="Rectangle 9"/>
          <p:cNvSpPr>
            <a:spLocks noChangeArrowheads="1"/>
          </p:cNvSpPr>
          <p:nvPr/>
        </p:nvSpPr>
        <p:spPr bwMode="auto">
          <a:xfrm>
            <a:off x="4560578" y="2487911"/>
            <a:ext cx="1365250" cy="763191"/>
          </a:xfrm>
          <a:prstGeom prst="rect">
            <a:avLst/>
          </a:prstGeom>
          <a:solidFill>
            <a:srgbClr val="66FF33"/>
          </a:solidFill>
          <a:ln w="19050">
            <a:solidFill>
              <a:schemeClr val="tx1"/>
            </a:solidFill>
            <a:miter lim="800000"/>
            <a:headEnd/>
            <a:tailEnd/>
          </a:ln>
        </p:spPr>
        <p:txBody>
          <a:bodyPr wrap="none" anchor="ctr" anchorCtr="1"/>
          <a:lstStyle/>
          <a:p>
            <a:r>
              <a:rPr lang="en-US" sz="1100" b="1" dirty="0" smtClean="0">
                <a:solidFill>
                  <a:srgbClr val="000000"/>
                </a:solidFill>
                <a:latin typeface="Arial" charset="0"/>
              </a:rPr>
              <a:t>Tech-Doc</a:t>
            </a:r>
          </a:p>
          <a:p>
            <a:r>
              <a:rPr lang="en-US" sz="1100" b="1" dirty="0" smtClean="0">
                <a:solidFill>
                  <a:srgbClr val="000000"/>
                </a:solidFill>
                <a:latin typeface="Arial" charset="0"/>
              </a:rPr>
              <a:t>XML Document</a:t>
            </a:r>
          </a:p>
          <a:p>
            <a:r>
              <a:rPr lang="en-US" sz="1100" b="1" dirty="0" smtClean="0">
                <a:solidFill>
                  <a:srgbClr val="000000"/>
                </a:solidFill>
                <a:latin typeface="Arial" charset="0"/>
              </a:rPr>
              <a:t>Producer / </a:t>
            </a:r>
          </a:p>
          <a:p>
            <a:r>
              <a:rPr lang="en-US" sz="1100" b="1" dirty="0" smtClean="0">
                <a:solidFill>
                  <a:srgbClr val="000000"/>
                </a:solidFill>
                <a:latin typeface="Arial" charset="0"/>
              </a:rPr>
              <a:t>Consumer</a:t>
            </a:r>
          </a:p>
        </p:txBody>
      </p:sp>
      <p:sp>
        <p:nvSpPr>
          <p:cNvPr id="57" name="Rectangle 9"/>
          <p:cNvSpPr>
            <a:spLocks noChangeArrowheads="1"/>
          </p:cNvSpPr>
          <p:nvPr/>
        </p:nvSpPr>
        <p:spPr bwMode="auto">
          <a:xfrm>
            <a:off x="347356" y="3436840"/>
            <a:ext cx="2100781" cy="751284"/>
          </a:xfrm>
          <a:prstGeom prst="rect">
            <a:avLst/>
          </a:prstGeom>
          <a:solidFill>
            <a:srgbClr val="FFFF66"/>
          </a:solidFill>
          <a:ln w="19050">
            <a:solidFill>
              <a:schemeClr val="tx1"/>
            </a:solidFill>
            <a:miter lim="800000"/>
            <a:headEnd/>
            <a:tailEnd/>
          </a:ln>
        </p:spPr>
        <p:txBody>
          <a:bodyPr wrap="none" anchor="ctr" anchorCtr="1"/>
          <a:lstStyle/>
          <a:p>
            <a:r>
              <a:rPr lang="en-US" sz="1200" b="1" dirty="0" smtClean="0">
                <a:solidFill>
                  <a:srgbClr val="000000"/>
                </a:solidFill>
                <a:latin typeface="Arial" charset="0"/>
              </a:rPr>
              <a:t>CCOM-ML</a:t>
            </a:r>
          </a:p>
          <a:p>
            <a:r>
              <a:rPr lang="en-US" sz="1200" b="1" dirty="0" smtClean="0">
                <a:solidFill>
                  <a:srgbClr val="000000"/>
                </a:solidFill>
                <a:latin typeface="Arial" charset="0"/>
              </a:rPr>
              <a:t>Document</a:t>
            </a:r>
          </a:p>
          <a:p>
            <a:r>
              <a:rPr lang="en-US" sz="1200" b="1" dirty="0" smtClean="0">
                <a:solidFill>
                  <a:srgbClr val="000000"/>
                </a:solidFill>
                <a:latin typeface="Arial" charset="0"/>
              </a:rPr>
              <a:t>XML</a:t>
            </a:r>
          </a:p>
          <a:p>
            <a:r>
              <a:rPr lang="en-US" sz="1200" b="1" dirty="0" smtClean="0">
                <a:solidFill>
                  <a:srgbClr val="000000"/>
                </a:solidFill>
                <a:latin typeface="Arial" charset="0"/>
              </a:rPr>
              <a:t>Schema</a:t>
            </a:r>
          </a:p>
        </p:txBody>
      </p:sp>
      <p:sp>
        <p:nvSpPr>
          <p:cNvPr id="58" name="Rectangle 9"/>
          <p:cNvSpPr>
            <a:spLocks noChangeArrowheads="1"/>
          </p:cNvSpPr>
          <p:nvPr/>
        </p:nvSpPr>
        <p:spPr bwMode="auto">
          <a:xfrm>
            <a:off x="347356" y="2487911"/>
            <a:ext cx="2107455" cy="763191"/>
          </a:xfrm>
          <a:prstGeom prst="rect">
            <a:avLst/>
          </a:prstGeom>
          <a:solidFill>
            <a:srgbClr val="66FF33"/>
          </a:solidFill>
          <a:ln w="19050">
            <a:solidFill>
              <a:schemeClr val="tx1"/>
            </a:solidFill>
            <a:miter lim="800000"/>
            <a:headEnd/>
            <a:tailEnd/>
          </a:ln>
        </p:spPr>
        <p:txBody>
          <a:bodyPr wrap="none" anchor="ctr" anchorCtr="1"/>
          <a:lstStyle/>
          <a:p>
            <a:r>
              <a:rPr lang="en-US" sz="1100" b="1" dirty="0" smtClean="0">
                <a:solidFill>
                  <a:srgbClr val="000000"/>
                </a:solidFill>
                <a:latin typeface="Arial" charset="0"/>
              </a:rPr>
              <a:t>CCOM-ML</a:t>
            </a:r>
          </a:p>
          <a:p>
            <a:r>
              <a:rPr lang="en-US" sz="1100" b="1" dirty="0" smtClean="0">
                <a:solidFill>
                  <a:srgbClr val="000000"/>
                </a:solidFill>
                <a:latin typeface="Arial" charset="0"/>
              </a:rPr>
              <a:t>XML Document  </a:t>
            </a:r>
          </a:p>
          <a:p>
            <a:r>
              <a:rPr lang="en-US" sz="1100" b="1" dirty="0" smtClean="0">
                <a:solidFill>
                  <a:srgbClr val="000000"/>
                </a:solidFill>
                <a:latin typeface="Arial" charset="0"/>
              </a:rPr>
              <a:t>Producer / </a:t>
            </a:r>
          </a:p>
          <a:p>
            <a:r>
              <a:rPr lang="en-US" sz="1100" b="1" dirty="0" smtClean="0">
                <a:solidFill>
                  <a:srgbClr val="000000"/>
                </a:solidFill>
                <a:latin typeface="Arial" charset="0"/>
              </a:rPr>
              <a:t>Consumer</a:t>
            </a:r>
          </a:p>
        </p:txBody>
      </p:sp>
      <p:sp>
        <p:nvSpPr>
          <p:cNvPr id="22" name="Rectangle 5"/>
          <p:cNvSpPr>
            <a:spLocks noChangeArrowheads="1"/>
          </p:cNvSpPr>
          <p:nvPr/>
        </p:nvSpPr>
        <p:spPr bwMode="auto">
          <a:xfrm>
            <a:off x="4572989" y="5012378"/>
            <a:ext cx="4048497" cy="379019"/>
          </a:xfrm>
          <a:prstGeom prst="rect">
            <a:avLst/>
          </a:prstGeom>
          <a:solidFill>
            <a:srgbClr val="FF6600"/>
          </a:solidFill>
          <a:ln w="19050">
            <a:solidFill>
              <a:schemeClr val="tx1"/>
            </a:solidFill>
            <a:miter lim="800000"/>
            <a:headEnd/>
            <a:tailEnd/>
          </a:ln>
        </p:spPr>
        <p:txBody>
          <a:bodyPr lIns="90488" tIns="44450" rIns="90488" bIns="44450" anchor="ctr" anchorCtr="1"/>
          <a:lstStyle/>
          <a:p>
            <a:r>
              <a:rPr lang="en-US" sz="1400" b="1" dirty="0" smtClean="0">
                <a:solidFill>
                  <a:srgbClr val="000000"/>
                </a:solidFill>
                <a:latin typeface="Arial" charset="0"/>
              </a:rPr>
              <a:t>CRIS UML </a:t>
            </a:r>
            <a:r>
              <a:rPr lang="en-US" sz="1400" b="1" dirty="0" smtClean="0">
                <a:solidFill>
                  <a:srgbClr val="000000"/>
                </a:solidFill>
                <a:latin typeface="Arial" charset="0"/>
              </a:rPr>
              <a:t>Class Model</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a:xfrm>
            <a:off x="2293938" y="309563"/>
            <a:ext cx="6850062" cy="657225"/>
          </a:xfrm>
        </p:spPr>
        <p:txBody>
          <a:bodyPr/>
          <a:lstStyle/>
          <a:p>
            <a:r>
              <a:rPr lang="en-US" dirty="0" smtClean="0"/>
              <a:t>MIMOSA OSA-EAI V3.2.3 Specification</a:t>
            </a:r>
          </a:p>
        </p:txBody>
      </p:sp>
      <p:sp>
        <p:nvSpPr>
          <p:cNvPr id="152579" name="Rectangle 3"/>
          <p:cNvSpPr>
            <a:spLocks noGrp="1" noChangeArrowheads="1"/>
          </p:cNvSpPr>
          <p:nvPr>
            <p:ph type="body" sz="half" idx="1"/>
          </p:nvPr>
        </p:nvSpPr>
        <p:spPr>
          <a:xfrm>
            <a:off x="601663" y="1423988"/>
            <a:ext cx="8542337" cy="5876925"/>
          </a:xfrm>
        </p:spPr>
        <p:txBody>
          <a:bodyPr/>
          <a:lstStyle/>
          <a:p>
            <a:pPr>
              <a:lnSpc>
                <a:spcPct val="80000"/>
              </a:lnSpc>
            </a:pPr>
            <a:r>
              <a:rPr lang="en-US" dirty="0" smtClean="0"/>
              <a:t>ISO 13374 compliant information architecture</a:t>
            </a:r>
          </a:p>
          <a:p>
            <a:pPr>
              <a:lnSpc>
                <a:spcPct val="80000"/>
              </a:lnSpc>
            </a:pPr>
            <a:r>
              <a:rPr lang="en-US" dirty="0" smtClean="0"/>
              <a:t>Built upon a Common Conceptual Object Model (CCOM)</a:t>
            </a:r>
          </a:p>
          <a:p>
            <a:pPr lvl="1">
              <a:lnSpc>
                <a:spcPct val="80000"/>
              </a:lnSpc>
            </a:pPr>
            <a:r>
              <a:rPr lang="en-US" dirty="0" smtClean="0"/>
              <a:t>Complete object-oriented CCOM UML model </a:t>
            </a:r>
          </a:p>
          <a:p>
            <a:pPr lvl="1">
              <a:lnSpc>
                <a:spcPct val="80000"/>
              </a:lnSpc>
            </a:pPr>
            <a:r>
              <a:rPr lang="en-US" dirty="0" smtClean="0"/>
              <a:t>CCOM XML Markup Language (CCOM-ML) to support programmatic interfaces and object representations</a:t>
            </a:r>
          </a:p>
          <a:p>
            <a:pPr lvl="2">
              <a:lnSpc>
                <a:spcPct val="80000"/>
              </a:lnSpc>
            </a:pPr>
            <a:r>
              <a:rPr lang="en-US" dirty="0" smtClean="0"/>
              <a:t>Built on UN/CEFACT Core Components</a:t>
            </a:r>
          </a:p>
          <a:p>
            <a:pPr lvl="2">
              <a:lnSpc>
                <a:spcPct val="80000"/>
              </a:lnSpc>
            </a:pPr>
            <a:r>
              <a:rPr lang="en-US" dirty="0" smtClean="0"/>
              <a:t>Fully supports NASA CDF, HDF Group’s HDF5 bulk formats</a:t>
            </a:r>
          </a:p>
          <a:p>
            <a:pPr lvl="2">
              <a:lnSpc>
                <a:spcPct val="80000"/>
              </a:lnSpc>
            </a:pPr>
            <a:r>
              <a:rPr lang="en-US" dirty="0" smtClean="0"/>
              <a:t>Fully supports algorithm definition and configuration management, including Math-ML</a:t>
            </a:r>
          </a:p>
          <a:p>
            <a:pPr lvl="1">
              <a:lnSpc>
                <a:spcPct val="80000"/>
              </a:lnSpc>
            </a:pPr>
            <a:r>
              <a:rPr lang="en-US" dirty="0" smtClean="0"/>
              <a:t>MIMOSA global reference library in CCOM-ML format</a:t>
            </a:r>
          </a:p>
          <a:p>
            <a:pPr lvl="1">
              <a:lnSpc>
                <a:spcPct val="80000"/>
              </a:lnSpc>
            </a:pPr>
            <a:r>
              <a:rPr lang="en-US" dirty="0" smtClean="0"/>
              <a:t>Support for CCOM-ML document producers/consumers</a:t>
            </a:r>
          </a:p>
          <a:p>
            <a:pPr lvl="1">
              <a:lnSpc>
                <a:spcPct val="80000"/>
              </a:lnSpc>
            </a:pPr>
            <a:r>
              <a:rPr lang="en-US" dirty="0" smtClean="0"/>
              <a:t>Provides an Atomic Data API REST-</a:t>
            </a:r>
            <a:r>
              <a:rPr lang="en-US" dirty="0" err="1" smtClean="0"/>
              <a:t>ful</a:t>
            </a:r>
            <a:r>
              <a:rPr lang="en-US" dirty="0" smtClean="0"/>
              <a:t> message specification for SOA client/servers</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a:xfrm>
            <a:off x="2293938" y="309563"/>
            <a:ext cx="6850062" cy="657225"/>
          </a:xfrm>
        </p:spPr>
        <p:txBody>
          <a:bodyPr/>
          <a:lstStyle/>
          <a:p>
            <a:r>
              <a:rPr lang="en-US" dirty="0" smtClean="0"/>
              <a:t>MIMOSA OSA-EAI V3.2.3 Specification</a:t>
            </a:r>
          </a:p>
        </p:txBody>
      </p:sp>
      <p:sp>
        <p:nvSpPr>
          <p:cNvPr id="152579" name="Rectangle 3"/>
          <p:cNvSpPr>
            <a:spLocks noGrp="1" noChangeArrowheads="1"/>
          </p:cNvSpPr>
          <p:nvPr>
            <p:ph type="body" sz="half" idx="1"/>
          </p:nvPr>
        </p:nvSpPr>
        <p:spPr>
          <a:xfrm>
            <a:off x="601663" y="1423988"/>
            <a:ext cx="8542337" cy="5876925"/>
          </a:xfrm>
        </p:spPr>
        <p:txBody>
          <a:bodyPr/>
          <a:lstStyle/>
          <a:p>
            <a:pPr>
              <a:lnSpc>
                <a:spcPct val="80000"/>
              </a:lnSpc>
            </a:pPr>
            <a:r>
              <a:rPr lang="en-US" dirty="0" smtClean="0"/>
              <a:t>Supports a persistence model by specifying a relational Implementation model called Common Relational Information Model (CRIS)</a:t>
            </a:r>
          </a:p>
          <a:p>
            <a:pPr lvl="1">
              <a:lnSpc>
                <a:spcPct val="80000"/>
              </a:lnSpc>
            </a:pPr>
            <a:r>
              <a:rPr lang="en-US" dirty="0" smtClean="0"/>
              <a:t>Contains a normalized CRIS relational schema in XML Markup Language (CRIS-ML) to support data stores and relational representations</a:t>
            </a:r>
          </a:p>
          <a:p>
            <a:pPr lvl="1">
              <a:lnSpc>
                <a:spcPct val="80000"/>
              </a:lnSpc>
            </a:pPr>
            <a:r>
              <a:rPr lang="en-US" dirty="0" smtClean="0"/>
              <a:t>Provides a MIMOSA global reference library in CRIS-ML format</a:t>
            </a:r>
          </a:p>
          <a:p>
            <a:pPr lvl="1">
              <a:lnSpc>
                <a:spcPct val="80000"/>
              </a:lnSpc>
            </a:pPr>
            <a:r>
              <a:rPr lang="en-US" dirty="0" smtClean="0"/>
              <a:t>Provides support for CRIS-ML document producers/consumers</a:t>
            </a:r>
          </a:p>
          <a:p>
            <a:pPr lvl="1">
              <a:lnSpc>
                <a:spcPct val="80000"/>
              </a:lnSpc>
            </a:pPr>
            <a:r>
              <a:rPr lang="en-US" dirty="0" smtClean="0"/>
              <a:t>Provides SOA support (SOAP) for CRIS-ML document client/servers</a:t>
            </a:r>
          </a:p>
          <a:p>
            <a:pPr lvl="1">
              <a:lnSpc>
                <a:spcPct val="80000"/>
              </a:lnSpc>
            </a:pPr>
            <a:r>
              <a:rPr lang="en-US" dirty="0" smtClean="0"/>
              <a:t>Provides a SOA specification for CRIS-ML atomic systems</a:t>
            </a:r>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2"/>
          <p:cNvSpPr>
            <a:spLocks noGrp="1" noChangeArrowheads="1"/>
          </p:cNvSpPr>
          <p:nvPr>
            <p:ph type="title"/>
          </p:nvPr>
        </p:nvSpPr>
        <p:spPr>
          <a:xfrm>
            <a:off x="2293938" y="309563"/>
            <a:ext cx="6850062" cy="657225"/>
          </a:xfrm>
        </p:spPr>
        <p:txBody>
          <a:bodyPr/>
          <a:lstStyle/>
          <a:p>
            <a:r>
              <a:rPr lang="en-US" dirty="0" smtClean="0"/>
              <a:t>MIMOSA OSA-EAI V3.2.3 Specification</a:t>
            </a:r>
          </a:p>
        </p:txBody>
      </p:sp>
      <p:sp>
        <p:nvSpPr>
          <p:cNvPr id="154627" name="Rectangle 3"/>
          <p:cNvSpPr>
            <a:spLocks noGrp="1" noChangeArrowheads="1"/>
          </p:cNvSpPr>
          <p:nvPr>
            <p:ph type="body" sz="half" idx="1"/>
          </p:nvPr>
        </p:nvSpPr>
        <p:spPr>
          <a:xfrm>
            <a:off x="877888" y="1751013"/>
            <a:ext cx="8086725" cy="4806950"/>
          </a:xfrm>
        </p:spPr>
        <p:txBody>
          <a:bodyPr/>
          <a:lstStyle/>
          <a:p>
            <a:pPr lvl="1">
              <a:lnSpc>
                <a:spcPct val="80000"/>
              </a:lnSpc>
            </a:pPr>
            <a:r>
              <a:rPr lang="en-US" dirty="0" smtClean="0"/>
              <a:t>Supports the Interoperability of:</a:t>
            </a:r>
          </a:p>
          <a:p>
            <a:pPr lvl="2">
              <a:lnSpc>
                <a:spcPct val="80000"/>
              </a:lnSpc>
            </a:pPr>
            <a:r>
              <a:rPr lang="en-US" sz="2000" dirty="0" smtClean="0"/>
              <a:t>O&amp;M Registry Structures, Serialized Assets, Product Model Nameplate Information</a:t>
            </a:r>
          </a:p>
          <a:p>
            <a:pPr lvl="2">
              <a:lnSpc>
                <a:spcPct val="80000"/>
              </a:lnSpc>
            </a:pPr>
            <a:r>
              <a:rPr lang="en-US" sz="2000" dirty="0" smtClean="0"/>
              <a:t>EAM / CMMS Work Management Systems</a:t>
            </a:r>
          </a:p>
          <a:p>
            <a:pPr lvl="2">
              <a:lnSpc>
                <a:spcPct val="80000"/>
              </a:lnSpc>
            </a:pPr>
            <a:r>
              <a:rPr lang="en-US" sz="2000" dirty="0" smtClean="0"/>
              <a:t>Diagnostic / Health Assessment Systems</a:t>
            </a:r>
          </a:p>
          <a:p>
            <a:pPr lvl="2">
              <a:lnSpc>
                <a:spcPct val="80000"/>
              </a:lnSpc>
            </a:pPr>
            <a:r>
              <a:rPr lang="en-US" sz="2000" dirty="0" smtClean="0"/>
              <a:t>Process Data Historian Systems</a:t>
            </a:r>
          </a:p>
          <a:p>
            <a:pPr lvl="2">
              <a:lnSpc>
                <a:spcPct val="80000"/>
              </a:lnSpc>
            </a:pPr>
            <a:r>
              <a:rPr lang="en-US" sz="2000" dirty="0" smtClean="0"/>
              <a:t>Dynamic Vibration / Sound Data Condition Monitoring Systems</a:t>
            </a:r>
          </a:p>
          <a:p>
            <a:pPr lvl="2">
              <a:lnSpc>
                <a:spcPct val="80000"/>
              </a:lnSpc>
            </a:pPr>
            <a:r>
              <a:rPr lang="en-US" sz="2000" dirty="0" smtClean="0"/>
              <a:t>Lab Information Management Systems</a:t>
            </a:r>
          </a:p>
          <a:p>
            <a:pPr lvl="2">
              <a:lnSpc>
                <a:spcPct val="80000"/>
              </a:lnSpc>
            </a:pPr>
            <a:r>
              <a:rPr lang="en-US" sz="2000" dirty="0" smtClean="0"/>
              <a:t>Test and Measurement Systems</a:t>
            </a:r>
          </a:p>
          <a:p>
            <a:pPr lvl="2">
              <a:lnSpc>
                <a:spcPct val="80000"/>
              </a:lnSpc>
            </a:pPr>
            <a:r>
              <a:rPr lang="en-US" sz="2000" dirty="0" smtClean="0"/>
              <a:t>Binary / Thermography Condition Monitoring Systems</a:t>
            </a:r>
          </a:p>
          <a:p>
            <a:pPr lvl="2">
              <a:lnSpc>
                <a:spcPct val="80000"/>
              </a:lnSpc>
            </a:pPr>
            <a:r>
              <a:rPr lang="en-US" sz="2000" dirty="0" smtClean="0"/>
              <a:t>Reliability Database Systems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ChangeArrowheads="1"/>
          </p:cNvSpPr>
          <p:nvPr/>
        </p:nvSpPr>
        <p:spPr bwMode="auto">
          <a:xfrm>
            <a:off x="2300288" y="0"/>
            <a:ext cx="8229600" cy="893763"/>
          </a:xfrm>
          <a:prstGeom prst="rect">
            <a:avLst/>
          </a:prstGeom>
          <a:noFill/>
          <a:ln w="9525" algn="ctr">
            <a:noFill/>
            <a:miter lim="800000"/>
            <a:headEnd/>
            <a:tailEnd/>
          </a:ln>
          <a:effectLst>
            <a:outerShdw dist="17961" dir="2700000" algn="ctr" rotWithShape="0">
              <a:schemeClr val="bg2"/>
            </a:outerShdw>
          </a:effectLst>
        </p:spPr>
        <p:txBody>
          <a:bodyPr anchor="ctr"/>
          <a:lstStyle/>
          <a:p>
            <a:pPr algn="l" eaLnBrk="0" hangingPunct="0"/>
            <a:r>
              <a:rPr lang="en-US" sz="2400">
                <a:solidFill>
                  <a:schemeClr val="tx1"/>
                </a:solidFill>
                <a:latin typeface="Arial" charset="0"/>
              </a:rPr>
              <a:t>MIMOSA Open Systems Architecture for</a:t>
            </a:r>
            <a:br>
              <a:rPr lang="en-US" sz="2400">
                <a:solidFill>
                  <a:schemeClr val="tx1"/>
                </a:solidFill>
                <a:latin typeface="Arial" charset="0"/>
              </a:rPr>
            </a:br>
            <a:r>
              <a:rPr lang="en-US" sz="2400">
                <a:solidFill>
                  <a:schemeClr val="tx1"/>
                </a:solidFill>
                <a:latin typeface="Arial" charset="0"/>
              </a:rPr>
              <a:t>Enterprise Application Integration (OSA-EAI)</a:t>
            </a:r>
          </a:p>
        </p:txBody>
      </p:sp>
      <p:pic>
        <p:nvPicPr>
          <p:cNvPr id="92163" name="Picture 3"/>
          <p:cNvPicPr>
            <a:picLocks noChangeAspect="1" noChangeArrowheads="1"/>
          </p:cNvPicPr>
          <p:nvPr/>
        </p:nvPicPr>
        <p:blipFill>
          <a:blip r:embed="rId4" cstate="print"/>
          <a:srcRect/>
          <a:stretch>
            <a:fillRect/>
          </a:stretch>
        </p:blipFill>
        <p:spPr bwMode="auto">
          <a:xfrm>
            <a:off x="0" y="1085850"/>
            <a:ext cx="6178550" cy="5772150"/>
          </a:xfrm>
          <a:prstGeom prst="rect">
            <a:avLst/>
          </a:prstGeom>
          <a:noFill/>
          <a:ln w="9525">
            <a:noFill/>
            <a:miter lim="800000"/>
            <a:headEnd/>
            <a:tailEnd/>
          </a:ln>
          <a:effectLst/>
        </p:spPr>
      </p:pic>
      <p:pic>
        <p:nvPicPr>
          <p:cNvPr id="92164" name="Picture 4" descr="MIMOSA_TMonWhite"/>
          <p:cNvPicPr>
            <a:picLocks noChangeAspect="1" noChangeArrowheads="1"/>
          </p:cNvPicPr>
          <p:nvPr/>
        </p:nvPicPr>
        <p:blipFill>
          <a:blip r:embed="rId5" cstate="print"/>
          <a:srcRect/>
          <a:stretch>
            <a:fillRect/>
          </a:stretch>
        </p:blipFill>
        <p:spPr bwMode="auto">
          <a:xfrm>
            <a:off x="0" y="6299200"/>
            <a:ext cx="1524000" cy="558800"/>
          </a:xfrm>
          <a:prstGeom prst="rect">
            <a:avLst/>
          </a:prstGeom>
          <a:noFill/>
        </p:spPr>
      </p:pic>
      <p:sp>
        <p:nvSpPr>
          <p:cNvPr id="92165" name="AutoShape 5"/>
          <p:cNvSpPr>
            <a:spLocks noChangeArrowheads="1"/>
          </p:cNvSpPr>
          <p:nvPr/>
        </p:nvSpPr>
        <p:spPr bwMode="auto">
          <a:xfrm>
            <a:off x="6010275" y="950913"/>
            <a:ext cx="3133725" cy="5410200"/>
          </a:xfrm>
          <a:prstGeom prst="wedgeRectCallout">
            <a:avLst>
              <a:gd name="adj1" fmla="val -133940"/>
              <a:gd name="adj2" fmla="val -880"/>
            </a:avLst>
          </a:prstGeom>
          <a:solidFill>
            <a:srgbClr val="008000">
              <a:alpha val="30000"/>
            </a:srgbClr>
          </a:solidFill>
          <a:ln w="25400">
            <a:solidFill>
              <a:schemeClr val="tx1"/>
            </a:solidFill>
            <a:miter lim="800000"/>
            <a:headEnd/>
            <a:tailEnd/>
          </a:ln>
          <a:effectLst/>
        </p:spPr>
        <p:txBody>
          <a:bodyPr tIns="0" anchor="ctr"/>
          <a:lstStyle/>
          <a:p>
            <a:pPr algn="l"/>
            <a:r>
              <a:rPr lang="en-US" b="1">
                <a:solidFill>
                  <a:schemeClr val="tx1"/>
                </a:solidFill>
                <a:latin typeface="Arial" charset="0"/>
              </a:rPr>
              <a:t>The MIMOSA Open Object Registry Is a Core O&amp;M Interoperability Enabler for Asset Intensive Industries.</a:t>
            </a:r>
          </a:p>
          <a:p>
            <a:pPr algn="l"/>
            <a:endParaRPr lang="en-US" b="1">
              <a:solidFill>
                <a:schemeClr val="tx1"/>
              </a:solidFill>
              <a:latin typeface="Arial" charset="0"/>
            </a:endParaRPr>
          </a:p>
          <a:p>
            <a:pPr lvl="1" algn="l">
              <a:buFontTx/>
              <a:buChar char="•"/>
            </a:pPr>
            <a:r>
              <a:rPr lang="en-US" sz="1400" b="1">
                <a:solidFill>
                  <a:schemeClr val="tx1"/>
                </a:solidFill>
                <a:latin typeface="Arial" charset="0"/>
              </a:rPr>
              <a:t>It provides a full mesh network for maintaining interrelationships between people, processes and systems in a Services Oriented Architecture. </a:t>
            </a:r>
          </a:p>
          <a:p>
            <a:pPr algn="l"/>
            <a:endParaRPr lang="en-US" sz="1400" b="1">
              <a:solidFill>
                <a:schemeClr val="tx1"/>
              </a:solidFill>
              <a:latin typeface="Arial" charset="0"/>
            </a:endParaRPr>
          </a:p>
          <a:p>
            <a:pPr lvl="1" algn="l">
              <a:buFontTx/>
              <a:buChar char="•"/>
            </a:pPr>
            <a:r>
              <a:rPr lang="en-US" sz="1400" b="1">
                <a:solidFill>
                  <a:schemeClr val="tx1"/>
                </a:solidFill>
                <a:latin typeface="Arial" charset="0"/>
              </a:rPr>
              <a:t>Unlike traditional Master Data Management (MDM), it is designed to support the  highly dynamic requirements of physical asset management such as  configuration management.  </a:t>
            </a:r>
          </a:p>
        </p:txBody>
      </p:sp>
    </p:spTree>
    <p:custDataLst>
      <p:tags r:id="rId1"/>
    </p:custDataLst>
  </p:cSld>
  <p:clrMapOvr>
    <a:masterClrMapping/>
  </p:clrMapOvr>
  <p:transition advTm="22594"/>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Oval 2"/>
          <p:cNvSpPr>
            <a:spLocks noChangeAspect="1" noChangeArrowheads="1"/>
          </p:cNvSpPr>
          <p:nvPr/>
        </p:nvSpPr>
        <p:spPr bwMode="auto">
          <a:xfrm>
            <a:off x="3314700" y="2816225"/>
            <a:ext cx="1828800" cy="1828800"/>
          </a:xfrm>
          <a:prstGeom prst="ellipse">
            <a:avLst/>
          </a:prstGeom>
          <a:solidFill>
            <a:srgbClr val="FFFF99"/>
          </a:solidFill>
          <a:ln w="9525">
            <a:solidFill>
              <a:schemeClr val="tx1"/>
            </a:solidFill>
            <a:round/>
            <a:headEnd/>
            <a:tailEnd/>
          </a:ln>
          <a:effectLst/>
        </p:spPr>
        <p:txBody>
          <a:bodyPr wrap="none" anchor="ctr"/>
          <a:lstStyle/>
          <a:p>
            <a:r>
              <a:rPr lang="en-US" sz="1800" b="1" dirty="0" smtClean="0">
                <a:solidFill>
                  <a:schemeClr val="tx1"/>
                </a:solidFill>
                <a:latin typeface="Arial" charset="0"/>
              </a:rPr>
              <a:t>O&amp;M</a:t>
            </a:r>
            <a:endParaRPr lang="en-US" sz="1800" b="1" dirty="0">
              <a:solidFill>
                <a:schemeClr val="tx1"/>
              </a:solidFill>
              <a:latin typeface="Arial" charset="0"/>
            </a:endParaRPr>
          </a:p>
          <a:p>
            <a:r>
              <a:rPr lang="en-US" sz="1800" b="1" dirty="0">
                <a:solidFill>
                  <a:schemeClr val="tx1"/>
                </a:solidFill>
                <a:latin typeface="Arial" charset="0"/>
              </a:rPr>
              <a:t>Object</a:t>
            </a:r>
          </a:p>
          <a:p>
            <a:r>
              <a:rPr lang="en-US" sz="1800" b="1" dirty="0">
                <a:solidFill>
                  <a:schemeClr val="tx1"/>
                </a:solidFill>
                <a:latin typeface="Arial" charset="0"/>
              </a:rPr>
              <a:t>Registry</a:t>
            </a:r>
          </a:p>
          <a:p>
            <a:r>
              <a:rPr lang="en-US" sz="1800" b="1" dirty="0">
                <a:solidFill>
                  <a:schemeClr val="tx1"/>
                </a:solidFill>
                <a:latin typeface="Arial" charset="0"/>
              </a:rPr>
              <a:t>Management</a:t>
            </a:r>
          </a:p>
        </p:txBody>
      </p:sp>
      <p:sp>
        <p:nvSpPr>
          <p:cNvPr id="160772" name="AutoShape 4"/>
          <p:cNvSpPr>
            <a:spLocks noChangeArrowheads="1"/>
          </p:cNvSpPr>
          <p:nvPr/>
        </p:nvSpPr>
        <p:spPr bwMode="auto">
          <a:xfrm>
            <a:off x="5302250" y="3530600"/>
            <a:ext cx="3841750" cy="2608263"/>
          </a:xfrm>
          <a:prstGeom prst="wedgeRoundRectCallout">
            <a:avLst>
              <a:gd name="adj1" fmla="val -64958"/>
              <a:gd name="adj2" fmla="val -46713"/>
              <a:gd name="adj3" fmla="val 16667"/>
            </a:avLst>
          </a:prstGeom>
          <a:solidFill>
            <a:srgbClr val="FFFF00">
              <a:alpha val="95000"/>
            </a:srgbClr>
          </a:solidFill>
          <a:ln w="9525">
            <a:solidFill>
              <a:schemeClr val="tx1"/>
            </a:solidFill>
            <a:miter lim="800000"/>
            <a:headEnd/>
            <a:tailEnd/>
          </a:ln>
          <a:effectLst/>
        </p:spPr>
        <p:txBody>
          <a:bodyPr/>
          <a:lstStyle/>
          <a:p>
            <a:pPr algn="l"/>
            <a:r>
              <a:rPr lang="en-US" sz="1100" b="1" dirty="0">
                <a:solidFill>
                  <a:schemeClr val="tx1"/>
                </a:solidFill>
                <a:latin typeface="Arial" charset="0"/>
              </a:rPr>
              <a:t>Meta-Data, Registry, &amp; Current/Historical Configuration for:</a:t>
            </a:r>
          </a:p>
          <a:p>
            <a:pPr algn="l"/>
            <a:endParaRPr lang="en-US" sz="1100" b="1" dirty="0">
              <a:solidFill>
                <a:schemeClr val="tx1"/>
              </a:solidFill>
              <a:latin typeface="Arial" charset="0"/>
            </a:endParaRPr>
          </a:p>
          <a:p>
            <a:pPr algn="l">
              <a:buFontTx/>
              <a:buChar char="•"/>
            </a:pPr>
            <a:r>
              <a:rPr lang="en-US" sz="1100" b="1" dirty="0">
                <a:solidFill>
                  <a:schemeClr val="tx1"/>
                </a:solidFill>
                <a:latin typeface="Arial" charset="0"/>
              </a:rPr>
              <a:t> </a:t>
            </a:r>
            <a:r>
              <a:rPr lang="en-US" sz="1100" b="1" dirty="0" smtClean="0">
                <a:solidFill>
                  <a:schemeClr val="tx1"/>
                </a:solidFill>
                <a:latin typeface="Arial" charset="0"/>
              </a:rPr>
              <a:t>O&amp;M Common Data Dictionary</a:t>
            </a:r>
          </a:p>
          <a:p>
            <a:pPr algn="l">
              <a:buFontTx/>
              <a:buChar char="•"/>
            </a:pPr>
            <a:r>
              <a:rPr lang="en-US" sz="1100" b="1" dirty="0" smtClean="0">
                <a:solidFill>
                  <a:schemeClr val="tx1"/>
                </a:solidFill>
                <a:latin typeface="Arial" charset="0"/>
              </a:rPr>
              <a:t> O&amp;M Taxonomies</a:t>
            </a:r>
            <a:endParaRPr lang="en-US" sz="1100" b="1" dirty="0">
              <a:solidFill>
                <a:schemeClr val="tx1"/>
              </a:solidFill>
              <a:latin typeface="Arial" charset="0"/>
            </a:endParaRPr>
          </a:p>
          <a:p>
            <a:pPr algn="l">
              <a:buFontTx/>
              <a:buChar char="•"/>
            </a:pPr>
            <a:r>
              <a:rPr lang="en-US" sz="1100" b="1" dirty="0">
                <a:solidFill>
                  <a:schemeClr val="tx1"/>
                </a:solidFill>
                <a:latin typeface="Arial" charset="0"/>
              </a:rPr>
              <a:t> Functional Segments</a:t>
            </a:r>
          </a:p>
          <a:p>
            <a:pPr algn="l">
              <a:buFontTx/>
              <a:buChar char="•"/>
            </a:pPr>
            <a:r>
              <a:rPr lang="en-US" sz="1100" b="1" dirty="0">
                <a:solidFill>
                  <a:schemeClr val="tx1"/>
                </a:solidFill>
                <a:latin typeface="Arial" charset="0"/>
              </a:rPr>
              <a:t> </a:t>
            </a:r>
            <a:r>
              <a:rPr lang="en-US" sz="1100" b="1" dirty="0" smtClean="0">
                <a:solidFill>
                  <a:schemeClr val="tx1"/>
                </a:solidFill>
                <a:latin typeface="Arial" charset="0"/>
              </a:rPr>
              <a:t>Breakdown Structures, P&amp;IDs, PFDs </a:t>
            </a:r>
            <a:r>
              <a:rPr lang="en-US" sz="1100" b="1" dirty="0">
                <a:solidFill>
                  <a:schemeClr val="tx1"/>
                </a:solidFill>
                <a:latin typeface="Arial" charset="0"/>
              </a:rPr>
              <a:t>(Networks)</a:t>
            </a:r>
          </a:p>
          <a:p>
            <a:pPr algn="l">
              <a:buFontTx/>
              <a:buChar char="•"/>
            </a:pPr>
            <a:r>
              <a:rPr lang="en-US" sz="1100" b="1" dirty="0">
                <a:solidFill>
                  <a:schemeClr val="tx1"/>
                </a:solidFill>
                <a:latin typeface="Arial" charset="0"/>
              </a:rPr>
              <a:t> Databases &amp; Mapping </a:t>
            </a:r>
            <a:r>
              <a:rPr lang="en-US" sz="1100" b="1" dirty="0" smtClean="0">
                <a:solidFill>
                  <a:schemeClr val="tx1"/>
                </a:solidFill>
                <a:latin typeface="Arial" charset="0"/>
              </a:rPr>
              <a:t>Info to Data Historians and  </a:t>
            </a:r>
          </a:p>
          <a:p>
            <a:pPr algn="l"/>
            <a:r>
              <a:rPr lang="en-US" sz="1100" b="1" dirty="0" smtClean="0">
                <a:solidFill>
                  <a:schemeClr val="tx1"/>
                </a:solidFill>
                <a:latin typeface="Arial" charset="0"/>
              </a:rPr>
              <a:t>      Live Data Streams</a:t>
            </a:r>
            <a:endParaRPr lang="en-US" sz="1100" b="1" dirty="0">
              <a:solidFill>
                <a:schemeClr val="tx1"/>
              </a:solidFill>
              <a:latin typeface="Arial" charset="0"/>
            </a:endParaRPr>
          </a:p>
          <a:p>
            <a:pPr algn="l">
              <a:buFontTx/>
              <a:buChar char="•"/>
            </a:pPr>
            <a:r>
              <a:rPr lang="en-US" sz="1100" b="1" dirty="0">
                <a:solidFill>
                  <a:schemeClr val="tx1"/>
                </a:solidFill>
                <a:latin typeface="Arial" charset="0"/>
              </a:rPr>
              <a:t> OEM Model &amp; Nameplate Specs</a:t>
            </a:r>
          </a:p>
          <a:p>
            <a:pPr algn="l">
              <a:buFontTx/>
              <a:buChar char="•"/>
            </a:pPr>
            <a:r>
              <a:rPr lang="en-US" sz="1100" b="1" dirty="0">
                <a:solidFill>
                  <a:schemeClr val="tx1"/>
                </a:solidFill>
                <a:latin typeface="Arial" charset="0"/>
              </a:rPr>
              <a:t> Physical Assets with Segment Installation </a:t>
            </a:r>
          </a:p>
          <a:p>
            <a:pPr algn="l">
              <a:buFontTx/>
              <a:buChar char="•"/>
            </a:pPr>
            <a:r>
              <a:rPr lang="en-US" sz="1100" b="1" dirty="0">
                <a:solidFill>
                  <a:schemeClr val="tx1"/>
                </a:solidFill>
                <a:latin typeface="Arial" charset="0"/>
              </a:rPr>
              <a:t> Agents</a:t>
            </a:r>
          </a:p>
          <a:p>
            <a:pPr algn="l">
              <a:buFontTx/>
              <a:buChar char="•"/>
            </a:pPr>
            <a:r>
              <a:rPr lang="en-US" sz="1100" b="1" dirty="0">
                <a:solidFill>
                  <a:schemeClr val="tx1"/>
                </a:solidFill>
                <a:latin typeface="Arial" charset="0"/>
              </a:rPr>
              <a:t> Resources ( Parts/</a:t>
            </a:r>
            <a:r>
              <a:rPr lang="en-US" sz="1100" b="1" dirty="0" err="1">
                <a:solidFill>
                  <a:schemeClr val="tx1"/>
                </a:solidFill>
                <a:latin typeface="Arial" charset="0"/>
              </a:rPr>
              <a:t>Consummables</a:t>
            </a:r>
            <a:r>
              <a:rPr lang="en-US" sz="1100" b="1" dirty="0">
                <a:solidFill>
                  <a:schemeClr val="tx1"/>
                </a:solidFill>
                <a:latin typeface="Arial" charset="0"/>
              </a:rPr>
              <a:t>/Tools/</a:t>
            </a:r>
            <a:r>
              <a:rPr lang="en-US" sz="1100" b="1" dirty="0" err="1">
                <a:solidFill>
                  <a:schemeClr val="tx1"/>
                </a:solidFill>
                <a:latin typeface="Arial" charset="0"/>
              </a:rPr>
              <a:t>Labour</a:t>
            </a:r>
            <a:r>
              <a:rPr lang="en-US" sz="1100" b="1" dirty="0">
                <a:solidFill>
                  <a:schemeClr val="tx1"/>
                </a:solidFill>
                <a:latin typeface="Arial" charset="0"/>
              </a:rPr>
              <a:t>)</a:t>
            </a:r>
          </a:p>
        </p:txBody>
      </p:sp>
      <p:sp>
        <p:nvSpPr>
          <p:cNvPr id="160774" name="Rectangle 6"/>
          <p:cNvSpPr>
            <a:spLocks noGrp="1" noChangeArrowheads="1"/>
          </p:cNvSpPr>
          <p:nvPr>
            <p:ph type="title"/>
          </p:nvPr>
        </p:nvSpPr>
        <p:spPr>
          <a:xfrm>
            <a:off x="2678113" y="334963"/>
            <a:ext cx="8221662" cy="533400"/>
          </a:xfrm>
          <a:noFill/>
          <a:ln/>
        </p:spPr>
        <p:txBody>
          <a:bodyPr/>
          <a:lstStyle/>
          <a:p>
            <a:r>
              <a:rPr lang="en-US" b="1" dirty="0" smtClean="0"/>
              <a:t>OSA-EAI O&amp;M Object Registry</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1026" name="Rectangle 2"/>
          <p:cNvSpPr>
            <a:spLocks noGrp="1" noChangeArrowheads="1"/>
          </p:cNvSpPr>
          <p:nvPr>
            <p:ph type="title"/>
          </p:nvPr>
        </p:nvSpPr>
        <p:spPr/>
        <p:txBody>
          <a:bodyPr/>
          <a:lstStyle/>
          <a:p>
            <a:r>
              <a:rPr lang="en-US" smtClean="0"/>
              <a:t>Sample work process – tank line up</a:t>
            </a:r>
          </a:p>
        </p:txBody>
      </p:sp>
      <p:pic>
        <p:nvPicPr>
          <p:cNvPr id="1921027" name="Picture 3" descr="Forum Example Work Tank Line Up Work Process"/>
          <p:cNvPicPr>
            <a:picLocks noChangeAspect="1" noChangeArrowheads="1"/>
          </p:cNvPicPr>
          <p:nvPr/>
        </p:nvPicPr>
        <p:blipFill>
          <a:blip r:embed="rId2" cstate="print"/>
          <a:srcRect/>
          <a:stretch>
            <a:fillRect/>
          </a:stretch>
        </p:blipFill>
        <p:spPr bwMode="auto">
          <a:xfrm>
            <a:off x="511175" y="1698625"/>
            <a:ext cx="8378825" cy="4751388"/>
          </a:xfrm>
          <a:prstGeom prst="rect">
            <a:avLst/>
          </a:prstGeom>
          <a:noFill/>
        </p:spPr>
      </p:pic>
      <p:sp>
        <p:nvSpPr>
          <p:cNvPr id="1921028" name="Text Box 4"/>
          <p:cNvSpPr txBox="1">
            <a:spLocks noChangeArrowheads="1"/>
          </p:cNvSpPr>
          <p:nvPr/>
        </p:nvSpPr>
        <p:spPr bwMode="auto">
          <a:xfrm>
            <a:off x="5062538" y="5638800"/>
            <a:ext cx="3686175" cy="915988"/>
          </a:xfrm>
          <a:prstGeom prst="rect">
            <a:avLst/>
          </a:prstGeom>
          <a:noFill/>
          <a:ln w="12700" cap="sq" algn="ctr">
            <a:noFill/>
            <a:miter lim="800000"/>
            <a:headEnd/>
            <a:tailEnd/>
          </a:ln>
        </p:spPr>
        <p:txBody>
          <a:bodyPr wrap="none">
            <a:spAutoFit/>
          </a:bodyPr>
          <a:lstStyle/>
          <a:p>
            <a:pPr algn="l">
              <a:buFont typeface="Arial" charset="0"/>
              <a:buNone/>
            </a:pPr>
            <a:r>
              <a:rPr lang="en-US" sz="1800">
                <a:latin typeface="Calibri" pitchFamily="34" charset="0"/>
                <a:cs typeface="Arial" charset="0"/>
              </a:rPr>
              <a:t>structured &amp; unstructured data</a:t>
            </a:r>
          </a:p>
          <a:p>
            <a:pPr algn="l">
              <a:buFont typeface="Arial" charset="0"/>
              <a:buNone/>
            </a:pPr>
            <a:r>
              <a:rPr lang="en-US" sz="1800">
                <a:latin typeface="Calibri" pitchFamily="34" charset="0"/>
                <a:cs typeface="Arial" charset="0"/>
              </a:rPr>
              <a:t>some work is outside the applications</a:t>
            </a:r>
          </a:p>
          <a:p>
            <a:pPr algn="l">
              <a:buFont typeface="Arial" charset="0"/>
              <a:buNone/>
            </a:pPr>
            <a:r>
              <a:rPr lang="en-US" sz="1800">
                <a:latin typeface="Calibri" pitchFamily="34" charset="0"/>
                <a:cs typeface="Arial" charset="0"/>
              </a:rPr>
              <a:t>more than integrating data</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0434" name="Rectangle 2"/>
          <p:cNvSpPr>
            <a:spLocks noGrp="1" noChangeArrowheads="1"/>
          </p:cNvSpPr>
          <p:nvPr>
            <p:ph type="title"/>
          </p:nvPr>
        </p:nvSpPr>
        <p:spPr/>
        <p:txBody>
          <a:bodyPr/>
          <a:lstStyle/>
          <a:p>
            <a:r>
              <a:rPr lang="en-US" b="1" smtClean="0"/>
              <a:t>OSA-EAI Open Object Registry Management</a:t>
            </a:r>
          </a:p>
        </p:txBody>
      </p:sp>
      <p:sp>
        <p:nvSpPr>
          <p:cNvPr id="1170435" name="Rectangle 3"/>
          <p:cNvSpPr>
            <a:spLocks noChangeArrowheads="1"/>
          </p:cNvSpPr>
          <p:nvPr/>
        </p:nvSpPr>
        <p:spPr bwMode="auto">
          <a:xfrm>
            <a:off x="390525" y="1511300"/>
            <a:ext cx="8556625" cy="4972050"/>
          </a:xfrm>
          <a:prstGeom prst="rect">
            <a:avLst/>
          </a:prstGeom>
          <a:noFill/>
          <a:ln w="9525">
            <a:noFill/>
            <a:miter lim="800000"/>
            <a:headEnd/>
            <a:tailEnd/>
          </a:ln>
          <a:effectLst/>
        </p:spPr>
        <p:txBody>
          <a:bodyPr/>
          <a:lstStyle/>
          <a:p>
            <a:pPr marL="342900" indent="-342900" algn="l" eaLnBrk="0" hangingPunct="0">
              <a:spcBef>
                <a:spcPct val="20000"/>
              </a:spcBef>
              <a:buFontTx/>
              <a:buChar char="•"/>
            </a:pPr>
            <a:endParaRPr lang="en-US" sz="1200" b="1">
              <a:solidFill>
                <a:schemeClr val="tx1"/>
              </a:solidFill>
              <a:latin typeface="Arial" charset="0"/>
            </a:endParaRPr>
          </a:p>
        </p:txBody>
      </p:sp>
      <p:sp>
        <p:nvSpPr>
          <p:cNvPr id="1170436" name="Rectangle 4"/>
          <p:cNvSpPr>
            <a:spLocks noChangeArrowheads="1"/>
          </p:cNvSpPr>
          <p:nvPr/>
        </p:nvSpPr>
        <p:spPr bwMode="auto">
          <a:xfrm>
            <a:off x="312738" y="1458913"/>
            <a:ext cx="8831262" cy="5399087"/>
          </a:xfrm>
          <a:prstGeom prst="rect">
            <a:avLst/>
          </a:prstGeom>
          <a:noFill/>
          <a:ln w="9525">
            <a:noFill/>
            <a:miter lim="800000"/>
            <a:headEnd/>
            <a:tailEnd/>
          </a:ln>
          <a:effectLst/>
        </p:spPr>
        <p:txBody>
          <a:bodyPr/>
          <a:lstStyle/>
          <a:p>
            <a:pPr marL="342900" indent="-342900" algn="l" eaLnBrk="0" hangingPunct="0">
              <a:spcBef>
                <a:spcPct val="20000"/>
              </a:spcBef>
              <a:buFontTx/>
              <a:buChar char="•"/>
            </a:pPr>
            <a:r>
              <a:rPr lang="en-US" sz="1800" b="1" dirty="0">
                <a:solidFill>
                  <a:schemeClr val="tx1"/>
                </a:solidFill>
                <a:latin typeface="Arial" charset="0"/>
              </a:rPr>
              <a:t>Segment (Functional Area Entity / Breakdown Structure Entity) </a:t>
            </a:r>
          </a:p>
          <a:p>
            <a:pPr marL="742950" lvl="1" indent="-285750" algn="l" eaLnBrk="0" hangingPunct="0">
              <a:spcBef>
                <a:spcPct val="20000"/>
              </a:spcBef>
              <a:buFontTx/>
              <a:buChar char="–"/>
            </a:pPr>
            <a:r>
              <a:rPr lang="en-US" sz="1800" b="1" dirty="0">
                <a:solidFill>
                  <a:schemeClr val="tx1"/>
                </a:solidFill>
                <a:latin typeface="Arial" charset="0"/>
              </a:rPr>
              <a:t>Associated with a Model – as-designed functional area or breakdown structure entity for a Model.  Each Model-associated Segment is associated with exactly one Segment Type.  These segments would normally appear on the engineering drawings of the </a:t>
            </a:r>
            <a:r>
              <a:rPr lang="en-US" sz="1800" b="1" dirty="0" smtClean="0">
                <a:solidFill>
                  <a:schemeClr val="tx1"/>
                </a:solidFill>
                <a:latin typeface="Arial" charset="0"/>
              </a:rPr>
              <a:t>model.  </a:t>
            </a:r>
            <a:r>
              <a:rPr lang="en-US" sz="1800" b="1" dirty="0">
                <a:solidFill>
                  <a:schemeClr val="tx1"/>
                </a:solidFill>
                <a:latin typeface="Arial" charset="0"/>
              </a:rPr>
              <a:t>A Model-associated Segment can have as-designed Measurement Locations.</a:t>
            </a:r>
          </a:p>
          <a:p>
            <a:pPr marL="742950" lvl="1" indent="-285750" algn="l" eaLnBrk="0" hangingPunct="0">
              <a:spcBef>
                <a:spcPct val="20000"/>
              </a:spcBef>
              <a:buFontTx/>
              <a:buChar char="–"/>
            </a:pPr>
            <a:r>
              <a:rPr lang="en-US" sz="1800" b="1" dirty="0">
                <a:solidFill>
                  <a:schemeClr val="tx1"/>
                </a:solidFill>
                <a:latin typeface="Arial" charset="0"/>
              </a:rPr>
              <a:t>Associated with an Asset – as-built/as-maintained functional area or breakdown structure entity for a serialized Asset.  Each Asset-associated Segment is associated with exactly one Segment </a:t>
            </a:r>
            <a:r>
              <a:rPr lang="en-US" sz="1800" b="1" dirty="0" smtClean="0">
                <a:solidFill>
                  <a:schemeClr val="tx1"/>
                </a:solidFill>
                <a:latin typeface="Arial" charset="0"/>
              </a:rPr>
              <a:t>Type.  An </a:t>
            </a:r>
            <a:r>
              <a:rPr lang="en-US" sz="1800" b="1" dirty="0">
                <a:solidFill>
                  <a:schemeClr val="tx1"/>
                </a:solidFill>
                <a:latin typeface="Arial" charset="0"/>
              </a:rPr>
              <a:t>Asset-associated Segment can have as-built/as-monitored Measurement Locations.  An Asset-associated Segment can have serialized Asset component parts installed over time, tracked by Asset Utilization History.   </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2482" name="Rectangle 2"/>
          <p:cNvSpPr>
            <a:spLocks noGrp="1" noChangeArrowheads="1"/>
          </p:cNvSpPr>
          <p:nvPr>
            <p:ph type="title"/>
          </p:nvPr>
        </p:nvSpPr>
        <p:spPr/>
        <p:txBody>
          <a:bodyPr/>
          <a:lstStyle/>
          <a:p>
            <a:r>
              <a:rPr lang="en-US" b="1" smtClean="0"/>
              <a:t>OSA-EAI Open Object Registry Management</a:t>
            </a:r>
          </a:p>
        </p:txBody>
      </p:sp>
      <p:sp>
        <p:nvSpPr>
          <p:cNvPr id="1172483" name="Rectangle 3"/>
          <p:cNvSpPr>
            <a:spLocks noChangeArrowheads="1"/>
          </p:cNvSpPr>
          <p:nvPr/>
        </p:nvSpPr>
        <p:spPr bwMode="auto">
          <a:xfrm>
            <a:off x="390525" y="1511300"/>
            <a:ext cx="8556625" cy="4972050"/>
          </a:xfrm>
          <a:prstGeom prst="rect">
            <a:avLst/>
          </a:prstGeom>
          <a:noFill/>
          <a:ln w="9525">
            <a:noFill/>
            <a:miter lim="800000"/>
            <a:headEnd/>
            <a:tailEnd/>
          </a:ln>
          <a:effectLst/>
        </p:spPr>
        <p:txBody>
          <a:bodyPr/>
          <a:lstStyle/>
          <a:p>
            <a:pPr marL="342900" indent="-342900" algn="l" eaLnBrk="0" hangingPunct="0">
              <a:spcBef>
                <a:spcPct val="20000"/>
              </a:spcBef>
              <a:buFontTx/>
              <a:buChar char="•"/>
            </a:pPr>
            <a:endParaRPr lang="en-US" sz="1200" b="1">
              <a:solidFill>
                <a:schemeClr val="tx1"/>
              </a:solidFill>
              <a:latin typeface="Arial" charset="0"/>
            </a:endParaRPr>
          </a:p>
        </p:txBody>
      </p:sp>
      <p:sp>
        <p:nvSpPr>
          <p:cNvPr id="1172484" name="Rectangle 4"/>
          <p:cNvSpPr>
            <a:spLocks noChangeArrowheads="1"/>
          </p:cNvSpPr>
          <p:nvPr/>
        </p:nvSpPr>
        <p:spPr bwMode="auto">
          <a:xfrm>
            <a:off x="0" y="1371600"/>
            <a:ext cx="9070975" cy="5867400"/>
          </a:xfrm>
          <a:prstGeom prst="rect">
            <a:avLst/>
          </a:prstGeom>
          <a:noFill/>
          <a:ln w="9525">
            <a:noFill/>
            <a:miter lim="800000"/>
            <a:headEnd/>
            <a:tailEnd/>
          </a:ln>
          <a:effectLst/>
        </p:spPr>
        <p:txBody>
          <a:bodyPr/>
          <a:lstStyle/>
          <a:p>
            <a:pPr marL="342900" indent="-342900" algn="l" eaLnBrk="0" hangingPunct="0">
              <a:spcBef>
                <a:spcPct val="20000"/>
              </a:spcBef>
              <a:buFontTx/>
              <a:buChar char="•"/>
            </a:pPr>
            <a:r>
              <a:rPr lang="en-US" sz="2000" b="1" dirty="0">
                <a:solidFill>
                  <a:schemeClr val="tx1"/>
                </a:solidFill>
                <a:latin typeface="Arial" charset="0"/>
              </a:rPr>
              <a:t>Segment Type – a kind of Segment (ex. "Rotor") which has an associated unchanging, unique </a:t>
            </a:r>
            <a:r>
              <a:rPr lang="en-US" sz="2000" b="1" dirty="0" smtClean="0">
                <a:solidFill>
                  <a:schemeClr val="tx1"/>
                </a:solidFill>
                <a:latin typeface="Arial" charset="0"/>
              </a:rPr>
              <a:t>GUID which </a:t>
            </a:r>
            <a:r>
              <a:rPr lang="en-US" sz="2000" b="1" dirty="0">
                <a:solidFill>
                  <a:schemeClr val="tx1"/>
                </a:solidFill>
                <a:latin typeface="Arial" charset="0"/>
              </a:rPr>
              <a:t>can be referenced universally and used in Segment Type Child Structures</a:t>
            </a:r>
          </a:p>
          <a:p>
            <a:pPr marL="342900" indent="-342900" algn="l" eaLnBrk="0" hangingPunct="0">
              <a:spcBef>
                <a:spcPct val="20000"/>
              </a:spcBef>
              <a:buFontTx/>
              <a:buChar char="•"/>
            </a:pPr>
            <a:r>
              <a:rPr lang="en-US" sz="2000" b="1" dirty="0">
                <a:solidFill>
                  <a:schemeClr val="tx1"/>
                </a:solidFill>
                <a:latin typeface="Arial" charset="0"/>
              </a:rPr>
              <a:t>Segment Type Child Structure – a taxonomy of Segment Type classifications which have a "super-class" (ex. "Rotor") which may be sub-divided into "sub-classes" (ex, "Rotor, Front" and "Rotor, </a:t>
            </a:r>
            <a:r>
              <a:rPr lang="en-US" sz="2000" b="1" dirty="0" smtClean="0">
                <a:solidFill>
                  <a:schemeClr val="tx1"/>
                </a:solidFill>
                <a:latin typeface="Arial" charset="0"/>
              </a:rPr>
              <a:t>Tail“)</a:t>
            </a:r>
          </a:p>
          <a:p>
            <a:pPr marL="342900" indent="-342900" algn="l" eaLnBrk="0" hangingPunct="0">
              <a:spcBef>
                <a:spcPct val="20000"/>
              </a:spcBef>
              <a:buFontTx/>
              <a:buChar char="•"/>
            </a:pPr>
            <a:r>
              <a:rPr lang="en-US" sz="2000" b="1" dirty="0" smtClean="0">
                <a:solidFill>
                  <a:schemeClr val="tx1"/>
                </a:solidFill>
                <a:latin typeface="Arial" charset="0"/>
              </a:rPr>
              <a:t>Segment Network Structure - connectivity relationships between segments, and allows assets to be associated in ordered input-output flow chains (</a:t>
            </a:r>
            <a:r>
              <a:rPr lang="en-US" sz="2000" b="1" dirty="0" err="1" smtClean="0">
                <a:solidFill>
                  <a:schemeClr val="tx1"/>
                </a:solidFill>
                <a:latin typeface="Arial" charset="0"/>
              </a:rPr>
              <a:t>i.e</a:t>
            </a:r>
            <a:r>
              <a:rPr lang="en-US" sz="2000" b="1" dirty="0" smtClean="0">
                <a:solidFill>
                  <a:schemeClr val="tx1"/>
                </a:solidFill>
                <a:latin typeface="Arial" charset="0"/>
              </a:rPr>
              <a:t>, process flowcharts) or sequenced parent-child relationships</a:t>
            </a:r>
          </a:p>
          <a:p>
            <a:pPr marL="342900" indent="-342900" algn="l" eaLnBrk="0" hangingPunct="0">
              <a:spcBef>
                <a:spcPct val="20000"/>
              </a:spcBef>
              <a:buFontTx/>
              <a:buChar char="•"/>
            </a:pPr>
            <a:endParaRPr lang="en-US" b="1" dirty="0">
              <a:solidFill>
                <a:schemeClr val="tx1"/>
              </a:solidFill>
              <a:latin typeface="Arial" charset="0"/>
            </a:endParaRP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6578" name="Rectangle 2"/>
          <p:cNvSpPr>
            <a:spLocks noGrp="1" noChangeArrowheads="1"/>
          </p:cNvSpPr>
          <p:nvPr>
            <p:ph type="title"/>
          </p:nvPr>
        </p:nvSpPr>
        <p:spPr/>
        <p:txBody>
          <a:bodyPr/>
          <a:lstStyle/>
          <a:p>
            <a:r>
              <a:rPr lang="en-US" b="1" smtClean="0"/>
              <a:t>OSA-EAI Open Object Registry Management</a:t>
            </a:r>
          </a:p>
        </p:txBody>
      </p:sp>
      <p:sp>
        <p:nvSpPr>
          <p:cNvPr id="1176579" name="Rectangle 3"/>
          <p:cNvSpPr>
            <a:spLocks noChangeArrowheads="1"/>
          </p:cNvSpPr>
          <p:nvPr/>
        </p:nvSpPr>
        <p:spPr bwMode="auto">
          <a:xfrm>
            <a:off x="390525" y="1511300"/>
            <a:ext cx="8556625" cy="4972050"/>
          </a:xfrm>
          <a:prstGeom prst="rect">
            <a:avLst/>
          </a:prstGeom>
          <a:noFill/>
          <a:ln w="9525">
            <a:noFill/>
            <a:miter lim="800000"/>
            <a:headEnd/>
            <a:tailEnd/>
          </a:ln>
          <a:effectLst/>
        </p:spPr>
        <p:txBody>
          <a:bodyPr/>
          <a:lstStyle/>
          <a:p>
            <a:pPr marL="342900" indent="-342900" algn="l" eaLnBrk="0" hangingPunct="0">
              <a:spcBef>
                <a:spcPct val="20000"/>
              </a:spcBef>
              <a:buFontTx/>
              <a:buChar char="•"/>
            </a:pPr>
            <a:endParaRPr lang="en-US" sz="1200" b="1">
              <a:solidFill>
                <a:schemeClr val="tx1"/>
              </a:solidFill>
              <a:latin typeface="Arial" charset="0"/>
            </a:endParaRPr>
          </a:p>
        </p:txBody>
      </p:sp>
      <p:sp>
        <p:nvSpPr>
          <p:cNvPr id="1176580" name="Rectangle 4"/>
          <p:cNvSpPr>
            <a:spLocks noChangeArrowheads="1"/>
          </p:cNvSpPr>
          <p:nvPr/>
        </p:nvSpPr>
        <p:spPr bwMode="auto">
          <a:xfrm>
            <a:off x="381000" y="1219200"/>
            <a:ext cx="8448675" cy="4972050"/>
          </a:xfrm>
          <a:prstGeom prst="rect">
            <a:avLst/>
          </a:prstGeom>
          <a:noFill/>
          <a:ln w="9525">
            <a:noFill/>
            <a:miter lim="800000"/>
            <a:headEnd/>
            <a:tailEnd/>
          </a:ln>
          <a:effectLst/>
        </p:spPr>
        <p:txBody>
          <a:bodyPr/>
          <a:lstStyle/>
          <a:p>
            <a:pPr marL="342900" indent="-342900" algn="l" eaLnBrk="0" hangingPunct="0">
              <a:spcBef>
                <a:spcPct val="20000"/>
              </a:spcBef>
              <a:buFontTx/>
              <a:buChar char="•"/>
            </a:pPr>
            <a:r>
              <a:rPr lang="en-US" b="1" dirty="0">
                <a:solidFill>
                  <a:schemeClr val="tx1"/>
                </a:solidFill>
                <a:latin typeface="Arial" charset="0"/>
              </a:rPr>
              <a:t>Asset – a physical, non-intelligent instantiated object.  An Asset may be an entire facility, an entire functioning system (such as an CH-47 Tail Number XYZ helicopter), or a component piece of equipment, such as a specific instance of a bearing.   Each Asset is associated with exactly one Asset Type.  An Asset can be associated with a top-level Segment which defines its internal as-built/as-maintained functional segment structure.  A component Asset may be installed on/at a Segment over a period of time (asset tracking).  An Asset can be monitored via Measurement Locations, be associated with work, and may be composed of one or more Asset Child Structures.   When first referenced in a MIMOSA-compliant system, an origination Site permanently assigns an Asset </a:t>
            </a:r>
            <a:r>
              <a:rPr lang="en-US" b="1" dirty="0" smtClean="0">
                <a:solidFill>
                  <a:schemeClr val="tx1"/>
                </a:solidFill>
                <a:latin typeface="Arial" charset="0"/>
              </a:rPr>
              <a:t>a GUID.</a:t>
            </a:r>
            <a:endParaRPr lang="en-US" b="1" dirty="0">
              <a:solidFill>
                <a:schemeClr val="tx1"/>
              </a:solidFill>
              <a:latin typeface="Arial" charset="0"/>
            </a:endParaRPr>
          </a:p>
          <a:p>
            <a:pPr marL="342900" indent="-342900" algn="l" eaLnBrk="0" hangingPunct="0">
              <a:spcBef>
                <a:spcPct val="20000"/>
              </a:spcBef>
              <a:buFontTx/>
              <a:buChar char="•"/>
            </a:pPr>
            <a:r>
              <a:rPr lang="en-US" b="1" dirty="0">
                <a:solidFill>
                  <a:schemeClr val="tx1"/>
                </a:solidFill>
                <a:latin typeface="Arial" charset="0"/>
              </a:rPr>
              <a:t>Asset Child Structure – a breakdown of assets into sub-asset components (child assets), to form serialized component part breakdown trees </a:t>
            </a:r>
          </a:p>
          <a:p>
            <a:pPr marL="342900" indent="-342900" algn="l" eaLnBrk="0" hangingPunct="0">
              <a:spcBef>
                <a:spcPct val="20000"/>
              </a:spcBef>
              <a:buFontTx/>
              <a:buChar char="•"/>
            </a:pPr>
            <a:r>
              <a:rPr lang="en-US" b="1" dirty="0" smtClean="0">
                <a:solidFill>
                  <a:schemeClr val="tx1"/>
                </a:solidFill>
                <a:latin typeface="Arial" charset="0"/>
              </a:rPr>
              <a:t>Asset </a:t>
            </a:r>
            <a:r>
              <a:rPr lang="en-US" b="1" dirty="0">
                <a:solidFill>
                  <a:schemeClr val="tx1"/>
                </a:solidFill>
                <a:latin typeface="Arial" charset="0"/>
              </a:rPr>
              <a:t>Type – a kind of Asset or Model (ex. "Motor, AC") which has an associated unchanging, unique Asset Type </a:t>
            </a:r>
            <a:r>
              <a:rPr lang="en-US" b="1" dirty="0" smtClean="0">
                <a:solidFill>
                  <a:schemeClr val="tx1"/>
                </a:solidFill>
                <a:latin typeface="Arial" charset="0"/>
              </a:rPr>
              <a:t>GUID </a:t>
            </a:r>
            <a:r>
              <a:rPr lang="en-US" b="1" dirty="0">
                <a:solidFill>
                  <a:schemeClr val="tx1"/>
                </a:solidFill>
                <a:latin typeface="Arial" charset="0"/>
              </a:rPr>
              <a:t>which can be referenced universally and used in Asset Type Child </a:t>
            </a:r>
            <a:r>
              <a:rPr lang="en-US" b="1" dirty="0" smtClean="0">
                <a:solidFill>
                  <a:schemeClr val="tx1"/>
                </a:solidFill>
                <a:latin typeface="Arial" charset="0"/>
              </a:rPr>
              <a:t>Structures</a:t>
            </a:r>
          </a:p>
          <a:p>
            <a:pPr marL="342900" indent="-342900" algn="l" eaLnBrk="0" hangingPunct="0">
              <a:spcBef>
                <a:spcPct val="20000"/>
              </a:spcBef>
              <a:buFontTx/>
              <a:buChar char="•"/>
            </a:pPr>
            <a:r>
              <a:rPr lang="en-US" b="1" dirty="0" smtClean="0">
                <a:solidFill>
                  <a:schemeClr val="tx1"/>
                </a:solidFill>
                <a:latin typeface="Arial" charset="0"/>
              </a:rPr>
              <a:t>Asset Type Child Structure – a taxonomy of Asset Type classifications which have a "super-class" (ex. "Pump") sub-divided into its "sub-classes" (ex. "Pump, </a:t>
            </a:r>
            <a:r>
              <a:rPr lang="en-US" b="1" dirty="0" err="1" smtClean="0">
                <a:solidFill>
                  <a:schemeClr val="tx1"/>
                </a:solidFill>
                <a:latin typeface="Arial" charset="0"/>
              </a:rPr>
              <a:t>Centrifigual</a:t>
            </a:r>
            <a:r>
              <a:rPr lang="en-US" b="1" dirty="0" smtClean="0">
                <a:solidFill>
                  <a:schemeClr val="tx1"/>
                </a:solidFill>
                <a:latin typeface="Arial" charset="0"/>
              </a:rPr>
              <a:t>" and "Pump, Axial")</a:t>
            </a:r>
          </a:p>
          <a:p>
            <a:pPr marL="342900" indent="-342900" algn="l" eaLnBrk="0" hangingPunct="0">
              <a:spcBef>
                <a:spcPct val="20000"/>
              </a:spcBef>
              <a:buFontTx/>
              <a:buChar char="•"/>
            </a:pPr>
            <a:endParaRPr lang="en-US" b="1" dirty="0">
              <a:solidFill>
                <a:schemeClr val="tx1"/>
              </a:solidFill>
              <a:latin typeface="Arial" charset="0"/>
            </a:endParaRPr>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368125" y="2237250"/>
            <a:ext cx="8324850" cy="3074988"/>
            <a:chOff x="311" y="1471"/>
            <a:chExt cx="5244" cy="1937"/>
          </a:xfrm>
        </p:grpSpPr>
        <p:cxnSp>
          <p:nvCxnSpPr>
            <p:cNvPr id="1120263" name="AutoShape 7"/>
            <p:cNvCxnSpPr>
              <a:cxnSpLocks noChangeShapeType="1"/>
              <a:stCxn id="1120303" idx="3"/>
              <a:endCxn id="1120304" idx="1"/>
            </p:cNvCxnSpPr>
            <p:nvPr/>
          </p:nvCxnSpPr>
          <p:spPr bwMode="auto">
            <a:xfrm>
              <a:off x="1680" y="1800"/>
              <a:ext cx="2765" cy="0"/>
            </a:xfrm>
            <a:prstGeom prst="straightConnector1">
              <a:avLst/>
            </a:prstGeom>
            <a:noFill/>
            <a:ln w="9525">
              <a:solidFill>
                <a:schemeClr val="tx1"/>
              </a:solidFill>
              <a:round/>
              <a:headEnd/>
              <a:tailEnd/>
            </a:ln>
            <a:effectLst/>
          </p:spPr>
        </p:cxnSp>
        <p:sp>
          <p:nvSpPr>
            <p:cNvPr id="1120266" name="Rectangle 10"/>
            <p:cNvSpPr>
              <a:spLocks noChangeArrowheads="1"/>
            </p:cNvSpPr>
            <p:nvPr/>
          </p:nvSpPr>
          <p:spPr bwMode="auto">
            <a:xfrm>
              <a:off x="2661" y="3024"/>
              <a:ext cx="806" cy="384"/>
            </a:xfrm>
            <a:prstGeom prst="rect">
              <a:avLst/>
            </a:prstGeom>
            <a:solidFill>
              <a:schemeClr val="bg1"/>
            </a:solidFill>
            <a:ln w="9525">
              <a:solidFill>
                <a:schemeClr val="tx1"/>
              </a:solidFill>
              <a:miter lim="800000"/>
              <a:headEnd/>
              <a:tailEnd/>
            </a:ln>
            <a:effectLst/>
          </p:spPr>
          <p:txBody>
            <a:bodyPr wrap="none" anchor="ctr"/>
            <a:lstStyle/>
            <a:p>
              <a:pPr eaLnBrk="0" hangingPunct="0"/>
              <a:r>
                <a:rPr lang="en-US" sz="1200">
                  <a:solidFill>
                    <a:schemeClr val="tx1"/>
                  </a:solidFill>
                  <a:latin typeface="Tahoma" pitchFamily="34" charset="0"/>
                  <a:ea typeface="ＭＳ Ｐゴシック" pitchFamily="34" charset="-128"/>
                </a:rPr>
                <a:t>Network</a:t>
              </a:r>
            </a:p>
          </p:txBody>
        </p:sp>
        <p:sp>
          <p:nvSpPr>
            <p:cNvPr id="1120268" name="Line 12"/>
            <p:cNvSpPr>
              <a:spLocks noChangeShapeType="1"/>
            </p:cNvSpPr>
            <p:nvPr/>
          </p:nvSpPr>
          <p:spPr bwMode="auto">
            <a:xfrm>
              <a:off x="2996" y="1802"/>
              <a:ext cx="0" cy="358"/>
            </a:xfrm>
            <a:prstGeom prst="line">
              <a:avLst/>
            </a:prstGeom>
            <a:noFill/>
            <a:ln w="9525">
              <a:solidFill>
                <a:schemeClr val="tx1"/>
              </a:solidFill>
              <a:prstDash val="dash"/>
              <a:round/>
              <a:headEnd/>
              <a:tailEnd/>
            </a:ln>
            <a:effectLst/>
          </p:spPr>
          <p:txBody>
            <a:bodyPr/>
            <a:lstStyle/>
            <a:p>
              <a:endParaRPr lang="en-US"/>
            </a:p>
          </p:txBody>
        </p:sp>
        <p:cxnSp>
          <p:nvCxnSpPr>
            <p:cNvPr id="1120271" name="AutoShape 15"/>
            <p:cNvCxnSpPr>
              <a:cxnSpLocks noChangeShapeType="1"/>
              <a:stCxn id="1120266" idx="1"/>
              <a:endCxn id="1120303" idx="2"/>
            </p:cNvCxnSpPr>
            <p:nvPr/>
          </p:nvCxnSpPr>
          <p:spPr bwMode="auto">
            <a:xfrm rot="10800000">
              <a:off x="1272" y="1992"/>
              <a:ext cx="1389" cy="1224"/>
            </a:xfrm>
            <a:prstGeom prst="bentConnector2">
              <a:avLst/>
            </a:prstGeom>
            <a:noFill/>
            <a:ln w="9525">
              <a:solidFill>
                <a:schemeClr val="tx1"/>
              </a:solidFill>
              <a:miter lim="800000"/>
              <a:headEnd/>
              <a:tailEnd/>
            </a:ln>
            <a:effectLst/>
          </p:spPr>
        </p:cxnSp>
        <p:cxnSp>
          <p:nvCxnSpPr>
            <p:cNvPr id="1120272" name="AutoShape 16"/>
            <p:cNvCxnSpPr>
              <a:cxnSpLocks noChangeShapeType="1"/>
              <a:stCxn id="1120266" idx="3"/>
              <a:endCxn id="1120304" idx="2"/>
            </p:cNvCxnSpPr>
            <p:nvPr/>
          </p:nvCxnSpPr>
          <p:spPr bwMode="auto">
            <a:xfrm flipV="1">
              <a:off x="3467" y="1992"/>
              <a:ext cx="1384" cy="1224"/>
            </a:xfrm>
            <a:prstGeom prst="bentConnector2">
              <a:avLst/>
            </a:prstGeom>
            <a:noFill/>
            <a:ln w="9525">
              <a:solidFill>
                <a:schemeClr val="tx1"/>
              </a:solidFill>
              <a:miter lim="800000"/>
              <a:headEnd/>
              <a:tailEnd/>
            </a:ln>
            <a:effectLst/>
          </p:spPr>
        </p:cxnSp>
        <p:sp>
          <p:nvSpPr>
            <p:cNvPr id="1120273" name="Rectangle 17"/>
            <p:cNvSpPr>
              <a:spLocks noChangeArrowheads="1"/>
            </p:cNvSpPr>
            <p:nvPr/>
          </p:nvSpPr>
          <p:spPr bwMode="auto">
            <a:xfrm>
              <a:off x="2599" y="2160"/>
              <a:ext cx="796" cy="384"/>
            </a:xfrm>
            <a:prstGeom prst="rect">
              <a:avLst/>
            </a:prstGeom>
            <a:solidFill>
              <a:schemeClr val="bg1"/>
            </a:solidFill>
            <a:ln w="9525">
              <a:solidFill>
                <a:schemeClr val="tx1"/>
              </a:solidFill>
              <a:miter lim="800000"/>
              <a:headEnd/>
              <a:tailEnd/>
            </a:ln>
            <a:effectLst/>
          </p:spPr>
          <p:txBody>
            <a:bodyPr anchor="ctr"/>
            <a:lstStyle/>
            <a:p>
              <a:pPr eaLnBrk="0" hangingPunct="0"/>
              <a:r>
                <a:rPr lang="en-US" sz="1200">
                  <a:solidFill>
                    <a:schemeClr val="tx1"/>
                  </a:solidFill>
                  <a:latin typeface="Tahoma" pitchFamily="34" charset="0"/>
                  <a:ea typeface="ＭＳ Ｐゴシック" pitchFamily="34" charset="-128"/>
                </a:rPr>
                <a:t>Asset Utilization History</a:t>
              </a:r>
            </a:p>
          </p:txBody>
        </p:sp>
        <p:sp>
          <p:nvSpPr>
            <p:cNvPr id="1120274" name="Rectangle 18"/>
            <p:cNvSpPr>
              <a:spLocks noChangeArrowheads="1"/>
            </p:cNvSpPr>
            <p:nvPr/>
          </p:nvSpPr>
          <p:spPr bwMode="auto">
            <a:xfrm>
              <a:off x="2008" y="3214"/>
              <a:ext cx="576"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Composed of</a:t>
              </a:r>
              <a:endParaRPr lang="en-US" sz="1000">
                <a:solidFill>
                  <a:srgbClr val="000000"/>
                </a:solidFill>
                <a:latin typeface="Tahoma" pitchFamily="34" charset="0"/>
                <a:ea typeface="ＭＳ Ｐゴシック" pitchFamily="34" charset="-128"/>
                <a:cs typeface="Arial" charset="0"/>
              </a:endParaRPr>
            </a:p>
          </p:txBody>
        </p:sp>
        <p:sp>
          <p:nvSpPr>
            <p:cNvPr id="1120275" name="Rectangle 19"/>
            <p:cNvSpPr>
              <a:spLocks noChangeArrowheads="1"/>
            </p:cNvSpPr>
            <p:nvPr/>
          </p:nvSpPr>
          <p:spPr bwMode="auto">
            <a:xfrm>
              <a:off x="1067" y="1968"/>
              <a:ext cx="160"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2</a:t>
              </a:r>
            </a:p>
          </p:txBody>
        </p:sp>
        <p:sp>
          <p:nvSpPr>
            <p:cNvPr id="1120276" name="Rectangle 20"/>
            <p:cNvSpPr>
              <a:spLocks noChangeArrowheads="1"/>
            </p:cNvSpPr>
            <p:nvPr/>
          </p:nvSpPr>
          <p:spPr bwMode="auto">
            <a:xfrm>
              <a:off x="2400" y="3063"/>
              <a:ext cx="253"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0..n</a:t>
              </a:r>
            </a:p>
          </p:txBody>
        </p:sp>
        <p:sp>
          <p:nvSpPr>
            <p:cNvPr id="1120277" name="Rectangle 21"/>
            <p:cNvSpPr>
              <a:spLocks noChangeArrowheads="1"/>
            </p:cNvSpPr>
            <p:nvPr/>
          </p:nvSpPr>
          <p:spPr bwMode="auto">
            <a:xfrm>
              <a:off x="3529" y="3051"/>
              <a:ext cx="576"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Composed of</a:t>
              </a:r>
              <a:endParaRPr lang="en-US" sz="1000">
                <a:solidFill>
                  <a:srgbClr val="000000"/>
                </a:solidFill>
                <a:latin typeface="Tahoma" pitchFamily="34" charset="0"/>
                <a:ea typeface="ＭＳ Ｐゴシック" pitchFamily="34" charset="-128"/>
                <a:cs typeface="Arial" charset="0"/>
              </a:endParaRPr>
            </a:p>
          </p:txBody>
        </p:sp>
        <p:sp>
          <p:nvSpPr>
            <p:cNvPr id="1120278" name="Rectangle 22"/>
            <p:cNvSpPr>
              <a:spLocks noChangeArrowheads="1"/>
            </p:cNvSpPr>
            <p:nvPr/>
          </p:nvSpPr>
          <p:spPr bwMode="auto">
            <a:xfrm>
              <a:off x="4627" y="1952"/>
              <a:ext cx="160"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2</a:t>
              </a:r>
            </a:p>
          </p:txBody>
        </p:sp>
        <p:sp>
          <p:nvSpPr>
            <p:cNvPr id="1120279" name="Rectangle 23"/>
            <p:cNvSpPr>
              <a:spLocks noChangeArrowheads="1"/>
            </p:cNvSpPr>
            <p:nvPr/>
          </p:nvSpPr>
          <p:spPr bwMode="auto">
            <a:xfrm>
              <a:off x="3516" y="3195"/>
              <a:ext cx="253"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0..n</a:t>
              </a:r>
            </a:p>
          </p:txBody>
        </p:sp>
        <p:sp>
          <p:nvSpPr>
            <p:cNvPr id="1120280" name="Rectangle 24"/>
            <p:cNvSpPr>
              <a:spLocks noChangeArrowheads="1"/>
            </p:cNvSpPr>
            <p:nvPr/>
          </p:nvSpPr>
          <p:spPr bwMode="auto">
            <a:xfrm>
              <a:off x="2897" y="1806"/>
              <a:ext cx="1020" cy="346"/>
            </a:xfrm>
            <a:prstGeom prst="rect">
              <a:avLst/>
            </a:prstGeom>
            <a:noFill/>
            <a:ln w="9525">
              <a:noFill/>
              <a:miter lim="800000"/>
              <a:headEnd/>
              <a:tailEnd/>
            </a:ln>
            <a:effectLst/>
          </p:spPr>
          <p:txBody>
            <a:bodyPr>
              <a:spAutoFit/>
            </a:bodyPr>
            <a:lstStyle/>
            <a:p>
              <a:pPr algn="l" eaLnBrk="0" hangingPunct="0"/>
              <a:r>
                <a:rPr lang="en-US" sz="1000" dirty="0">
                  <a:solidFill>
                    <a:srgbClr val="000000"/>
                  </a:solidFill>
                  <a:latin typeface="Tahoma" pitchFamily="34" charset="0"/>
                  <a:ea typeface="ＭＳ Ｐゴシック" pitchFamily="34" charset="-128"/>
                </a:rPr>
                <a:t>&lt; records asset      </a:t>
              </a:r>
            </a:p>
            <a:p>
              <a:pPr algn="l" eaLnBrk="0" hangingPunct="0"/>
              <a:r>
                <a:rPr lang="en-US" sz="1000" dirty="0">
                  <a:solidFill>
                    <a:srgbClr val="000000"/>
                  </a:solidFill>
                  <a:latin typeface="Tahoma" pitchFamily="34" charset="0"/>
                  <a:ea typeface="ＭＳ Ｐゴシック" pitchFamily="34" charset="-128"/>
                </a:rPr>
                <a:t>   assignment</a:t>
              </a:r>
            </a:p>
            <a:p>
              <a:pPr algn="l" eaLnBrk="0" hangingPunct="0"/>
              <a:r>
                <a:rPr lang="en-US" sz="1000" dirty="0">
                  <a:solidFill>
                    <a:srgbClr val="000000"/>
                  </a:solidFill>
                  <a:latin typeface="Tahoma" pitchFamily="34" charset="0"/>
                  <a:ea typeface="ＭＳ Ｐゴシック" pitchFamily="34" charset="-128"/>
                </a:rPr>
                <a:t>   to segments over time</a:t>
              </a:r>
              <a:endParaRPr lang="en-US" sz="1000" dirty="0">
                <a:solidFill>
                  <a:srgbClr val="000000"/>
                </a:solidFill>
                <a:latin typeface="Tahoma" pitchFamily="34" charset="0"/>
                <a:ea typeface="ＭＳ Ｐゴシック" pitchFamily="34" charset="-128"/>
                <a:cs typeface="Arial" charset="0"/>
              </a:endParaRPr>
            </a:p>
          </p:txBody>
        </p:sp>
        <p:sp>
          <p:nvSpPr>
            <p:cNvPr id="1120282" name="Rectangle 26"/>
            <p:cNvSpPr>
              <a:spLocks noChangeArrowheads="1"/>
            </p:cNvSpPr>
            <p:nvPr/>
          </p:nvSpPr>
          <p:spPr bwMode="auto">
            <a:xfrm>
              <a:off x="960" y="1920"/>
              <a:ext cx="48" cy="48"/>
            </a:xfrm>
            <a:prstGeom prst="rect">
              <a:avLst/>
            </a:prstGeom>
            <a:solidFill>
              <a:schemeClr val="bg1"/>
            </a:solidFill>
            <a:ln w="9525">
              <a:solidFill>
                <a:schemeClr val="tx1"/>
              </a:solidFill>
              <a:miter lim="800000"/>
              <a:headEnd/>
              <a:tailEnd/>
            </a:ln>
            <a:effectLst/>
          </p:spPr>
          <p:txBody>
            <a:bodyPr wrap="none" anchor="ctr"/>
            <a:lstStyle/>
            <a:p>
              <a:endParaRPr lang="en-US"/>
            </a:p>
          </p:txBody>
        </p:sp>
        <p:sp>
          <p:nvSpPr>
            <p:cNvPr id="1120283" name="Rectangle 27"/>
            <p:cNvSpPr>
              <a:spLocks noChangeArrowheads="1"/>
            </p:cNvSpPr>
            <p:nvPr/>
          </p:nvSpPr>
          <p:spPr bwMode="auto">
            <a:xfrm>
              <a:off x="864" y="1680"/>
              <a:ext cx="48" cy="48"/>
            </a:xfrm>
            <a:prstGeom prst="rect">
              <a:avLst/>
            </a:prstGeom>
            <a:solidFill>
              <a:schemeClr val="bg1"/>
            </a:solidFill>
            <a:ln w="9525">
              <a:solidFill>
                <a:schemeClr val="tx1"/>
              </a:solidFill>
              <a:miter lim="800000"/>
              <a:headEnd/>
              <a:tailEnd/>
            </a:ln>
            <a:effectLst/>
          </p:spPr>
          <p:txBody>
            <a:bodyPr wrap="none" anchor="ctr"/>
            <a:lstStyle/>
            <a:p>
              <a:endParaRPr lang="en-US"/>
            </a:p>
          </p:txBody>
        </p:sp>
        <p:cxnSp>
          <p:nvCxnSpPr>
            <p:cNvPr id="1120284" name="AutoShape 28"/>
            <p:cNvCxnSpPr>
              <a:cxnSpLocks noChangeShapeType="1"/>
              <a:stCxn id="1120282" idx="2"/>
              <a:endCxn id="1120283" idx="1"/>
            </p:cNvCxnSpPr>
            <p:nvPr/>
          </p:nvCxnSpPr>
          <p:spPr bwMode="auto">
            <a:xfrm rot="16200000" flipV="1">
              <a:off x="792" y="1776"/>
              <a:ext cx="264" cy="120"/>
            </a:xfrm>
            <a:prstGeom prst="bentConnector4">
              <a:avLst>
                <a:gd name="adj1" fmla="val -54546"/>
                <a:gd name="adj2" fmla="val 304162"/>
              </a:avLst>
            </a:prstGeom>
            <a:noFill/>
            <a:ln w="9525">
              <a:solidFill>
                <a:schemeClr val="tx1"/>
              </a:solidFill>
              <a:miter lim="800000"/>
              <a:headEnd/>
              <a:tailEnd/>
            </a:ln>
            <a:effectLst/>
          </p:spPr>
        </p:cxnSp>
        <p:sp>
          <p:nvSpPr>
            <p:cNvPr id="1120285" name="Rectangle 29"/>
            <p:cNvSpPr>
              <a:spLocks noChangeArrowheads="1"/>
            </p:cNvSpPr>
            <p:nvPr/>
          </p:nvSpPr>
          <p:spPr bwMode="auto">
            <a:xfrm>
              <a:off x="4979" y="1920"/>
              <a:ext cx="48" cy="48"/>
            </a:xfrm>
            <a:prstGeom prst="rect">
              <a:avLst/>
            </a:prstGeom>
            <a:solidFill>
              <a:schemeClr val="bg1"/>
            </a:solidFill>
            <a:ln w="9525">
              <a:solidFill>
                <a:schemeClr val="tx1"/>
              </a:solidFill>
              <a:miter lim="800000"/>
              <a:headEnd/>
              <a:tailEnd/>
            </a:ln>
            <a:effectLst/>
          </p:spPr>
          <p:txBody>
            <a:bodyPr wrap="none" anchor="ctr"/>
            <a:lstStyle/>
            <a:p>
              <a:endParaRPr lang="en-US"/>
            </a:p>
          </p:txBody>
        </p:sp>
        <p:sp>
          <p:nvSpPr>
            <p:cNvPr id="1120286" name="Rectangle 30"/>
            <p:cNvSpPr>
              <a:spLocks noChangeArrowheads="1"/>
            </p:cNvSpPr>
            <p:nvPr/>
          </p:nvSpPr>
          <p:spPr bwMode="auto">
            <a:xfrm>
              <a:off x="5184" y="1680"/>
              <a:ext cx="48" cy="48"/>
            </a:xfrm>
            <a:prstGeom prst="rect">
              <a:avLst/>
            </a:prstGeom>
            <a:solidFill>
              <a:schemeClr val="bg1"/>
            </a:solidFill>
            <a:ln w="9525">
              <a:solidFill>
                <a:schemeClr val="tx1"/>
              </a:solidFill>
              <a:miter lim="800000"/>
              <a:headEnd/>
              <a:tailEnd/>
            </a:ln>
            <a:effectLst/>
          </p:spPr>
          <p:txBody>
            <a:bodyPr wrap="none" anchor="ctr"/>
            <a:lstStyle/>
            <a:p>
              <a:endParaRPr lang="en-US"/>
            </a:p>
          </p:txBody>
        </p:sp>
        <p:cxnSp>
          <p:nvCxnSpPr>
            <p:cNvPr id="1120287" name="AutoShape 31"/>
            <p:cNvCxnSpPr>
              <a:cxnSpLocks noChangeShapeType="1"/>
              <a:stCxn id="1120285" idx="2"/>
              <a:endCxn id="1120286" idx="3"/>
            </p:cNvCxnSpPr>
            <p:nvPr/>
          </p:nvCxnSpPr>
          <p:spPr bwMode="auto">
            <a:xfrm rot="5400000" flipH="1" flipV="1">
              <a:off x="4986" y="1721"/>
              <a:ext cx="264" cy="229"/>
            </a:xfrm>
            <a:prstGeom prst="bentConnector4">
              <a:avLst>
                <a:gd name="adj1" fmla="val -54546"/>
                <a:gd name="adj2" fmla="val 162884"/>
              </a:avLst>
            </a:prstGeom>
            <a:noFill/>
            <a:ln w="9525">
              <a:solidFill>
                <a:schemeClr val="tx1"/>
              </a:solidFill>
              <a:miter lim="800000"/>
              <a:headEnd/>
              <a:tailEnd/>
            </a:ln>
            <a:effectLst/>
          </p:spPr>
        </p:cxnSp>
        <p:sp>
          <p:nvSpPr>
            <p:cNvPr id="1120288" name="Rectangle 32"/>
            <p:cNvSpPr>
              <a:spLocks noChangeArrowheads="1"/>
            </p:cNvSpPr>
            <p:nvPr/>
          </p:nvSpPr>
          <p:spPr bwMode="auto">
            <a:xfrm>
              <a:off x="384" y="2095"/>
              <a:ext cx="576"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Composed of</a:t>
              </a:r>
              <a:endParaRPr lang="en-US" sz="1000">
                <a:solidFill>
                  <a:srgbClr val="000000"/>
                </a:solidFill>
                <a:latin typeface="Tahoma" pitchFamily="34" charset="0"/>
                <a:ea typeface="ＭＳ Ｐゴシック" pitchFamily="34" charset="-128"/>
                <a:cs typeface="Arial" charset="0"/>
              </a:endParaRPr>
            </a:p>
          </p:txBody>
        </p:sp>
        <p:sp>
          <p:nvSpPr>
            <p:cNvPr id="1120289" name="Rectangle 33"/>
            <p:cNvSpPr>
              <a:spLocks noChangeArrowheads="1"/>
            </p:cNvSpPr>
            <p:nvPr/>
          </p:nvSpPr>
          <p:spPr bwMode="auto">
            <a:xfrm>
              <a:off x="4979" y="2095"/>
              <a:ext cx="576"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Composed of</a:t>
              </a:r>
              <a:endParaRPr lang="en-US" sz="1000">
                <a:solidFill>
                  <a:srgbClr val="000000"/>
                </a:solidFill>
                <a:latin typeface="Tahoma" pitchFamily="34" charset="0"/>
                <a:ea typeface="ＭＳ Ｐゴシック" pitchFamily="34" charset="-128"/>
                <a:cs typeface="Arial" charset="0"/>
              </a:endParaRPr>
            </a:p>
          </p:txBody>
        </p:sp>
        <p:sp>
          <p:nvSpPr>
            <p:cNvPr id="1120290" name="Rectangle 34"/>
            <p:cNvSpPr>
              <a:spLocks noChangeArrowheads="1"/>
            </p:cNvSpPr>
            <p:nvPr/>
          </p:nvSpPr>
          <p:spPr bwMode="auto">
            <a:xfrm>
              <a:off x="624" y="1567"/>
              <a:ext cx="253"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0..n</a:t>
              </a:r>
            </a:p>
          </p:txBody>
        </p:sp>
        <p:sp>
          <p:nvSpPr>
            <p:cNvPr id="1120291" name="AutoShape 35"/>
            <p:cNvSpPr>
              <a:spLocks noChangeArrowheads="1"/>
            </p:cNvSpPr>
            <p:nvPr/>
          </p:nvSpPr>
          <p:spPr bwMode="auto">
            <a:xfrm>
              <a:off x="936" y="1991"/>
              <a:ext cx="96" cy="96"/>
            </a:xfrm>
            <a:prstGeom prst="diamond">
              <a:avLst/>
            </a:prstGeom>
            <a:solidFill>
              <a:schemeClr val="bg1"/>
            </a:solidFill>
            <a:ln w="9525">
              <a:solidFill>
                <a:schemeClr val="tx1"/>
              </a:solidFill>
              <a:miter lim="800000"/>
              <a:headEnd/>
              <a:tailEnd/>
            </a:ln>
            <a:effectLst/>
          </p:spPr>
          <p:txBody>
            <a:bodyPr wrap="none" anchor="ctr"/>
            <a:lstStyle/>
            <a:p>
              <a:endParaRPr lang="en-US"/>
            </a:p>
          </p:txBody>
        </p:sp>
        <p:sp>
          <p:nvSpPr>
            <p:cNvPr id="1120292" name="AutoShape 36"/>
            <p:cNvSpPr>
              <a:spLocks noChangeArrowheads="1"/>
            </p:cNvSpPr>
            <p:nvPr/>
          </p:nvSpPr>
          <p:spPr bwMode="auto">
            <a:xfrm>
              <a:off x="2562" y="3167"/>
              <a:ext cx="96" cy="96"/>
            </a:xfrm>
            <a:prstGeom prst="diamond">
              <a:avLst/>
            </a:prstGeom>
            <a:solidFill>
              <a:schemeClr val="bg1"/>
            </a:solidFill>
            <a:ln w="9525">
              <a:solidFill>
                <a:schemeClr val="tx1"/>
              </a:solidFill>
              <a:miter lim="800000"/>
              <a:headEnd/>
              <a:tailEnd/>
            </a:ln>
            <a:effectLst/>
          </p:spPr>
          <p:txBody>
            <a:bodyPr wrap="none" anchor="ctr"/>
            <a:lstStyle/>
            <a:p>
              <a:endParaRPr lang="en-US"/>
            </a:p>
          </p:txBody>
        </p:sp>
        <p:sp>
          <p:nvSpPr>
            <p:cNvPr id="1120293" name="Rectangle 37"/>
            <p:cNvSpPr>
              <a:spLocks noChangeArrowheads="1"/>
            </p:cNvSpPr>
            <p:nvPr/>
          </p:nvSpPr>
          <p:spPr bwMode="auto">
            <a:xfrm>
              <a:off x="1238" y="1471"/>
              <a:ext cx="253"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0..n</a:t>
              </a:r>
            </a:p>
          </p:txBody>
        </p:sp>
        <p:sp>
          <p:nvSpPr>
            <p:cNvPr id="1120299" name="Rectangle 43"/>
            <p:cNvSpPr>
              <a:spLocks noChangeArrowheads="1"/>
            </p:cNvSpPr>
            <p:nvPr/>
          </p:nvSpPr>
          <p:spPr bwMode="auto">
            <a:xfrm>
              <a:off x="4848" y="1471"/>
              <a:ext cx="253"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0..n</a:t>
              </a:r>
            </a:p>
          </p:txBody>
        </p:sp>
        <p:sp>
          <p:nvSpPr>
            <p:cNvPr id="1120300" name="AutoShape 44"/>
            <p:cNvSpPr>
              <a:spLocks noChangeArrowheads="1"/>
            </p:cNvSpPr>
            <p:nvPr/>
          </p:nvSpPr>
          <p:spPr bwMode="auto">
            <a:xfrm>
              <a:off x="3470" y="3164"/>
              <a:ext cx="96" cy="96"/>
            </a:xfrm>
            <a:prstGeom prst="diamond">
              <a:avLst/>
            </a:prstGeom>
            <a:solidFill>
              <a:schemeClr val="bg1"/>
            </a:solidFill>
            <a:ln w="9525">
              <a:solidFill>
                <a:schemeClr val="tx1"/>
              </a:solidFill>
              <a:miter lim="800000"/>
              <a:headEnd/>
              <a:tailEnd/>
            </a:ln>
            <a:effectLst/>
          </p:spPr>
          <p:txBody>
            <a:bodyPr wrap="none" anchor="ctr"/>
            <a:lstStyle/>
            <a:p>
              <a:endParaRPr lang="en-US"/>
            </a:p>
          </p:txBody>
        </p:sp>
        <p:sp>
          <p:nvSpPr>
            <p:cNvPr id="1120301" name="AutoShape 45"/>
            <p:cNvSpPr>
              <a:spLocks noChangeArrowheads="1"/>
            </p:cNvSpPr>
            <p:nvPr/>
          </p:nvSpPr>
          <p:spPr bwMode="auto">
            <a:xfrm>
              <a:off x="4955" y="1996"/>
              <a:ext cx="96" cy="96"/>
            </a:xfrm>
            <a:prstGeom prst="diamond">
              <a:avLst/>
            </a:prstGeom>
            <a:solidFill>
              <a:schemeClr val="bg1"/>
            </a:solidFill>
            <a:ln w="9525">
              <a:solidFill>
                <a:schemeClr val="tx1"/>
              </a:solidFill>
              <a:miter lim="800000"/>
              <a:headEnd/>
              <a:tailEnd/>
            </a:ln>
            <a:effectLst/>
          </p:spPr>
          <p:txBody>
            <a:bodyPr wrap="none" anchor="ctr"/>
            <a:lstStyle/>
            <a:p>
              <a:endParaRPr lang="en-US"/>
            </a:p>
          </p:txBody>
        </p:sp>
        <p:sp>
          <p:nvSpPr>
            <p:cNvPr id="1120302" name="Rectangle 46"/>
            <p:cNvSpPr>
              <a:spLocks noChangeArrowheads="1"/>
            </p:cNvSpPr>
            <p:nvPr/>
          </p:nvSpPr>
          <p:spPr bwMode="auto">
            <a:xfrm>
              <a:off x="5264" y="1567"/>
              <a:ext cx="253"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0..n</a:t>
              </a:r>
            </a:p>
          </p:txBody>
        </p:sp>
        <p:sp>
          <p:nvSpPr>
            <p:cNvPr id="1120303" name="Rectangle 47"/>
            <p:cNvSpPr>
              <a:spLocks noChangeArrowheads="1"/>
            </p:cNvSpPr>
            <p:nvPr/>
          </p:nvSpPr>
          <p:spPr bwMode="auto">
            <a:xfrm>
              <a:off x="864" y="1608"/>
              <a:ext cx="816" cy="384"/>
            </a:xfrm>
            <a:prstGeom prst="rect">
              <a:avLst/>
            </a:prstGeom>
            <a:solidFill>
              <a:schemeClr val="bg1"/>
            </a:solidFill>
            <a:ln w="9525">
              <a:solidFill>
                <a:schemeClr val="tx1"/>
              </a:solidFill>
              <a:miter lim="800000"/>
              <a:headEnd/>
              <a:tailEnd/>
            </a:ln>
            <a:effectLst/>
          </p:spPr>
          <p:txBody>
            <a:bodyPr wrap="none" anchor="ctr"/>
            <a:lstStyle/>
            <a:p>
              <a:pPr eaLnBrk="0" hangingPunct="0"/>
              <a:r>
                <a:rPr lang="en-US" sz="1200">
                  <a:solidFill>
                    <a:schemeClr val="tx1"/>
                  </a:solidFill>
                  <a:latin typeface="Tahoma" pitchFamily="34" charset="0"/>
                  <a:ea typeface="ＭＳ Ｐゴシック" pitchFamily="34" charset="-128"/>
                </a:rPr>
                <a:t>Segment</a:t>
              </a:r>
            </a:p>
          </p:txBody>
        </p:sp>
        <p:sp>
          <p:nvSpPr>
            <p:cNvPr id="1120304" name="Rectangle 48"/>
            <p:cNvSpPr>
              <a:spLocks noChangeArrowheads="1"/>
            </p:cNvSpPr>
            <p:nvPr/>
          </p:nvSpPr>
          <p:spPr bwMode="auto">
            <a:xfrm>
              <a:off x="4445" y="1608"/>
              <a:ext cx="812" cy="384"/>
            </a:xfrm>
            <a:prstGeom prst="rect">
              <a:avLst/>
            </a:prstGeom>
            <a:solidFill>
              <a:schemeClr val="bg1"/>
            </a:solidFill>
            <a:ln w="9525">
              <a:solidFill>
                <a:schemeClr val="tx1"/>
              </a:solidFill>
              <a:miter lim="800000"/>
              <a:headEnd/>
              <a:tailEnd/>
            </a:ln>
            <a:effectLst/>
          </p:spPr>
          <p:txBody>
            <a:bodyPr wrap="none" anchor="ctr"/>
            <a:lstStyle/>
            <a:p>
              <a:pPr eaLnBrk="0" hangingPunct="0"/>
              <a:r>
                <a:rPr lang="en-US" sz="1200">
                  <a:solidFill>
                    <a:schemeClr val="tx1"/>
                  </a:solidFill>
                  <a:latin typeface="Tahoma" pitchFamily="34" charset="0"/>
                  <a:ea typeface="ＭＳ Ｐゴシック" pitchFamily="34" charset="-128"/>
                </a:rPr>
                <a:t>Asset</a:t>
              </a:r>
            </a:p>
          </p:txBody>
        </p:sp>
        <p:sp>
          <p:nvSpPr>
            <p:cNvPr id="1120305" name="Rectangle 49"/>
            <p:cNvSpPr>
              <a:spLocks noChangeArrowheads="1"/>
            </p:cNvSpPr>
            <p:nvPr/>
          </p:nvSpPr>
          <p:spPr bwMode="auto">
            <a:xfrm>
              <a:off x="1651" y="1661"/>
              <a:ext cx="253"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0..n</a:t>
              </a:r>
            </a:p>
          </p:txBody>
        </p:sp>
        <p:sp>
          <p:nvSpPr>
            <p:cNvPr id="1120306" name="Rectangle 50"/>
            <p:cNvSpPr>
              <a:spLocks noChangeArrowheads="1"/>
            </p:cNvSpPr>
            <p:nvPr/>
          </p:nvSpPr>
          <p:spPr bwMode="auto">
            <a:xfrm>
              <a:off x="4211" y="1776"/>
              <a:ext cx="253"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0..n</a:t>
              </a:r>
            </a:p>
          </p:txBody>
        </p:sp>
        <p:sp>
          <p:nvSpPr>
            <p:cNvPr id="1120307" name="Rectangle 51"/>
            <p:cNvSpPr>
              <a:spLocks noChangeArrowheads="1"/>
            </p:cNvSpPr>
            <p:nvPr/>
          </p:nvSpPr>
          <p:spPr bwMode="auto">
            <a:xfrm>
              <a:off x="864" y="2688"/>
              <a:ext cx="816" cy="384"/>
            </a:xfrm>
            <a:prstGeom prst="rect">
              <a:avLst/>
            </a:prstGeom>
            <a:solidFill>
              <a:schemeClr val="bg1"/>
            </a:solidFill>
            <a:ln w="9525">
              <a:solidFill>
                <a:schemeClr val="tx1"/>
              </a:solidFill>
              <a:miter lim="800000"/>
              <a:headEnd/>
              <a:tailEnd/>
            </a:ln>
            <a:effectLst/>
          </p:spPr>
          <p:txBody>
            <a:bodyPr anchor="ctr"/>
            <a:lstStyle/>
            <a:p>
              <a:pPr eaLnBrk="0" hangingPunct="0"/>
              <a:r>
                <a:rPr lang="en-US" sz="1200" dirty="0" smtClean="0">
                  <a:solidFill>
                    <a:schemeClr val="tx1"/>
                  </a:solidFill>
                  <a:latin typeface="Tahoma" pitchFamily="34" charset="0"/>
                  <a:ea typeface="ＭＳ Ｐゴシック" pitchFamily="34" charset="-128"/>
                </a:rPr>
                <a:t>Segment </a:t>
              </a:r>
              <a:r>
                <a:rPr lang="en-US" sz="1200" dirty="0">
                  <a:solidFill>
                    <a:schemeClr val="tx1"/>
                  </a:solidFill>
                  <a:latin typeface="Tahoma" pitchFamily="34" charset="0"/>
                  <a:ea typeface="ＭＳ Ｐゴシック" pitchFamily="34" charset="-128"/>
                </a:rPr>
                <a:t>Network </a:t>
              </a:r>
              <a:r>
                <a:rPr lang="en-US" sz="1200" dirty="0" smtClean="0">
                  <a:solidFill>
                    <a:schemeClr val="tx1"/>
                  </a:solidFill>
                  <a:latin typeface="Tahoma" pitchFamily="34" charset="0"/>
                  <a:ea typeface="ＭＳ Ｐゴシック" pitchFamily="34" charset="-128"/>
                </a:rPr>
                <a:t>Connections</a:t>
              </a:r>
              <a:endParaRPr lang="en-US" sz="1200" dirty="0">
                <a:solidFill>
                  <a:schemeClr val="tx1"/>
                </a:solidFill>
                <a:latin typeface="Tahoma" pitchFamily="34" charset="0"/>
                <a:ea typeface="ＭＳ Ｐゴシック" pitchFamily="34" charset="-128"/>
              </a:endParaRPr>
            </a:p>
          </p:txBody>
        </p:sp>
        <p:sp>
          <p:nvSpPr>
            <p:cNvPr id="1120308" name="Rectangle 52"/>
            <p:cNvSpPr>
              <a:spLocks noChangeArrowheads="1"/>
            </p:cNvSpPr>
            <p:nvPr/>
          </p:nvSpPr>
          <p:spPr bwMode="auto">
            <a:xfrm>
              <a:off x="311" y="2437"/>
              <a:ext cx="922" cy="250"/>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Composed of </a:t>
              </a:r>
              <a:br>
                <a:rPr lang="en-US" sz="1000">
                  <a:solidFill>
                    <a:srgbClr val="000000"/>
                  </a:solidFill>
                  <a:latin typeface="Tahoma" pitchFamily="34" charset="0"/>
                  <a:ea typeface="ＭＳ Ｐゴシック" pitchFamily="34" charset="-128"/>
                </a:rPr>
              </a:br>
              <a:r>
                <a:rPr lang="en-US" sz="1000">
                  <a:solidFill>
                    <a:srgbClr val="000000"/>
                  </a:solidFill>
                  <a:latin typeface="Tahoma" pitchFamily="34" charset="0"/>
                  <a:ea typeface="ＭＳ Ｐゴシック" pitchFamily="34" charset="-128"/>
                </a:rPr>
                <a:t>From / To Connections</a:t>
              </a:r>
              <a:endParaRPr lang="en-US" sz="1000">
                <a:solidFill>
                  <a:srgbClr val="000000"/>
                </a:solidFill>
                <a:latin typeface="Tahoma" pitchFamily="34" charset="0"/>
                <a:ea typeface="ＭＳ Ｐゴシック" pitchFamily="34" charset="-128"/>
                <a:cs typeface="Arial" charset="0"/>
              </a:endParaRPr>
            </a:p>
          </p:txBody>
        </p:sp>
        <p:sp>
          <p:nvSpPr>
            <p:cNvPr id="1120309" name="Rectangle 53"/>
            <p:cNvSpPr>
              <a:spLocks noChangeArrowheads="1"/>
            </p:cNvSpPr>
            <p:nvPr/>
          </p:nvSpPr>
          <p:spPr bwMode="auto">
            <a:xfrm>
              <a:off x="1311" y="2533"/>
              <a:ext cx="253"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0..n</a:t>
              </a:r>
            </a:p>
          </p:txBody>
        </p:sp>
        <p:sp>
          <p:nvSpPr>
            <p:cNvPr id="1120310" name="AutoShape 54"/>
            <p:cNvSpPr>
              <a:spLocks noChangeArrowheads="1"/>
            </p:cNvSpPr>
            <p:nvPr/>
          </p:nvSpPr>
          <p:spPr bwMode="auto">
            <a:xfrm>
              <a:off x="1223" y="2592"/>
              <a:ext cx="96" cy="96"/>
            </a:xfrm>
            <a:prstGeom prst="diamond">
              <a:avLst/>
            </a:prstGeom>
            <a:solidFill>
              <a:schemeClr val="bg1"/>
            </a:solidFill>
            <a:ln w="9525">
              <a:solidFill>
                <a:schemeClr val="tx1"/>
              </a:solidFill>
              <a:miter lim="800000"/>
              <a:headEnd/>
              <a:tailEnd/>
            </a:ln>
            <a:effectLst/>
          </p:spPr>
          <p:txBody>
            <a:bodyPr wrap="none" anchor="ctr"/>
            <a:lstStyle/>
            <a:p>
              <a:endParaRPr lang="en-US"/>
            </a:p>
          </p:txBody>
        </p:sp>
        <p:sp>
          <p:nvSpPr>
            <p:cNvPr id="1120311" name="Rectangle 55"/>
            <p:cNvSpPr>
              <a:spLocks noChangeArrowheads="1"/>
            </p:cNvSpPr>
            <p:nvPr/>
          </p:nvSpPr>
          <p:spPr bwMode="auto">
            <a:xfrm>
              <a:off x="995" y="3062"/>
              <a:ext cx="253"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0..n</a:t>
              </a:r>
            </a:p>
          </p:txBody>
        </p:sp>
        <p:sp>
          <p:nvSpPr>
            <p:cNvPr id="1120312" name="Rectangle 56"/>
            <p:cNvSpPr>
              <a:spLocks noChangeArrowheads="1"/>
            </p:cNvSpPr>
            <p:nvPr/>
          </p:nvSpPr>
          <p:spPr bwMode="auto">
            <a:xfrm>
              <a:off x="4451" y="2688"/>
              <a:ext cx="817" cy="384"/>
            </a:xfrm>
            <a:prstGeom prst="rect">
              <a:avLst/>
            </a:prstGeom>
            <a:solidFill>
              <a:schemeClr val="bg1"/>
            </a:solidFill>
            <a:ln w="9525">
              <a:solidFill>
                <a:schemeClr val="tx1"/>
              </a:solidFill>
              <a:miter lim="800000"/>
              <a:headEnd/>
              <a:tailEnd/>
            </a:ln>
            <a:effectLst/>
          </p:spPr>
          <p:txBody>
            <a:bodyPr anchor="ctr"/>
            <a:lstStyle/>
            <a:p>
              <a:pPr eaLnBrk="0" hangingPunct="0"/>
              <a:r>
                <a:rPr lang="en-US" sz="1200" dirty="0">
                  <a:solidFill>
                    <a:schemeClr val="tx1"/>
                  </a:solidFill>
                  <a:latin typeface="Tahoma" pitchFamily="34" charset="0"/>
                  <a:ea typeface="ＭＳ Ｐゴシック" pitchFamily="34" charset="-128"/>
                </a:rPr>
                <a:t>Asset Network </a:t>
              </a:r>
              <a:r>
                <a:rPr lang="en-US" sz="1200" dirty="0" smtClean="0">
                  <a:solidFill>
                    <a:schemeClr val="tx1"/>
                  </a:solidFill>
                  <a:latin typeface="Tahoma" pitchFamily="34" charset="0"/>
                  <a:ea typeface="ＭＳ Ｐゴシック" pitchFamily="34" charset="-128"/>
                </a:rPr>
                <a:t>Connections</a:t>
              </a:r>
              <a:endParaRPr lang="en-US" sz="1200" dirty="0">
                <a:solidFill>
                  <a:schemeClr val="tx1"/>
                </a:solidFill>
                <a:latin typeface="Tahoma" pitchFamily="34" charset="0"/>
                <a:ea typeface="ＭＳ Ｐゴシック" pitchFamily="34" charset="-128"/>
              </a:endParaRPr>
            </a:p>
          </p:txBody>
        </p:sp>
        <p:sp>
          <p:nvSpPr>
            <p:cNvPr id="1120313" name="Rectangle 57"/>
            <p:cNvSpPr>
              <a:spLocks noChangeArrowheads="1"/>
            </p:cNvSpPr>
            <p:nvPr/>
          </p:nvSpPr>
          <p:spPr bwMode="auto">
            <a:xfrm>
              <a:off x="3896" y="2437"/>
              <a:ext cx="922" cy="250"/>
            </a:xfrm>
            <a:prstGeom prst="rect">
              <a:avLst/>
            </a:prstGeom>
            <a:noFill/>
            <a:ln w="9525">
              <a:noFill/>
              <a:miter lim="800000"/>
              <a:headEnd/>
              <a:tailEnd/>
            </a:ln>
            <a:effectLst/>
          </p:spPr>
          <p:txBody>
            <a:bodyPr wrap="none">
              <a:spAutoFit/>
            </a:bodyPr>
            <a:lstStyle/>
            <a:p>
              <a:pPr algn="r" eaLnBrk="0" hangingPunct="0"/>
              <a:r>
                <a:rPr lang="en-US" sz="1000">
                  <a:solidFill>
                    <a:srgbClr val="000000"/>
                  </a:solidFill>
                  <a:latin typeface="Tahoma" pitchFamily="34" charset="0"/>
                  <a:ea typeface="ＭＳ Ｐゴシック" pitchFamily="34" charset="-128"/>
                </a:rPr>
                <a:t>Composed of </a:t>
              </a:r>
              <a:br>
                <a:rPr lang="en-US" sz="1000">
                  <a:solidFill>
                    <a:srgbClr val="000000"/>
                  </a:solidFill>
                  <a:latin typeface="Tahoma" pitchFamily="34" charset="0"/>
                  <a:ea typeface="ＭＳ Ｐゴシック" pitchFamily="34" charset="-128"/>
                </a:rPr>
              </a:br>
              <a:r>
                <a:rPr lang="en-US" sz="1000">
                  <a:solidFill>
                    <a:srgbClr val="000000"/>
                  </a:solidFill>
                  <a:latin typeface="Tahoma" pitchFamily="34" charset="0"/>
                  <a:ea typeface="ＭＳ Ｐゴシック" pitchFamily="34" charset="-128"/>
                </a:rPr>
                <a:t>From / To Connections</a:t>
              </a:r>
              <a:endParaRPr lang="en-US" sz="1000">
                <a:solidFill>
                  <a:srgbClr val="000000"/>
                </a:solidFill>
                <a:latin typeface="Tahoma" pitchFamily="34" charset="0"/>
                <a:ea typeface="ＭＳ Ｐゴシック" pitchFamily="34" charset="-128"/>
                <a:cs typeface="Arial" charset="0"/>
              </a:endParaRPr>
            </a:p>
          </p:txBody>
        </p:sp>
        <p:sp>
          <p:nvSpPr>
            <p:cNvPr id="1120314" name="Rectangle 58"/>
            <p:cNvSpPr>
              <a:spLocks noChangeArrowheads="1"/>
            </p:cNvSpPr>
            <p:nvPr/>
          </p:nvSpPr>
          <p:spPr bwMode="auto">
            <a:xfrm>
              <a:off x="4892" y="2533"/>
              <a:ext cx="253"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0..n</a:t>
              </a:r>
            </a:p>
          </p:txBody>
        </p:sp>
        <p:sp>
          <p:nvSpPr>
            <p:cNvPr id="1120315" name="AutoShape 59"/>
            <p:cNvSpPr>
              <a:spLocks noChangeArrowheads="1"/>
            </p:cNvSpPr>
            <p:nvPr/>
          </p:nvSpPr>
          <p:spPr bwMode="auto">
            <a:xfrm>
              <a:off x="4804" y="2592"/>
              <a:ext cx="96" cy="96"/>
            </a:xfrm>
            <a:prstGeom prst="diamond">
              <a:avLst/>
            </a:prstGeom>
            <a:solidFill>
              <a:schemeClr val="bg1"/>
            </a:solidFill>
            <a:ln w="9525">
              <a:solidFill>
                <a:schemeClr val="tx1"/>
              </a:solidFill>
              <a:miter lim="800000"/>
              <a:headEnd/>
              <a:tailEnd/>
            </a:ln>
            <a:effectLst/>
          </p:spPr>
          <p:txBody>
            <a:bodyPr wrap="none" anchor="ctr"/>
            <a:lstStyle/>
            <a:p>
              <a:endParaRPr lang="en-US"/>
            </a:p>
          </p:txBody>
        </p:sp>
        <p:sp>
          <p:nvSpPr>
            <p:cNvPr id="1120316" name="Rectangle 60"/>
            <p:cNvSpPr>
              <a:spLocks noChangeArrowheads="1"/>
            </p:cNvSpPr>
            <p:nvPr/>
          </p:nvSpPr>
          <p:spPr bwMode="auto">
            <a:xfrm>
              <a:off x="4547" y="3062"/>
              <a:ext cx="253"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0..n</a:t>
              </a:r>
            </a:p>
          </p:txBody>
        </p:sp>
      </p:grpSp>
      <p:sp>
        <p:nvSpPr>
          <p:cNvPr id="1120317" name="Rectangle 61"/>
          <p:cNvSpPr>
            <a:spLocks noGrp="1" noChangeArrowheads="1"/>
          </p:cNvSpPr>
          <p:nvPr>
            <p:ph type="title"/>
          </p:nvPr>
        </p:nvSpPr>
        <p:spPr/>
        <p:txBody>
          <a:bodyPr/>
          <a:lstStyle/>
          <a:p>
            <a:r>
              <a:rPr lang="en-US" smtClean="0"/>
              <a:t>MIMOSA OSA-EAI Core Registry Model</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p:cNvGrpSpPr>
          <p:nvPr/>
        </p:nvGrpSpPr>
        <p:grpSpPr bwMode="auto">
          <a:xfrm>
            <a:off x="484013" y="2237250"/>
            <a:ext cx="8208963" cy="1703388"/>
            <a:chOff x="384" y="1471"/>
            <a:chExt cx="5171" cy="1073"/>
          </a:xfrm>
        </p:grpSpPr>
        <p:cxnSp>
          <p:nvCxnSpPr>
            <p:cNvPr id="1120263" name="AutoShape 7"/>
            <p:cNvCxnSpPr>
              <a:cxnSpLocks noChangeShapeType="1"/>
              <a:stCxn id="1120303" idx="3"/>
              <a:endCxn id="1120304" idx="1"/>
            </p:cNvCxnSpPr>
            <p:nvPr/>
          </p:nvCxnSpPr>
          <p:spPr bwMode="auto">
            <a:xfrm>
              <a:off x="1680" y="1800"/>
              <a:ext cx="2765" cy="0"/>
            </a:xfrm>
            <a:prstGeom prst="straightConnector1">
              <a:avLst/>
            </a:prstGeom>
            <a:noFill/>
            <a:ln w="9525">
              <a:solidFill>
                <a:schemeClr val="tx1"/>
              </a:solidFill>
              <a:round/>
              <a:headEnd/>
              <a:tailEnd/>
            </a:ln>
            <a:effectLst/>
          </p:spPr>
        </p:cxnSp>
        <p:sp>
          <p:nvSpPr>
            <p:cNvPr id="1120268" name="Line 12"/>
            <p:cNvSpPr>
              <a:spLocks noChangeShapeType="1"/>
            </p:cNvSpPr>
            <p:nvPr/>
          </p:nvSpPr>
          <p:spPr bwMode="auto">
            <a:xfrm>
              <a:off x="2996" y="1802"/>
              <a:ext cx="0" cy="358"/>
            </a:xfrm>
            <a:prstGeom prst="line">
              <a:avLst/>
            </a:prstGeom>
            <a:noFill/>
            <a:ln w="9525">
              <a:solidFill>
                <a:schemeClr val="tx1"/>
              </a:solidFill>
              <a:prstDash val="dash"/>
              <a:round/>
              <a:headEnd/>
              <a:tailEnd/>
            </a:ln>
            <a:effectLst/>
          </p:spPr>
          <p:txBody>
            <a:bodyPr/>
            <a:lstStyle/>
            <a:p>
              <a:endParaRPr lang="en-US"/>
            </a:p>
          </p:txBody>
        </p:sp>
        <p:sp>
          <p:nvSpPr>
            <p:cNvPr id="1120273" name="Rectangle 17"/>
            <p:cNvSpPr>
              <a:spLocks noChangeArrowheads="1"/>
            </p:cNvSpPr>
            <p:nvPr/>
          </p:nvSpPr>
          <p:spPr bwMode="auto">
            <a:xfrm>
              <a:off x="2599" y="2160"/>
              <a:ext cx="796" cy="384"/>
            </a:xfrm>
            <a:prstGeom prst="rect">
              <a:avLst/>
            </a:prstGeom>
            <a:solidFill>
              <a:schemeClr val="bg1"/>
            </a:solidFill>
            <a:ln w="9525">
              <a:solidFill>
                <a:schemeClr val="tx1"/>
              </a:solidFill>
              <a:miter lim="800000"/>
              <a:headEnd/>
              <a:tailEnd/>
            </a:ln>
            <a:effectLst/>
          </p:spPr>
          <p:txBody>
            <a:bodyPr anchor="ctr"/>
            <a:lstStyle/>
            <a:p>
              <a:pPr eaLnBrk="0" hangingPunct="0"/>
              <a:r>
                <a:rPr lang="en-US" sz="1200" dirty="0" smtClean="0">
                  <a:solidFill>
                    <a:schemeClr val="tx1"/>
                  </a:solidFill>
                  <a:latin typeface="Tahoma" pitchFamily="34" charset="0"/>
                  <a:ea typeface="ＭＳ Ｐゴシック" pitchFamily="34" charset="-128"/>
                </a:rPr>
                <a:t>Asset – Model Version History</a:t>
              </a:r>
              <a:endParaRPr lang="en-US" sz="1200" dirty="0">
                <a:solidFill>
                  <a:schemeClr val="tx1"/>
                </a:solidFill>
                <a:latin typeface="Tahoma" pitchFamily="34" charset="0"/>
                <a:ea typeface="ＭＳ Ｐゴシック" pitchFamily="34" charset="-128"/>
              </a:endParaRPr>
            </a:p>
          </p:txBody>
        </p:sp>
        <p:sp>
          <p:nvSpPr>
            <p:cNvPr id="1120275" name="Rectangle 19"/>
            <p:cNvSpPr>
              <a:spLocks noChangeArrowheads="1"/>
            </p:cNvSpPr>
            <p:nvPr/>
          </p:nvSpPr>
          <p:spPr bwMode="auto">
            <a:xfrm>
              <a:off x="1067" y="1968"/>
              <a:ext cx="160"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2</a:t>
              </a:r>
            </a:p>
          </p:txBody>
        </p:sp>
        <p:sp>
          <p:nvSpPr>
            <p:cNvPr id="1120278" name="Rectangle 22"/>
            <p:cNvSpPr>
              <a:spLocks noChangeArrowheads="1"/>
            </p:cNvSpPr>
            <p:nvPr/>
          </p:nvSpPr>
          <p:spPr bwMode="auto">
            <a:xfrm>
              <a:off x="4627" y="1952"/>
              <a:ext cx="160"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2</a:t>
              </a:r>
            </a:p>
          </p:txBody>
        </p:sp>
        <p:sp>
          <p:nvSpPr>
            <p:cNvPr id="1120280" name="Rectangle 24"/>
            <p:cNvSpPr>
              <a:spLocks noChangeArrowheads="1"/>
            </p:cNvSpPr>
            <p:nvPr/>
          </p:nvSpPr>
          <p:spPr bwMode="auto">
            <a:xfrm>
              <a:off x="2897" y="1806"/>
              <a:ext cx="1020" cy="346"/>
            </a:xfrm>
            <a:prstGeom prst="rect">
              <a:avLst/>
            </a:prstGeom>
            <a:noFill/>
            <a:ln w="9525">
              <a:noFill/>
              <a:miter lim="800000"/>
              <a:headEnd/>
              <a:tailEnd/>
            </a:ln>
            <a:effectLst/>
          </p:spPr>
          <p:txBody>
            <a:bodyPr>
              <a:spAutoFit/>
            </a:bodyPr>
            <a:lstStyle/>
            <a:p>
              <a:pPr algn="l" eaLnBrk="0" hangingPunct="0"/>
              <a:r>
                <a:rPr lang="en-US" sz="1000" dirty="0">
                  <a:solidFill>
                    <a:srgbClr val="000000"/>
                  </a:solidFill>
                  <a:latin typeface="Tahoma" pitchFamily="34" charset="0"/>
                  <a:ea typeface="ＭＳ Ｐゴシック" pitchFamily="34" charset="-128"/>
                </a:rPr>
                <a:t>&lt; records asset      </a:t>
              </a:r>
            </a:p>
            <a:p>
              <a:pPr algn="l" eaLnBrk="0" hangingPunct="0"/>
              <a:r>
                <a:rPr lang="en-US" sz="1000" dirty="0">
                  <a:solidFill>
                    <a:srgbClr val="000000"/>
                  </a:solidFill>
                  <a:latin typeface="Tahoma" pitchFamily="34" charset="0"/>
                  <a:ea typeface="ＭＳ Ｐゴシック" pitchFamily="34" charset="-128"/>
                </a:rPr>
                <a:t>   assignment</a:t>
              </a:r>
            </a:p>
            <a:p>
              <a:pPr algn="l" eaLnBrk="0" hangingPunct="0"/>
              <a:r>
                <a:rPr lang="en-US" sz="1000" dirty="0">
                  <a:solidFill>
                    <a:srgbClr val="000000"/>
                  </a:solidFill>
                  <a:latin typeface="Tahoma" pitchFamily="34" charset="0"/>
                  <a:ea typeface="ＭＳ Ｐゴシック" pitchFamily="34" charset="-128"/>
                </a:rPr>
                <a:t>   to segments over time</a:t>
              </a:r>
              <a:endParaRPr lang="en-US" sz="1000" dirty="0">
                <a:solidFill>
                  <a:srgbClr val="000000"/>
                </a:solidFill>
                <a:latin typeface="Tahoma" pitchFamily="34" charset="0"/>
                <a:ea typeface="ＭＳ Ｐゴシック" pitchFamily="34" charset="-128"/>
                <a:cs typeface="Arial" charset="0"/>
              </a:endParaRPr>
            </a:p>
          </p:txBody>
        </p:sp>
        <p:sp>
          <p:nvSpPr>
            <p:cNvPr id="1120282" name="Rectangle 26"/>
            <p:cNvSpPr>
              <a:spLocks noChangeArrowheads="1"/>
            </p:cNvSpPr>
            <p:nvPr/>
          </p:nvSpPr>
          <p:spPr bwMode="auto">
            <a:xfrm>
              <a:off x="960" y="1920"/>
              <a:ext cx="48" cy="48"/>
            </a:xfrm>
            <a:prstGeom prst="rect">
              <a:avLst/>
            </a:prstGeom>
            <a:solidFill>
              <a:schemeClr val="bg1"/>
            </a:solidFill>
            <a:ln w="9525">
              <a:solidFill>
                <a:schemeClr val="tx1"/>
              </a:solidFill>
              <a:miter lim="800000"/>
              <a:headEnd/>
              <a:tailEnd/>
            </a:ln>
            <a:effectLst/>
          </p:spPr>
          <p:txBody>
            <a:bodyPr wrap="none" anchor="ctr"/>
            <a:lstStyle/>
            <a:p>
              <a:endParaRPr lang="en-US"/>
            </a:p>
          </p:txBody>
        </p:sp>
        <p:sp>
          <p:nvSpPr>
            <p:cNvPr id="1120283" name="Rectangle 27"/>
            <p:cNvSpPr>
              <a:spLocks noChangeArrowheads="1"/>
            </p:cNvSpPr>
            <p:nvPr/>
          </p:nvSpPr>
          <p:spPr bwMode="auto">
            <a:xfrm>
              <a:off x="864" y="1680"/>
              <a:ext cx="48" cy="48"/>
            </a:xfrm>
            <a:prstGeom prst="rect">
              <a:avLst/>
            </a:prstGeom>
            <a:solidFill>
              <a:schemeClr val="bg1"/>
            </a:solidFill>
            <a:ln w="9525">
              <a:solidFill>
                <a:schemeClr val="tx1"/>
              </a:solidFill>
              <a:miter lim="800000"/>
              <a:headEnd/>
              <a:tailEnd/>
            </a:ln>
            <a:effectLst/>
          </p:spPr>
          <p:txBody>
            <a:bodyPr wrap="none" anchor="ctr"/>
            <a:lstStyle/>
            <a:p>
              <a:endParaRPr lang="en-US"/>
            </a:p>
          </p:txBody>
        </p:sp>
        <p:cxnSp>
          <p:nvCxnSpPr>
            <p:cNvPr id="1120284" name="AutoShape 28"/>
            <p:cNvCxnSpPr>
              <a:cxnSpLocks noChangeShapeType="1"/>
              <a:stCxn id="1120282" idx="2"/>
              <a:endCxn id="1120283" idx="1"/>
            </p:cNvCxnSpPr>
            <p:nvPr/>
          </p:nvCxnSpPr>
          <p:spPr bwMode="auto">
            <a:xfrm rot="16200000" flipV="1">
              <a:off x="792" y="1776"/>
              <a:ext cx="264" cy="120"/>
            </a:xfrm>
            <a:prstGeom prst="bentConnector4">
              <a:avLst>
                <a:gd name="adj1" fmla="val -54546"/>
                <a:gd name="adj2" fmla="val 304162"/>
              </a:avLst>
            </a:prstGeom>
            <a:noFill/>
            <a:ln w="9525">
              <a:solidFill>
                <a:schemeClr val="tx1"/>
              </a:solidFill>
              <a:miter lim="800000"/>
              <a:headEnd/>
              <a:tailEnd/>
            </a:ln>
            <a:effectLst/>
          </p:spPr>
        </p:cxnSp>
        <p:sp>
          <p:nvSpPr>
            <p:cNvPr id="1120285" name="Rectangle 29"/>
            <p:cNvSpPr>
              <a:spLocks noChangeArrowheads="1"/>
            </p:cNvSpPr>
            <p:nvPr/>
          </p:nvSpPr>
          <p:spPr bwMode="auto">
            <a:xfrm>
              <a:off x="4979" y="1920"/>
              <a:ext cx="48" cy="48"/>
            </a:xfrm>
            <a:prstGeom prst="rect">
              <a:avLst/>
            </a:prstGeom>
            <a:solidFill>
              <a:schemeClr val="bg1"/>
            </a:solidFill>
            <a:ln w="9525">
              <a:solidFill>
                <a:schemeClr val="tx1"/>
              </a:solidFill>
              <a:miter lim="800000"/>
              <a:headEnd/>
              <a:tailEnd/>
            </a:ln>
            <a:effectLst/>
          </p:spPr>
          <p:txBody>
            <a:bodyPr wrap="none" anchor="ctr"/>
            <a:lstStyle/>
            <a:p>
              <a:endParaRPr lang="en-US"/>
            </a:p>
          </p:txBody>
        </p:sp>
        <p:sp>
          <p:nvSpPr>
            <p:cNvPr id="1120286" name="Rectangle 30"/>
            <p:cNvSpPr>
              <a:spLocks noChangeArrowheads="1"/>
            </p:cNvSpPr>
            <p:nvPr/>
          </p:nvSpPr>
          <p:spPr bwMode="auto">
            <a:xfrm>
              <a:off x="5184" y="1680"/>
              <a:ext cx="48" cy="48"/>
            </a:xfrm>
            <a:prstGeom prst="rect">
              <a:avLst/>
            </a:prstGeom>
            <a:solidFill>
              <a:schemeClr val="bg1"/>
            </a:solidFill>
            <a:ln w="9525">
              <a:solidFill>
                <a:schemeClr val="tx1"/>
              </a:solidFill>
              <a:miter lim="800000"/>
              <a:headEnd/>
              <a:tailEnd/>
            </a:ln>
            <a:effectLst/>
          </p:spPr>
          <p:txBody>
            <a:bodyPr wrap="none" anchor="ctr"/>
            <a:lstStyle/>
            <a:p>
              <a:endParaRPr lang="en-US"/>
            </a:p>
          </p:txBody>
        </p:sp>
        <p:cxnSp>
          <p:nvCxnSpPr>
            <p:cNvPr id="1120287" name="AutoShape 31"/>
            <p:cNvCxnSpPr>
              <a:cxnSpLocks noChangeShapeType="1"/>
              <a:stCxn id="1120285" idx="2"/>
              <a:endCxn id="1120286" idx="3"/>
            </p:cNvCxnSpPr>
            <p:nvPr/>
          </p:nvCxnSpPr>
          <p:spPr bwMode="auto">
            <a:xfrm rot="5400000" flipH="1" flipV="1">
              <a:off x="4986" y="1721"/>
              <a:ext cx="264" cy="229"/>
            </a:xfrm>
            <a:prstGeom prst="bentConnector4">
              <a:avLst>
                <a:gd name="adj1" fmla="val -54546"/>
                <a:gd name="adj2" fmla="val 162884"/>
              </a:avLst>
            </a:prstGeom>
            <a:noFill/>
            <a:ln w="9525">
              <a:solidFill>
                <a:schemeClr val="tx1"/>
              </a:solidFill>
              <a:miter lim="800000"/>
              <a:headEnd/>
              <a:tailEnd/>
            </a:ln>
            <a:effectLst/>
          </p:spPr>
        </p:cxnSp>
        <p:sp>
          <p:nvSpPr>
            <p:cNvPr id="1120288" name="Rectangle 32"/>
            <p:cNvSpPr>
              <a:spLocks noChangeArrowheads="1"/>
            </p:cNvSpPr>
            <p:nvPr/>
          </p:nvSpPr>
          <p:spPr bwMode="auto">
            <a:xfrm>
              <a:off x="384" y="2095"/>
              <a:ext cx="576"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Composed of</a:t>
              </a:r>
              <a:endParaRPr lang="en-US" sz="1000">
                <a:solidFill>
                  <a:srgbClr val="000000"/>
                </a:solidFill>
                <a:latin typeface="Tahoma" pitchFamily="34" charset="0"/>
                <a:ea typeface="ＭＳ Ｐゴシック" pitchFamily="34" charset="-128"/>
                <a:cs typeface="Arial" charset="0"/>
              </a:endParaRPr>
            </a:p>
          </p:txBody>
        </p:sp>
        <p:sp>
          <p:nvSpPr>
            <p:cNvPr id="1120289" name="Rectangle 33"/>
            <p:cNvSpPr>
              <a:spLocks noChangeArrowheads="1"/>
            </p:cNvSpPr>
            <p:nvPr/>
          </p:nvSpPr>
          <p:spPr bwMode="auto">
            <a:xfrm>
              <a:off x="4979" y="2095"/>
              <a:ext cx="576"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Composed of</a:t>
              </a:r>
              <a:endParaRPr lang="en-US" sz="1000">
                <a:solidFill>
                  <a:srgbClr val="000000"/>
                </a:solidFill>
                <a:latin typeface="Tahoma" pitchFamily="34" charset="0"/>
                <a:ea typeface="ＭＳ Ｐゴシック" pitchFamily="34" charset="-128"/>
                <a:cs typeface="Arial" charset="0"/>
              </a:endParaRPr>
            </a:p>
          </p:txBody>
        </p:sp>
        <p:sp>
          <p:nvSpPr>
            <p:cNvPr id="1120290" name="Rectangle 34"/>
            <p:cNvSpPr>
              <a:spLocks noChangeArrowheads="1"/>
            </p:cNvSpPr>
            <p:nvPr/>
          </p:nvSpPr>
          <p:spPr bwMode="auto">
            <a:xfrm>
              <a:off x="624" y="1567"/>
              <a:ext cx="253"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0..n</a:t>
              </a:r>
            </a:p>
          </p:txBody>
        </p:sp>
        <p:sp>
          <p:nvSpPr>
            <p:cNvPr id="1120291" name="AutoShape 35"/>
            <p:cNvSpPr>
              <a:spLocks noChangeArrowheads="1"/>
            </p:cNvSpPr>
            <p:nvPr/>
          </p:nvSpPr>
          <p:spPr bwMode="auto">
            <a:xfrm>
              <a:off x="936" y="1991"/>
              <a:ext cx="96" cy="96"/>
            </a:xfrm>
            <a:prstGeom prst="diamond">
              <a:avLst/>
            </a:prstGeom>
            <a:solidFill>
              <a:schemeClr val="bg1"/>
            </a:solidFill>
            <a:ln w="9525">
              <a:solidFill>
                <a:schemeClr val="tx1"/>
              </a:solidFill>
              <a:miter lim="800000"/>
              <a:headEnd/>
              <a:tailEnd/>
            </a:ln>
            <a:effectLst/>
          </p:spPr>
          <p:txBody>
            <a:bodyPr wrap="none" anchor="ctr"/>
            <a:lstStyle/>
            <a:p>
              <a:endParaRPr lang="en-US"/>
            </a:p>
          </p:txBody>
        </p:sp>
        <p:sp>
          <p:nvSpPr>
            <p:cNvPr id="1120293" name="Rectangle 37"/>
            <p:cNvSpPr>
              <a:spLocks noChangeArrowheads="1"/>
            </p:cNvSpPr>
            <p:nvPr/>
          </p:nvSpPr>
          <p:spPr bwMode="auto">
            <a:xfrm>
              <a:off x="1238" y="1471"/>
              <a:ext cx="253"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0..n</a:t>
              </a:r>
            </a:p>
          </p:txBody>
        </p:sp>
        <p:sp>
          <p:nvSpPr>
            <p:cNvPr id="1120299" name="Rectangle 43"/>
            <p:cNvSpPr>
              <a:spLocks noChangeArrowheads="1"/>
            </p:cNvSpPr>
            <p:nvPr/>
          </p:nvSpPr>
          <p:spPr bwMode="auto">
            <a:xfrm>
              <a:off x="4848" y="1471"/>
              <a:ext cx="253"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0..n</a:t>
              </a:r>
            </a:p>
          </p:txBody>
        </p:sp>
        <p:sp>
          <p:nvSpPr>
            <p:cNvPr id="1120301" name="AutoShape 45"/>
            <p:cNvSpPr>
              <a:spLocks noChangeArrowheads="1"/>
            </p:cNvSpPr>
            <p:nvPr/>
          </p:nvSpPr>
          <p:spPr bwMode="auto">
            <a:xfrm>
              <a:off x="4955" y="1996"/>
              <a:ext cx="96" cy="96"/>
            </a:xfrm>
            <a:prstGeom prst="diamond">
              <a:avLst/>
            </a:prstGeom>
            <a:solidFill>
              <a:schemeClr val="bg1"/>
            </a:solidFill>
            <a:ln w="9525">
              <a:solidFill>
                <a:schemeClr val="tx1"/>
              </a:solidFill>
              <a:miter lim="800000"/>
              <a:headEnd/>
              <a:tailEnd/>
            </a:ln>
            <a:effectLst/>
          </p:spPr>
          <p:txBody>
            <a:bodyPr wrap="none" anchor="ctr"/>
            <a:lstStyle/>
            <a:p>
              <a:endParaRPr lang="en-US"/>
            </a:p>
          </p:txBody>
        </p:sp>
        <p:sp>
          <p:nvSpPr>
            <p:cNvPr id="1120302" name="Rectangle 46"/>
            <p:cNvSpPr>
              <a:spLocks noChangeArrowheads="1"/>
            </p:cNvSpPr>
            <p:nvPr/>
          </p:nvSpPr>
          <p:spPr bwMode="auto">
            <a:xfrm>
              <a:off x="5264" y="1567"/>
              <a:ext cx="253"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0..n</a:t>
              </a:r>
            </a:p>
          </p:txBody>
        </p:sp>
        <p:sp>
          <p:nvSpPr>
            <p:cNvPr id="1120303" name="Rectangle 47"/>
            <p:cNvSpPr>
              <a:spLocks noChangeArrowheads="1"/>
            </p:cNvSpPr>
            <p:nvPr/>
          </p:nvSpPr>
          <p:spPr bwMode="auto">
            <a:xfrm>
              <a:off x="864" y="1608"/>
              <a:ext cx="816" cy="384"/>
            </a:xfrm>
            <a:prstGeom prst="rect">
              <a:avLst/>
            </a:prstGeom>
            <a:solidFill>
              <a:schemeClr val="bg1"/>
            </a:solidFill>
            <a:ln w="9525">
              <a:solidFill>
                <a:schemeClr val="tx1"/>
              </a:solidFill>
              <a:miter lim="800000"/>
              <a:headEnd/>
              <a:tailEnd/>
            </a:ln>
            <a:effectLst/>
          </p:spPr>
          <p:txBody>
            <a:bodyPr wrap="none" anchor="ctr"/>
            <a:lstStyle/>
            <a:p>
              <a:pPr eaLnBrk="0" hangingPunct="0"/>
              <a:r>
                <a:rPr lang="en-US" sz="1200" dirty="0" smtClean="0">
                  <a:solidFill>
                    <a:schemeClr val="tx1"/>
                  </a:solidFill>
                  <a:latin typeface="Tahoma" pitchFamily="34" charset="0"/>
                  <a:ea typeface="ＭＳ Ｐゴシック" pitchFamily="34" charset="-128"/>
                </a:rPr>
                <a:t>Asset</a:t>
              </a:r>
              <a:endParaRPr lang="en-US" sz="1200" dirty="0">
                <a:solidFill>
                  <a:schemeClr val="tx1"/>
                </a:solidFill>
                <a:latin typeface="Tahoma" pitchFamily="34" charset="0"/>
                <a:ea typeface="ＭＳ Ｐゴシック" pitchFamily="34" charset="-128"/>
              </a:endParaRPr>
            </a:p>
          </p:txBody>
        </p:sp>
        <p:sp>
          <p:nvSpPr>
            <p:cNvPr id="1120304" name="Rectangle 48"/>
            <p:cNvSpPr>
              <a:spLocks noChangeArrowheads="1"/>
            </p:cNvSpPr>
            <p:nvPr/>
          </p:nvSpPr>
          <p:spPr bwMode="auto">
            <a:xfrm>
              <a:off x="4445" y="1608"/>
              <a:ext cx="812" cy="384"/>
            </a:xfrm>
            <a:prstGeom prst="rect">
              <a:avLst/>
            </a:prstGeom>
            <a:solidFill>
              <a:schemeClr val="bg1"/>
            </a:solidFill>
            <a:ln w="9525">
              <a:solidFill>
                <a:schemeClr val="tx1"/>
              </a:solidFill>
              <a:miter lim="800000"/>
              <a:headEnd/>
              <a:tailEnd/>
            </a:ln>
            <a:effectLst/>
          </p:spPr>
          <p:txBody>
            <a:bodyPr wrap="none" anchor="ctr"/>
            <a:lstStyle/>
            <a:p>
              <a:pPr eaLnBrk="0" hangingPunct="0"/>
              <a:r>
                <a:rPr lang="en-US" sz="1200" dirty="0" smtClean="0">
                  <a:solidFill>
                    <a:schemeClr val="tx1"/>
                  </a:solidFill>
                  <a:latin typeface="Tahoma" pitchFamily="34" charset="0"/>
                  <a:ea typeface="ＭＳ Ｐゴシック" pitchFamily="34" charset="-128"/>
                </a:rPr>
                <a:t>Product</a:t>
              </a:r>
            </a:p>
            <a:p>
              <a:pPr eaLnBrk="0" hangingPunct="0"/>
              <a:r>
                <a:rPr lang="en-US" sz="1200" dirty="0" smtClean="0">
                  <a:solidFill>
                    <a:schemeClr val="tx1"/>
                  </a:solidFill>
                  <a:latin typeface="Tahoma" pitchFamily="34" charset="0"/>
                  <a:ea typeface="ＭＳ Ｐゴシック" pitchFamily="34" charset="-128"/>
                </a:rPr>
                <a:t>Model Version</a:t>
              </a:r>
              <a:endParaRPr lang="en-US" sz="1200" dirty="0">
                <a:solidFill>
                  <a:schemeClr val="tx1"/>
                </a:solidFill>
                <a:latin typeface="Tahoma" pitchFamily="34" charset="0"/>
                <a:ea typeface="ＭＳ Ｐゴシック" pitchFamily="34" charset="-128"/>
              </a:endParaRPr>
            </a:p>
          </p:txBody>
        </p:sp>
        <p:sp>
          <p:nvSpPr>
            <p:cNvPr id="1120305" name="Rectangle 49"/>
            <p:cNvSpPr>
              <a:spLocks noChangeArrowheads="1"/>
            </p:cNvSpPr>
            <p:nvPr/>
          </p:nvSpPr>
          <p:spPr bwMode="auto">
            <a:xfrm>
              <a:off x="1651" y="1661"/>
              <a:ext cx="253"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0..n</a:t>
              </a:r>
            </a:p>
          </p:txBody>
        </p:sp>
        <p:sp>
          <p:nvSpPr>
            <p:cNvPr id="1120306" name="Rectangle 50"/>
            <p:cNvSpPr>
              <a:spLocks noChangeArrowheads="1"/>
            </p:cNvSpPr>
            <p:nvPr/>
          </p:nvSpPr>
          <p:spPr bwMode="auto">
            <a:xfrm>
              <a:off x="4211" y="1776"/>
              <a:ext cx="253" cy="154"/>
            </a:xfrm>
            <a:prstGeom prst="rect">
              <a:avLst/>
            </a:prstGeom>
            <a:noFill/>
            <a:ln w="9525">
              <a:noFill/>
              <a:miter lim="800000"/>
              <a:headEnd/>
              <a:tailEnd/>
            </a:ln>
            <a:effectLst/>
          </p:spPr>
          <p:txBody>
            <a:bodyPr wrap="none">
              <a:spAutoFit/>
            </a:bodyPr>
            <a:lstStyle/>
            <a:p>
              <a:pPr algn="l" eaLnBrk="0" hangingPunct="0"/>
              <a:r>
                <a:rPr lang="en-US" sz="1000">
                  <a:solidFill>
                    <a:srgbClr val="000000"/>
                  </a:solidFill>
                  <a:latin typeface="Tahoma" pitchFamily="34" charset="0"/>
                  <a:ea typeface="ＭＳ Ｐゴシック" pitchFamily="34" charset="-128"/>
                </a:rPr>
                <a:t>0..n</a:t>
              </a:r>
            </a:p>
          </p:txBody>
        </p:sp>
      </p:grpSp>
      <p:sp>
        <p:nvSpPr>
          <p:cNvPr id="1120317" name="Rectangle 61"/>
          <p:cNvSpPr>
            <a:spLocks noGrp="1" noChangeArrowheads="1"/>
          </p:cNvSpPr>
          <p:nvPr>
            <p:ph type="title"/>
          </p:nvPr>
        </p:nvSpPr>
        <p:spPr/>
        <p:txBody>
          <a:bodyPr/>
          <a:lstStyle/>
          <a:p>
            <a:r>
              <a:rPr lang="en-US" smtClean="0"/>
              <a:t>MIMOSA OSA-EAI Core Registry Model</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169893" y="1180068"/>
            <a:ext cx="7290783" cy="5149135"/>
          </a:xfrm>
          <a:prstGeom prst="rect">
            <a:avLst/>
          </a:prstGeom>
          <a:noFill/>
          <a:ln w="9525">
            <a:noFill/>
            <a:miter lim="800000"/>
            <a:headEnd/>
            <a:tailEnd/>
          </a:ln>
          <a:effectLst/>
        </p:spPr>
      </p:pic>
      <p:sp>
        <p:nvSpPr>
          <p:cNvPr id="3" name="Rectangle 2"/>
          <p:cNvSpPr/>
          <p:nvPr/>
        </p:nvSpPr>
        <p:spPr>
          <a:xfrm>
            <a:off x="2850776" y="201706"/>
            <a:ext cx="6293224" cy="830997"/>
          </a:xfrm>
          <a:prstGeom prst="rect">
            <a:avLst/>
          </a:prstGeom>
        </p:spPr>
        <p:txBody>
          <a:bodyPr wrap="square">
            <a:spAutoFit/>
          </a:bodyPr>
          <a:lstStyle/>
          <a:p>
            <a:pPr eaLnBrk="0" hangingPunct="0"/>
            <a:r>
              <a:rPr lang="en-US" sz="2400" b="1" dirty="0" smtClean="0">
                <a:solidFill>
                  <a:schemeClr val="tx1"/>
                </a:solidFill>
                <a:latin typeface="Arial" pitchFamily="34" charset="0"/>
              </a:rPr>
              <a:t>P&amp;ID Segments on a Network: </a:t>
            </a:r>
          </a:p>
          <a:p>
            <a:pPr eaLnBrk="0" hangingPunct="0"/>
            <a:r>
              <a:rPr lang="en-US" sz="2400" b="1" dirty="0" smtClean="0">
                <a:solidFill>
                  <a:schemeClr val="tx1"/>
                </a:solidFill>
                <a:latin typeface="Arial" pitchFamily="34" charset="0"/>
              </a:rPr>
              <a:t>Naphtha </a:t>
            </a:r>
            <a:r>
              <a:rPr lang="en-US" sz="2400" b="1" dirty="0" err="1" smtClean="0">
                <a:solidFill>
                  <a:schemeClr val="tx1"/>
                </a:solidFill>
                <a:latin typeface="Arial" pitchFamily="34" charset="0"/>
              </a:rPr>
              <a:t>Hydrotreating</a:t>
            </a:r>
            <a:r>
              <a:rPr lang="en-US" sz="2400" b="1" dirty="0" smtClean="0">
                <a:solidFill>
                  <a:schemeClr val="tx1"/>
                </a:solidFill>
                <a:latin typeface="Arial" pitchFamily="34" charset="0"/>
              </a:rPr>
              <a:t> Unit</a:t>
            </a: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36530" t="64559" r="41009" b="9962"/>
          <a:stretch>
            <a:fillRect/>
          </a:stretch>
        </p:blipFill>
        <p:spPr bwMode="auto">
          <a:xfrm>
            <a:off x="1795241" y="1365481"/>
            <a:ext cx="5606456" cy="4491622"/>
          </a:xfrm>
          <a:prstGeom prst="rect">
            <a:avLst/>
          </a:prstGeom>
          <a:noFill/>
          <a:ln w="9525">
            <a:noFill/>
            <a:miter lim="800000"/>
            <a:headEnd/>
            <a:tailEnd/>
          </a:ln>
          <a:effectLst/>
        </p:spPr>
      </p:pic>
      <p:sp>
        <p:nvSpPr>
          <p:cNvPr id="3" name="Rectangle 2"/>
          <p:cNvSpPr/>
          <p:nvPr/>
        </p:nvSpPr>
        <p:spPr>
          <a:xfrm>
            <a:off x="2850776" y="201706"/>
            <a:ext cx="6293224" cy="830997"/>
          </a:xfrm>
          <a:prstGeom prst="rect">
            <a:avLst/>
          </a:prstGeom>
        </p:spPr>
        <p:txBody>
          <a:bodyPr wrap="square">
            <a:spAutoFit/>
          </a:bodyPr>
          <a:lstStyle/>
          <a:p>
            <a:pPr eaLnBrk="0" hangingPunct="0"/>
            <a:r>
              <a:rPr lang="en-US" sz="2400" b="1" dirty="0" smtClean="0">
                <a:solidFill>
                  <a:schemeClr val="tx1"/>
                </a:solidFill>
                <a:latin typeface="Arial" pitchFamily="34" charset="0"/>
              </a:rPr>
              <a:t>P&amp;ID Segments on a Network: </a:t>
            </a:r>
          </a:p>
          <a:p>
            <a:pPr eaLnBrk="0" hangingPunct="0"/>
            <a:r>
              <a:rPr lang="en-US" sz="2400" b="1" dirty="0" smtClean="0">
                <a:solidFill>
                  <a:schemeClr val="tx1"/>
                </a:solidFill>
                <a:latin typeface="Arial" pitchFamily="34" charset="0"/>
              </a:rPr>
              <a:t>J-9005 C3/C4 Splitter Reflux Pump</a:t>
            </a: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36530" t="64559" r="41009" b="9962"/>
          <a:stretch>
            <a:fillRect/>
          </a:stretch>
        </p:blipFill>
        <p:spPr bwMode="auto">
          <a:xfrm>
            <a:off x="1795241" y="1365481"/>
            <a:ext cx="5606456" cy="4491622"/>
          </a:xfrm>
          <a:prstGeom prst="rect">
            <a:avLst/>
          </a:prstGeom>
          <a:noFill/>
          <a:ln w="9525">
            <a:noFill/>
            <a:miter lim="800000"/>
            <a:headEnd/>
            <a:tailEnd/>
          </a:ln>
          <a:effectLst/>
        </p:spPr>
      </p:pic>
      <p:sp>
        <p:nvSpPr>
          <p:cNvPr id="3" name="Rectangle 2"/>
          <p:cNvSpPr/>
          <p:nvPr/>
        </p:nvSpPr>
        <p:spPr>
          <a:xfrm>
            <a:off x="2433918" y="0"/>
            <a:ext cx="6710082" cy="1569660"/>
          </a:xfrm>
          <a:prstGeom prst="rect">
            <a:avLst/>
          </a:prstGeom>
        </p:spPr>
        <p:txBody>
          <a:bodyPr wrap="square">
            <a:spAutoFit/>
          </a:bodyPr>
          <a:lstStyle/>
          <a:p>
            <a:pPr eaLnBrk="0" hangingPunct="0"/>
            <a:r>
              <a:rPr lang="en-US" sz="2400" b="1" dirty="0" smtClean="0">
                <a:solidFill>
                  <a:schemeClr val="tx1"/>
                </a:solidFill>
                <a:latin typeface="Arial" pitchFamily="34" charset="0"/>
              </a:rPr>
              <a:t>Asset Installed on J-9005B Segment: </a:t>
            </a:r>
          </a:p>
          <a:p>
            <a:pPr eaLnBrk="0" hangingPunct="0"/>
            <a:r>
              <a:rPr lang="en-US" sz="2400" b="1" dirty="0" smtClean="0">
                <a:solidFill>
                  <a:schemeClr val="tx1"/>
                </a:solidFill>
                <a:latin typeface="Arial" pitchFamily="34" charset="0"/>
              </a:rPr>
              <a:t>Great Plains Model Z400-A1 </a:t>
            </a:r>
          </a:p>
          <a:p>
            <a:pPr eaLnBrk="0" hangingPunct="0"/>
            <a:r>
              <a:rPr lang="en-US" sz="2400" b="1" dirty="0" smtClean="0">
                <a:solidFill>
                  <a:schemeClr val="tx1"/>
                </a:solidFill>
                <a:latin typeface="Arial" pitchFamily="34" charset="0"/>
              </a:rPr>
              <a:t>S/N: </a:t>
            </a:r>
            <a:r>
              <a:rPr lang="en-US" sz="2400" b="1" dirty="0" smtClean="0">
                <a:solidFill>
                  <a:schemeClr val="tx1"/>
                </a:solidFill>
                <a:latin typeface="+mj-lt"/>
              </a:rPr>
              <a:t>3Z84G32AA0-4</a:t>
            </a:r>
          </a:p>
          <a:p>
            <a:pPr eaLnBrk="0" hangingPunct="0"/>
            <a:endParaRPr lang="en-US" sz="2400" b="1" dirty="0" smtClean="0">
              <a:solidFill>
                <a:schemeClr val="tx1"/>
              </a:solidFill>
              <a:latin typeface="Arial" pitchFamily="34" charset="0"/>
            </a:endParaRPr>
          </a:p>
        </p:txBody>
      </p:sp>
      <p:grpSp>
        <p:nvGrpSpPr>
          <p:cNvPr id="4" name="Group 9"/>
          <p:cNvGrpSpPr>
            <a:grpSpLocks/>
          </p:cNvGrpSpPr>
          <p:nvPr/>
        </p:nvGrpSpPr>
        <p:grpSpPr bwMode="auto">
          <a:xfrm>
            <a:off x="7808262" y="3966883"/>
            <a:ext cx="1094544" cy="1075764"/>
            <a:chOff x="4896" y="2400"/>
            <a:chExt cx="589" cy="528"/>
          </a:xfrm>
        </p:grpSpPr>
        <p:pic>
          <p:nvPicPr>
            <p:cNvPr id="5" name="Picture 8" descr="Go to fullsize image">
              <a:hlinkClick r:id="rId3"/>
            </p:cNvPr>
            <p:cNvPicPr>
              <a:picLocks noChangeAspect="1" noChangeArrowheads="1"/>
            </p:cNvPicPr>
            <p:nvPr/>
          </p:nvPicPr>
          <p:blipFill>
            <a:blip r:embed="rId4" cstate="print"/>
            <a:srcRect/>
            <a:stretch>
              <a:fillRect/>
            </a:stretch>
          </p:blipFill>
          <p:spPr bwMode="auto">
            <a:xfrm>
              <a:off x="5024" y="2400"/>
              <a:ext cx="384" cy="384"/>
            </a:xfrm>
            <a:prstGeom prst="rect">
              <a:avLst/>
            </a:prstGeom>
            <a:noFill/>
          </p:spPr>
        </p:pic>
        <p:sp>
          <p:nvSpPr>
            <p:cNvPr id="6" name="Rectangle 4"/>
            <p:cNvSpPr>
              <a:spLocks noChangeArrowheads="1"/>
            </p:cNvSpPr>
            <p:nvPr/>
          </p:nvSpPr>
          <p:spPr bwMode="auto">
            <a:xfrm>
              <a:off x="4896" y="2688"/>
              <a:ext cx="589" cy="240"/>
            </a:xfrm>
            <a:prstGeom prst="rect">
              <a:avLst/>
            </a:prstGeom>
            <a:solidFill>
              <a:schemeClr val="bg1"/>
            </a:solidFill>
            <a:ln w="9525">
              <a:noFill/>
              <a:miter lim="800000"/>
              <a:headEnd/>
              <a:tailEnd/>
            </a:ln>
            <a:effectLst/>
          </p:spPr>
          <p:txBody>
            <a:bodyPr wrap="none" anchor="ctr"/>
            <a:lstStyle/>
            <a:p>
              <a:pPr algn="ctr"/>
              <a:r>
                <a:rPr lang="en-US" sz="800" dirty="0" smtClean="0">
                  <a:solidFill>
                    <a:schemeClr val="tx1"/>
                  </a:solidFill>
                </a:rPr>
                <a:t>Great Plants Motor</a:t>
              </a:r>
            </a:p>
            <a:p>
              <a:pPr algn="ctr"/>
              <a:r>
                <a:rPr lang="en-US" sz="800" b="0" dirty="0" smtClean="0">
                  <a:solidFill>
                    <a:schemeClr val="tx1"/>
                  </a:solidFill>
                </a:rPr>
                <a:t>Model Z400-A1</a:t>
              </a:r>
            </a:p>
            <a:p>
              <a:r>
                <a:rPr lang="en-US" sz="800" b="0" dirty="0" smtClean="0">
                  <a:solidFill>
                    <a:schemeClr val="tx1"/>
                  </a:solidFill>
                </a:rPr>
                <a:t>P/N </a:t>
              </a:r>
              <a:r>
                <a:rPr lang="en-US" sz="800" dirty="0" smtClean="0">
                  <a:solidFill>
                    <a:schemeClr val="tx1"/>
                  </a:solidFill>
                </a:rPr>
                <a:t>304823401-3442</a:t>
              </a:r>
              <a:endParaRPr lang="en-US" sz="800" b="0" dirty="0" smtClean="0">
                <a:solidFill>
                  <a:schemeClr val="tx1"/>
                </a:solidFill>
              </a:endParaRPr>
            </a:p>
            <a:p>
              <a:r>
                <a:rPr lang="en-US" sz="800" b="0" dirty="0" smtClean="0">
                  <a:solidFill>
                    <a:schemeClr val="tx1"/>
                  </a:solidFill>
                </a:rPr>
                <a:t>S/N: </a:t>
              </a:r>
              <a:r>
                <a:rPr lang="en-US" sz="800" dirty="0" smtClean="0">
                  <a:solidFill>
                    <a:schemeClr val="tx1"/>
                  </a:solidFill>
                </a:rPr>
                <a:t>3Z84G32AA0-</a:t>
              </a:r>
              <a:r>
                <a:rPr lang="en-US" sz="800" dirty="0" smtClean="0"/>
                <a:t>4</a:t>
              </a:r>
              <a:endParaRPr lang="en-US" sz="800" b="0" dirty="0"/>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path" presetSubtype="0" accel="50000" decel="50000" fill="hold" nodeType="clickEffect">
                                  <p:stCondLst>
                                    <p:cond delay="0"/>
                                  </p:stCondLst>
                                  <p:childTnLst>
                                    <p:animMotion origin="layout" path="M 4.72222E-6 -2.96296E-6 L -0.3632 -0.00208 " pathEditMode="relative" rAng="0" ptsTypes="AA">
                                      <p:cBhvr>
                                        <p:cTn id="6" dur="2000" fill="hold"/>
                                        <p:tgtEl>
                                          <p:spTgt spid="4"/>
                                        </p:tgtEl>
                                        <p:attrNameLst>
                                          <p:attrName>ppt_x</p:attrName>
                                          <p:attrName>ppt_y</p:attrName>
                                        </p:attrNameLst>
                                      </p:cBhvr>
                                      <p:rCtr x="-182"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l="36530" t="64559" r="41009" b="9962"/>
          <a:stretch>
            <a:fillRect/>
          </a:stretch>
        </p:blipFill>
        <p:spPr bwMode="auto">
          <a:xfrm>
            <a:off x="1795241" y="1365481"/>
            <a:ext cx="5606456" cy="4491622"/>
          </a:xfrm>
          <a:prstGeom prst="rect">
            <a:avLst/>
          </a:prstGeom>
          <a:noFill/>
          <a:ln w="9525">
            <a:noFill/>
            <a:miter lim="800000"/>
            <a:headEnd/>
            <a:tailEnd/>
          </a:ln>
          <a:effectLst/>
        </p:spPr>
      </p:pic>
      <p:sp>
        <p:nvSpPr>
          <p:cNvPr id="3" name="Rectangle 2"/>
          <p:cNvSpPr/>
          <p:nvPr/>
        </p:nvSpPr>
        <p:spPr>
          <a:xfrm>
            <a:off x="2433918" y="0"/>
            <a:ext cx="6710082" cy="1569660"/>
          </a:xfrm>
          <a:prstGeom prst="rect">
            <a:avLst/>
          </a:prstGeom>
        </p:spPr>
        <p:txBody>
          <a:bodyPr wrap="square">
            <a:spAutoFit/>
          </a:bodyPr>
          <a:lstStyle/>
          <a:p>
            <a:pPr eaLnBrk="0" hangingPunct="0"/>
            <a:r>
              <a:rPr lang="en-US" sz="2400" b="1" dirty="0" smtClean="0">
                <a:solidFill>
                  <a:schemeClr val="tx1"/>
                </a:solidFill>
                <a:latin typeface="Arial" pitchFamily="34" charset="0"/>
              </a:rPr>
              <a:t>Asset Installed on J-9005B Segment: </a:t>
            </a:r>
          </a:p>
          <a:p>
            <a:pPr eaLnBrk="0" hangingPunct="0"/>
            <a:r>
              <a:rPr lang="en-US" sz="2400" b="1" dirty="0" smtClean="0">
                <a:solidFill>
                  <a:schemeClr val="tx1"/>
                </a:solidFill>
                <a:latin typeface="Arial" pitchFamily="34" charset="0"/>
              </a:rPr>
              <a:t>Great Plains Model Z400-A1 </a:t>
            </a:r>
          </a:p>
          <a:p>
            <a:pPr eaLnBrk="0" hangingPunct="0"/>
            <a:r>
              <a:rPr lang="en-US" sz="2400" b="1" dirty="0" smtClean="0">
                <a:solidFill>
                  <a:schemeClr val="tx1"/>
                </a:solidFill>
                <a:latin typeface="Arial" pitchFamily="34" charset="0"/>
              </a:rPr>
              <a:t>S/N: </a:t>
            </a:r>
            <a:r>
              <a:rPr lang="en-US" sz="2400" b="1" dirty="0" smtClean="0">
                <a:solidFill>
                  <a:schemeClr val="tx1"/>
                </a:solidFill>
                <a:latin typeface="+mj-lt"/>
              </a:rPr>
              <a:t>3Z84G32AA0-4</a:t>
            </a:r>
          </a:p>
          <a:p>
            <a:pPr eaLnBrk="0" hangingPunct="0"/>
            <a:endParaRPr lang="en-US" sz="2400" b="1" dirty="0" smtClean="0">
              <a:solidFill>
                <a:schemeClr val="tx1"/>
              </a:solidFill>
              <a:latin typeface="Arial" pitchFamily="34" charset="0"/>
            </a:endParaRPr>
          </a:p>
        </p:txBody>
      </p:sp>
      <p:grpSp>
        <p:nvGrpSpPr>
          <p:cNvPr id="2" name="Group 9"/>
          <p:cNvGrpSpPr>
            <a:grpSpLocks/>
          </p:cNvGrpSpPr>
          <p:nvPr/>
        </p:nvGrpSpPr>
        <p:grpSpPr bwMode="auto">
          <a:xfrm>
            <a:off x="4661650" y="4087906"/>
            <a:ext cx="1094544" cy="1075764"/>
            <a:chOff x="4896" y="2400"/>
            <a:chExt cx="589" cy="528"/>
          </a:xfrm>
        </p:grpSpPr>
        <p:pic>
          <p:nvPicPr>
            <p:cNvPr id="5" name="Picture 8" descr="Go to fullsize image">
              <a:hlinkClick r:id="rId3"/>
            </p:cNvPr>
            <p:cNvPicPr>
              <a:picLocks noChangeAspect="1" noChangeArrowheads="1"/>
            </p:cNvPicPr>
            <p:nvPr/>
          </p:nvPicPr>
          <p:blipFill>
            <a:blip r:embed="rId4" cstate="print"/>
            <a:srcRect/>
            <a:stretch>
              <a:fillRect/>
            </a:stretch>
          </p:blipFill>
          <p:spPr bwMode="auto">
            <a:xfrm>
              <a:off x="5024" y="2400"/>
              <a:ext cx="384" cy="384"/>
            </a:xfrm>
            <a:prstGeom prst="rect">
              <a:avLst/>
            </a:prstGeom>
            <a:noFill/>
          </p:spPr>
        </p:pic>
        <p:sp>
          <p:nvSpPr>
            <p:cNvPr id="6" name="Rectangle 4"/>
            <p:cNvSpPr>
              <a:spLocks noChangeArrowheads="1"/>
            </p:cNvSpPr>
            <p:nvPr/>
          </p:nvSpPr>
          <p:spPr bwMode="auto">
            <a:xfrm>
              <a:off x="4896" y="2688"/>
              <a:ext cx="589" cy="240"/>
            </a:xfrm>
            <a:prstGeom prst="rect">
              <a:avLst/>
            </a:prstGeom>
            <a:solidFill>
              <a:schemeClr val="bg1"/>
            </a:solidFill>
            <a:ln w="9525">
              <a:noFill/>
              <a:miter lim="800000"/>
              <a:headEnd/>
              <a:tailEnd/>
            </a:ln>
            <a:effectLst/>
          </p:spPr>
          <p:txBody>
            <a:bodyPr wrap="none" anchor="ctr"/>
            <a:lstStyle/>
            <a:p>
              <a:pPr algn="ctr"/>
              <a:r>
                <a:rPr lang="en-US" sz="800" dirty="0" smtClean="0">
                  <a:solidFill>
                    <a:schemeClr val="tx1"/>
                  </a:solidFill>
                </a:rPr>
                <a:t>Great Plants Motor</a:t>
              </a:r>
            </a:p>
            <a:p>
              <a:pPr algn="ctr"/>
              <a:r>
                <a:rPr lang="en-US" sz="800" b="0" dirty="0" smtClean="0">
                  <a:solidFill>
                    <a:schemeClr val="tx1"/>
                  </a:solidFill>
                </a:rPr>
                <a:t>Model Z400-A1</a:t>
              </a:r>
            </a:p>
            <a:p>
              <a:r>
                <a:rPr lang="en-US" sz="800" b="0" dirty="0" smtClean="0">
                  <a:solidFill>
                    <a:schemeClr val="tx1"/>
                  </a:solidFill>
                </a:rPr>
                <a:t>P/N </a:t>
              </a:r>
              <a:r>
                <a:rPr lang="en-US" sz="800" dirty="0" smtClean="0">
                  <a:solidFill>
                    <a:schemeClr val="tx1"/>
                  </a:solidFill>
                </a:rPr>
                <a:t>304823401-3442</a:t>
              </a:r>
              <a:endParaRPr lang="en-US" sz="800" b="0" dirty="0" smtClean="0">
                <a:solidFill>
                  <a:schemeClr val="tx1"/>
                </a:solidFill>
              </a:endParaRPr>
            </a:p>
            <a:p>
              <a:r>
                <a:rPr lang="en-US" sz="800" b="0" dirty="0" smtClean="0">
                  <a:solidFill>
                    <a:schemeClr val="tx1"/>
                  </a:solidFill>
                </a:rPr>
                <a:t>S/N: </a:t>
              </a:r>
              <a:r>
                <a:rPr lang="en-US" sz="800" dirty="0" smtClean="0">
                  <a:solidFill>
                    <a:schemeClr val="tx1"/>
                  </a:solidFill>
                </a:rPr>
                <a:t>3Z84G32AA0-</a:t>
              </a:r>
              <a:r>
                <a:rPr lang="en-US" sz="800" dirty="0" smtClean="0"/>
                <a:t>4</a:t>
              </a:r>
              <a:endParaRPr lang="en-US" sz="800" b="0" dirty="0"/>
            </a:p>
          </p:txBody>
        </p:sp>
      </p:grpSp>
      <p:grpSp>
        <p:nvGrpSpPr>
          <p:cNvPr id="8" name="Group 9"/>
          <p:cNvGrpSpPr>
            <a:grpSpLocks/>
          </p:cNvGrpSpPr>
          <p:nvPr/>
        </p:nvGrpSpPr>
        <p:grpSpPr bwMode="auto">
          <a:xfrm>
            <a:off x="9407236" y="4254160"/>
            <a:ext cx="1094544" cy="1075764"/>
            <a:chOff x="4896" y="2400"/>
            <a:chExt cx="589" cy="528"/>
          </a:xfrm>
        </p:grpSpPr>
        <p:pic>
          <p:nvPicPr>
            <p:cNvPr id="9" name="Picture 8" descr="Go to fullsize image">
              <a:hlinkClick r:id="rId3"/>
            </p:cNvPr>
            <p:cNvPicPr>
              <a:picLocks noChangeAspect="1" noChangeArrowheads="1"/>
            </p:cNvPicPr>
            <p:nvPr/>
          </p:nvPicPr>
          <p:blipFill>
            <a:blip r:embed="rId4" cstate="print"/>
            <a:srcRect/>
            <a:stretch>
              <a:fillRect/>
            </a:stretch>
          </p:blipFill>
          <p:spPr bwMode="auto">
            <a:xfrm>
              <a:off x="5024" y="2400"/>
              <a:ext cx="384" cy="384"/>
            </a:xfrm>
            <a:prstGeom prst="rect">
              <a:avLst/>
            </a:prstGeom>
            <a:noFill/>
          </p:spPr>
        </p:pic>
        <p:sp>
          <p:nvSpPr>
            <p:cNvPr id="10" name="Rectangle 4"/>
            <p:cNvSpPr>
              <a:spLocks noChangeArrowheads="1"/>
            </p:cNvSpPr>
            <p:nvPr/>
          </p:nvSpPr>
          <p:spPr bwMode="auto">
            <a:xfrm>
              <a:off x="4896" y="2688"/>
              <a:ext cx="589" cy="240"/>
            </a:xfrm>
            <a:prstGeom prst="rect">
              <a:avLst/>
            </a:prstGeom>
            <a:solidFill>
              <a:schemeClr val="bg1"/>
            </a:solidFill>
            <a:ln w="9525">
              <a:noFill/>
              <a:miter lim="800000"/>
              <a:headEnd/>
              <a:tailEnd/>
            </a:ln>
            <a:effectLst/>
          </p:spPr>
          <p:txBody>
            <a:bodyPr wrap="none" anchor="ctr"/>
            <a:lstStyle/>
            <a:p>
              <a:pPr algn="ctr"/>
              <a:r>
                <a:rPr lang="en-US" sz="800" dirty="0" smtClean="0">
                  <a:solidFill>
                    <a:schemeClr val="tx1"/>
                  </a:solidFill>
                </a:rPr>
                <a:t>Great Plants Motor</a:t>
              </a:r>
            </a:p>
            <a:p>
              <a:pPr algn="ctr"/>
              <a:r>
                <a:rPr lang="en-US" sz="800" b="0" dirty="0" smtClean="0">
                  <a:solidFill>
                    <a:schemeClr val="tx1"/>
                  </a:solidFill>
                </a:rPr>
                <a:t>Model Z400-A1</a:t>
              </a:r>
            </a:p>
            <a:p>
              <a:r>
                <a:rPr lang="en-US" sz="800" b="0" dirty="0" smtClean="0">
                  <a:solidFill>
                    <a:schemeClr val="tx1"/>
                  </a:solidFill>
                </a:rPr>
                <a:t>P/N </a:t>
              </a:r>
              <a:r>
                <a:rPr lang="en-US" sz="800" dirty="0" smtClean="0">
                  <a:solidFill>
                    <a:schemeClr val="tx1"/>
                  </a:solidFill>
                </a:rPr>
                <a:t>304823401-3442</a:t>
              </a:r>
              <a:endParaRPr lang="en-US" sz="800" b="0" dirty="0" smtClean="0">
                <a:solidFill>
                  <a:schemeClr val="tx1"/>
                </a:solidFill>
              </a:endParaRPr>
            </a:p>
            <a:p>
              <a:r>
                <a:rPr lang="en-US" sz="800" b="0" dirty="0" smtClean="0">
                  <a:solidFill>
                    <a:schemeClr val="tx1"/>
                  </a:solidFill>
                </a:rPr>
                <a:t>S/N</a:t>
              </a:r>
              <a:r>
                <a:rPr lang="en-US" sz="800" dirty="0" smtClean="0">
                  <a:solidFill>
                    <a:schemeClr val="tx1"/>
                  </a:solidFill>
                </a:rPr>
                <a:t>: 5Y84G32BC9-9</a:t>
              </a:r>
              <a:endParaRPr lang="en-US" sz="800" b="0" dirty="0"/>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nodeType="clickEffect">
                                  <p:stCondLst>
                                    <p:cond delay="0"/>
                                  </p:stCondLst>
                                  <p:childTnLst>
                                    <p:animMotion origin="layout" path="M 1.94444E-6 2.96296E-6 L 0.48923 0.00208 " pathEditMode="relative" rAng="0" ptsTypes="AA">
                                      <p:cBhvr>
                                        <p:cTn id="6" dur="2000" fill="hold"/>
                                        <p:tgtEl>
                                          <p:spTgt spid="2"/>
                                        </p:tgtEl>
                                        <p:attrNameLst>
                                          <p:attrName>ppt_x</p:attrName>
                                          <p:attrName>ppt_y</p:attrName>
                                        </p:attrNameLst>
                                      </p:cBhvr>
                                      <p:rCtr x="245" y="1"/>
                                    </p:animMotion>
                                  </p:childTnLst>
                                </p:cTn>
                              </p:par>
                            </p:childTnLst>
                          </p:cTn>
                        </p:par>
                      </p:childTnLst>
                    </p:cTn>
                  </p:par>
                  <p:par>
                    <p:cTn id="7" fill="hold">
                      <p:stCondLst>
                        <p:cond delay="indefinite"/>
                      </p:stCondLst>
                      <p:childTnLst>
                        <p:par>
                          <p:cTn id="8" fill="hold">
                            <p:stCondLst>
                              <p:cond delay="0"/>
                            </p:stCondLst>
                            <p:childTnLst>
                              <p:par>
                                <p:cTn id="9" presetID="35" presetClass="path" presetSubtype="0" accel="50000" decel="50000" fill="hold" nodeType="clickEffect">
                                  <p:stCondLst>
                                    <p:cond delay="0"/>
                                  </p:stCondLst>
                                  <p:childTnLst>
                                    <p:animMotion origin="layout" path="M -0.02969 -0.02199 L -0.53872 -0.02407 " pathEditMode="relative" rAng="0" ptsTypes="AA">
                                      <p:cBhvr>
                                        <p:cTn id="10" dur="2000" fill="hold"/>
                                        <p:tgtEl>
                                          <p:spTgt spid="8"/>
                                        </p:tgtEl>
                                        <p:attrNameLst>
                                          <p:attrName>ppt_x</p:attrName>
                                          <p:attrName>ppt_y</p:attrName>
                                        </p:attrNameLst>
                                      </p:cBhvr>
                                      <p:rCtr x="-255" y="-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9" name="Rectangle 3"/>
          <p:cNvSpPr>
            <a:spLocks noGrp="1" noChangeArrowheads="1"/>
          </p:cNvSpPr>
          <p:nvPr>
            <p:ph type="body" idx="1"/>
          </p:nvPr>
        </p:nvSpPr>
        <p:spPr>
          <a:xfrm>
            <a:off x="828675" y="1371600"/>
            <a:ext cx="8315325" cy="5037138"/>
          </a:xfrm>
        </p:spPr>
        <p:txBody>
          <a:bodyPr/>
          <a:lstStyle/>
          <a:p>
            <a:r>
              <a:rPr lang="en-US" smtClean="0"/>
              <a:t>Is it an Asset?</a:t>
            </a:r>
          </a:p>
          <a:p>
            <a:pPr lvl="1"/>
            <a:r>
              <a:rPr lang="en-US" smtClean="0"/>
              <a:t>An object is an Asset if it meets one of these criteria:</a:t>
            </a:r>
          </a:p>
          <a:p>
            <a:pPr lvl="2"/>
            <a:r>
              <a:rPr lang="en-US" smtClean="0"/>
              <a:t>Could be depreciated in a financial system</a:t>
            </a:r>
          </a:p>
          <a:p>
            <a:pPr lvl="2"/>
            <a:r>
              <a:rPr lang="en-US" smtClean="0"/>
              <a:t>Could be tracked by serial number</a:t>
            </a:r>
          </a:p>
          <a:p>
            <a:pPr lvl="2"/>
            <a:r>
              <a:rPr lang="en-US" smtClean="0"/>
              <a:t>Could be transferred/sold and utilized/installed at a different Segment possibly associated with another Site at another Enterprise</a:t>
            </a:r>
          </a:p>
        </p:txBody>
      </p:sp>
      <p:sp>
        <p:nvSpPr>
          <p:cNvPr id="162821" name="Rectangle 5"/>
          <p:cNvSpPr>
            <a:spLocks noGrp="1" noChangeArrowheads="1"/>
          </p:cNvSpPr>
          <p:nvPr>
            <p:ph type="title"/>
          </p:nvPr>
        </p:nvSpPr>
        <p:spPr>
          <a:xfrm>
            <a:off x="2678113" y="334963"/>
            <a:ext cx="8221662" cy="533400"/>
          </a:xfrm>
          <a:noFill/>
          <a:ln/>
        </p:spPr>
        <p:txBody>
          <a:bodyPr/>
          <a:lstStyle/>
          <a:p>
            <a:r>
              <a:rPr lang="en-US" b="1" smtClean="0"/>
              <a:t>OSA-EAI Open Object Registry</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8626" name="Rectangle 2"/>
          <p:cNvSpPr>
            <a:spLocks noChangeArrowheads="1"/>
          </p:cNvSpPr>
          <p:nvPr/>
        </p:nvSpPr>
        <p:spPr bwMode="auto">
          <a:xfrm>
            <a:off x="85725" y="2219325"/>
            <a:ext cx="2087563" cy="3081338"/>
          </a:xfrm>
          <a:prstGeom prst="rect">
            <a:avLst/>
          </a:prstGeom>
          <a:solidFill>
            <a:srgbClr val="FFFF99">
              <a:alpha val="80000"/>
            </a:srgbClr>
          </a:solidFill>
          <a:ln w="25400">
            <a:solidFill>
              <a:schemeClr val="tx1"/>
            </a:solidFill>
            <a:miter lim="800000"/>
            <a:headEnd/>
            <a:tailEnd/>
          </a:ln>
          <a:effectLst/>
        </p:spPr>
        <p:txBody>
          <a:bodyPr tIns="0" anchor="ctr"/>
          <a:lstStyle/>
          <a:p>
            <a:r>
              <a:rPr lang="en-US" sz="2000" b="1">
                <a:solidFill>
                  <a:schemeClr val="tx1"/>
                </a:solidFill>
                <a:latin typeface="Arial" charset="0"/>
              </a:rPr>
              <a:t>How Can I Access My Engineering Designs &amp; Reliability Study Data? (</a:t>
            </a:r>
            <a:r>
              <a:rPr lang="en-US" sz="1400" b="1">
                <a:solidFill>
                  <a:schemeClr val="tx1"/>
                </a:solidFill>
              </a:rPr>
              <a:t>P&amp;ID Designs and OEM Component Part Cut Sheet Data)</a:t>
            </a:r>
            <a:r>
              <a:rPr lang="en-US" sz="1400" b="1"/>
              <a:t> </a:t>
            </a:r>
          </a:p>
        </p:txBody>
      </p:sp>
      <p:sp>
        <p:nvSpPr>
          <p:cNvPr id="1818632" name="Rectangle 8"/>
          <p:cNvSpPr>
            <a:spLocks noGrp="1" noChangeArrowheads="1"/>
          </p:cNvSpPr>
          <p:nvPr>
            <p:ph type="title"/>
          </p:nvPr>
        </p:nvSpPr>
        <p:spPr>
          <a:xfrm>
            <a:off x="2692400" y="209550"/>
            <a:ext cx="5822950" cy="657225"/>
          </a:xfrm>
        </p:spPr>
        <p:txBody>
          <a:bodyPr/>
          <a:lstStyle/>
          <a:p>
            <a:r>
              <a:rPr lang="en-US" sz="2400" smtClean="0"/>
              <a:t>Industrial Asset Management </a:t>
            </a:r>
            <a:br>
              <a:rPr lang="en-US" sz="2400" smtClean="0"/>
            </a:br>
            <a:r>
              <a:rPr lang="en-US" sz="2400" smtClean="0"/>
              <a:t>Data Integration Challenges </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7" name="Rectangle 3"/>
          <p:cNvSpPr>
            <a:spLocks noGrp="1" noChangeArrowheads="1"/>
          </p:cNvSpPr>
          <p:nvPr>
            <p:ph type="body" idx="1"/>
          </p:nvPr>
        </p:nvSpPr>
        <p:spPr>
          <a:xfrm>
            <a:off x="1035050" y="1570038"/>
            <a:ext cx="7323138" cy="4800600"/>
          </a:xfrm>
        </p:spPr>
        <p:txBody>
          <a:bodyPr/>
          <a:lstStyle/>
          <a:p>
            <a:r>
              <a:rPr lang="en-US" smtClean="0"/>
              <a:t>Is it a Segment?</a:t>
            </a:r>
          </a:p>
          <a:p>
            <a:pPr lvl="1"/>
            <a:r>
              <a:rPr lang="en-US" smtClean="0"/>
              <a:t>A functional location where various Assets can be installed over time</a:t>
            </a:r>
          </a:p>
        </p:txBody>
      </p:sp>
      <p:sp>
        <p:nvSpPr>
          <p:cNvPr id="164869" name="Rectangle 5"/>
          <p:cNvSpPr>
            <a:spLocks noGrp="1" noChangeArrowheads="1"/>
          </p:cNvSpPr>
          <p:nvPr>
            <p:ph type="title"/>
          </p:nvPr>
        </p:nvSpPr>
        <p:spPr>
          <a:xfrm>
            <a:off x="2678113" y="334963"/>
            <a:ext cx="8221662" cy="533400"/>
          </a:xfrm>
          <a:noFill/>
          <a:ln/>
        </p:spPr>
        <p:txBody>
          <a:bodyPr/>
          <a:lstStyle/>
          <a:p>
            <a:r>
              <a:rPr lang="en-US" b="1" smtClean="0"/>
              <a:t>OSA-EAI Open Object Registry</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ChangeArrowheads="1"/>
          </p:cNvSpPr>
          <p:nvPr/>
        </p:nvSpPr>
        <p:spPr bwMode="auto">
          <a:xfrm>
            <a:off x="422275" y="1638300"/>
            <a:ext cx="8264525" cy="4114800"/>
          </a:xfrm>
          <a:prstGeom prst="rect">
            <a:avLst/>
          </a:prstGeom>
          <a:noFill/>
          <a:ln w="9525">
            <a:noFill/>
            <a:miter lim="800000"/>
            <a:headEnd/>
            <a:tailEnd/>
          </a:ln>
          <a:effectLst/>
        </p:spPr>
        <p:txBody>
          <a:bodyPr/>
          <a:lstStyle/>
          <a:p>
            <a:pPr marL="342900" indent="-342900" algn="l" eaLnBrk="0" hangingPunct="0">
              <a:spcBef>
                <a:spcPct val="20000"/>
              </a:spcBef>
              <a:buFontTx/>
              <a:buChar char="•"/>
            </a:pPr>
            <a:r>
              <a:rPr lang="en-US" sz="1800">
                <a:solidFill>
                  <a:schemeClr val="tx1"/>
                </a:solidFill>
                <a:latin typeface="Arial" charset="0"/>
              </a:rPr>
              <a:t>OSA-EAI MetaData Classification System Enables:</a:t>
            </a:r>
          </a:p>
          <a:p>
            <a:pPr marL="742950" lvl="1" indent="-285750" algn="l" eaLnBrk="0" hangingPunct="0">
              <a:spcBef>
                <a:spcPct val="20000"/>
              </a:spcBef>
              <a:buFontTx/>
              <a:buChar char="–"/>
            </a:pPr>
            <a:r>
              <a:rPr lang="en-US" sz="2000">
                <a:solidFill>
                  <a:schemeClr val="tx1"/>
                </a:solidFill>
                <a:latin typeface="Arial" charset="0"/>
              </a:rPr>
              <a:t>Extensible classification taxonomy system for asset types, segment types, OEM codes, model types, asset nameplate data, and all associated specification/cut-sheet data elements</a:t>
            </a:r>
          </a:p>
        </p:txBody>
      </p:sp>
      <p:sp>
        <p:nvSpPr>
          <p:cNvPr id="177157" name="Rectangle 5"/>
          <p:cNvSpPr>
            <a:spLocks noGrp="1" noChangeArrowheads="1"/>
          </p:cNvSpPr>
          <p:nvPr>
            <p:ph type="title"/>
          </p:nvPr>
        </p:nvSpPr>
        <p:spPr>
          <a:xfrm>
            <a:off x="2678113" y="334963"/>
            <a:ext cx="8221662" cy="533400"/>
          </a:xfrm>
          <a:noFill/>
          <a:ln/>
        </p:spPr>
        <p:txBody>
          <a:bodyPr/>
          <a:lstStyle/>
          <a:p>
            <a:r>
              <a:rPr lang="en-US" b="1" smtClean="0"/>
              <a:t>OSA-EAI Open Object Registry</a:t>
            </a: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3" name="Rectangle 3"/>
          <p:cNvSpPr>
            <a:spLocks noGrp="1" noChangeArrowheads="1"/>
          </p:cNvSpPr>
          <p:nvPr>
            <p:ph type="body" idx="1"/>
          </p:nvPr>
        </p:nvSpPr>
        <p:spPr>
          <a:xfrm>
            <a:off x="392113" y="1481138"/>
            <a:ext cx="8791575" cy="4978400"/>
          </a:xfrm>
          <a:noFill/>
          <a:ln/>
        </p:spPr>
        <p:txBody>
          <a:bodyPr/>
          <a:lstStyle/>
          <a:p>
            <a:pPr>
              <a:lnSpc>
                <a:spcPct val="80000"/>
              </a:lnSpc>
            </a:pPr>
            <a:r>
              <a:rPr lang="en-US" sz="2000" b="1" smtClean="0">
                <a:latin typeface="Arial Rounded MT Bold" pitchFamily="34" charset="0"/>
                <a:cs typeface="Arial" charset="0"/>
              </a:rPr>
              <a:t>CRIS Meta-data Classification System</a:t>
            </a:r>
            <a:endParaRPr lang="en-US" sz="2000" b="1" smtClean="0"/>
          </a:p>
          <a:p>
            <a:pPr lvl="1">
              <a:lnSpc>
                <a:spcPct val="80000"/>
              </a:lnSpc>
            </a:pPr>
            <a:r>
              <a:rPr lang="en-US" sz="2000" smtClean="0"/>
              <a:t>Asset Type Classification Codes</a:t>
            </a:r>
          </a:p>
          <a:p>
            <a:pPr lvl="2">
              <a:lnSpc>
                <a:spcPct val="80000"/>
              </a:lnSpc>
            </a:pPr>
            <a:r>
              <a:rPr lang="en-US" sz="2000" smtClean="0"/>
              <a:t>Universal asset type taxonomy</a:t>
            </a:r>
          </a:p>
          <a:p>
            <a:pPr lvl="2">
              <a:lnSpc>
                <a:spcPct val="80000"/>
              </a:lnSpc>
            </a:pPr>
            <a:r>
              <a:rPr lang="en-US" sz="2000" smtClean="0"/>
              <a:t>Allows standard querying of common asset types, i.e., “Bearing, Anti-friction, Roller ”</a:t>
            </a:r>
          </a:p>
          <a:p>
            <a:pPr lvl="2">
              <a:lnSpc>
                <a:spcPct val="80000"/>
              </a:lnSpc>
            </a:pPr>
            <a:r>
              <a:rPr lang="en-US" sz="2000" smtClean="0"/>
              <a:t>Site Database-extensible</a:t>
            </a:r>
          </a:p>
          <a:p>
            <a:pPr lvl="1">
              <a:lnSpc>
                <a:spcPct val="80000"/>
              </a:lnSpc>
            </a:pPr>
            <a:r>
              <a:rPr lang="en-US" sz="2000" smtClean="0"/>
              <a:t>Segment Type Classification Codes</a:t>
            </a:r>
          </a:p>
          <a:p>
            <a:pPr lvl="2">
              <a:lnSpc>
                <a:spcPct val="80000"/>
              </a:lnSpc>
            </a:pPr>
            <a:r>
              <a:rPr lang="en-US" sz="2000" smtClean="0"/>
              <a:t>Universal service segment type taxonomy	</a:t>
            </a:r>
          </a:p>
          <a:p>
            <a:pPr lvl="2">
              <a:lnSpc>
                <a:spcPct val="80000"/>
              </a:lnSpc>
            </a:pPr>
            <a:r>
              <a:rPr lang="en-US" sz="2000" smtClean="0"/>
              <a:t>Allows standard querying of segment type</a:t>
            </a:r>
          </a:p>
          <a:p>
            <a:pPr lvl="2">
              <a:lnSpc>
                <a:spcPct val="80000"/>
              </a:lnSpc>
            </a:pPr>
            <a:r>
              <a:rPr lang="en-US" sz="2000" smtClean="0"/>
              <a:t>Site Database-extensible</a:t>
            </a:r>
          </a:p>
          <a:p>
            <a:pPr lvl="1">
              <a:lnSpc>
                <a:spcPct val="80000"/>
              </a:lnSpc>
            </a:pPr>
            <a:r>
              <a:rPr lang="en-US" sz="2000" smtClean="0"/>
              <a:t>OEM &amp; Model Codes</a:t>
            </a:r>
          </a:p>
          <a:p>
            <a:pPr lvl="2">
              <a:lnSpc>
                <a:spcPct val="80000"/>
              </a:lnSpc>
            </a:pPr>
            <a:r>
              <a:rPr lang="en-US" sz="2000" smtClean="0"/>
              <a:t>Facilitates standard manufacturer codes and model information</a:t>
            </a:r>
          </a:p>
          <a:p>
            <a:pPr lvl="1">
              <a:lnSpc>
                <a:spcPct val="80000"/>
              </a:lnSpc>
            </a:pPr>
            <a:r>
              <a:rPr lang="en-US" sz="2000" smtClean="0"/>
              <a:t>Segment / Asset / Model Nameplate Data Element Standard Codes</a:t>
            </a:r>
          </a:p>
          <a:p>
            <a:pPr lvl="2">
              <a:lnSpc>
                <a:spcPct val="80000"/>
              </a:lnSpc>
            </a:pPr>
            <a:r>
              <a:rPr lang="en-US" sz="2000" smtClean="0"/>
              <a:t>Framework to allow open information transfer between all OEMs and end-users</a:t>
            </a:r>
          </a:p>
          <a:p>
            <a:pPr lvl="2">
              <a:lnSpc>
                <a:spcPct val="80000"/>
              </a:lnSpc>
            </a:pPr>
            <a:r>
              <a:rPr lang="en-US" sz="2000" smtClean="0"/>
              <a:t>Standard Engineering Units Related to SI Reference Units</a:t>
            </a:r>
          </a:p>
        </p:txBody>
      </p:sp>
      <p:sp>
        <p:nvSpPr>
          <p:cNvPr id="179205" name="Rectangle 5"/>
          <p:cNvSpPr>
            <a:spLocks noGrp="1" noChangeArrowheads="1"/>
          </p:cNvSpPr>
          <p:nvPr>
            <p:ph type="title"/>
          </p:nvPr>
        </p:nvSpPr>
        <p:spPr>
          <a:xfrm>
            <a:off x="2678113" y="334963"/>
            <a:ext cx="8221662" cy="533400"/>
          </a:xfrm>
          <a:noFill/>
          <a:ln/>
        </p:spPr>
        <p:txBody>
          <a:bodyPr/>
          <a:lstStyle/>
          <a:p>
            <a:r>
              <a:rPr lang="en-US" b="1" smtClean="0"/>
              <a:t>OSA-EAI Open Object Registry</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28450" name="Group 2"/>
          <p:cNvGraphicFramePr>
            <a:graphicFrameLocks noGrp="1"/>
          </p:cNvGraphicFramePr>
          <p:nvPr/>
        </p:nvGraphicFramePr>
        <p:xfrm>
          <a:off x="533400" y="1371600"/>
          <a:ext cx="7962900" cy="4941891"/>
        </p:xfrm>
        <a:graphic>
          <a:graphicData uri="http://schemas.openxmlformats.org/drawingml/2006/table">
            <a:tbl>
              <a:tblPr/>
              <a:tblGrid>
                <a:gridCol w="1563688"/>
                <a:gridCol w="2381250"/>
                <a:gridCol w="4017962"/>
              </a:tblGrid>
              <a:tr h="6858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Ru_type_code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Name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Physics_descr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3048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Kilogram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Mass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32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Meter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Length (L)</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11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Second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Time (T)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32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12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Kelvin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Thermodynamic Temperature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14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Radian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Plane Angle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32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Meter Per Second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Velocity</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19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Unit Per Second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Frequency / Hertz</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32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20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Pascal</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Pressure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21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Meter Per Second Squared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Acceleration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32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22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Newton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Force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23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Newton Per Meter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Surface Tension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32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24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Cubic Meter Per Second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Flow Unit for Gallons Etc.</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48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25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Kilogram Per Second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Mass Flow Rate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03213">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26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Square Meter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Area</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28517" name="Rectangle 69"/>
          <p:cNvSpPr>
            <a:spLocks noChangeArrowheads="1"/>
          </p:cNvSpPr>
          <p:nvPr/>
        </p:nvSpPr>
        <p:spPr bwMode="auto">
          <a:xfrm>
            <a:off x="2678113" y="334963"/>
            <a:ext cx="8221662" cy="533400"/>
          </a:xfrm>
          <a:prstGeom prst="rect">
            <a:avLst/>
          </a:prstGeom>
          <a:noFill/>
          <a:ln w="9525">
            <a:noFill/>
            <a:miter lim="800000"/>
            <a:headEnd/>
            <a:tailEnd/>
          </a:ln>
        </p:spPr>
        <p:txBody>
          <a:bodyPr/>
          <a:lstStyle/>
          <a:p>
            <a:pPr algn="l" eaLnBrk="0" hangingPunct="0"/>
            <a:r>
              <a:rPr lang="en-US" sz="2800" b="1">
                <a:solidFill>
                  <a:schemeClr val="tx1"/>
                </a:solidFill>
                <a:latin typeface="Arial" charset="0"/>
              </a:rPr>
              <a:t>OSA-EAI Open Object Registry</a:t>
            </a: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30498" name="Group 2"/>
          <p:cNvGraphicFramePr>
            <a:graphicFrameLocks noGrp="1"/>
          </p:cNvGraphicFramePr>
          <p:nvPr/>
        </p:nvGraphicFramePr>
        <p:xfrm>
          <a:off x="457200" y="990600"/>
          <a:ext cx="8458200" cy="5014915"/>
        </p:xfrm>
        <a:graphic>
          <a:graphicData uri="http://schemas.openxmlformats.org/drawingml/2006/table">
            <a:tbl>
              <a:tblPr/>
              <a:tblGrid>
                <a:gridCol w="2144713"/>
                <a:gridCol w="300037"/>
                <a:gridCol w="423863"/>
                <a:gridCol w="546100"/>
                <a:gridCol w="1530350"/>
                <a:gridCol w="927100"/>
                <a:gridCol w="2586037"/>
              </a:tblGrid>
              <a:tr h="137160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Eu_db_site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Eu_db_id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Eu_type_code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Ru_type_code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Mult_fact_to_ref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Refer_off_to_ref</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Name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00"/>
                    </a:solidFill>
                  </a:tcPr>
                </a:tc>
              </a:tr>
              <a:tr h="3635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0000000000000000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Kilograms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12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0000000000000000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980665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Dynes Mass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35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0000000000000000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10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1000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Grams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12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0000000000000000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11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0.09807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Joules/Cm</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35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0000000000000000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12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9.807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Joules/Meter</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12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0000000000000000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13</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70.9</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Poundals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35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0000000000000000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14</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2.2046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Pounds Mass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12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0000000000000000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15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0.0009842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Tons (Long) Mass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3538">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0000000000000000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16</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0.001102</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Tons (Short) Mass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5125">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0000000000000000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17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8</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35.27</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000" b="1" i="0" u="none" strike="noStrike" cap="none" normalizeH="0" baseline="0" smtClean="0">
                          <a:ln>
                            <a:noFill/>
                          </a:ln>
                          <a:solidFill>
                            <a:schemeClr val="tx1"/>
                          </a:solidFill>
                          <a:effectLst/>
                          <a:latin typeface="Arial" charset="0"/>
                        </a:rPr>
                        <a:t>Ounces Mass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1130597" name="Rectangle 101"/>
          <p:cNvSpPr>
            <a:spLocks noChangeArrowheads="1"/>
          </p:cNvSpPr>
          <p:nvPr/>
        </p:nvSpPr>
        <p:spPr bwMode="auto">
          <a:xfrm>
            <a:off x="2678113" y="334963"/>
            <a:ext cx="8221662" cy="533400"/>
          </a:xfrm>
          <a:prstGeom prst="rect">
            <a:avLst/>
          </a:prstGeom>
          <a:noFill/>
          <a:ln w="9525">
            <a:noFill/>
            <a:miter lim="800000"/>
            <a:headEnd/>
            <a:tailEnd/>
          </a:ln>
        </p:spPr>
        <p:txBody>
          <a:bodyPr/>
          <a:lstStyle/>
          <a:p>
            <a:pPr algn="l" eaLnBrk="0" hangingPunct="0"/>
            <a:r>
              <a:rPr lang="en-US" sz="2800" b="1">
                <a:solidFill>
                  <a:schemeClr val="tx1"/>
                </a:solidFill>
                <a:latin typeface="Arial" charset="0"/>
              </a:rPr>
              <a:t>OSA-EAI Open Object Registry</a:t>
            </a: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2546" name="Picture 2"/>
          <p:cNvPicPr>
            <a:picLocks noChangeAspect="1" noChangeArrowheads="1"/>
          </p:cNvPicPr>
          <p:nvPr/>
        </p:nvPicPr>
        <p:blipFill>
          <a:blip r:embed="rId3" cstate="print"/>
          <a:srcRect b="28958"/>
          <a:stretch>
            <a:fillRect/>
          </a:stretch>
        </p:blipFill>
        <p:spPr bwMode="auto">
          <a:xfrm>
            <a:off x="85725" y="1055688"/>
            <a:ext cx="8858250" cy="5421312"/>
          </a:xfrm>
          <a:prstGeom prst="rect">
            <a:avLst/>
          </a:prstGeom>
          <a:noFill/>
          <a:ln w="9525">
            <a:noFill/>
            <a:miter lim="800000"/>
            <a:headEnd/>
            <a:tailEnd/>
          </a:ln>
          <a:effectLst/>
        </p:spPr>
      </p:pic>
      <p:sp>
        <p:nvSpPr>
          <p:cNvPr id="1132548" name="Rectangle 4"/>
          <p:cNvSpPr>
            <a:spLocks noChangeArrowheads="1"/>
          </p:cNvSpPr>
          <p:nvPr/>
        </p:nvSpPr>
        <p:spPr bwMode="auto">
          <a:xfrm>
            <a:off x="2678113" y="334963"/>
            <a:ext cx="8221662" cy="533400"/>
          </a:xfrm>
          <a:prstGeom prst="rect">
            <a:avLst/>
          </a:prstGeom>
          <a:noFill/>
          <a:ln w="9525">
            <a:noFill/>
            <a:miter lim="800000"/>
            <a:headEnd/>
            <a:tailEnd/>
          </a:ln>
        </p:spPr>
        <p:txBody>
          <a:bodyPr/>
          <a:lstStyle/>
          <a:p>
            <a:pPr algn="l" eaLnBrk="0" hangingPunct="0"/>
            <a:r>
              <a:rPr lang="en-US" sz="2800" b="1">
                <a:solidFill>
                  <a:schemeClr val="tx1"/>
                </a:solidFill>
                <a:latin typeface="Arial" charset="0"/>
              </a:rPr>
              <a:t>OSA-EAI Open Object Registry</a:t>
            </a: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4594" name="Picture 2"/>
          <p:cNvPicPr>
            <a:picLocks noChangeAspect="1" noChangeArrowheads="1"/>
          </p:cNvPicPr>
          <p:nvPr/>
        </p:nvPicPr>
        <p:blipFill>
          <a:blip r:embed="rId3" cstate="print"/>
          <a:srcRect r="47740"/>
          <a:stretch>
            <a:fillRect/>
          </a:stretch>
        </p:blipFill>
        <p:spPr bwMode="auto">
          <a:xfrm>
            <a:off x="0" y="1027113"/>
            <a:ext cx="9144000" cy="2706687"/>
          </a:xfrm>
          <a:prstGeom prst="rect">
            <a:avLst/>
          </a:prstGeom>
          <a:noFill/>
          <a:ln w="9525">
            <a:noFill/>
            <a:miter lim="800000"/>
            <a:headEnd/>
            <a:tailEnd/>
          </a:ln>
          <a:effectLst/>
        </p:spPr>
      </p:pic>
      <p:pic>
        <p:nvPicPr>
          <p:cNvPr id="1134595" name="Picture 3"/>
          <p:cNvPicPr>
            <a:picLocks noChangeAspect="1" noChangeArrowheads="1"/>
          </p:cNvPicPr>
          <p:nvPr/>
        </p:nvPicPr>
        <p:blipFill>
          <a:blip r:embed="rId4" cstate="print"/>
          <a:srcRect l="52223"/>
          <a:stretch>
            <a:fillRect/>
          </a:stretch>
        </p:blipFill>
        <p:spPr bwMode="auto">
          <a:xfrm>
            <a:off x="403225" y="3733800"/>
            <a:ext cx="8359775" cy="2706688"/>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a:xfrm>
            <a:off x="2678113" y="334963"/>
            <a:ext cx="8221662" cy="533400"/>
          </a:xfrm>
        </p:spPr>
        <p:txBody>
          <a:bodyPr/>
          <a:lstStyle/>
          <a:p>
            <a:r>
              <a:rPr lang="en-US" b="1" smtClean="0"/>
              <a:t>OSA-EAI Open Object Registry</a:t>
            </a:r>
          </a:p>
        </p:txBody>
      </p:sp>
      <p:sp>
        <p:nvSpPr>
          <p:cNvPr id="181251" name="Rectangle 3"/>
          <p:cNvSpPr>
            <a:spLocks noChangeArrowheads="1"/>
          </p:cNvSpPr>
          <p:nvPr/>
        </p:nvSpPr>
        <p:spPr bwMode="auto">
          <a:xfrm>
            <a:off x="304800" y="1290200"/>
            <a:ext cx="8556625" cy="4972050"/>
          </a:xfrm>
          <a:prstGeom prst="rect">
            <a:avLst/>
          </a:prstGeom>
          <a:noFill/>
          <a:ln w="9525">
            <a:noFill/>
            <a:miter lim="800000"/>
            <a:headEnd/>
            <a:tailEnd/>
          </a:ln>
          <a:effectLst/>
        </p:spPr>
        <p:txBody>
          <a:bodyPr/>
          <a:lstStyle/>
          <a:p>
            <a:pPr marL="342900" indent="-342900" algn="l" eaLnBrk="0" hangingPunct="0">
              <a:spcBef>
                <a:spcPct val="20000"/>
              </a:spcBef>
              <a:buFontTx/>
              <a:buChar char="•"/>
            </a:pPr>
            <a:r>
              <a:rPr lang="en-US" sz="1800">
                <a:solidFill>
                  <a:schemeClr val="tx1"/>
                </a:solidFill>
                <a:latin typeface="Arial" charset="0"/>
              </a:rPr>
              <a:t>Enables permanent &amp; consistent identification of all systems, sub-assemblies and components</a:t>
            </a:r>
          </a:p>
          <a:p>
            <a:pPr marL="342900" indent="-342900" algn="l" eaLnBrk="0" hangingPunct="0">
              <a:spcBef>
                <a:spcPct val="20000"/>
              </a:spcBef>
              <a:buFontTx/>
              <a:buChar char="•"/>
            </a:pPr>
            <a:r>
              <a:rPr lang="en-US" sz="1800">
                <a:solidFill>
                  <a:schemeClr val="tx1"/>
                </a:solidFill>
                <a:latin typeface="Arial" charset="0"/>
              </a:rPr>
              <a:t>Facilitates correlated tracking of life-cycle O&amp;M information for:</a:t>
            </a:r>
          </a:p>
          <a:p>
            <a:pPr marL="1143000" lvl="2" indent="-228600" algn="l" eaLnBrk="0" hangingPunct="0">
              <a:spcBef>
                <a:spcPct val="20000"/>
              </a:spcBef>
              <a:buFontTx/>
              <a:buChar char="•"/>
            </a:pPr>
            <a:r>
              <a:rPr lang="en-US" sz="1800">
                <a:solidFill>
                  <a:schemeClr val="tx1"/>
                </a:solidFill>
                <a:latin typeface="Arial" charset="0"/>
              </a:rPr>
              <a:t>Service Segments – Functional areas of a platform or system with information tracked for the lifetime of the platform or system</a:t>
            </a:r>
          </a:p>
          <a:p>
            <a:pPr marL="1143000" lvl="2" indent="-228600" algn="l" eaLnBrk="0" hangingPunct="0">
              <a:spcBef>
                <a:spcPct val="20000"/>
              </a:spcBef>
              <a:buFontTx/>
              <a:buChar char="•"/>
            </a:pPr>
            <a:r>
              <a:rPr lang="en-US" sz="1800">
                <a:solidFill>
                  <a:schemeClr val="tx1"/>
                </a:solidFill>
                <a:latin typeface="Arial" charset="0"/>
              </a:rPr>
              <a:t>Assets – Cradle to grave serialized component information tracking with OEM and user-defined attributes with segment installation history tracking</a:t>
            </a:r>
          </a:p>
          <a:p>
            <a:pPr marL="1143000" lvl="2" indent="-228600" algn="l" eaLnBrk="0" hangingPunct="0">
              <a:spcBef>
                <a:spcPct val="20000"/>
              </a:spcBef>
              <a:buFontTx/>
              <a:buChar char="•"/>
            </a:pPr>
            <a:r>
              <a:rPr lang="en-US" sz="1800">
                <a:solidFill>
                  <a:schemeClr val="tx1"/>
                </a:solidFill>
                <a:latin typeface="Arial" charset="0"/>
              </a:rPr>
              <a:t>Models – OEM model component information tracking with OEM-defined attributes</a:t>
            </a:r>
          </a:p>
          <a:p>
            <a:pPr marL="1143000" lvl="2" indent="-228600" algn="l" eaLnBrk="0" hangingPunct="0">
              <a:spcBef>
                <a:spcPct val="50000"/>
              </a:spcBef>
              <a:buClr>
                <a:schemeClr val="bg1"/>
              </a:buClr>
              <a:buFontTx/>
              <a:buChar char="–"/>
            </a:pPr>
            <a:r>
              <a:rPr lang="en-US" sz="1800">
                <a:solidFill>
                  <a:schemeClr val="tx1"/>
                </a:solidFill>
                <a:latin typeface="Arial" charset="0"/>
              </a:rPr>
              <a:t>Agent – An intelligent object (person, group, organization, or intelligent agent software) which makes various types of assessments and can be assigned work to be performed</a:t>
            </a:r>
          </a:p>
          <a:p>
            <a:pPr marL="342900" indent="-342900" algn="l" eaLnBrk="0" hangingPunct="0">
              <a:spcBef>
                <a:spcPct val="20000"/>
              </a:spcBef>
              <a:buFontTx/>
              <a:buChar char="•"/>
            </a:pPr>
            <a:r>
              <a:rPr lang="en-US" sz="1800">
                <a:solidFill>
                  <a:schemeClr val="tx1"/>
                </a:solidFill>
                <a:latin typeface="Arial" charset="0"/>
              </a:rPr>
              <a:t>Supports all types of physical asset components, systems, platforms, and facilities</a:t>
            </a:r>
          </a:p>
          <a:p>
            <a:pPr marL="342900" indent="-342900" algn="l" eaLnBrk="0" hangingPunct="0">
              <a:spcBef>
                <a:spcPct val="20000"/>
              </a:spcBef>
              <a:buFontTx/>
              <a:buChar char="•"/>
            </a:pPr>
            <a:r>
              <a:rPr lang="en-US" sz="1800">
                <a:solidFill>
                  <a:schemeClr val="tx1"/>
                </a:solidFill>
                <a:latin typeface="Arial" charset="0"/>
              </a:rPr>
              <a:t>Unlimited  functional breakdowns of a model of a platform and a specific platform instance</a:t>
            </a:r>
          </a:p>
        </p:txBody>
      </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0498" name="Oval 2"/>
          <p:cNvSpPr>
            <a:spLocks noChangeArrowheads="1"/>
          </p:cNvSpPr>
          <p:nvPr/>
        </p:nvSpPr>
        <p:spPr bwMode="auto">
          <a:xfrm>
            <a:off x="2236788" y="1066800"/>
            <a:ext cx="5281612" cy="5322888"/>
          </a:xfrm>
          <a:prstGeom prst="ellipse">
            <a:avLst/>
          </a:prstGeom>
          <a:solidFill>
            <a:srgbClr val="FF5050"/>
          </a:solidFill>
          <a:ln w="28575" algn="ctr">
            <a:solidFill>
              <a:schemeClr val="tx1"/>
            </a:solidFill>
            <a:round/>
            <a:headEnd/>
            <a:tailEnd/>
          </a:ln>
          <a:effectLst>
            <a:prstShdw prst="shdw17" dist="17961" dir="2700000">
              <a:schemeClr val="tx1"/>
            </a:prstShdw>
          </a:effectLst>
        </p:spPr>
        <p:txBody>
          <a:bodyPr wrap="none" anchor="ctr"/>
          <a:lstStyle/>
          <a:p>
            <a:endParaRPr lang="en-US"/>
          </a:p>
        </p:txBody>
      </p:sp>
      <p:graphicFrame>
        <p:nvGraphicFramePr>
          <p:cNvPr id="2410499" name="Object 3"/>
          <p:cNvGraphicFramePr>
            <a:graphicFrameLocks noChangeAspect="1"/>
          </p:cNvGraphicFramePr>
          <p:nvPr/>
        </p:nvGraphicFramePr>
        <p:xfrm>
          <a:off x="609600" y="914400"/>
          <a:ext cx="8534400" cy="5637213"/>
        </p:xfrm>
        <a:graphic>
          <a:graphicData uri="http://schemas.openxmlformats.org/presentationml/2006/ole">
            <p:oleObj spid="_x0000_s1741826" name="Chart" r:id="rId4" imgW="6096000" imgH="4057650" progId="MSGraph.Chart.8">
              <p:embed followColorScheme="full"/>
            </p:oleObj>
          </a:graphicData>
        </a:graphic>
      </p:graphicFrame>
      <p:sp>
        <p:nvSpPr>
          <p:cNvPr id="2410500" name="Text Box 4"/>
          <p:cNvSpPr txBox="1">
            <a:spLocks noChangeArrowheads="1"/>
          </p:cNvSpPr>
          <p:nvPr/>
        </p:nvSpPr>
        <p:spPr bwMode="auto">
          <a:xfrm>
            <a:off x="2989263" y="2033588"/>
            <a:ext cx="1676400" cy="915987"/>
          </a:xfrm>
          <a:prstGeom prst="rect">
            <a:avLst/>
          </a:prstGeom>
          <a:noFill/>
          <a:ln w="9525">
            <a:noFill/>
            <a:miter lim="800000"/>
            <a:headEnd/>
            <a:tailEnd/>
          </a:ln>
          <a:effectLst/>
        </p:spPr>
        <p:txBody>
          <a:bodyPr>
            <a:spAutoFit/>
          </a:bodyPr>
          <a:lstStyle/>
          <a:p>
            <a:pPr eaLnBrk="1" hangingPunct="1">
              <a:spcBef>
                <a:spcPct val="50000"/>
              </a:spcBef>
            </a:pPr>
            <a:r>
              <a:rPr lang="en-US" sz="1800">
                <a:solidFill>
                  <a:schemeClr val="tx1"/>
                </a:solidFill>
                <a:latin typeface="Arial" charset="0"/>
              </a:rPr>
              <a:t>Open  Reliability Management</a:t>
            </a:r>
          </a:p>
        </p:txBody>
      </p:sp>
      <p:sp>
        <p:nvSpPr>
          <p:cNvPr id="2410501" name="Rectangle 5"/>
          <p:cNvSpPr>
            <a:spLocks noGrp="1" noChangeArrowheads="1"/>
          </p:cNvSpPr>
          <p:nvPr>
            <p:ph type="title"/>
          </p:nvPr>
        </p:nvSpPr>
        <p:spPr/>
        <p:txBody>
          <a:bodyPr/>
          <a:lstStyle/>
          <a:p>
            <a:r>
              <a:rPr lang="en-US" sz="2400" b="1"/>
              <a:t>OSA-EAI Open Reliability Management</a:t>
            </a:r>
          </a:p>
        </p:txBody>
      </p:sp>
      <p:sp>
        <p:nvSpPr>
          <p:cNvPr id="2410502" name="Oval 6"/>
          <p:cNvSpPr>
            <a:spLocks noChangeAspect="1" noChangeArrowheads="1"/>
          </p:cNvSpPr>
          <p:nvPr/>
        </p:nvSpPr>
        <p:spPr bwMode="auto">
          <a:xfrm>
            <a:off x="3944938" y="2828925"/>
            <a:ext cx="1828800" cy="1828800"/>
          </a:xfrm>
          <a:prstGeom prst="ellipse">
            <a:avLst/>
          </a:prstGeom>
          <a:solidFill>
            <a:srgbClr val="FFFF99"/>
          </a:solidFill>
          <a:ln w="9525">
            <a:solidFill>
              <a:schemeClr val="tx1"/>
            </a:solidFill>
            <a:round/>
            <a:headEnd/>
            <a:tailEnd/>
          </a:ln>
          <a:effectLst/>
        </p:spPr>
        <p:txBody>
          <a:bodyPr wrap="none" anchor="ctr"/>
          <a:lstStyle/>
          <a:p>
            <a:pPr eaLnBrk="1" hangingPunct="1"/>
            <a:endParaRPr lang="en-US" sz="1800">
              <a:solidFill>
                <a:schemeClr val="tx1"/>
              </a:solidFill>
              <a:latin typeface="Arial" charset="0"/>
            </a:endParaRPr>
          </a:p>
        </p:txBody>
      </p:sp>
      <p:sp>
        <p:nvSpPr>
          <p:cNvPr id="2410503" name="Text Box 7"/>
          <p:cNvSpPr txBox="1">
            <a:spLocks noChangeArrowheads="1"/>
          </p:cNvSpPr>
          <p:nvPr/>
        </p:nvSpPr>
        <p:spPr bwMode="auto">
          <a:xfrm>
            <a:off x="3095625" y="6659563"/>
            <a:ext cx="2952750" cy="198437"/>
          </a:xfrm>
          <a:prstGeom prst="rect">
            <a:avLst/>
          </a:prstGeom>
          <a:noFill/>
          <a:ln w="9525">
            <a:noFill/>
            <a:miter lim="800000"/>
            <a:headEnd/>
            <a:tailEnd/>
          </a:ln>
          <a:effectLst/>
        </p:spPr>
        <p:txBody>
          <a:bodyPr tIns="0" anchor="b" anchorCtr="1">
            <a:spAutoFit/>
          </a:bodyPr>
          <a:lstStyle/>
          <a:p>
            <a:pPr>
              <a:spcBef>
                <a:spcPct val="50000"/>
              </a:spcBef>
            </a:pPr>
            <a:r>
              <a:rPr lang="en-US" sz="1000">
                <a:solidFill>
                  <a:schemeClr val="tx1"/>
                </a:solidFill>
                <a:latin typeface="Comic Sans MS" pitchFamily="66" charset="0"/>
              </a:rPr>
              <a:t>Copyright 2007 MIMOSA</a:t>
            </a:r>
          </a:p>
        </p:txBody>
      </p:sp>
    </p:spTree>
  </p:cSld>
  <p:clrMapOvr>
    <a:masterClrMapping/>
  </p:clrMapOvr>
  <p:transition advTm="2000"/>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12546" name="Picture 2"/>
          <p:cNvPicPr>
            <a:picLocks noGrp="1" noChangeAspect="1" noChangeArrowheads="1"/>
          </p:cNvPicPr>
          <p:nvPr>
            <p:ph idx="1"/>
          </p:nvPr>
        </p:nvPicPr>
        <p:blipFill>
          <a:blip r:embed="rId3" cstate="print">
            <a:clrChange>
              <a:clrFrom>
                <a:srgbClr val="FFFFFF"/>
              </a:clrFrom>
              <a:clrTo>
                <a:srgbClr val="FFFFFF">
                  <a:alpha val="0"/>
                </a:srgbClr>
              </a:clrTo>
            </a:clrChange>
          </a:blip>
          <a:srcRect/>
          <a:stretch>
            <a:fillRect/>
          </a:stretch>
        </p:blipFill>
        <p:spPr>
          <a:xfrm>
            <a:off x="1747838" y="1135063"/>
            <a:ext cx="5511800" cy="5008562"/>
          </a:xfrm>
          <a:noFill/>
          <a:ln/>
        </p:spPr>
      </p:pic>
      <p:sp>
        <p:nvSpPr>
          <p:cNvPr id="2412547" name="Oval 3"/>
          <p:cNvSpPr>
            <a:spLocks noChangeArrowheads="1"/>
          </p:cNvSpPr>
          <p:nvPr/>
        </p:nvSpPr>
        <p:spPr bwMode="auto">
          <a:xfrm>
            <a:off x="5286375" y="4022725"/>
            <a:ext cx="1722438" cy="1847850"/>
          </a:xfrm>
          <a:prstGeom prst="ellipse">
            <a:avLst/>
          </a:prstGeom>
          <a:solidFill>
            <a:schemeClr val="bg1"/>
          </a:solidFill>
          <a:ln w="25400">
            <a:noFill/>
            <a:round/>
            <a:headEnd/>
            <a:tailEnd/>
          </a:ln>
          <a:effectLst/>
        </p:spPr>
        <p:txBody>
          <a:bodyPr wrap="none" tIns="0" anchor="ctr"/>
          <a:lstStyle/>
          <a:p>
            <a:endParaRPr lang="en-US"/>
          </a:p>
        </p:txBody>
      </p:sp>
      <p:sp>
        <p:nvSpPr>
          <p:cNvPr id="2412548" name="Text Box 4"/>
          <p:cNvSpPr txBox="1">
            <a:spLocks noChangeArrowheads="1"/>
          </p:cNvSpPr>
          <p:nvPr/>
        </p:nvSpPr>
        <p:spPr bwMode="auto">
          <a:xfrm>
            <a:off x="3095625" y="6659563"/>
            <a:ext cx="2952750" cy="198437"/>
          </a:xfrm>
          <a:prstGeom prst="rect">
            <a:avLst/>
          </a:prstGeom>
          <a:noFill/>
          <a:ln w="9525">
            <a:noFill/>
            <a:miter lim="800000"/>
            <a:headEnd/>
            <a:tailEnd/>
          </a:ln>
          <a:effectLst/>
        </p:spPr>
        <p:txBody>
          <a:bodyPr tIns="0" anchor="b" anchorCtr="1">
            <a:spAutoFit/>
          </a:bodyPr>
          <a:lstStyle/>
          <a:p>
            <a:pPr>
              <a:spcBef>
                <a:spcPct val="50000"/>
              </a:spcBef>
            </a:pPr>
            <a:r>
              <a:rPr lang="en-US" sz="1000">
                <a:solidFill>
                  <a:schemeClr val="tx1"/>
                </a:solidFill>
                <a:latin typeface="Comic Sans MS" pitchFamily="66" charset="0"/>
              </a:rPr>
              <a:t>Copyright 2007 MIMOSA</a:t>
            </a:r>
          </a:p>
        </p:txBody>
      </p:sp>
      <p:sp>
        <p:nvSpPr>
          <p:cNvPr id="2412549" name="Rectangle 5"/>
          <p:cNvSpPr>
            <a:spLocks noGrp="1" noChangeArrowheads="1"/>
          </p:cNvSpPr>
          <p:nvPr>
            <p:ph type="title"/>
          </p:nvPr>
        </p:nvSpPr>
        <p:spPr/>
        <p:txBody>
          <a:bodyPr/>
          <a:lstStyle/>
          <a:p>
            <a:r>
              <a:rPr lang="en-US" b="1"/>
              <a:t>OSA-EAI Open Reliability Management</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0674" name="Rectangle 2"/>
          <p:cNvSpPr>
            <a:spLocks noChangeArrowheads="1"/>
          </p:cNvSpPr>
          <p:nvPr/>
        </p:nvSpPr>
        <p:spPr bwMode="auto">
          <a:xfrm>
            <a:off x="85725" y="2219325"/>
            <a:ext cx="2087563" cy="3081338"/>
          </a:xfrm>
          <a:prstGeom prst="rect">
            <a:avLst/>
          </a:prstGeom>
          <a:solidFill>
            <a:srgbClr val="FFFF99">
              <a:alpha val="80000"/>
            </a:srgbClr>
          </a:solidFill>
          <a:ln w="25400">
            <a:solidFill>
              <a:schemeClr val="tx1"/>
            </a:solidFill>
            <a:miter lim="800000"/>
            <a:headEnd/>
            <a:tailEnd/>
          </a:ln>
          <a:effectLst/>
        </p:spPr>
        <p:txBody>
          <a:bodyPr tIns="0" anchor="ctr"/>
          <a:lstStyle/>
          <a:p>
            <a:r>
              <a:rPr lang="en-US" sz="2000" b="1">
                <a:solidFill>
                  <a:schemeClr val="tx1"/>
                </a:solidFill>
                <a:latin typeface="Arial" charset="0"/>
              </a:rPr>
              <a:t>How Can I Access My Engineering Designs &amp; Reliability Study Data? (</a:t>
            </a:r>
            <a:r>
              <a:rPr lang="en-US" sz="1400" b="1">
                <a:solidFill>
                  <a:schemeClr val="tx1"/>
                </a:solidFill>
              </a:rPr>
              <a:t>P&amp;ID Designs and OEM Component Part Cut Sheet Data)</a:t>
            </a:r>
            <a:r>
              <a:rPr lang="en-US" sz="1400" b="1"/>
              <a:t> </a:t>
            </a:r>
          </a:p>
        </p:txBody>
      </p:sp>
      <p:sp>
        <p:nvSpPr>
          <p:cNvPr id="1820678" name="Oval 6"/>
          <p:cNvSpPr>
            <a:spLocks noChangeArrowheads="1"/>
          </p:cNvSpPr>
          <p:nvPr/>
        </p:nvSpPr>
        <p:spPr bwMode="auto">
          <a:xfrm>
            <a:off x="3325813" y="2438400"/>
            <a:ext cx="2336800" cy="2286000"/>
          </a:xfrm>
          <a:prstGeom prst="ellipse">
            <a:avLst/>
          </a:prstGeom>
          <a:solidFill>
            <a:srgbClr val="53AB6E"/>
          </a:solidFill>
          <a:ln w="25400">
            <a:solidFill>
              <a:schemeClr val="tx1"/>
            </a:solidFill>
            <a:round/>
            <a:headEnd/>
            <a:tailEnd/>
          </a:ln>
          <a:effectLst/>
        </p:spPr>
        <p:txBody>
          <a:bodyPr tIns="0" anchor="ctr"/>
          <a:lstStyle/>
          <a:p>
            <a:endParaRPr lang="en-US" sz="2000" i="1">
              <a:solidFill>
                <a:schemeClr val="tx1"/>
              </a:solidFill>
              <a:latin typeface="Arial" charset="0"/>
            </a:endParaRPr>
          </a:p>
        </p:txBody>
      </p:sp>
      <p:sp>
        <p:nvSpPr>
          <p:cNvPr id="1820679" name="Text Box 7"/>
          <p:cNvSpPr txBox="1">
            <a:spLocks noChangeArrowheads="1"/>
          </p:cNvSpPr>
          <p:nvPr/>
        </p:nvSpPr>
        <p:spPr bwMode="auto">
          <a:xfrm>
            <a:off x="3511550" y="2903538"/>
            <a:ext cx="2062163" cy="1368425"/>
          </a:xfrm>
          <a:prstGeom prst="rect">
            <a:avLst/>
          </a:prstGeom>
          <a:noFill/>
          <a:ln w="9525">
            <a:noFill/>
            <a:miter lim="800000"/>
            <a:headEnd/>
            <a:tailEnd/>
          </a:ln>
          <a:effectLst/>
        </p:spPr>
        <p:txBody>
          <a:bodyPr>
            <a:spAutoFit/>
          </a:bodyPr>
          <a:lstStyle/>
          <a:p>
            <a:r>
              <a:rPr kumimoji="1" lang="en-US" sz="1400" b="1" dirty="0">
                <a:solidFill>
                  <a:schemeClr val="tx2"/>
                </a:solidFill>
                <a:latin typeface="Arial" charset="0"/>
              </a:rPr>
              <a:t>How Can I Access My Physical Plant Configuration and Installed Equipment Registry Components (Past &amp; Present)?</a:t>
            </a:r>
            <a:endParaRPr lang="en-US" sz="1400" b="1" i="1" dirty="0">
              <a:solidFill>
                <a:schemeClr val="tx1"/>
              </a:solidFill>
              <a:latin typeface="Arial" charset="0"/>
            </a:endParaRPr>
          </a:p>
        </p:txBody>
      </p:sp>
      <p:sp>
        <p:nvSpPr>
          <p:cNvPr id="1820680" name="Rectangle 8"/>
          <p:cNvSpPr>
            <a:spLocks noGrp="1" noChangeArrowheads="1"/>
          </p:cNvSpPr>
          <p:nvPr>
            <p:ph type="title"/>
          </p:nvPr>
        </p:nvSpPr>
        <p:spPr>
          <a:xfrm>
            <a:off x="2352675" y="180975"/>
            <a:ext cx="5822950" cy="657225"/>
          </a:xfrm>
        </p:spPr>
        <p:txBody>
          <a:bodyPr/>
          <a:lstStyle/>
          <a:p>
            <a:r>
              <a:rPr lang="en-US" sz="2400" smtClean="0"/>
              <a:t>Industrial Asset Management </a:t>
            </a:r>
            <a:br>
              <a:rPr lang="en-US" sz="2400" smtClean="0"/>
            </a:br>
            <a:r>
              <a:rPr lang="en-US" sz="2400" smtClean="0"/>
              <a:t>Data Integration Challenges </a:t>
            </a: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4594" name="Rectangle 2"/>
          <p:cNvSpPr>
            <a:spLocks noGrp="1" noChangeArrowheads="1"/>
          </p:cNvSpPr>
          <p:nvPr>
            <p:ph type="body" idx="1"/>
          </p:nvPr>
        </p:nvSpPr>
        <p:spPr>
          <a:xfrm>
            <a:off x="491751" y="1799665"/>
            <a:ext cx="8410575" cy="4114800"/>
          </a:xfrm>
          <a:noFill/>
          <a:ln/>
        </p:spPr>
        <p:txBody>
          <a:bodyPr/>
          <a:lstStyle/>
          <a:p>
            <a:pPr>
              <a:lnSpc>
                <a:spcPct val="80000"/>
              </a:lnSpc>
            </a:pPr>
            <a:r>
              <a:rPr lang="en-US" dirty="0"/>
              <a:t>Provide a consistent information architecture for managing all physical asset </a:t>
            </a:r>
            <a:r>
              <a:rPr lang="en-US" u="sng" dirty="0"/>
              <a:t>reliability information</a:t>
            </a:r>
            <a:r>
              <a:rPr lang="en-US" dirty="0"/>
              <a:t> in an open, distributed, multi-vendor, multi-system environment.</a:t>
            </a:r>
          </a:p>
          <a:p>
            <a:pPr>
              <a:lnSpc>
                <a:spcPct val="80000"/>
              </a:lnSpc>
            </a:pPr>
            <a:r>
              <a:rPr lang="en-US" dirty="0"/>
              <a:t>Based on MIMOSA’s physical asset registry</a:t>
            </a:r>
          </a:p>
          <a:p>
            <a:pPr>
              <a:lnSpc>
                <a:spcPct val="80000"/>
              </a:lnSpc>
            </a:pPr>
            <a:r>
              <a:rPr lang="en-US" dirty="0"/>
              <a:t>Enables continuous improvement throughout system, sub-assembly and component life-cycles</a:t>
            </a:r>
          </a:p>
          <a:p>
            <a:pPr>
              <a:lnSpc>
                <a:spcPct val="80000"/>
              </a:lnSpc>
            </a:pPr>
            <a:r>
              <a:rPr lang="en-US" dirty="0"/>
              <a:t>Supports enterprise-wide, continuous RCM and FMECA analysis</a:t>
            </a:r>
          </a:p>
          <a:p>
            <a:pPr>
              <a:lnSpc>
                <a:spcPct val="80000"/>
              </a:lnSpc>
            </a:pPr>
            <a:r>
              <a:rPr lang="en-US" dirty="0"/>
              <a:t>Enables enterprise-wide component tracking, including geo-spatial tracking</a:t>
            </a:r>
          </a:p>
          <a:p>
            <a:pPr>
              <a:lnSpc>
                <a:spcPct val="80000"/>
              </a:lnSpc>
            </a:pPr>
            <a:r>
              <a:rPr lang="en-US" dirty="0"/>
              <a:t>Supports OEM model-specific problem reporting</a:t>
            </a:r>
          </a:p>
          <a:p>
            <a:pPr>
              <a:lnSpc>
                <a:spcPct val="80000"/>
              </a:lnSpc>
            </a:pPr>
            <a:r>
              <a:rPr lang="en-US" dirty="0"/>
              <a:t>Provides information to support spare part optimization</a:t>
            </a:r>
          </a:p>
          <a:p>
            <a:pPr>
              <a:lnSpc>
                <a:spcPct val="80000"/>
              </a:lnSpc>
            </a:pPr>
            <a:r>
              <a:rPr lang="en-US" dirty="0"/>
              <a:t>Incorporates root cause analysis information</a:t>
            </a:r>
          </a:p>
          <a:p>
            <a:pPr>
              <a:lnSpc>
                <a:spcPct val="80000"/>
              </a:lnSpc>
            </a:pPr>
            <a:endParaRPr lang="en-US" dirty="0"/>
          </a:p>
          <a:p>
            <a:pPr>
              <a:lnSpc>
                <a:spcPct val="80000"/>
              </a:lnSpc>
            </a:pPr>
            <a:endParaRPr lang="en-US" sz="1600" dirty="0"/>
          </a:p>
        </p:txBody>
      </p:sp>
      <p:sp>
        <p:nvSpPr>
          <p:cNvPr id="2414595" name="Text Box 3"/>
          <p:cNvSpPr txBox="1">
            <a:spLocks noChangeArrowheads="1"/>
          </p:cNvSpPr>
          <p:nvPr/>
        </p:nvSpPr>
        <p:spPr bwMode="auto">
          <a:xfrm>
            <a:off x="3095625" y="6659563"/>
            <a:ext cx="2952750" cy="198437"/>
          </a:xfrm>
          <a:prstGeom prst="rect">
            <a:avLst/>
          </a:prstGeom>
          <a:noFill/>
          <a:ln w="9525">
            <a:noFill/>
            <a:miter lim="800000"/>
            <a:headEnd/>
            <a:tailEnd/>
          </a:ln>
          <a:effectLst/>
        </p:spPr>
        <p:txBody>
          <a:bodyPr tIns="0" anchor="b" anchorCtr="1">
            <a:spAutoFit/>
          </a:bodyPr>
          <a:lstStyle/>
          <a:p>
            <a:pPr>
              <a:spcBef>
                <a:spcPct val="50000"/>
              </a:spcBef>
            </a:pPr>
            <a:r>
              <a:rPr lang="en-US" sz="1000">
                <a:solidFill>
                  <a:schemeClr val="tx1"/>
                </a:solidFill>
                <a:latin typeface="Comic Sans MS" pitchFamily="66" charset="0"/>
              </a:rPr>
              <a:t>Copyright 2007 MIMOSA</a:t>
            </a:r>
          </a:p>
        </p:txBody>
      </p:sp>
      <p:sp>
        <p:nvSpPr>
          <p:cNvPr id="2414596" name="Rectangle 4"/>
          <p:cNvSpPr>
            <a:spLocks noGrp="1" noChangeArrowheads="1"/>
          </p:cNvSpPr>
          <p:nvPr>
            <p:ph type="title"/>
          </p:nvPr>
        </p:nvSpPr>
        <p:spPr/>
        <p:txBody>
          <a:bodyPr/>
          <a:lstStyle/>
          <a:p>
            <a:r>
              <a:rPr lang="en-US" b="1"/>
              <a:t>OSA-EAI Open Reliability Management</a:t>
            </a:r>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4834" name="Oval 2"/>
          <p:cNvSpPr>
            <a:spLocks noChangeArrowheads="1"/>
          </p:cNvSpPr>
          <p:nvPr/>
        </p:nvSpPr>
        <p:spPr bwMode="auto">
          <a:xfrm>
            <a:off x="2236788" y="1139825"/>
            <a:ext cx="5281612" cy="5322888"/>
          </a:xfrm>
          <a:prstGeom prst="ellipse">
            <a:avLst/>
          </a:prstGeom>
          <a:solidFill>
            <a:srgbClr val="FF5050"/>
          </a:solidFill>
          <a:ln w="28575" algn="ctr">
            <a:solidFill>
              <a:schemeClr val="tx1"/>
            </a:solidFill>
            <a:round/>
            <a:headEnd/>
            <a:tailEnd/>
          </a:ln>
          <a:effectLst>
            <a:prstShdw prst="shdw17" dist="17961" dir="2700000">
              <a:schemeClr val="tx1"/>
            </a:prstShdw>
          </a:effectLst>
        </p:spPr>
        <p:txBody>
          <a:bodyPr wrap="none" anchor="ctr"/>
          <a:lstStyle/>
          <a:p>
            <a:endParaRPr lang="en-US"/>
          </a:p>
        </p:txBody>
      </p:sp>
      <p:graphicFrame>
        <p:nvGraphicFramePr>
          <p:cNvPr id="2424835" name="Object 3"/>
          <p:cNvGraphicFramePr>
            <a:graphicFrameLocks noChangeAspect="1"/>
          </p:cNvGraphicFramePr>
          <p:nvPr/>
        </p:nvGraphicFramePr>
        <p:xfrm>
          <a:off x="609600" y="966788"/>
          <a:ext cx="8534400" cy="5637212"/>
        </p:xfrm>
        <a:graphic>
          <a:graphicData uri="http://schemas.openxmlformats.org/presentationml/2006/ole">
            <p:oleObj spid="_x0000_s1742850" name="Chart" r:id="rId4" imgW="6096000" imgH="4057650" progId="MSGraph.Chart.8">
              <p:embed followColorScheme="full"/>
            </p:oleObj>
          </a:graphicData>
        </a:graphic>
      </p:graphicFrame>
      <p:sp>
        <p:nvSpPr>
          <p:cNvPr id="2424836" name="Rectangle 4"/>
          <p:cNvSpPr>
            <a:spLocks noGrp="1" noChangeArrowheads="1"/>
          </p:cNvSpPr>
          <p:nvPr>
            <p:ph type="title"/>
          </p:nvPr>
        </p:nvSpPr>
        <p:spPr/>
        <p:txBody>
          <a:bodyPr/>
          <a:lstStyle/>
          <a:p>
            <a:r>
              <a:rPr lang="en-US" b="1"/>
              <a:t>OSA-EAI Open Condition Management</a:t>
            </a:r>
          </a:p>
        </p:txBody>
      </p:sp>
      <p:sp>
        <p:nvSpPr>
          <p:cNvPr id="2424837" name="Oval 5"/>
          <p:cNvSpPr>
            <a:spLocks noChangeAspect="1" noChangeArrowheads="1"/>
          </p:cNvSpPr>
          <p:nvPr/>
        </p:nvSpPr>
        <p:spPr bwMode="auto">
          <a:xfrm>
            <a:off x="3944938" y="2901950"/>
            <a:ext cx="1828800" cy="1828800"/>
          </a:xfrm>
          <a:prstGeom prst="ellipse">
            <a:avLst/>
          </a:prstGeom>
          <a:solidFill>
            <a:srgbClr val="FFFF99"/>
          </a:solidFill>
          <a:ln w="9525">
            <a:solidFill>
              <a:schemeClr val="tx1"/>
            </a:solidFill>
            <a:round/>
            <a:headEnd/>
            <a:tailEnd/>
          </a:ln>
          <a:effectLst/>
        </p:spPr>
        <p:txBody>
          <a:bodyPr wrap="none" anchor="ctr"/>
          <a:lstStyle/>
          <a:p>
            <a:pPr eaLnBrk="1" hangingPunct="1"/>
            <a:endParaRPr lang="en-US" sz="1800">
              <a:solidFill>
                <a:schemeClr val="tx1"/>
              </a:solidFill>
              <a:latin typeface="Arial" charset="0"/>
            </a:endParaRPr>
          </a:p>
        </p:txBody>
      </p:sp>
      <p:sp>
        <p:nvSpPr>
          <p:cNvPr id="2424838" name="Text Box 6"/>
          <p:cNvSpPr txBox="1">
            <a:spLocks noChangeArrowheads="1"/>
          </p:cNvSpPr>
          <p:nvPr/>
        </p:nvSpPr>
        <p:spPr bwMode="auto">
          <a:xfrm>
            <a:off x="4041775" y="4838700"/>
            <a:ext cx="1676400" cy="915988"/>
          </a:xfrm>
          <a:prstGeom prst="rect">
            <a:avLst/>
          </a:prstGeom>
          <a:noFill/>
          <a:ln w="9525">
            <a:noFill/>
            <a:miter lim="800000"/>
            <a:headEnd/>
            <a:tailEnd/>
          </a:ln>
          <a:effectLst/>
        </p:spPr>
        <p:txBody>
          <a:bodyPr>
            <a:spAutoFit/>
          </a:bodyPr>
          <a:lstStyle/>
          <a:p>
            <a:pPr eaLnBrk="1" hangingPunct="1">
              <a:spcBef>
                <a:spcPct val="50000"/>
              </a:spcBef>
            </a:pPr>
            <a:r>
              <a:rPr lang="en-US" sz="1800">
                <a:solidFill>
                  <a:schemeClr val="tx1"/>
                </a:solidFill>
                <a:latin typeface="Arial" charset="0"/>
              </a:rPr>
              <a:t>Open  Condition Management</a:t>
            </a:r>
          </a:p>
        </p:txBody>
      </p:sp>
      <p:sp>
        <p:nvSpPr>
          <p:cNvPr id="2424839" name="Text Box 7"/>
          <p:cNvSpPr txBox="1">
            <a:spLocks noChangeArrowheads="1"/>
          </p:cNvSpPr>
          <p:nvPr/>
        </p:nvSpPr>
        <p:spPr bwMode="auto">
          <a:xfrm>
            <a:off x="3095625" y="6659563"/>
            <a:ext cx="2952750" cy="198437"/>
          </a:xfrm>
          <a:prstGeom prst="rect">
            <a:avLst/>
          </a:prstGeom>
          <a:noFill/>
          <a:ln w="9525">
            <a:noFill/>
            <a:miter lim="800000"/>
            <a:headEnd/>
            <a:tailEnd/>
          </a:ln>
          <a:effectLst/>
        </p:spPr>
        <p:txBody>
          <a:bodyPr tIns="0" anchor="b" anchorCtr="1">
            <a:spAutoFit/>
          </a:bodyPr>
          <a:lstStyle/>
          <a:p>
            <a:pPr>
              <a:spcBef>
                <a:spcPct val="50000"/>
              </a:spcBef>
            </a:pPr>
            <a:r>
              <a:rPr lang="en-US" sz="1000">
                <a:solidFill>
                  <a:schemeClr val="tx1"/>
                </a:solidFill>
                <a:latin typeface="Comic Sans MS" pitchFamily="66" charset="0"/>
              </a:rPr>
              <a:t>Copyright 2007 MIMOSA</a:t>
            </a:r>
          </a:p>
        </p:txBody>
      </p:sp>
    </p:spTree>
  </p:cSld>
  <p:clrMapOvr>
    <a:masterClrMapping/>
  </p:clrMapOvr>
  <p:transition advTm="2000"/>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26882" name="Picture 2"/>
          <p:cNvPicPr>
            <a:picLocks noGrp="1" noChangeAspect="1" noChangeArrowheads="1"/>
          </p:cNvPicPr>
          <p:nvPr>
            <p:ph idx="1"/>
          </p:nvPr>
        </p:nvPicPr>
        <p:blipFill>
          <a:blip r:embed="rId3" cstate="print">
            <a:clrChange>
              <a:clrFrom>
                <a:srgbClr val="FFFFFF"/>
              </a:clrFrom>
              <a:clrTo>
                <a:srgbClr val="FFFFFF">
                  <a:alpha val="0"/>
                </a:srgbClr>
              </a:clrTo>
            </a:clrChange>
          </a:blip>
          <a:srcRect/>
          <a:stretch>
            <a:fillRect/>
          </a:stretch>
        </p:blipFill>
        <p:spPr>
          <a:xfrm>
            <a:off x="1196696" y="1919194"/>
            <a:ext cx="7437437" cy="4716463"/>
          </a:xfrm>
          <a:noFill/>
          <a:ln/>
        </p:spPr>
      </p:pic>
      <p:sp>
        <p:nvSpPr>
          <p:cNvPr id="2426883" name="Rectangle 3"/>
          <p:cNvSpPr>
            <a:spLocks noGrp="1" noChangeArrowheads="1"/>
          </p:cNvSpPr>
          <p:nvPr>
            <p:ph type="title"/>
          </p:nvPr>
        </p:nvSpPr>
        <p:spPr/>
        <p:txBody>
          <a:bodyPr/>
          <a:lstStyle/>
          <a:p>
            <a:r>
              <a:rPr lang="en-US" b="1"/>
              <a:t>OSA-EAI Open Condition Management</a:t>
            </a:r>
          </a:p>
        </p:txBody>
      </p:sp>
      <p:sp>
        <p:nvSpPr>
          <p:cNvPr id="2426884" name="Oval 4"/>
          <p:cNvSpPr>
            <a:spLocks noChangeArrowheads="1"/>
          </p:cNvSpPr>
          <p:nvPr/>
        </p:nvSpPr>
        <p:spPr bwMode="auto">
          <a:xfrm>
            <a:off x="3865563" y="1906588"/>
            <a:ext cx="1728413" cy="1724025"/>
          </a:xfrm>
          <a:prstGeom prst="ellipse">
            <a:avLst/>
          </a:prstGeom>
          <a:solidFill>
            <a:srgbClr val="C4EFFF"/>
          </a:solidFill>
          <a:ln w="25400">
            <a:noFill/>
            <a:round/>
            <a:headEnd/>
            <a:tailEnd/>
          </a:ln>
          <a:effectLst/>
        </p:spPr>
        <p:txBody>
          <a:bodyPr wrap="none" tIns="0" anchor="ctr"/>
          <a:lstStyle/>
          <a:p>
            <a:endParaRPr lang="en-US"/>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8930" name="Rectangle 2"/>
          <p:cNvSpPr>
            <a:spLocks noGrp="1" noChangeArrowheads="1"/>
          </p:cNvSpPr>
          <p:nvPr>
            <p:ph type="body" idx="1"/>
          </p:nvPr>
        </p:nvSpPr>
        <p:spPr>
          <a:xfrm>
            <a:off x="448235" y="1371600"/>
            <a:ext cx="8534400" cy="5486400"/>
          </a:xfrm>
          <a:noFill/>
          <a:ln/>
        </p:spPr>
        <p:txBody>
          <a:bodyPr/>
          <a:lstStyle/>
          <a:p>
            <a:pPr>
              <a:lnSpc>
                <a:spcPct val="80000"/>
              </a:lnSpc>
            </a:pPr>
            <a:r>
              <a:rPr lang="en-US" sz="2000" dirty="0"/>
              <a:t>Provides a consistent information architecture for managing all physical asset </a:t>
            </a:r>
            <a:r>
              <a:rPr lang="en-US" sz="2000" u="sng" dirty="0"/>
              <a:t>condition management information</a:t>
            </a:r>
            <a:r>
              <a:rPr lang="en-US" sz="2000" dirty="0"/>
              <a:t> in an open, distributed, multi-vendor, multi-system environment.</a:t>
            </a:r>
          </a:p>
          <a:p>
            <a:pPr>
              <a:lnSpc>
                <a:spcPct val="80000"/>
              </a:lnSpc>
            </a:pPr>
            <a:r>
              <a:rPr lang="en-US" sz="2000" dirty="0"/>
              <a:t>Based on MIMOSA’s physical asset registry</a:t>
            </a:r>
          </a:p>
          <a:p>
            <a:pPr>
              <a:lnSpc>
                <a:spcPct val="80000"/>
              </a:lnSpc>
            </a:pPr>
            <a:r>
              <a:rPr lang="en-US" sz="2000" dirty="0"/>
              <a:t>Conforms to ISO 13374 standard for Machine Condition Monitoring &amp; Diagnostics</a:t>
            </a:r>
          </a:p>
          <a:p>
            <a:pPr>
              <a:lnSpc>
                <a:spcPct val="80000"/>
              </a:lnSpc>
            </a:pPr>
            <a:r>
              <a:rPr lang="en-US" sz="2000" dirty="0"/>
              <a:t>Manages sensor registry using a general measurement location with a measurement location type</a:t>
            </a:r>
          </a:p>
          <a:p>
            <a:pPr>
              <a:lnSpc>
                <a:spcPct val="80000"/>
              </a:lnSpc>
            </a:pPr>
            <a:r>
              <a:rPr lang="en-US" sz="2000" dirty="0"/>
              <a:t>Manages meta-data, raw data, and computational data from a wide variety of technologies</a:t>
            </a:r>
          </a:p>
          <a:p>
            <a:pPr lvl="1">
              <a:lnSpc>
                <a:spcPct val="80000"/>
              </a:lnSpc>
            </a:pPr>
            <a:r>
              <a:rPr lang="en-US" sz="1800" dirty="0"/>
              <a:t>Operational data monitoring</a:t>
            </a:r>
          </a:p>
          <a:p>
            <a:pPr lvl="1">
              <a:lnSpc>
                <a:spcPct val="80000"/>
              </a:lnSpc>
            </a:pPr>
            <a:r>
              <a:rPr lang="en-US" sz="1800" dirty="0"/>
              <a:t>Vibration/sound dynamic data monitoring</a:t>
            </a:r>
          </a:p>
          <a:p>
            <a:pPr lvl="1">
              <a:lnSpc>
                <a:spcPct val="80000"/>
              </a:lnSpc>
            </a:pPr>
            <a:r>
              <a:rPr lang="en-US" sz="1800" dirty="0"/>
              <a:t>Oil/fluid/air sample analysis</a:t>
            </a:r>
          </a:p>
          <a:p>
            <a:pPr lvl="1">
              <a:lnSpc>
                <a:spcPct val="80000"/>
              </a:lnSpc>
            </a:pPr>
            <a:r>
              <a:rPr lang="en-US" sz="1800" dirty="0" err="1"/>
              <a:t>Thermographic</a:t>
            </a:r>
            <a:r>
              <a:rPr lang="en-US" sz="1800" dirty="0"/>
              <a:t> image analysis</a:t>
            </a:r>
          </a:p>
          <a:p>
            <a:pPr lvl="1">
              <a:lnSpc>
                <a:spcPct val="80000"/>
              </a:lnSpc>
            </a:pPr>
            <a:r>
              <a:rPr lang="en-US" sz="1800" dirty="0"/>
              <a:t>Binary large object (BLOB) data monitoring</a:t>
            </a:r>
          </a:p>
          <a:p>
            <a:pPr>
              <a:lnSpc>
                <a:spcPct val="80000"/>
              </a:lnSpc>
            </a:pPr>
            <a:r>
              <a:rPr lang="en-US" sz="2000" dirty="0"/>
              <a:t>Supports intelligent agent diagnostic analysis, prognostic analysis, remaining useful life estimates, future failure mode probabilities</a:t>
            </a:r>
          </a:p>
        </p:txBody>
      </p:sp>
      <p:sp>
        <p:nvSpPr>
          <p:cNvPr id="2428932" name="Rectangle 4"/>
          <p:cNvSpPr>
            <a:spLocks noGrp="1" noChangeArrowheads="1"/>
          </p:cNvSpPr>
          <p:nvPr>
            <p:ph type="title"/>
          </p:nvPr>
        </p:nvSpPr>
        <p:spPr/>
        <p:txBody>
          <a:bodyPr/>
          <a:lstStyle/>
          <a:p>
            <a:r>
              <a:rPr lang="en-US" b="1"/>
              <a:t>OSA-EAI Open Condition Management</a:t>
            </a: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0978" name="Rectangle 2"/>
          <p:cNvSpPr>
            <a:spLocks noGrp="1" noChangeArrowheads="1"/>
          </p:cNvSpPr>
          <p:nvPr>
            <p:ph type="title"/>
          </p:nvPr>
        </p:nvSpPr>
        <p:spPr/>
        <p:txBody>
          <a:bodyPr/>
          <a:lstStyle/>
          <a:p>
            <a:r>
              <a:rPr lang="en-US" b="1"/>
              <a:t>OSA-EAI Open Condition Management</a:t>
            </a:r>
          </a:p>
        </p:txBody>
      </p:sp>
      <p:pic>
        <p:nvPicPr>
          <p:cNvPr id="2430979" name="Picture 3"/>
          <p:cNvPicPr>
            <a:picLocks noGrp="1" noChangeAspect="1" noChangeArrowheads="1"/>
          </p:cNvPicPr>
          <p:nvPr>
            <p:ph idx="1"/>
          </p:nvPr>
        </p:nvPicPr>
        <p:blipFill>
          <a:blip r:embed="rId3" cstate="print">
            <a:clrChange>
              <a:clrFrom>
                <a:srgbClr val="FFFFFF"/>
              </a:clrFrom>
              <a:clrTo>
                <a:srgbClr val="FFFFFF">
                  <a:alpha val="0"/>
                </a:srgbClr>
              </a:clrTo>
            </a:clrChange>
          </a:blip>
          <a:srcRect/>
          <a:stretch>
            <a:fillRect/>
          </a:stretch>
        </p:blipFill>
        <p:spPr>
          <a:xfrm>
            <a:off x="1143000" y="1912938"/>
            <a:ext cx="7437438" cy="4716462"/>
          </a:xfrm>
          <a:noFill/>
          <a:ln/>
        </p:spPr>
      </p:pic>
      <p:sp>
        <p:nvSpPr>
          <p:cNvPr id="2430980" name="Oval 4"/>
          <p:cNvSpPr>
            <a:spLocks noChangeArrowheads="1"/>
          </p:cNvSpPr>
          <p:nvPr/>
        </p:nvSpPr>
        <p:spPr bwMode="auto">
          <a:xfrm>
            <a:off x="3865563" y="1906588"/>
            <a:ext cx="1666875" cy="1724025"/>
          </a:xfrm>
          <a:prstGeom prst="ellipse">
            <a:avLst/>
          </a:prstGeom>
          <a:solidFill>
            <a:srgbClr val="C4EFFF"/>
          </a:solidFill>
          <a:ln w="25400">
            <a:noFill/>
            <a:round/>
            <a:headEnd/>
            <a:tailEnd/>
          </a:ln>
          <a:effectLst/>
        </p:spPr>
        <p:txBody>
          <a:bodyPr wrap="none" tIns="0" anchor="ctr"/>
          <a:lstStyle/>
          <a:p>
            <a:endParaRPr lang="en-US"/>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62" name="Oval 2"/>
          <p:cNvSpPr>
            <a:spLocks noChangeArrowheads="1"/>
          </p:cNvSpPr>
          <p:nvPr/>
        </p:nvSpPr>
        <p:spPr bwMode="auto">
          <a:xfrm>
            <a:off x="1957388" y="1077913"/>
            <a:ext cx="5281612" cy="5322887"/>
          </a:xfrm>
          <a:prstGeom prst="ellipse">
            <a:avLst/>
          </a:prstGeom>
          <a:solidFill>
            <a:srgbClr val="FF5050"/>
          </a:solidFill>
          <a:ln w="28575" algn="ctr">
            <a:solidFill>
              <a:schemeClr val="tx1"/>
            </a:solidFill>
            <a:round/>
            <a:headEnd/>
            <a:tailEnd/>
          </a:ln>
          <a:effectLst>
            <a:prstShdw prst="shdw17" dist="17961" dir="2700000">
              <a:schemeClr val="tx1"/>
            </a:prstShdw>
          </a:effectLst>
        </p:spPr>
        <p:txBody>
          <a:bodyPr wrap="none" anchor="ctr"/>
          <a:lstStyle/>
          <a:p>
            <a:endParaRPr lang="en-US"/>
          </a:p>
        </p:txBody>
      </p:sp>
      <p:graphicFrame>
        <p:nvGraphicFramePr>
          <p:cNvPr id="2447363" name="Object 3"/>
          <p:cNvGraphicFramePr>
            <a:graphicFrameLocks noChangeAspect="1"/>
          </p:cNvGraphicFramePr>
          <p:nvPr/>
        </p:nvGraphicFramePr>
        <p:xfrm>
          <a:off x="304800" y="966788"/>
          <a:ext cx="8534400" cy="5637212"/>
        </p:xfrm>
        <a:graphic>
          <a:graphicData uri="http://schemas.openxmlformats.org/presentationml/2006/ole">
            <p:oleObj spid="_x0000_s1743874" name="Chart" r:id="rId4" imgW="6096000" imgH="4057650" progId="MSGraph.Chart.8">
              <p:embed followColorScheme="full"/>
            </p:oleObj>
          </a:graphicData>
        </a:graphic>
      </p:graphicFrame>
      <p:sp>
        <p:nvSpPr>
          <p:cNvPr id="2447364" name="Rectangle 4"/>
          <p:cNvSpPr>
            <a:spLocks noGrp="1" noChangeArrowheads="1"/>
          </p:cNvSpPr>
          <p:nvPr>
            <p:ph type="title"/>
          </p:nvPr>
        </p:nvSpPr>
        <p:spPr/>
        <p:txBody>
          <a:bodyPr/>
          <a:lstStyle/>
          <a:p>
            <a:r>
              <a:rPr lang="en-US" sz="2400" b="1"/>
              <a:t>OSA-EAI Open Maintenance Management</a:t>
            </a:r>
          </a:p>
        </p:txBody>
      </p:sp>
      <p:sp>
        <p:nvSpPr>
          <p:cNvPr id="2447365" name="Oval 5"/>
          <p:cNvSpPr>
            <a:spLocks noChangeAspect="1" noChangeArrowheads="1"/>
          </p:cNvSpPr>
          <p:nvPr/>
        </p:nvSpPr>
        <p:spPr bwMode="auto">
          <a:xfrm>
            <a:off x="3665538" y="2840038"/>
            <a:ext cx="1828800" cy="1828800"/>
          </a:xfrm>
          <a:prstGeom prst="ellipse">
            <a:avLst/>
          </a:prstGeom>
          <a:solidFill>
            <a:srgbClr val="FFFF99"/>
          </a:solidFill>
          <a:ln w="9525">
            <a:solidFill>
              <a:schemeClr val="tx1"/>
            </a:solidFill>
            <a:round/>
            <a:headEnd/>
            <a:tailEnd/>
          </a:ln>
          <a:effectLst/>
        </p:spPr>
        <p:txBody>
          <a:bodyPr wrap="none" anchor="ctr"/>
          <a:lstStyle/>
          <a:p>
            <a:pPr eaLnBrk="1" hangingPunct="1"/>
            <a:endParaRPr lang="en-US" sz="1800">
              <a:solidFill>
                <a:schemeClr val="tx1"/>
              </a:solidFill>
              <a:latin typeface="Arial" charset="0"/>
            </a:endParaRPr>
          </a:p>
        </p:txBody>
      </p:sp>
      <p:sp>
        <p:nvSpPr>
          <p:cNvPr id="2447366" name="Text Box 6"/>
          <p:cNvSpPr txBox="1">
            <a:spLocks noChangeArrowheads="1"/>
          </p:cNvSpPr>
          <p:nvPr/>
        </p:nvSpPr>
        <p:spPr bwMode="auto">
          <a:xfrm>
            <a:off x="4743450" y="1936750"/>
            <a:ext cx="1676400" cy="915988"/>
          </a:xfrm>
          <a:prstGeom prst="rect">
            <a:avLst/>
          </a:prstGeom>
          <a:noFill/>
          <a:ln w="9525">
            <a:noFill/>
            <a:miter lim="800000"/>
            <a:headEnd/>
            <a:tailEnd/>
          </a:ln>
          <a:effectLst/>
        </p:spPr>
        <p:txBody>
          <a:bodyPr>
            <a:spAutoFit/>
          </a:bodyPr>
          <a:lstStyle/>
          <a:p>
            <a:pPr eaLnBrk="1" hangingPunct="1">
              <a:spcBef>
                <a:spcPct val="50000"/>
              </a:spcBef>
            </a:pPr>
            <a:r>
              <a:rPr lang="en-US" sz="1800">
                <a:solidFill>
                  <a:schemeClr val="tx1"/>
                </a:solidFill>
                <a:latin typeface="Arial" charset="0"/>
              </a:rPr>
              <a:t>Open Maintenance Management</a:t>
            </a:r>
          </a:p>
        </p:txBody>
      </p:sp>
    </p:spTree>
  </p:cSld>
  <p:clrMapOvr>
    <a:masterClrMapping/>
  </p:clrMapOvr>
  <p:transition advTm="2000"/>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49410" name="Picture 2"/>
          <p:cNvPicPr>
            <a:picLocks noGrp="1" noChangeAspect="1" noChangeArrowheads="1"/>
          </p:cNvPicPr>
          <p:nvPr>
            <p:ph idx="1"/>
          </p:nvPr>
        </p:nvPicPr>
        <p:blipFill>
          <a:blip r:embed="rId3" cstate="print">
            <a:clrChange>
              <a:clrFrom>
                <a:srgbClr val="FFFFFF"/>
              </a:clrFrom>
              <a:clrTo>
                <a:srgbClr val="FFFFFF">
                  <a:alpha val="0"/>
                </a:srgbClr>
              </a:clrTo>
            </a:clrChange>
          </a:blip>
          <a:srcRect/>
          <a:stretch>
            <a:fillRect/>
          </a:stretch>
        </p:blipFill>
        <p:spPr>
          <a:xfrm>
            <a:off x="3025775" y="1155700"/>
            <a:ext cx="4791075" cy="4757738"/>
          </a:xfrm>
          <a:noFill/>
          <a:ln/>
        </p:spPr>
      </p:pic>
      <p:sp>
        <p:nvSpPr>
          <p:cNvPr id="2449411" name="Rectangle 3"/>
          <p:cNvSpPr>
            <a:spLocks noGrp="1" noChangeArrowheads="1"/>
          </p:cNvSpPr>
          <p:nvPr>
            <p:ph type="title"/>
          </p:nvPr>
        </p:nvSpPr>
        <p:spPr/>
        <p:txBody>
          <a:bodyPr/>
          <a:lstStyle/>
          <a:p>
            <a:r>
              <a:rPr lang="en-US" sz="2400" b="1"/>
              <a:t>OSA-EAI Open Maintenance Management</a:t>
            </a:r>
          </a:p>
        </p:txBody>
      </p:sp>
      <p:sp>
        <p:nvSpPr>
          <p:cNvPr id="2449412" name="Oval 4"/>
          <p:cNvSpPr>
            <a:spLocks noChangeArrowheads="1"/>
          </p:cNvSpPr>
          <p:nvPr/>
        </p:nvSpPr>
        <p:spPr bwMode="auto">
          <a:xfrm>
            <a:off x="3197225" y="4100513"/>
            <a:ext cx="1703388" cy="1824037"/>
          </a:xfrm>
          <a:prstGeom prst="ellipse">
            <a:avLst/>
          </a:prstGeom>
          <a:solidFill>
            <a:schemeClr val="bg1"/>
          </a:solidFill>
          <a:ln w="25400">
            <a:noFill/>
            <a:round/>
            <a:headEnd/>
            <a:tailEnd/>
          </a:ln>
          <a:effectLst/>
        </p:spPr>
        <p:txBody>
          <a:bodyPr wrap="none" tIns="0" anchor="ctr"/>
          <a:lstStyle/>
          <a:p>
            <a:endParaRPr lang="en-US"/>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02" name="Rectangle 2"/>
          <p:cNvSpPr>
            <a:spLocks noGrp="1" noChangeArrowheads="1"/>
          </p:cNvSpPr>
          <p:nvPr>
            <p:ph type="title"/>
          </p:nvPr>
        </p:nvSpPr>
        <p:spPr/>
        <p:txBody>
          <a:bodyPr/>
          <a:lstStyle/>
          <a:p>
            <a:r>
              <a:rPr lang="en-US" sz="2400"/>
              <a:t>OSA-EAI Open Capability Forecast Management</a:t>
            </a:r>
          </a:p>
        </p:txBody>
      </p:sp>
      <p:grpSp>
        <p:nvGrpSpPr>
          <p:cNvPr id="7" name="Group 6"/>
          <p:cNvGrpSpPr/>
          <p:nvPr/>
        </p:nvGrpSpPr>
        <p:grpSpPr>
          <a:xfrm>
            <a:off x="695325" y="1640540"/>
            <a:ext cx="7305675" cy="5014125"/>
            <a:chOff x="695325" y="992188"/>
            <a:chExt cx="8534400" cy="5637211"/>
          </a:xfrm>
        </p:grpSpPr>
        <p:pic>
          <p:nvPicPr>
            <p:cNvPr id="2457603" name="Picture 3"/>
            <p:cNvPicPr>
              <a:picLocks noGrp="1" noChangeAspect="1" noChangeArrowheads="1"/>
            </p:cNvPicPr>
            <p:nvPr>
              <p:ph idx="1"/>
            </p:nvPr>
          </p:nvPicPr>
          <p:blipFill>
            <a:blip r:embed="rId4" cstate="print"/>
            <a:srcRect t="10471" b="14211"/>
            <a:stretch>
              <a:fillRect/>
            </a:stretch>
          </p:blipFill>
          <p:spPr>
            <a:xfrm>
              <a:off x="2022475" y="1001713"/>
              <a:ext cx="5845175" cy="5586412"/>
            </a:xfrm>
            <a:noFill/>
            <a:ln/>
          </p:spPr>
        </p:pic>
        <p:graphicFrame>
          <p:nvGraphicFramePr>
            <p:cNvPr id="2457604" name="Object 4"/>
            <p:cNvGraphicFramePr>
              <a:graphicFrameLocks noChangeAspect="1"/>
            </p:cNvGraphicFramePr>
            <p:nvPr/>
          </p:nvGraphicFramePr>
          <p:xfrm>
            <a:off x="695325" y="992188"/>
            <a:ext cx="8534400" cy="5637211"/>
          </p:xfrm>
          <a:graphic>
            <a:graphicData uri="http://schemas.openxmlformats.org/presentationml/2006/ole">
              <p:oleObj spid="_x0000_s1744898" name="Chart" r:id="rId5" imgW="6096000" imgH="4057650" progId="MSGraph.Chart.8">
                <p:embed followColorScheme="full"/>
              </p:oleObj>
            </a:graphicData>
          </a:graphic>
        </p:graphicFrame>
        <p:sp>
          <p:nvSpPr>
            <p:cNvPr id="2457605" name="Oval 5"/>
            <p:cNvSpPr>
              <a:spLocks noChangeAspect="1" noChangeArrowheads="1"/>
            </p:cNvSpPr>
            <p:nvPr/>
          </p:nvSpPr>
          <p:spPr bwMode="auto">
            <a:xfrm>
              <a:off x="4022725" y="2963863"/>
              <a:ext cx="1828800" cy="1828800"/>
            </a:xfrm>
            <a:prstGeom prst="ellipse">
              <a:avLst/>
            </a:prstGeom>
            <a:solidFill>
              <a:srgbClr val="FFFF99"/>
            </a:solidFill>
            <a:ln w="9525">
              <a:solidFill>
                <a:schemeClr val="tx1"/>
              </a:solidFill>
              <a:round/>
              <a:headEnd/>
              <a:tailEnd/>
            </a:ln>
            <a:effectLst/>
          </p:spPr>
          <p:txBody>
            <a:bodyPr wrap="none" anchor="ctr"/>
            <a:lstStyle/>
            <a:p>
              <a:pPr eaLnBrk="1" hangingPunct="1"/>
              <a:endParaRPr lang="en-US" sz="1800">
                <a:solidFill>
                  <a:schemeClr val="tx1"/>
                </a:solidFill>
                <a:latin typeface="Arial" charset="0"/>
              </a:endParaRPr>
            </a:p>
          </p:txBody>
        </p:sp>
      </p:gr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9650" name="Rectangle 2"/>
          <p:cNvSpPr>
            <a:spLocks noGrp="1" noChangeArrowheads="1"/>
          </p:cNvSpPr>
          <p:nvPr>
            <p:ph type="body" idx="1"/>
          </p:nvPr>
        </p:nvSpPr>
        <p:spPr>
          <a:xfrm>
            <a:off x="457200" y="1524000"/>
            <a:ext cx="8305800" cy="4648200"/>
          </a:xfrm>
          <a:noFill/>
          <a:ln/>
        </p:spPr>
        <p:txBody>
          <a:bodyPr/>
          <a:lstStyle/>
          <a:p>
            <a:pPr>
              <a:lnSpc>
                <a:spcPct val="80000"/>
              </a:lnSpc>
            </a:pPr>
            <a:r>
              <a:rPr lang="en-US"/>
              <a:t>Provides a consistent information architecture for physical asset capability </a:t>
            </a:r>
            <a:r>
              <a:rPr lang="en-US" u="sng"/>
              <a:t>forecasting</a:t>
            </a:r>
            <a:r>
              <a:rPr lang="en-US"/>
              <a:t> based on projected future operating profiles, quality constraints, and time constraints managing all physical asset </a:t>
            </a:r>
            <a:r>
              <a:rPr lang="en-US" u="sng"/>
              <a:t>capability forecasting information</a:t>
            </a:r>
            <a:r>
              <a:rPr lang="en-US"/>
              <a:t> in an open, distributed, multi-vendor, multi-system environment.</a:t>
            </a:r>
          </a:p>
          <a:p>
            <a:pPr>
              <a:lnSpc>
                <a:spcPct val="80000"/>
              </a:lnSpc>
            </a:pPr>
            <a:r>
              <a:rPr lang="en-US"/>
              <a:t>Supports operational forecast scheduling and what-if order/mission decision support</a:t>
            </a:r>
          </a:p>
          <a:p>
            <a:pPr>
              <a:lnSpc>
                <a:spcPct val="80000"/>
              </a:lnSpc>
            </a:pPr>
            <a:r>
              <a:rPr lang="en-US"/>
              <a:t>Key enabling technology for the real-time enterprise along with raw material availability, personnel availability, and product storage capability forecasting assessment </a:t>
            </a:r>
          </a:p>
        </p:txBody>
      </p:sp>
      <p:sp>
        <p:nvSpPr>
          <p:cNvPr id="2459651" name="Text Box 3"/>
          <p:cNvSpPr txBox="1">
            <a:spLocks noChangeArrowheads="1"/>
          </p:cNvSpPr>
          <p:nvPr/>
        </p:nvSpPr>
        <p:spPr bwMode="auto">
          <a:xfrm>
            <a:off x="3095625" y="6659563"/>
            <a:ext cx="2952750" cy="198437"/>
          </a:xfrm>
          <a:prstGeom prst="rect">
            <a:avLst/>
          </a:prstGeom>
          <a:noFill/>
          <a:ln w="9525">
            <a:noFill/>
            <a:miter lim="800000"/>
            <a:headEnd/>
            <a:tailEnd/>
          </a:ln>
          <a:effectLst/>
        </p:spPr>
        <p:txBody>
          <a:bodyPr tIns="0" anchor="b" anchorCtr="1">
            <a:spAutoFit/>
          </a:bodyPr>
          <a:lstStyle/>
          <a:p>
            <a:pPr>
              <a:spcBef>
                <a:spcPct val="50000"/>
              </a:spcBef>
            </a:pPr>
            <a:r>
              <a:rPr lang="en-US" sz="1000">
                <a:solidFill>
                  <a:schemeClr val="tx1"/>
                </a:solidFill>
                <a:latin typeface="Comic Sans MS" pitchFamily="66" charset="0"/>
              </a:rPr>
              <a:t>Copyright 2007 MIMOSA</a:t>
            </a:r>
          </a:p>
        </p:txBody>
      </p:sp>
      <p:sp>
        <p:nvSpPr>
          <p:cNvPr id="2459652" name="Rectangle 4"/>
          <p:cNvSpPr>
            <a:spLocks noGrp="1" noChangeArrowheads="1"/>
          </p:cNvSpPr>
          <p:nvPr>
            <p:ph type="title"/>
          </p:nvPr>
        </p:nvSpPr>
        <p:spPr/>
        <p:txBody>
          <a:bodyPr/>
          <a:lstStyle/>
          <a:p>
            <a:r>
              <a:rPr lang="en-US" sz="2400"/>
              <a:t>OSA-EAI Open Capability Forecast Management</a:t>
            </a: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61698" name="Picture 2"/>
          <p:cNvPicPr>
            <a:picLocks noGrp="1" noChangeAspect="1" noChangeArrowheads="1"/>
          </p:cNvPicPr>
          <p:nvPr>
            <p:ph idx="4294967295"/>
          </p:nvPr>
        </p:nvPicPr>
        <p:blipFill>
          <a:blip r:embed="rId3" cstate="print"/>
          <a:srcRect t="10471" b="14211"/>
          <a:stretch>
            <a:fillRect/>
          </a:stretch>
        </p:blipFill>
        <p:spPr bwMode="auto">
          <a:xfrm>
            <a:off x="1946275" y="1379538"/>
            <a:ext cx="5219700" cy="4987925"/>
          </a:xfrm>
          <a:prstGeom prst="rect">
            <a:avLst/>
          </a:prstGeom>
          <a:noFill/>
          <a:ln/>
        </p:spPr>
      </p:pic>
      <p:graphicFrame>
        <p:nvGraphicFramePr>
          <p:cNvPr id="9" name="Object 2"/>
          <p:cNvGraphicFramePr>
            <a:graphicFrameLocks noChangeAspect="1"/>
          </p:cNvGraphicFramePr>
          <p:nvPr/>
        </p:nvGraphicFramePr>
        <p:xfrm>
          <a:off x="762000" y="1373188"/>
          <a:ext cx="7620000" cy="5029200"/>
        </p:xfrm>
        <a:graphic>
          <a:graphicData uri="http://schemas.openxmlformats.org/drawingml/2006/chart">
            <c:chart xmlns:c="http://schemas.openxmlformats.org/drawingml/2006/chart" xmlns:r="http://schemas.openxmlformats.org/officeDocument/2006/relationships" r:id="rId4"/>
          </a:graphicData>
        </a:graphic>
      </p:graphicFrame>
      <p:sp>
        <p:nvSpPr>
          <p:cNvPr id="2461700" name="Text Box 4"/>
          <p:cNvSpPr txBox="1">
            <a:spLocks noChangeAspect="1" noChangeArrowheads="1"/>
          </p:cNvSpPr>
          <p:nvPr/>
        </p:nvSpPr>
        <p:spPr bwMode="auto">
          <a:xfrm>
            <a:off x="4625975" y="2335213"/>
            <a:ext cx="1497013" cy="825500"/>
          </a:xfrm>
          <a:prstGeom prst="rect">
            <a:avLst/>
          </a:prstGeom>
          <a:noFill/>
          <a:ln w="9525">
            <a:noFill/>
            <a:miter lim="800000"/>
            <a:headEnd/>
            <a:tailEnd/>
          </a:ln>
          <a:effectLst/>
        </p:spPr>
        <p:txBody>
          <a:bodyPr>
            <a:spAutoFit/>
          </a:bodyPr>
          <a:lstStyle/>
          <a:p>
            <a:pPr eaLnBrk="1" hangingPunct="1">
              <a:spcBef>
                <a:spcPct val="50000"/>
              </a:spcBef>
            </a:pPr>
            <a:r>
              <a:rPr lang="en-US" sz="1600">
                <a:solidFill>
                  <a:schemeClr val="tx1"/>
                </a:solidFill>
                <a:latin typeface="Arial" charset="0"/>
              </a:rPr>
              <a:t>Open Maintenance Management</a:t>
            </a:r>
          </a:p>
        </p:txBody>
      </p:sp>
      <p:sp>
        <p:nvSpPr>
          <p:cNvPr id="2461701" name="Text Box 5"/>
          <p:cNvSpPr txBox="1">
            <a:spLocks noChangeAspect="1" noChangeArrowheads="1"/>
          </p:cNvSpPr>
          <p:nvPr/>
        </p:nvSpPr>
        <p:spPr bwMode="auto">
          <a:xfrm>
            <a:off x="2822575" y="2436813"/>
            <a:ext cx="1497013" cy="825500"/>
          </a:xfrm>
          <a:prstGeom prst="rect">
            <a:avLst/>
          </a:prstGeom>
          <a:noFill/>
          <a:ln w="9525">
            <a:noFill/>
            <a:miter lim="800000"/>
            <a:headEnd/>
            <a:tailEnd/>
          </a:ln>
          <a:effectLst/>
        </p:spPr>
        <p:txBody>
          <a:bodyPr>
            <a:spAutoFit/>
          </a:bodyPr>
          <a:lstStyle/>
          <a:p>
            <a:pPr eaLnBrk="1" hangingPunct="1">
              <a:spcBef>
                <a:spcPct val="50000"/>
              </a:spcBef>
            </a:pPr>
            <a:r>
              <a:rPr lang="en-US" sz="1600">
                <a:solidFill>
                  <a:schemeClr val="tx1"/>
                </a:solidFill>
                <a:latin typeface="Arial" charset="0"/>
              </a:rPr>
              <a:t>Open  Reliability Management</a:t>
            </a:r>
          </a:p>
        </p:txBody>
      </p:sp>
      <p:sp>
        <p:nvSpPr>
          <p:cNvPr id="2461702" name="Text Box 6"/>
          <p:cNvSpPr txBox="1">
            <a:spLocks noChangeAspect="1" noChangeArrowheads="1"/>
          </p:cNvSpPr>
          <p:nvPr/>
        </p:nvSpPr>
        <p:spPr bwMode="auto">
          <a:xfrm>
            <a:off x="3813175" y="4883150"/>
            <a:ext cx="1497013" cy="825500"/>
          </a:xfrm>
          <a:prstGeom prst="rect">
            <a:avLst/>
          </a:prstGeom>
          <a:noFill/>
          <a:ln w="9525">
            <a:noFill/>
            <a:miter lim="800000"/>
            <a:headEnd/>
            <a:tailEnd/>
          </a:ln>
          <a:effectLst/>
        </p:spPr>
        <p:txBody>
          <a:bodyPr>
            <a:spAutoFit/>
          </a:bodyPr>
          <a:lstStyle/>
          <a:p>
            <a:pPr eaLnBrk="1" hangingPunct="1">
              <a:spcBef>
                <a:spcPct val="50000"/>
              </a:spcBef>
            </a:pPr>
            <a:r>
              <a:rPr lang="en-US" sz="1600">
                <a:solidFill>
                  <a:schemeClr val="tx1"/>
                </a:solidFill>
                <a:latin typeface="Arial" charset="0"/>
              </a:rPr>
              <a:t>Open  Condition Management</a:t>
            </a:r>
          </a:p>
        </p:txBody>
      </p:sp>
      <p:sp>
        <p:nvSpPr>
          <p:cNvPr id="2461703" name="Oval 7"/>
          <p:cNvSpPr>
            <a:spLocks noChangeAspect="1" noChangeArrowheads="1"/>
          </p:cNvSpPr>
          <p:nvPr/>
        </p:nvSpPr>
        <p:spPr bwMode="auto">
          <a:xfrm>
            <a:off x="3732213" y="3132138"/>
            <a:ext cx="1633537" cy="1631950"/>
          </a:xfrm>
          <a:prstGeom prst="ellipse">
            <a:avLst/>
          </a:prstGeom>
          <a:solidFill>
            <a:srgbClr val="FFFF99"/>
          </a:solidFill>
          <a:ln w="9525">
            <a:solidFill>
              <a:schemeClr val="tx1"/>
            </a:solidFill>
            <a:round/>
            <a:headEnd/>
            <a:tailEnd/>
          </a:ln>
          <a:effectLst/>
        </p:spPr>
        <p:txBody>
          <a:bodyPr wrap="none" anchor="ctr"/>
          <a:lstStyle/>
          <a:p>
            <a:pPr eaLnBrk="1" hangingPunct="1"/>
            <a:r>
              <a:rPr lang="en-US" sz="1600">
                <a:solidFill>
                  <a:schemeClr val="tx1"/>
                </a:solidFill>
                <a:latin typeface="Arial" charset="0"/>
              </a:rPr>
              <a:t>Open</a:t>
            </a:r>
          </a:p>
          <a:p>
            <a:pPr eaLnBrk="1" hangingPunct="1"/>
            <a:r>
              <a:rPr lang="en-US" sz="1600">
                <a:solidFill>
                  <a:schemeClr val="tx1"/>
                </a:solidFill>
                <a:latin typeface="Arial" charset="0"/>
              </a:rPr>
              <a:t>Object</a:t>
            </a:r>
          </a:p>
          <a:p>
            <a:pPr eaLnBrk="1" hangingPunct="1"/>
            <a:r>
              <a:rPr lang="en-US" sz="1600">
                <a:solidFill>
                  <a:schemeClr val="tx1"/>
                </a:solidFill>
                <a:latin typeface="Arial" charset="0"/>
              </a:rPr>
              <a:t>Registry</a:t>
            </a:r>
          </a:p>
          <a:p>
            <a:pPr eaLnBrk="1" hangingPunct="1"/>
            <a:r>
              <a:rPr lang="en-US" sz="1600">
                <a:solidFill>
                  <a:schemeClr val="tx1"/>
                </a:solidFill>
                <a:latin typeface="Arial" charset="0"/>
              </a:rPr>
              <a:t>Management</a:t>
            </a:r>
          </a:p>
        </p:txBody>
      </p:sp>
      <p:sp>
        <p:nvSpPr>
          <p:cNvPr id="2461704" name="Rectangle 8"/>
          <p:cNvSpPr>
            <a:spLocks noGrp="1" noChangeArrowheads="1"/>
          </p:cNvSpPr>
          <p:nvPr>
            <p:ph type="title"/>
          </p:nvPr>
        </p:nvSpPr>
        <p:spPr/>
        <p:txBody>
          <a:bodyPr/>
          <a:lstStyle/>
          <a:p>
            <a:r>
              <a:rPr lang="en-US" sz="2000" b="1"/>
              <a:t>MIMOSA Open Systems Architecture for Enterprise Application Integration (OSA-EAI)</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22" name="Rectangle 2"/>
          <p:cNvSpPr>
            <a:spLocks noChangeArrowheads="1"/>
          </p:cNvSpPr>
          <p:nvPr/>
        </p:nvSpPr>
        <p:spPr bwMode="auto">
          <a:xfrm>
            <a:off x="85725" y="2219325"/>
            <a:ext cx="2087563" cy="3081338"/>
          </a:xfrm>
          <a:prstGeom prst="rect">
            <a:avLst/>
          </a:prstGeom>
          <a:solidFill>
            <a:srgbClr val="FFFF99">
              <a:alpha val="80000"/>
            </a:srgbClr>
          </a:solidFill>
          <a:ln w="25400">
            <a:solidFill>
              <a:schemeClr val="tx1"/>
            </a:solidFill>
            <a:miter lim="800000"/>
            <a:headEnd/>
            <a:tailEnd/>
          </a:ln>
          <a:effectLst/>
        </p:spPr>
        <p:txBody>
          <a:bodyPr tIns="0" anchor="ctr"/>
          <a:lstStyle/>
          <a:p>
            <a:r>
              <a:rPr lang="en-US" sz="2000" b="1">
                <a:solidFill>
                  <a:schemeClr val="tx1"/>
                </a:solidFill>
                <a:latin typeface="Arial" charset="0"/>
              </a:rPr>
              <a:t>How Can I Access My Engineering Designs &amp; Reliability Study Data? (</a:t>
            </a:r>
            <a:r>
              <a:rPr lang="en-US" sz="1400" b="1">
                <a:solidFill>
                  <a:schemeClr val="tx1"/>
                </a:solidFill>
              </a:rPr>
              <a:t>P&amp;ID Designs and OEM Component Part Cut Sheet Data)</a:t>
            </a:r>
            <a:r>
              <a:rPr lang="en-US" sz="1400" b="1"/>
              <a:t> </a:t>
            </a:r>
          </a:p>
        </p:txBody>
      </p:sp>
      <p:sp>
        <p:nvSpPr>
          <p:cNvPr id="1822723" name="Rectangle 3"/>
          <p:cNvSpPr>
            <a:spLocks noChangeArrowheads="1"/>
          </p:cNvSpPr>
          <p:nvPr/>
        </p:nvSpPr>
        <p:spPr bwMode="auto">
          <a:xfrm>
            <a:off x="0" y="5613400"/>
            <a:ext cx="9144000" cy="838200"/>
          </a:xfrm>
          <a:prstGeom prst="rect">
            <a:avLst/>
          </a:prstGeom>
          <a:solidFill>
            <a:srgbClr val="FF9966"/>
          </a:solidFill>
          <a:ln w="9525">
            <a:solidFill>
              <a:srgbClr val="FF6600"/>
            </a:solidFill>
            <a:miter lim="800000"/>
            <a:headEnd/>
            <a:tailEnd/>
          </a:ln>
          <a:effectLst/>
        </p:spPr>
        <p:txBody>
          <a:bodyPr wrap="none" anchorCtr="1"/>
          <a:lstStyle/>
          <a:p>
            <a:r>
              <a:rPr kumimoji="1" lang="en-US" sz="1800" b="1">
                <a:solidFill>
                  <a:schemeClr val="tx2"/>
                </a:solidFill>
                <a:latin typeface="Tahoma" pitchFamily="34" charset="0"/>
                <a:ea typeface="ＭＳ Ｐゴシック" pitchFamily="34" charset="-128"/>
              </a:rPr>
              <a:t>How Can My Control Systems, Plant Data Historians &amp; </a:t>
            </a:r>
          </a:p>
          <a:p>
            <a:r>
              <a:rPr kumimoji="1" lang="en-US" sz="1800" b="1">
                <a:solidFill>
                  <a:schemeClr val="tx2"/>
                </a:solidFill>
                <a:latin typeface="Tahoma" pitchFamily="34" charset="0"/>
                <a:ea typeface="ＭＳ Ｐゴシック" pitchFamily="34" charset="-128"/>
              </a:rPr>
              <a:t>Plant Asset Health/Safety/Environmental Systems </a:t>
            </a:r>
          </a:p>
          <a:p>
            <a:r>
              <a:rPr kumimoji="1" lang="en-US" sz="1800" b="1">
                <a:solidFill>
                  <a:schemeClr val="tx2"/>
                </a:solidFill>
                <a:latin typeface="Tahoma" pitchFamily="34" charset="0"/>
                <a:ea typeface="ＭＳ Ｐゴシック" pitchFamily="34" charset="-128"/>
              </a:rPr>
              <a:t>Provide Timely and Relevant Data and Events to all Other Enterprise Systems? </a:t>
            </a:r>
          </a:p>
        </p:txBody>
      </p:sp>
      <p:sp>
        <p:nvSpPr>
          <p:cNvPr id="1822726" name="Oval 6"/>
          <p:cNvSpPr>
            <a:spLocks noChangeArrowheads="1"/>
          </p:cNvSpPr>
          <p:nvPr/>
        </p:nvSpPr>
        <p:spPr bwMode="auto">
          <a:xfrm>
            <a:off x="3325813" y="2438400"/>
            <a:ext cx="2336800" cy="2286000"/>
          </a:xfrm>
          <a:prstGeom prst="ellipse">
            <a:avLst/>
          </a:prstGeom>
          <a:solidFill>
            <a:srgbClr val="53AB6E"/>
          </a:solidFill>
          <a:ln w="25400">
            <a:solidFill>
              <a:schemeClr val="tx1"/>
            </a:solidFill>
            <a:round/>
            <a:headEnd/>
            <a:tailEnd/>
          </a:ln>
          <a:effectLst/>
        </p:spPr>
        <p:txBody>
          <a:bodyPr tIns="0" anchor="ctr"/>
          <a:lstStyle/>
          <a:p>
            <a:endParaRPr lang="en-US" sz="2000" i="1">
              <a:solidFill>
                <a:schemeClr val="tx1"/>
              </a:solidFill>
              <a:latin typeface="Arial" charset="0"/>
            </a:endParaRPr>
          </a:p>
        </p:txBody>
      </p:sp>
      <p:sp>
        <p:nvSpPr>
          <p:cNvPr id="1822727" name="Text Box 7"/>
          <p:cNvSpPr txBox="1">
            <a:spLocks noChangeArrowheads="1"/>
          </p:cNvSpPr>
          <p:nvPr/>
        </p:nvSpPr>
        <p:spPr bwMode="auto">
          <a:xfrm>
            <a:off x="3511550" y="2903538"/>
            <a:ext cx="2062163" cy="1368425"/>
          </a:xfrm>
          <a:prstGeom prst="rect">
            <a:avLst/>
          </a:prstGeom>
          <a:noFill/>
          <a:ln w="9525">
            <a:noFill/>
            <a:miter lim="800000"/>
            <a:headEnd/>
            <a:tailEnd/>
          </a:ln>
          <a:effectLst/>
        </p:spPr>
        <p:txBody>
          <a:bodyPr>
            <a:spAutoFit/>
          </a:bodyPr>
          <a:lstStyle/>
          <a:p>
            <a:r>
              <a:rPr kumimoji="1" lang="en-US" sz="1400" b="1">
                <a:solidFill>
                  <a:schemeClr val="tx2"/>
                </a:solidFill>
                <a:latin typeface="Arial" charset="0"/>
              </a:rPr>
              <a:t>How Can I Access My Physical Plant Configuration and Installed Equipment Registry Components (Past &amp; Present)?</a:t>
            </a:r>
            <a:endParaRPr lang="en-US" sz="1400" b="1" i="1">
              <a:solidFill>
                <a:schemeClr val="tx1"/>
              </a:solidFill>
              <a:latin typeface="Arial" charset="0"/>
            </a:endParaRPr>
          </a:p>
        </p:txBody>
      </p:sp>
      <p:sp>
        <p:nvSpPr>
          <p:cNvPr id="1822728" name="Rectangle 8"/>
          <p:cNvSpPr>
            <a:spLocks noGrp="1" noChangeArrowheads="1"/>
          </p:cNvSpPr>
          <p:nvPr>
            <p:ph type="title"/>
          </p:nvPr>
        </p:nvSpPr>
        <p:spPr>
          <a:xfrm>
            <a:off x="2352675" y="180975"/>
            <a:ext cx="5822950" cy="657225"/>
          </a:xfrm>
        </p:spPr>
        <p:txBody>
          <a:bodyPr/>
          <a:lstStyle/>
          <a:p>
            <a:r>
              <a:rPr lang="en-US" sz="2400" smtClean="0"/>
              <a:t>Industrial Asset Management </a:t>
            </a:r>
            <a:br>
              <a:rPr lang="en-US" sz="2400" smtClean="0"/>
            </a:br>
            <a:r>
              <a:rPr lang="en-US" sz="2400" smtClean="0"/>
              <a:t>Data Integration Challenges </a:t>
            </a:r>
          </a:p>
        </p:txBody>
      </p:sp>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3746" name="Rectangle 2"/>
          <p:cNvSpPr>
            <a:spLocks noChangeArrowheads="1"/>
          </p:cNvSpPr>
          <p:nvPr/>
        </p:nvSpPr>
        <p:spPr bwMode="auto">
          <a:xfrm>
            <a:off x="457200" y="-114300"/>
            <a:ext cx="8229600" cy="1143000"/>
          </a:xfrm>
          <a:prstGeom prst="rect">
            <a:avLst/>
          </a:prstGeom>
          <a:noFill/>
          <a:ln w="9525">
            <a:noFill/>
            <a:miter lim="800000"/>
            <a:headEnd/>
            <a:tailEnd/>
          </a:ln>
          <a:effectLst/>
        </p:spPr>
        <p:txBody>
          <a:bodyPr anchor="ctr"/>
          <a:lstStyle/>
          <a:p>
            <a:pPr algn="r"/>
            <a:r>
              <a:rPr lang="en-US" sz="2400">
                <a:solidFill>
                  <a:srgbClr val="46007D"/>
                </a:solidFill>
                <a:latin typeface="Comic Sans MS" pitchFamily="66" charset="0"/>
              </a:rPr>
              <a:t>MIMOSA Open Systems Architecture for Enterprise Application Integration (OSA-EAI)</a:t>
            </a:r>
          </a:p>
        </p:txBody>
      </p:sp>
      <p:pic>
        <p:nvPicPr>
          <p:cNvPr id="2463748"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882775" y="920750"/>
            <a:ext cx="6178550" cy="5772150"/>
          </a:xfrm>
          <a:prstGeom prst="rect">
            <a:avLst/>
          </a:prstGeom>
          <a:noFill/>
          <a:ln w="9525">
            <a:noFill/>
            <a:miter lim="800000"/>
            <a:headEnd/>
            <a:tailEnd/>
          </a:ln>
          <a:effectLst/>
        </p:spPr>
      </p:pic>
    </p:spTree>
  </p:cSld>
  <p:clrMapOvr>
    <a:masterClrMapping/>
  </p:clrMapOvr>
  <p:transition advTm="2000"/>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7138" name="Rectangle 2"/>
          <p:cNvSpPr>
            <a:spLocks noChangeArrowheads="1"/>
          </p:cNvSpPr>
          <p:nvPr/>
        </p:nvSpPr>
        <p:spPr bwMode="auto">
          <a:xfrm>
            <a:off x="85725" y="2219325"/>
            <a:ext cx="2087563" cy="3081338"/>
          </a:xfrm>
          <a:prstGeom prst="rect">
            <a:avLst/>
          </a:prstGeom>
          <a:solidFill>
            <a:srgbClr val="FFFF99">
              <a:alpha val="80000"/>
            </a:srgbClr>
          </a:solidFill>
          <a:ln w="25400">
            <a:solidFill>
              <a:schemeClr val="tx1"/>
            </a:solidFill>
            <a:miter lim="800000"/>
            <a:headEnd/>
            <a:tailEnd/>
          </a:ln>
          <a:effectLst/>
        </p:spPr>
        <p:txBody>
          <a:bodyPr tIns="0" anchor="ctr"/>
          <a:lstStyle/>
          <a:p>
            <a:r>
              <a:rPr lang="en-US" sz="2000" b="1">
                <a:solidFill>
                  <a:schemeClr val="tx1"/>
                </a:solidFill>
                <a:latin typeface="Arial" charset="0"/>
              </a:rPr>
              <a:t>EPC &amp; OEM Engineering Product Design Data &amp; Reliability Study Data</a:t>
            </a:r>
          </a:p>
        </p:txBody>
      </p:sp>
      <p:sp>
        <p:nvSpPr>
          <p:cNvPr id="987139" name="Rectangle 3"/>
          <p:cNvSpPr>
            <a:spLocks noChangeArrowheads="1"/>
          </p:cNvSpPr>
          <p:nvPr/>
        </p:nvSpPr>
        <p:spPr bwMode="auto">
          <a:xfrm>
            <a:off x="0" y="5613400"/>
            <a:ext cx="9144000" cy="838200"/>
          </a:xfrm>
          <a:prstGeom prst="rect">
            <a:avLst/>
          </a:prstGeom>
          <a:solidFill>
            <a:srgbClr val="FF9966"/>
          </a:solidFill>
          <a:ln w="9525">
            <a:solidFill>
              <a:srgbClr val="FF6600"/>
            </a:solidFill>
            <a:miter lim="800000"/>
            <a:headEnd/>
            <a:tailEnd/>
          </a:ln>
          <a:effectLst/>
        </p:spPr>
        <p:txBody>
          <a:bodyPr wrap="none" anchorCtr="1"/>
          <a:lstStyle/>
          <a:p>
            <a:r>
              <a:rPr kumimoji="1" lang="en-US" sz="2400" b="1">
                <a:solidFill>
                  <a:schemeClr val="tx2"/>
                </a:solidFill>
                <a:latin typeface="Tahoma" pitchFamily="34" charset="0"/>
                <a:ea typeface="ＭＳ Ｐゴシック" pitchFamily="34" charset="-128"/>
              </a:rPr>
              <a:t>Control Systems, Plant Data Historians  </a:t>
            </a:r>
          </a:p>
          <a:p>
            <a:r>
              <a:rPr kumimoji="1" lang="en-US" sz="2400" b="1">
                <a:solidFill>
                  <a:schemeClr val="tx2"/>
                </a:solidFill>
                <a:latin typeface="Tahoma" pitchFamily="34" charset="0"/>
                <a:ea typeface="ＭＳ Ｐゴシック" pitchFamily="34" charset="-128"/>
              </a:rPr>
              <a:t>&amp; Plant Asset </a:t>
            </a:r>
            <a:r>
              <a:rPr kumimoji="1" lang="en-US" sz="2400" b="1">
                <a:solidFill>
                  <a:schemeClr val="tx2"/>
                </a:solidFill>
                <a:latin typeface="Tahoma" pitchFamily="34" charset="0"/>
              </a:rPr>
              <a:t>Health/Safety/Environmental Systems</a:t>
            </a:r>
            <a:r>
              <a:rPr kumimoji="1" lang="en-US" sz="2400" b="1">
                <a:solidFill>
                  <a:schemeClr val="tx2"/>
                </a:solidFill>
                <a:latin typeface="Tahoma" pitchFamily="34" charset="0"/>
                <a:ea typeface="ＭＳ Ｐゴシック" pitchFamily="34" charset="-128"/>
              </a:rPr>
              <a:t> Data</a:t>
            </a:r>
          </a:p>
        </p:txBody>
      </p:sp>
      <p:sp>
        <p:nvSpPr>
          <p:cNvPr id="987140" name="Rectangle 4"/>
          <p:cNvSpPr>
            <a:spLocks noChangeArrowheads="1"/>
          </p:cNvSpPr>
          <p:nvPr/>
        </p:nvSpPr>
        <p:spPr bwMode="auto">
          <a:xfrm>
            <a:off x="117475" y="1031875"/>
            <a:ext cx="3787775" cy="922338"/>
          </a:xfrm>
          <a:prstGeom prst="rect">
            <a:avLst/>
          </a:prstGeom>
          <a:solidFill>
            <a:srgbClr val="3399FF">
              <a:alpha val="50000"/>
            </a:srgbClr>
          </a:solidFill>
          <a:ln w="9525">
            <a:solidFill>
              <a:schemeClr val="tx1"/>
            </a:solidFill>
            <a:miter lim="800000"/>
            <a:headEnd/>
            <a:tailEnd/>
          </a:ln>
          <a:effectLst/>
        </p:spPr>
        <p:txBody>
          <a:bodyPr wrap="none" anchor="ctr"/>
          <a:lstStyle/>
          <a:p>
            <a:r>
              <a:rPr kumimoji="1" lang="en-US" sz="2000" b="1">
                <a:solidFill>
                  <a:schemeClr val="tx2"/>
                </a:solidFill>
                <a:latin typeface="Tahoma" pitchFamily="34" charset="0"/>
                <a:ea typeface="ＭＳ Ｐゴシック" pitchFamily="34" charset="-128"/>
              </a:rPr>
              <a:t>Enterprise HR, Financial,</a:t>
            </a:r>
          </a:p>
          <a:p>
            <a:r>
              <a:rPr kumimoji="1" lang="en-US" sz="2000" b="1">
                <a:solidFill>
                  <a:schemeClr val="tx2"/>
                </a:solidFill>
                <a:latin typeface="Tahoma" pitchFamily="34" charset="0"/>
                <a:ea typeface="ＭＳ Ｐゴシック" pitchFamily="34" charset="-128"/>
              </a:rPr>
              <a:t>Materiel, Logistics, &amp;</a:t>
            </a:r>
          </a:p>
          <a:p>
            <a:r>
              <a:rPr kumimoji="1" lang="en-US" sz="2000" b="1">
                <a:solidFill>
                  <a:schemeClr val="tx2"/>
                </a:solidFill>
                <a:latin typeface="Tahoma" pitchFamily="34" charset="0"/>
                <a:ea typeface="ＭＳ Ｐゴシック" pitchFamily="34" charset="-128"/>
              </a:rPr>
              <a:t>Mission Capability Data</a:t>
            </a:r>
          </a:p>
        </p:txBody>
      </p:sp>
      <p:sp>
        <p:nvSpPr>
          <p:cNvPr id="987141" name="Rectangle 5"/>
          <p:cNvSpPr>
            <a:spLocks noChangeArrowheads="1"/>
          </p:cNvSpPr>
          <p:nvPr/>
        </p:nvSpPr>
        <p:spPr bwMode="auto">
          <a:xfrm>
            <a:off x="6753225" y="2444620"/>
            <a:ext cx="2290763" cy="2696547"/>
          </a:xfrm>
          <a:prstGeom prst="rect">
            <a:avLst/>
          </a:prstGeom>
          <a:solidFill>
            <a:srgbClr val="D3F5D7"/>
          </a:solidFill>
          <a:ln w="25400">
            <a:solidFill>
              <a:schemeClr val="tx1"/>
            </a:solidFill>
            <a:miter lim="800000"/>
            <a:headEnd/>
            <a:tailEnd/>
          </a:ln>
          <a:effectLst/>
        </p:spPr>
        <p:txBody>
          <a:bodyPr tIns="0" anchor="ctr"/>
          <a:lstStyle/>
          <a:p>
            <a:r>
              <a:rPr lang="en-US" sz="2000" b="1" dirty="0" smtClean="0">
                <a:solidFill>
                  <a:schemeClr val="tx1"/>
                </a:solidFill>
                <a:latin typeface="Arial" pitchFamily="34" charset="0"/>
              </a:rPr>
              <a:t>Maintenance   Work Plans,  Maintenance </a:t>
            </a:r>
            <a:r>
              <a:rPr lang="en-US" sz="2000" b="1" dirty="0" err="1" smtClean="0">
                <a:solidFill>
                  <a:schemeClr val="tx1"/>
                </a:solidFill>
                <a:latin typeface="Arial" pitchFamily="34" charset="0"/>
              </a:rPr>
              <a:t>Actuals</a:t>
            </a:r>
            <a:r>
              <a:rPr lang="en-US" sz="2000" b="1" dirty="0" smtClean="0">
                <a:solidFill>
                  <a:schemeClr val="tx1"/>
                </a:solidFill>
                <a:latin typeface="Arial" pitchFamily="34" charset="0"/>
              </a:rPr>
              <a:t>, Asset Installations, and Failure Reporting Data</a:t>
            </a:r>
            <a:endParaRPr lang="en-US" sz="2000" b="1" dirty="0">
              <a:solidFill>
                <a:schemeClr val="tx1"/>
              </a:solidFill>
              <a:latin typeface="Arial" pitchFamily="34" charset="0"/>
            </a:endParaRPr>
          </a:p>
        </p:txBody>
      </p:sp>
      <p:sp>
        <p:nvSpPr>
          <p:cNvPr id="987142" name="Oval 6"/>
          <p:cNvSpPr>
            <a:spLocks noChangeArrowheads="1"/>
          </p:cNvSpPr>
          <p:nvPr/>
        </p:nvSpPr>
        <p:spPr bwMode="auto">
          <a:xfrm>
            <a:off x="3325813" y="2438400"/>
            <a:ext cx="2336800" cy="2286000"/>
          </a:xfrm>
          <a:prstGeom prst="ellipse">
            <a:avLst/>
          </a:prstGeom>
          <a:solidFill>
            <a:srgbClr val="53AB6E"/>
          </a:solidFill>
          <a:ln w="25400">
            <a:solidFill>
              <a:schemeClr val="tx1"/>
            </a:solidFill>
            <a:round/>
            <a:headEnd/>
            <a:tailEnd/>
          </a:ln>
          <a:effectLst/>
        </p:spPr>
        <p:txBody>
          <a:bodyPr tIns="0" anchor="ctr"/>
          <a:lstStyle/>
          <a:p>
            <a:r>
              <a:rPr kumimoji="1" lang="en-US" b="1" dirty="0" err="1" smtClean="0">
                <a:solidFill>
                  <a:schemeClr val="tx2"/>
                </a:solidFill>
                <a:latin typeface="Arial" charset="0"/>
              </a:rPr>
              <a:t>ActiveTags</a:t>
            </a:r>
            <a:r>
              <a:rPr kumimoji="1" lang="en-US" b="1" dirty="0" smtClean="0">
                <a:solidFill>
                  <a:schemeClr val="tx2"/>
                </a:solidFill>
                <a:latin typeface="Arial" charset="0"/>
              </a:rPr>
              <a:t> &amp; Topology Registry, Serialized </a:t>
            </a:r>
          </a:p>
          <a:p>
            <a:r>
              <a:rPr kumimoji="1" lang="en-US" b="1" dirty="0" smtClean="0">
                <a:solidFill>
                  <a:schemeClr val="tx2"/>
                </a:solidFill>
                <a:latin typeface="Arial" charset="0"/>
              </a:rPr>
              <a:t>Asset Registry, &amp; Lifecycle Configuration Management </a:t>
            </a:r>
            <a:endParaRPr lang="en-US" sz="1800" i="1" dirty="0">
              <a:solidFill>
                <a:schemeClr val="tx1"/>
              </a:solidFill>
              <a:latin typeface="Arial" charset="0"/>
            </a:endParaRPr>
          </a:p>
        </p:txBody>
      </p:sp>
      <p:sp>
        <p:nvSpPr>
          <p:cNvPr id="987143" name="Rectangle 7"/>
          <p:cNvSpPr>
            <a:spLocks noChangeArrowheads="1"/>
          </p:cNvSpPr>
          <p:nvPr/>
        </p:nvSpPr>
        <p:spPr bwMode="auto">
          <a:xfrm>
            <a:off x="5080000" y="1001713"/>
            <a:ext cx="4006850" cy="931862"/>
          </a:xfrm>
          <a:prstGeom prst="rect">
            <a:avLst/>
          </a:prstGeom>
          <a:solidFill>
            <a:srgbClr val="FF66FF"/>
          </a:solidFill>
          <a:ln w="25400">
            <a:solidFill>
              <a:schemeClr val="tx1"/>
            </a:solidFill>
            <a:miter lim="800000"/>
            <a:headEnd/>
            <a:tailEnd/>
          </a:ln>
          <a:effectLst/>
        </p:spPr>
        <p:txBody>
          <a:bodyPr tIns="0" anchor="ctr"/>
          <a:lstStyle/>
          <a:p>
            <a:r>
              <a:rPr lang="en-US" sz="2000" b="1" dirty="0" smtClean="0">
                <a:solidFill>
                  <a:schemeClr val="tx1"/>
                </a:solidFill>
                <a:latin typeface="Arial" charset="0"/>
              </a:rPr>
              <a:t>Production Reporting, Optimization, Planning &amp; Scheduling Data</a:t>
            </a:r>
            <a:endParaRPr lang="en-US" sz="2000" b="1" dirty="0">
              <a:solidFill>
                <a:schemeClr val="tx1"/>
              </a:solidFill>
              <a:latin typeface="Arial" charset="0"/>
            </a:endParaRPr>
          </a:p>
        </p:txBody>
      </p:sp>
      <p:graphicFrame>
        <p:nvGraphicFramePr>
          <p:cNvPr id="987146" name="Object 10"/>
          <p:cNvGraphicFramePr>
            <a:graphicFrameLocks noChangeAspect="1"/>
          </p:cNvGraphicFramePr>
          <p:nvPr/>
        </p:nvGraphicFramePr>
        <p:xfrm>
          <a:off x="496888" y="5529263"/>
          <a:ext cx="976312" cy="458787"/>
        </p:xfrm>
        <a:graphic>
          <a:graphicData uri="http://schemas.openxmlformats.org/presentationml/2006/ole">
            <p:oleObj spid="_x0000_s1750018" name="Picture" r:id="rId4" imgW="5468040" imgH="2572560" progId="Word.Picture.8">
              <p:embed/>
            </p:oleObj>
          </a:graphicData>
        </a:graphic>
      </p:graphicFrame>
      <p:sp>
        <p:nvSpPr>
          <p:cNvPr id="987156" name="Rectangle 20"/>
          <p:cNvSpPr>
            <a:spLocks noGrp="1" noChangeArrowheads="1"/>
          </p:cNvSpPr>
          <p:nvPr>
            <p:ph type="title"/>
          </p:nvPr>
        </p:nvSpPr>
        <p:spPr>
          <a:xfrm>
            <a:off x="2263775" y="192088"/>
            <a:ext cx="7156450" cy="569912"/>
          </a:xfrm>
        </p:spPr>
        <p:txBody>
          <a:bodyPr/>
          <a:lstStyle/>
          <a:p>
            <a:r>
              <a:rPr lang="en-US" sz="2000" b="1" dirty="0" smtClean="0"/>
              <a:t>“Live” Operations Control &amp; Monitoring Data &amp; Event </a:t>
            </a:r>
            <a:endParaRPr lang="en-US" sz="2000" dirty="0" smtClean="0"/>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6146" name="Rectangle 2"/>
          <p:cNvSpPr>
            <a:spLocks noGrp="1" noChangeArrowheads="1"/>
          </p:cNvSpPr>
          <p:nvPr>
            <p:ph type="title"/>
          </p:nvPr>
        </p:nvSpPr>
        <p:spPr/>
        <p:txBody>
          <a:bodyPr/>
          <a:lstStyle/>
          <a:p>
            <a:r>
              <a:rPr lang="en-US" sz="2400" smtClean="0"/>
              <a:t>      OPC Foundation</a:t>
            </a:r>
          </a:p>
        </p:txBody>
      </p:sp>
      <p:sp>
        <p:nvSpPr>
          <p:cNvPr id="1286147" name="Rectangle 3"/>
          <p:cNvSpPr>
            <a:spLocks noGrp="1" noChangeArrowheads="1"/>
          </p:cNvSpPr>
          <p:nvPr>
            <p:ph type="body" idx="1"/>
          </p:nvPr>
        </p:nvSpPr>
        <p:spPr>
          <a:xfrm>
            <a:off x="381000" y="1495425"/>
            <a:ext cx="8388350" cy="5475288"/>
          </a:xfrm>
        </p:spPr>
        <p:txBody>
          <a:bodyPr/>
          <a:lstStyle/>
          <a:p>
            <a:pPr>
              <a:lnSpc>
                <a:spcPct val="90000"/>
              </a:lnSpc>
            </a:pPr>
            <a:r>
              <a:rPr lang="en-US" dirty="0" smtClean="0">
                <a:ea typeface="MS Mincho" pitchFamily="49" charset="-128"/>
              </a:rPr>
              <a:t>International Industry Standard Organization </a:t>
            </a:r>
          </a:p>
          <a:p>
            <a:pPr marL="804863" lvl="1" indent="-347663">
              <a:lnSpc>
                <a:spcPct val="90000"/>
              </a:lnSpc>
            </a:pPr>
            <a:r>
              <a:rPr lang="en-US" dirty="0" smtClean="0">
                <a:ea typeface="MS Mincho" pitchFamily="49" charset="-128"/>
              </a:rPr>
              <a:t>500+ Member Companies / 40+ end-users Members</a:t>
            </a:r>
          </a:p>
          <a:p>
            <a:pPr marL="804863" lvl="1" indent="-347663">
              <a:lnSpc>
                <a:spcPct val="90000"/>
              </a:lnSpc>
            </a:pPr>
            <a:r>
              <a:rPr lang="en-US" dirty="0" smtClean="0">
                <a:ea typeface="MS Mincho" pitchFamily="49" charset="-128"/>
              </a:rPr>
              <a:t>3,500+ Total Companies </a:t>
            </a:r>
          </a:p>
          <a:p>
            <a:pPr marL="804863" lvl="1" indent="-347663">
              <a:lnSpc>
                <a:spcPct val="90000"/>
              </a:lnSpc>
            </a:pPr>
            <a:r>
              <a:rPr lang="en-US" dirty="0" smtClean="0">
                <a:ea typeface="MS Mincho" pitchFamily="49" charset="-128"/>
              </a:rPr>
              <a:t>22,000+ Products</a:t>
            </a:r>
          </a:p>
          <a:p>
            <a:pPr>
              <a:lnSpc>
                <a:spcPct val="90000"/>
              </a:lnSpc>
            </a:pPr>
            <a:endParaRPr lang="en-US" sz="1800" dirty="0" smtClean="0">
              <a:ea typeface="MS Mincho" pitchFamily="49" charset="-128"/>
            </a:endParaRPr>
          </a:p>
          <a:p>
            <a:pPr marL="804863" lvl="1" indent="-347663">
              <a:lnSpc>
                <a:spcPct val="90000"/>
              </a:lnSpc>
            </a:pPr>
            <a:endParaRPr lang="en-US" sz="2000" dirty="0" smtClean="0">
              <a:ea typeface="MS Mincho" pitchFamily="49" charset="-128"/>
            </a:endParaRPr>
          </a:p>
          <a:p>
            <a:pPr>
              <a:lnSpc>
                <a:spcPct val="90000"/>
              </a:lnSpc>
            </a:pPr>
            <a:endParaRPr lang="en-US" sz="1800" dirty="0" smtClean="0"/>
          </a:p>
        </p:txBody>
      </p:sp>
      <p:pic>
        <p:nvPicPr>
          <p:cNvPr id="1286148" name="Picture 4" descr="OPC Color Logo"/>
          <p:cNvPicPr>
            <a:picLocks noChangeAspect="1" noChangeArrowheads="1"/>
          </p:cNvPicPr>
          <p:nvPr/>
        </p:nvPicPr>
        <p:blipFill>
          <a:blip r:embed="rId3" cstate="print"/>
          <a:srcRect/>
          <a:stretch>
            <a:fillRect/>
          </a:stretch>
        </p:blipFill>
        <p:spPr bwMode="auto">
          <a:xfrm>
            <a:off x="152400" y="152400"/>
            <a:ext cx="2630488" cy="1052513"/>
          </a:xfrm>
          <a:prstGeom prst="rect">
            <a:avLst/>
          </a:prstGeom>
          <a:noFill/>
        </p:spPr>
      </p:pic>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8194" name="Rectangle 2"/>
          <p:cNvSpPr>
            <a:spLocks noChangeArrowheads="1"/>
          </p:cNvSpPr>
          <p:nvPr/>
        </p:nvSpPr>
        <p:spPr bwMode="auto">
          <a:xfrm>
            <a:off x="0" y="3676650"/>
            <a:ext cx="9144000" cy="519113"/>
          </a:xfrm>
          <a:prstGeom prst="rect">
            <a:avLst/>
          </a:prstGeom>
          <a:solidFill>
            <a:srgbClr val="FF9900"/>
          </a:solidFill>
          <a:ln w="9525">
            <a:noFill/>
            <a:miter lim="800000"/>
            <a:headEnd/>
            <a:tailEnd/>
          </a:ln>
          <a:effectLst/>
        </p:spPr>
        <p:txBody>
          <a:bodyPr wrap="none" anchor="ctr"/>
          <a:lstStyle/>
          <a:p>
            <a:endParaRPr lang="en-US"/>
          </a:p>
        </p:txBody>
      </p:sp>
      <p:sp>
        <p:nvSpPr>
          <p:cNvPr id="1288195" name="Rectangle 3"/>
          <p:cNvSpPr>
            <a:spLocks noChangeArrowheads="1"/>
          </p:cNvSpPr>
          <p:nvPr/>
        </p:nvSpPr>
        <p:spPr bwMode="auto">
          <a:xfrm>
            <a:off x="0" y="1219200"/>
            <a:ext cx="9144000" cy="503238"/>
          </a:xfrm>
          <a:prstGeom prst="rect">
            <a:avLst/>
          </a:prstGeom>
          <a:solidFill>
            <a:srgbClr val="FF9900"/>
          </a:solidFill>
          <a:ln w="9525">
            <a:noFill/>
            <a:miter lim="800000"/>
            <a:headEnd/>
            <a:tailEnd/>
          </a:ln>
          <a:effectLst/>
        </p:spPr>
        <p:txBody>
          <a:bodyPr wrap="none" anchor="ctr"/>
          <a:lstStyle/>
          <a:p>
            <a:endParaRPr lang="en-US"/>
          </a:p>
        </p:txBody>
      </p:sp>
      <p:sp>
        <p:nvSpPr>
          <p:cNvPr id="1288196" name="Line 4"/>
          <p:cNvSpPr>
            <a:spLocks noChangeShapeType="1"/>
          </p:cNvSpPr>
          <p:nvPr/>
        </p:nvSpPr>
        <p:spPr bwMode="auto">
          <a:xfrm>
            <a:off x="7392988" y="4835525"/>
            <a:ext cx="0" cy="220663"/>
          </a:xfrm>
          <a:prstGeom prst="line">
            <a:avLst/>
          </a:prstGeom>
          <a:noFill/>
          <a:ln w="28575">
            <a:solidFill>
              <a:schemeClr val="tx1"/>
            </a:solidFill>
            <a:round/>
            <a:headEnd type="none" w="sm" len="sm"/>
            <a:tailEnd type="none" w="sm" len="sm"/>
          </a:ln>
          <a:effectLst/>
        </p:spPr>
        <p:txBody>
          <a:bodyPr wrap="none" anchor="ctr"/>
          <a:lstStyle/>
          <a:p>
            <a:endParaRPr lang="en-US"/>
          </a:p>
        </p:txBody>
      </p:sp>
      <p:sp>
        <p:nvSpPr>
          <p:cNvPr id="1288197" name="Rectangle 5"/>
          <p:cNvSpPr>
            <a:spLocks noGrp="1" noChangeArrowheads="1"/>
          </p:cNvSpPr>
          <p:nvPr>
            <p:ph type="body" idx="1"/>
          </p:nvPr>
        </p:nvSpPr>
        <p:spPr>
          <a:xfrm>
            <a:off x="2246313" y="685800"/>
            <a:ext cx="6327775" cy="533400"/>
          </a:xfrm>
          <a:noFill/>
          <a:ln/>
        </p:spPr>
        <p:txBody>
          <a:bodyPr lIns="0" tIns="29323" rIns="0" bIns="29323"/>
          <a:lstStyle/>
          <a:p>
            <a:pPr marL="0" indent="0">
              <a:lnSpc>
                <a:spcPct val="78000"/>
              </a:lnSpc>
              <a:spcBef>
                <a:spcPct val="0"/>
              </a:spcBef>
              <a:buFontTx/>
              <a:buNone/>
            </a:pPr>
            <a:r>
              <a:rPr lang="en-US" sz="1800" smtClean="0"/>
              <a:t>A standard object model and set of interfaces for applications and servers</a:t>
            </a:r>
          </a:p>
        </p:txBody>
      </p:sp>
      <p:sp>
        <p:nvSpPr>
          <p:cNvPr id="1288198" name="Rectangle 6"/>
          <p:cNvSpPr>
            <a:spLocks noChangeArrowheads="1"/>
          </p:cNvSpPr>
          <p:nvPr/>
        </p:nvSpPr>
        <p:spPr bwMode="auto">
          <a:xfrm>
            <a:off x="687388" y="1676400"/>
            <a:ext cx="2817812" cy="457200"/>
          </a:xfrm>
          <a:prstGeom prst="rect">
            <a:avLst/>
          </a:prstGeom>
          <a:noFill/>
          <a:ln w="12700">
            <a:noFill/>
            <a:miter lim="800000"/>
            <a:headEnd/>
            <a:tailEnd/>
          </a:ln>
          <a:effectLst/>
        </p:spPr>
        <p:txBody>
          <a:bodyPr lIns="0" tIns="29323" rIns="0" bIns="29323"/>
          <a:lstStyle/>
          <a:p>
            <a:pPr marL="1774825" indent="-1774825" algn="l" eaLnBrk="0" hangingPunct="0">
              <a:spcBef>
                <a:spcPct val="20000"/>
              </a:spcBef>
            </a:pPr>
            <a:r>
              <a:rPr lang="en-US" sz="2000" b="1">
                <a:solidFill>
                  <a:srgbClr val="FF9900"/>
                </a:solidFill>
                <a:latin typeface="Arial" charset="0"/>
              </a:rPr>
              <a:t>Before OPC:</a:t>
            </a:r>
          </a:p>
        </p:txBody>
      </p:sp>
      <p:sp>
        <p:nvSpPr>
          <p:cNvPr id="1288199" name="Rectangle 7"/>
          <p:cNvSpPr>
            <a:spLocks noChangeArrowheads="1"/>
          </p:cNvSpPr>
          <p:nvPr/>
        </p:nvSpPr>
        <p:spPr bwMode="auto">
          <a:xfrm>
            <a:off x="4403725" y="1676400"/>
            <a:ext cx="2987675" cy="457200"/>
          </a:xfrm>
          <a:prstGeom prst="rect">
            <a:avLst/>
          </a:prstGeom>
          <a:noFill/>
          <a:ln w="12700">
            <a:noFill/>
            <a:miter lim="800000"/>
            <a:headEnd/>
            <a:tailEnd/>
          </a:ln>
          <a:effectLst/>
        </p:spPr>
        <p:txBody>
          <a:bodyPr lIns="0" tIns="29323" rIns="0" bIns="29323"/>
          <a:lstStyle/>
          <a:p>
            <a:pPr algn="l" eaLnBrk="0" hangingPunct="0">
              <a:spcBef>
                <a:spcPct val="20000"/>
              </a:spcBef>
            </a:pPr>
            <a:r>
              <a:rPr lang="en-US" sz="2000" b="1">
                <a:solidFill>
                  <a:srgbClr val="FF9900"/>
                </a:solidFill>
                <a:latin typeface="Arial" charset="0"/>
              </a:rPr>
              <a:t>With OPC:</a:t>
            </a:r>
          </a:p>
        </p:txBody>
      </p:sp>
      <p:sp>
        <p:nvSpPr>
          <p:cNvPr id="1288200" name="Rectangle 8"/>
          <p:cNvSpPr>
            <a:spLocks noChangeArrowheads="1"/>
          </p:cNvSpPr>
          <p:nvPr/>
        </p:nvSpPr>
        <p:spPr bwMode="auto">
          <a:xfrm>
            <a:off x="5241925" y="4102100"/>
            <a:ext cx="1169988" cy="534988"/>
          </a:xfrm>
          <a:prstGeom prst="rect">
            <a:avLst/>
          </a:prstGeom>
          <a:solidFill>
            <a:schemeClr val="bg1"/>
          </a:solidFill>
          <a:ln w="12700">
            <a:solidFill>
              <a:schemeClr val="tx1"/>
            </a:solidFill>
            <a:miter lim="800000"/>
            <a:headEnd/>
            <a:tailEnd/>
          </a:ln>
          <a:effectLst/>
        </p:spPr>
        <p:txBody>
          <a:bodyPr wrap="none" lIns="89515" tIns="44758" rIns="89515" bIns="44758" anchor="ctr"/>
          <a:lstStyle/>
          <a:p>
            <a:pPr defTabSz="889000"/>
            <a:r>
              <a:rPr lang="en-US" b="1">
                <a:solidFill>
                  <a:schemeClr val="tx1"/>
                </a:solidFill>
                <a:latin typeface="Arial" charset="0"/>
                <a:cs typeface="Arial" charset="0"/>
              </a:rPr>
              <a:t>Display</a:t>
            </a:r>
          </a:p>
          <a:p>
            <a:pPr defTabSz="889000"/>
            <a:r>
              <a:rPr lang="en-US" b="1">
                <a:solidFill>
                  <a:schemeClr val="tx1"/>
                </a:solidFill>
                <a:latin typeface="Arial" charset="0"/>
                <a:cs typeface="Arial" charset="0"/>
              </a:rPr>
              <a:t>Application</a:t>
            </a:r>
            <a:endParaRPr lang="en-US">
              <a:solidFill>
                <a:schemeClr val="tx1"/>
              </a:solidFill>
              <a:latin typeface="Arial" charset="0"/>
              <a:cs typeface="Arial" charset="0"/>
            </a:endParaRPr>
          </a:p>
        </p:txBody>
      </p:sp>
      <p:sp>
        <p:nvSpPr>
          <p:cNvPr id="1288201" name="Rectangle 9"/>
          <p:cNvSpPr>
            <a:spLocks noChangeArrowheads="1"/>
          </p:cNvSpPr>
          <p:nvPr/>
        </p:nvSpPr>
        <p:spPr bwMode="auto">
          <a:xfrm>
            <a:off x="6808788" y="4102100"/>
            <a:ext cx="1168400" cy="528638"/>
          </a:xfrm>
          <a:prstGeom prst="rect">
            <a:avLst/>
          </a:prstGeom>
          <a:solidFill>
            <a:schemeClr val="bg1"/>
          </a:solidFill>
          <a:ln w="12700">
            <a:solidFill>
              <a:schemeClr val="tx1"/>
            </a:solidFill>
            <a:miter lim="800000"/>
            <a:headEnd/>
            <a:tailEnd/>
          </a:ln>
          <a:effectLst/>
        </p:spPr>
        <p:txBody>
          <a:bodyPr wrap="none" lIns="89515" tIns="44758" rIns="89515" bIns="44758" anchor="ctr"/>
          <a:lstStyle/>
          <a:p>
            <a:pPr defTabSz="889000"/>
            <a:r>
              <a:rPr lang="en-US" b="1">
                <a:solidFill>
                  <a:schemeClr val="tx1"/>
                </a:solidFill>
                <a:latin typeface="Arial" charset="0"/>
                <a:cs typeface="Arial" charset="0"/>
              </a:rPr>
              <a:t>Trend</a:t>
            </a:r>
          </a:p>
          <a:p>
            <a:pPr defTabSz="889000"/>
            <a:r>
              <a:rPr lang="en-US" b="1">
                <a:solidFill>
                  <a:schemeClr val="tx1"/>
                </a:solidFill>
                <a:latin typeface="Arial" charset="0"/>
                <a:cs typeface="Arial" charset="0"/>
              </a:rPr>
              <a:t>Application</a:t>
            </a:r>
            <a:endParaRPr lang="en-US">
              <a:solidFill>
                <a:schemeClr val="tx1"/>
              </a:solidFill>
              <a:latin typeface="Arial" charset="0"/>
              <a:cs typeface="Arial" charset="0"/>
            </a:endParaRPr>
          </a:p>
        </p:txBody>
      </p:sp>
      <p:sp>
        <p:nvSpPr>
          <p:cNvPr id="1288202" name="Rectangle 10"/>
          <p:cNvSpPr>
            <a:spLocks noChangeArrowheads="1"/>
          </p:cNvSpPr>
          <p:nvPr/>
        </p:nvSpPr>
        <p:spPr bwMode="auto">
          <a:xfrm>
            <a:off x="5241925" y="4640263"/>
            <a:ext cx="1169988" cy="219075"/>
          </a:xfrm>
          <a:prstGeom prst="rect">
            <a:avLst/>
          </a:prstGeom>
          <a:solidFill>
            <a:srgbClr val="FF9900"/>
          </a:solidFill>
          <a:ln w="12700">
            <a:solidFill>
              <a:schemeClr val="tx1"/>
            </a:solidFill>
            <a:miter lim="800000"/>
            <a:headEnd/>
            <a:tailEnd/>
          </a:ln>
          <a:effectLst/>
        </p:spPr>
        <p:txBody>
          <a:bodyPr wrap="none" lIns="89515" tIns="44758" rIns="89515" bIns="44758" anchor="ctr"/>
          <a:lstStyle/>
          <a:p>
            <a:pPr defTabSz="889000"/>
            <a:r>
              <a:rPr lang="en-US" sz="1200">
                <a:solidFill>
                  <a:schemeClr val="tx1"/>
                </a:solidFill>
                <a:latin typeface="MS Mincho" pitchFamily="49" charset="-128"/>
                <a:cs typeface="Arial" charset="0"/>
              </a:rPr>
              <a:t>OPC</a:t>
            </a:r>
          </a:p>
        </p:txBody>
      </p:sp>
      <p:sp>
        <p:nvSpPr>
          <p:cNvPr id="1288203" name="Rectangle 11"/>
          <p:cNvSpPr>
            <a:spLocks noChangeArrowheads="1"/>
          </p:cNvSpPr>
          <p:nvPr/>
        </p:nvSpPr>
        <p:spPr bwMode="auto">
          <a:xfrm>
            <a:off x="6808788" y="4624388"/>
            <a:ext cx="1168400" cy="234950"/>
          </a:xfrm>
          <a:prstGeom prst="rect">
            <a:avLst/>
          </a:prstGeom>
          <a:solidFill>
            <a:srgbClr val="FF9900"/>
          </a:solidFill>
          <a:ln w="12700">
            <a:solidFill>
              <a:schemeClr val="tx1"/>
            </a:solidFill>
            <a:miter lim="800000"/>
            <a:headEnd/>
            <a:tailEnd/>
          </a:ln>
          <a:effectLst/>
        </p:spPr>
        <p:txBody>
          <a:bodyPr wrap="none" lIns="89515" tIns="44758" rIns="89515" bIns="44758" anchor="ctr"/>
          <a:lstStyle/>
          <a:p>
            <a:pPr defTabSz="889000"/>
            <a:r>
              <a:rPr lang="en-US" sz="1200">
                <a:solidFill>
                  <a:schemeClr val="tx1"/>
                </a:solidFill>
                <a:latin typeface="MS Mincho" pitchFamily="49" charset="-128"/>
                <a:cs typeface="Arial" charset="0"/>
              </a:rPr>
              <a:t>OPC</a:t>
            </a:r>
          </a:p>
        </p:txBody>
      </p:sp>
      <p:sp>
        <p:nvSpPr>
          <p:cNvPr id="1288204" name="Line 12"/>
          <p:cNvSpPr>
            <a:spLocks noChangeShapeType="1"/>
          </p:cNvSpPr>
          <p:nvPr/>
        </p:nvSpPr>
        <p:spPr bwMode="auto">
          <a:xfrm>
            <a:off x="4795838" y="5056188"/>
            <a:ext cx="3740150" cy="0"/>
          </a:xfrm>
          <a:prstGeom prst="line">
            <a:avLst/>
          </a:prstGeom>
          <a:noFill/>
          <a:ln w="50800">
            <a:solidFill>
              <a:schemeClr val="tx1"/>
            </a:solidFill>
            <a:round/>
            <a:headEnd type="none" w="sm" len="sm"/>
            <a:tailEnd type="none" w="sm" len="sm"/>
          </a:ln>
          <a:effectLst/>
        </p:spPr>
        <p:txBody>
          <a:bodyPr wrap="none" anchor="ctr"/>
          <a:lstStyle/>
          <a:p>
            <a:endParaRPr lang="en-US"/>
          </a:p>
        </p:txBody>
      </p:sp>
      <p:sp>
        <p:nvSpPr>
          <p:cNvPr id="1288205" name="Line 13"/>
          <p:cNvSpPr>
            <a:spLocks noChangeShapeType="1"/>
          </p:cNvSpPr>
          <p:nvPr/>
        </p:nvSpPr>
        <p:spPr bwMode="auto">
          <a:xfrm>
            <a:off x="5811838" y="4859338"/>
            <a:ext cx="1587" cy="196850"/>
          </a:xfrm>
          <a:prstGeom prst="line">
            <a:avLst/>
          </a:prstGeom>
          <a:noFill/>
          <a:ln w="28575">
            <a:solidFill>
              <a:schemeClr val="tx1"/>
            </a:solidFill>
            <a:round/>
            <a:headEnd type="none" w="sm" len="sm"/>
            <a:tailEnd type="none" w="sm" len="sm"/>
          </a:ln>
          <a:effectLst/>
        </p:spPr>
        <p:txBody>
          <a:bodyPr wrap="none" anchor="ctr"/>
          <a:lstStyle/>
          <a:p>
            <a:endParaRPr lang="en-US"/>
          </a:p>
        </p:txBody>
      </p:sp>
      <p:sp>
        <p:nvSpPr>
          <p:cNvPr id="1288206" name="Line 14"/>
          <p:cNvSpPr>
            <a:spLocks noChangeShapeType="1"/>
          </p:cNvSpPr>
          <p:nvPr/>
        </p:nvSpPr>
        <p:spPr bwMode="auto">
          <a:xfrm>
            <a:off x="5286375" y="5068888"/>
            <a:ext cx="0" cy="423862"/>
          </a:xfrm>
          <a:prstGeom prst="line">
            <a:avLst/>
          </a:prstGeom>
          <a:noFill/>
          <a:ln w="28575">
            <a:solidFill>
              <a:schemeClr val="tx1"/>
            </a:solidFill>
            <a:round/>
            <a:headEnd type="none" w="sm" len="sm"/>
            <a:tailEnd type="stealth" w="med" len="med"/>
          </a:ln>
          <a:effectLst/>
        </p:spPr>
        <p:txBody>
          <a:bodyPr wrap="none" anchor="ctr"/>
          <a:lstStyle/>
          <a:p>
            <a:endParaRPr lang="en-US"/>
          </a:p>
        </p:txBody>
      </p:sp>
      <p:grpSp>
        <p:nvGrpSpPr>
          <p:cNvPr id="1288207" name="Group 15"/>
          <p:cNvGrpSpPr>
            <a:grpSpLocks/>
          </p:cNvGrpSpPr>
          <p:nvPr/>
        </p:nvGrpSpPr>
        <p:grpSpPr bwMode="auto">
          <a:xfrm>
            <a:off x="7523163" y="5553075"/>
            <a:ext cx="719137" cy="331788"/>
            <a:chOff x="2106" y="2029"/>
            <a:chExt cx="517" cy="406"/>
          </a:xfrm>
        </p:grpSpPr>
        <p:grpSp>
          <p:nvGrpSpPr>
            <p:cNvPr id="1288208" name="Group 16"/>
            <p:cNvGrpSpPr>
              <a:grpSpLocks/>
            </p:cNvGrpSpPr>
            <p:nvPr/>
          </p:nvGrpSpPr>
          <p:grpSpPr bwMode="auto">
            <a:xfrm>
              <a:off x="2207" y="2243"/>
              <a:ext cx="330" cy="122"/>
              <a:chOff x="2207" y="2243"/>
              <a:chExt cx="330" cy="122"/>
            </a:xfrm>
          </p:grpSpPr>
          <p:grpSp>
            <p:nvGrpSpPr>
              <p:cNvPr id="1288209" name="Group 17"/>
              <p:cNvGrpSpPr>
                <a:grpSpLocks/>
              </p:cNvGrpSpPr>
              <p:nvPr/>
            </p:nvGrpSpPr>
            <p:grpSpPr bwMode="auto">
              <a:xfrm>
                <a:off x="2207" y="2243"/>
                <a:ext cx="330" cy="122"/>
                <a:chOff x="2207" y="2243"/>
                <a:chExt cx="330" cy="122"/>
              </a:xfrm>
            </p:grpSpPr>
            <p:grpSp>
              <p:nvGrpSpPr>
                <p:cNvPr id="1288210" name="Group 18"/>
                <p:cNvGrpSpPr>
                  <a:grpSpLocks/>
                </p:cNvGrpSpPr>
                <p:nvPr/>
              </p:nvGrpSpPr>
              <p:grpSpPr bwMode="auto">
                <a:xfrm>
                  <a:off x="2207" y="2243"/>
                  <a:ext cx="330" cy="122"/>
                  <a:chOff x="2207" y="2243"/>
                  <a:chExt cx="330" cy="122"/>
                </a:xfrm>
              </p:grpSpPr>
              <p:grpSp>
                <p:nvGrpSpPr>
                  <p:cNvPr id="1288211" name="Group 19"/>
                  <p:cNvGrpSpPr>
                    <a:grpSpLocks/>
                  </p:cNvGrpSpPr>
                  <p:nvPr/>
                </p:nvGrpSpPr>
                <p:grpSpPr bwMode="auto">
                  <a:xfrm>
                    <a:off x="2207" y="2243"/>
                    <a:ext cx="328" cy="119"/>
                    <a:chOff x="2207" y="2243"/>
                    <a:chExt cx="328" cy="119"/>
                  </a:xfrm>
                </p:grpSpPr>
                <p:grpSp>
                  <p:nvGrpSpPr>
                    <p:cNvPr id="1288212" name="Group 20"/>
                    <p:cNvGrpSpPr>
                      <a:grpSpLocks/>
                    </p:cNvGrpSpPr>
                    <p:nvPr/>
                  </p:nvGrpSpPr>
                  <p:grpSpPr bwMode="auto">
                    <a:xfrm>
                      <a:off x="2207" y="2243"/>
                      <a:ext cx="328" cy="119"/>
                      <a:chOff x="2207" y="2243"/>
                      <a:chExt cx="328" cy="119"/>
                    </a:xfrm>
                  </p:grpSpPr>
                  <p:sp>
                    <p:nvSpPr>
                      <p:cNvPr id="1288213" name="Rectangle 21"/>
                      <p:cNvSpPr>
                        <a:spLocks noChangeArrowheads="1"/>
                      </p:cNvSpPr>
                      <p:nvPr/>
                    </p:nvSpPr>
                    <p:spPr bwMode="auto">
                      <a:xfrm>
                        <a:off x="2210" y="2278"/>
                        <a:ext cx="314" cy="84"/>
                      </a:xfrm>
                      <a:prstGeom prst="rect">
                        <a:avLst/>
                      </a:prstGeom>
                      <a:solidFill>
                        <a:srgbClr val="C0C0C0"/>
                      </a:solidFill>
                      <a:ln w="12700">
                        <a:solidFill>
                          <a:srgbClr val="000000"/>
                        </a:solidFill>
                        <a:miter lim="800000"/>
                        <a:headEnd/>
                        <a:tailEnd/>
                      </a:ln>
                      <a:effectLst/>
                    </p:spPr>
                    <p:txBody>
                      <a:bodyPr wrap="none" anchor="ctr"/>
                      <a:lstStyle/>
                      <a:p>
                        <a:endParaRPr lang="en-US"/>
                      </a:p>
                    </p:txBody>
                  </p:sp>
                  <p:sp>
                    <p:nvSpPr>
                      <p:cNvPr id="1288214" name="Freeform 22"/>
                      <p:cNvSpPr>
                        <a:spLocks/>
                      </p:cNvSpPr>
                      <p:nvPr/>
                    </p:nvSpPr>
                    <p:spPr bwMode="auto">
                      <a:xfrm>
                        <a:off x="2207" y="2243"/>
                        <a:ext cx="328" cy="32"/>
                      </a:xfrm>
                      <a:custGeom>
                        <a:avLst/>
                        <a:gdLst/>
                        <a:ahLst/>
                        <a:cxnLst>
                          <a:cxn ang="0">
                            <a:pos x="0" y="31"/>
                          </a:cxn>
                          <a:cxn ang="0">
                            <a:pos x="327" y="31"/>
                          </a:cxn>
                          <a:cxn ang="0">
                            <a:pos x="297" y="0"/>
                          </a:cxn>
                          <a:cxn ang="0">
                            <a:pos x="35" y="0"/>
                          </a:cxn>
                          <a:cxn ang="0">
                            <a:pos x="0" y="31"/>
                          </a:cxn>
                        </a:cxnLst>
                        <a:rect l="0" t="0" r="r" b="b"/>
                        <a:pathLst>
                          <a:path w="328" h="32">
                            <a:moveTo>
                              <a:pt x="0" y="31"/>
                            </a:moveTo>
                            <a:lnTo>
                              <a:pt x="327" y="31"/>
                            </a:lnTo>
                            <a:lnTo>
                              <a:pt x="297" y="0"/>
                            </a:lnTo>
                            <a:lnTo>
                              <a:pt x="35" y="0"/>
                            </a:lnTo>
                            <a:lnTo>
                              <a:pt x="0" y="31"/>
                            </a:lnTo>
                          </a:path>
                        </a:pathLst>
                      </a:custGeom>
                      <a:solidFill>
                        <a:srgbClr val="C0C0C0"/>
                      </a:solidFill>
                      <a:ln w="12700" cap="rnd" cmpd="sng">
                        <a:solidFill>
                          <a:srgbClr val="000000"/>
                        </a:solidFill>
                        <a:prstDash val="solid"/>
                        <a:round/>
                        <a:headEnd/>
                        <a:tailEnd/>
                      </a:ln>
                      <a:effectLst/>
                    </p:spPr>
                    <p:txBody>
                      <a:bodyPr/>
                      <a:lstStyle/>
                      <a:p>
                        <a:endParaRPr lang="en-US"/>
                      </a:p>
                    </p:txBody>
                  </p:sp>
                </p:grpSp>
                <p:sp>
                  <p:nvSpPr>
                    <p:cNvPr id="1288215" name="Line 23"/>
                    <p:cNvSpPr>
                      <a:spLocks noChangeShapeType="1"/>
                    </p:cNvSpPr>
                    <p:nvPr/>
                  </p:nvSpPr>
                  <p:spPr bwMode="auto">
                    <a:xfrm>
                      <a:off x="2213" y="2268"/>
                      <a:ext cx="317" cy="1"/>
                    </a:xfrm>
                    <a:prstGeom prst="line">
                      <a:avLst/>
                    </a:prstGeom>
                    <a:noFill/>
                    <a:ln w="12700">
                      <a:solidFill>
                        <a:srgbClr val="000000"/>
                      </a:solidFill>
                      <a:round/>
                      <a:headEnd type="none" w="sm" len="sm"/>
                      <a:tailEnd type="none" w="sm" len="sm"/>
                    </a:ln>
                    <a:effectLst/>
                  </p:spPr>
                  <p:txBody>
                    <a:bodyPr wrap="none" anchor="ctr"/>
                    <a:lstStyle/>
                    <a:p>
                      <a:endParaRPr lang="en-US"/>
                    </a:p>
                  </p:txBody>
                </p:sp>
              </p:grpSp>
              <p:grpSp>
                <p:nvGrpSpPr>
                  <p:cNvPr id="1288216" name="Group 24"/>
                  <p:cNvGrpSpPr>
                    <a:grpSpLocks/>
                  </p:cNvGrpSpPr>
                  <p:nvPr/>
                </p:nvGrpSpPr>
                <p:grpSpPr bwMode="auto">
                  <a:xfrm>
                    <a:off x="2214" y="2348"/>
                    <a:ext cx="323" cy="17"/>
                    <a:chOff x="2214" y="2348"/>
                    <a:chExt cx="323" cy="17"/>
                  </a:xfrm>
                </p:grpSpPr>
                <p:grpSp>
                  <p:nvGrpSpPr>
                    <p:cNvPr id="1288217" name="Group 25"/>
                    <p:cNvGrpSpPr>
                      <a:grpSpLocks/>
                    </p:cNvGrpSpPr>
                    <p:nvPr/>
                  </p:nvGrpSpPr>
                  <p:grpSpPr bwMode="auto">
                    <a:xfrm>
                      <a:off x="2214" y="2348"/>
                      <a:ext cx="167" cy="17"/>
                      <a:chOff x="2214" y="2348"/>
                      <a:chExt cx="167" cy="17"/>
                    </a:xfrm>
                  </p:grpSpPr>
                  <p:grpSp>
                    <p:nvGrpSpPr>
                      <p:cNvPr id="1288218" name="Group 26"/>
                      <p:cNvGrpSpPr>
                        <a:grpSpLocks/>
                      </p:cNvGrpSpPr>
                      <p:nvPr/>
                    </p:nvGrpSpPr>
                    <p:grpSpPr bwMode="auto">
                      <a:xfrm>
                        <a:off x="2214" y="2348"/>
                        <a:ext cx="90" cy="17"/>
                        <a:chOff x="2214" y="2348"/>
                        <a:chExt cx="90" cy="17"/>
                      </a:xfrm>
                    </p:grpSpPr>
                    <p:grpSp>
                      <p:nvGrpSpPr>
                        <p:cNvPr id="1288219" name="Group 27"/>
                        <p:cNvGrpSpPr>
                          <a:grpSpLocks/>
                        </p:cNvGrpSpPr>
                        <p:nvPr/>
                      </p:nvGrpSpPr>
                      <p:grpSpPr bwMode="auto">
                        <a:xfrm>
                          <a:off x="2214" y="2348"/>
                          <a:ext cx="51" cy="17"/>
                          <a:chOff x="2214" y="2348"/>
                          <a:chExt cx="51" cy="17"/>
                        </a:xfrm>
                      </p:grpSpPr>
                      <p:grpSp>
                        <p:nvGrpSpPr>
                          <p:cNvPr id="1288220" name="Group 28"/>
                          <p:cNvGrpSpPr>
                            <a:grpSpLocks/>
                          </p:cNvGrpSpPr>
                          <p:nvPr/>
                        </p:nvGrpSpPr>
                        <p:grpSpPr bwMode="auto">
                          <a:xfrm>
                            <a:off x="2214" y="2348"/>
                            <a:ext cx="32" cy="17"/>
                            <a:chOff x="2214" y="2348"/>
                            <a:chExt cx="32" cy="17"/>
                          </a:xfrm>
                        </p:grpSpPr>
                        <p:grpSp>
                          <p:nvGrpSpPr>
                            <p:cNvPr id="1288221" name="Group 29"/>
                            <p:cNvGrpSpPr>
                              <a:grpSpLocks/>
                            </p:cNvGrpSpPr>
                            <p:nvPr/>
                          </p:nvGrpSpPr>
                          <p:grpSpPr bwMode="auto">
                            <a:xfrm>
                              <a:off x="2214" y="2348"/>
                              <a:ext cx="22" cy="17"/>
                              <a:chOff x="2214" y="2348"/>
                              <a:chExt cx="22" cy="17"/>
                            </a:xfrm>
                          </p:grpSpPr>
                          <p:sp>
                            <p:nvSpPr>
                              <p:cNvPr id="1288222" name="Freeform 30"/>
                              <p:cNvSpPr>
                                <a:spLocks/>
                              </p:cNvSpPr>
                              <p:nvPr/>
                            </p:nvSpPr>
                            <p:spPr bwMode="auto">
                              <a:xfrm>
                                <a:off x="2214"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223" name="Freeform 31"/>
                              <p:cNvSpPr>
                                <a:spLocks/>
                              </p:cNvSpPr>
                              <p:nvPr/>
                            </p:nvSpPr>
                            <p:spPr bwMode="auto">
                              <a:xfrm>
                                <a:off x="2219"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224" name="Group 32"/>
                            <p:cNvGrpSpPr>
                              <a:grpSpLocks/>
                            </p:cNvGrpSpPr>
                            <p:nvPr/>
                          </p:nvGrpSpPr>
                          <p:grpSpPr bwMode="auto">
                            <a:xfrm>
                              <a:off x="2224" y="2348"/>
                              <a:ext cx="22" cy="17"/>
                              <a:chOff x="2224" y="2348"/>
                              <a:chExt cx="22" cy="17"/>
                            </a:xfrm>
                          </p:grpSpPr>
                          <p:sp>
                            <p:nvSpPr>
                              <p:cNvPr id="1288225" name="Freeform 33"/>
                              <p:cNvSpPr>
                                <a:spLocks/>
                              </p:cNvSpPr>
                              <p:nvPr/>
                            </p:nvSpPr>
                            <p:spPr bwMode="auto">
                              <a:xfrm>
                                <a:off x="2224"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226" name="Freeform 34"/>
                              <p:cNvSpPr>
                                <a:spLocks/>
                              </p:cNvSpPr>
                              <p:nvPr/>
                            </p:nvSpPr>
                            <p:spPr bwMode="auto">
                              <a:xfrm>
                                <a:off x="2229"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nvGrpSpPr>
                          <p:cNvPr id="1288227" name="Group 35"/>
                          <p:cNvGrpSpPr>
                            <a:grpSpLocks/>
                          </p:cNvGrpSpPr>
                          <p:nvPr/>
                        </p:nvGrpSpPr>
                        <p:grpSpPr bwMode="auto">
                          <a:xfrm>
                            <a:off x="2234" y="2348"/>
                            <a:ext cx="31" cy="17"/>
                            <a:chOff x="2234" y="2348"/>
                            <a:chExt cx="31" cy="17"/>
                          </a:xfrm>
                        </p:grpSpPr>
                        <p:grpSp>
                          <p:nvGrpSpPr>
                            <p:cNvPr id="1288228" name="Group 36"/>
                            <p:cNvGrpSpPr>
                              <a:grpSpLocks/>
                            </p:cNvGrpSpPr>
                            <p:nvPr/>
                          </p:nvGrpSpPr>
                          <p:grpSpPr bwMode="auto">
                            <a:xfrm>
                              <a:off x="2234" y="2348"/>
                              <a:ext cx="21" cy="17"/>
                              <a:chOff x="2234" y="2348"/>
                              <a:chExt cx="21" cy="17"/>
                            </a:xfrm>
                          </p:grpSpPr>
                          <p:sp>
                            <p:nvSpPr>
                              <p:cNvPr id="1288229" name="Freeform 37"/>
                              <p:cNvSpPr>
                                <a:spLocks/>
                              </p:cNvSpPr>
                              <p:nvPr/>
                            </p:nvSpPr>
                            <p:spPr bwMode="auto">
                              <a:xfrm>
                                <a:off x="2234"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230" name="Freeform 38"/>
                              <p:cNvSpPr>
                                <a:spLocks/>
                              </p:cNvSpPr>
                              <p:nvPr/>
                            </p:nvSpPr>
                            <p:spPr bwMode="auto">
                              <a:xfrm>
                                <a:off x="2238"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231" name="Group 39"/>
                            <p:cNvGrpSpPr>
                              <a:grpSpLocks/>
                            </p:cNvGrpSpPr>
                            <p:nvPr/>
                          </p:nvGrpSpPr>
                          <p:grpSpPr bwMode="auto">
                            <a:xfrm>
                              <a:off x="2244" y="2348"/>
                              <a:ext cx="21" cy="17"/>
                              <a:chOff x="2244" y="2348"/>
                              <a:chExt cx="21" cy="17"/>
                            </a:xfrm>
                          </p:grpSpPr>
                          <p:sp>
                            <p:nvSpPr>
                              <p:cNvPr id="1288232" name="Freeform 40"/>
                              <p:cNvSpPr>
                                <a:spLocks/>
                              </p:cNvSpPr>
                              <p:nvPr/>
                            </p:nvSpPr>
                            <p:spPr bwMode="auto">
                              <a:xfrm>
                                <a:off x="2244"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233" name="Freeform 41"/>
                              <p:cNvSpPr>
                                <a:spLocks/>
                              </p:cNvSpPr>
                              <p:nvPr/>
                            </p:nvSpPr>
                            <p:spPr bwMode="auto">
                              <a:xfrm>
                                <a:off x="2248"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grpSp>
                      <p:nvGrpSpPr>
                        <p:cNvPr id="1288234" name="Group 42"/>
                        <p:cNvGrpSpPr>
                          <a:grpSpLocks/>
                        </p:cNvGrpSpPr>
                        <p:nvPr/>
                      </p:nvGrpSpPr>
                      <p:grpSpPr bwMode="auto">
                        <a:xfrm>
                          <a:off x="2253" y="2348"/>
                          <a:ext cx="51" cy="17"/>
                          <a:chOff x="2253" y="2348"/>
                          <a:chExt cx="51" cy="17"/>
                        </a:xfrm>
                      </p:grpSpPr>
                      <p:grpSp>
                        <p:nvGrpSpPr>
                          <p:cNvPr id="1288235" name="Group 43"/>
                          <p:cNvGrpSpPr>
                            <a:grpSpLocks/>
                          </p:cNvGrpSpPr>
                          <p:nvPr/>
                        </p:nvGrpSpPr>
                        <p:grpSpPr bwMode="auto">
                          <a:xfrm>
                            <a:off x="2253" y="2348"/>
                            <a:ext cx="32" cy="17"/>
                            <a:chOff x="2253" y="2348"/>
                            <a:chExt cx="32" cy="17"/>
                          </a:xfrm>
                        </p:grpSpPr>
                        <p:grpSp>
                          <p:nvGrpSpPr>
                            <p:cNvPr id="1288236" name="Group 44"/>
                            <p:cNvGrpSpPr>
                              <a:grpSpLocks/>
                            </p:cNvGrpSpPr>
                            <p:nvPr/>
                          </p:nvGrpSpPr>
                          <p:grpSpPr bwMode="auto">
                            <a:xfrm>
                              <a:off x="2253" y="2348"/>
                              <a:ext cx="22" cy="17"/>
                              <a:chOff x="2253" y="2348"/>
                              <a:chExt cx="22" cy="17"/>
                            </a:xfrm>
                          </p:grpSpPr>
                          <p:sp>
                            <p:nvSpPr>
                              <p:cNvPr id="1288237" name="Freeform 45"/>
                              <p:cNvSpPr>
                                <a:spLocks/>
                              </p:cNvSpPr>
                              <p:nvPr/>
                            </p:nvSpPr>
                            <p:spPr bwMode="auto">
                              <a:xfrm>
                                <a:off x="2253"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238" name="Freeform 46"/>
                              <p:cNvSpPr>
                                <a:spLocks/>
                              </p:cNvSpPr>
                              <p:nvPr/>
                            </p:nvSpPr>
                            <p:spPr bwMode="auto">
                              <a:xfrm>
                                <a:off x="2258"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239" name="Group 47"/>
                            <p:cNvGrpSpPr>
                              <a:grpSpLocks/>
                            </p:cNvGrpSpPr>
                            <p:nvPr/>
                          </p:nvGrpSpPr>
                          <p:grpSpPr bwMode="auto">
                            <a:xfrm>
                              <a:off x="2262" y="2348"/>
                              <a:ext cx="23" cy="17"/>
                              <a:chOff x="2262" y="2348"/>
                              <a:chExt cx="23" cy="17"/>
                            </a:xfrm>
                          </p:grpSpPr>
                          <p:sp>
                            <p:nvSpPr>
                              <p:cNvPr id="1288240" name="Freeform 48"/>
                              <p:cNvSpPr>
                                <a:spLocks/>
                              </p:cNvSpPr>
                              <p:nvPr/>
                            </p:nvSpPr>
                            <p:spPr bwMode="auto">
                              <a:xfrm>
                                <a:off x="2262"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241" name="Freeform 49"/>
                              <p:cNvSpPr>
                                <a:spLocks/>
                              </p:cNvSpPr>
                              <p:nvPr/>
                            </p:nvSpPr>
                            <p:spPr bwMode="auto">
                              <a:xfrm>
                                <a:off x="2268"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nvGrpSpPr>
                          <p:cNvPr id="1288242" name="Group 50"/>
                          <p:cNvGrpSpPr>
                            <a:grpSpLocks/>
                          </p:cNvGrpSpPr>
                          <p:nvPr/>
                        </p:nvGrpSpPr>
                        <p:grpSpPr bwMode="auto">
                          <a:xfrm>
                            <a:off x="2273" y="2348"/>
                            <a:ext cx="31" cy="17"/>
                            <a:chOff x="2273" y="2348"/>
                            <a:chExt cx="31" cy="17"/>
                          </a:xfrm>
                        </p:grpSpPr>
                        <p:grpSp>
                          <p:nvGrpSpPr>
                            <p:cNvPr id="1288243" name="Group 51"/>
                            <p:cNvGrpSpPr>
                              <a:grpSpLocks/>
                            </p:cNvGrpSpPr>
                            <p:nvPr/>
                          </p:nvGrpSpPr>
                          <p:grpSpPr bwMode="auto">
                            <a:xfrm>
                              <a:off x="2273" y="2348"/>
                              <a:ext cx="21" cy="17"/>
                              <a:chOff x="2273" y="2348"/>
                              <a:chExt cx="21" cy="17"/>
                            </a:xfrm>
                          </p:grpSpPr>
                          <p:sp>
                            <p:nvSpPr>
                              <p:cNvPr id="1288244" name="Freeform 52"/>
                              <p:cNvSpPr>
                                <a:spLocks/>
                              </p:cNvSpPr>
                              <p:nvPr/>
                            </p:nvSpPr>
                            <p:spPr bwMode="auto">
                              <a:xfrm>
                                <a:off x="2273"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245" name="Freeform 53"/>
                              <p:cNvSpPr>
                                <a:spLocks/>
                              </p:cNvSpPr>
                              <p:nvPr/>
                            </p:nvSpPr>
                            <p:spPr bwMode="auto">
                              <a:xfrm>
                                <a:off x="2277"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246" name="Group 54"/>
                            <p:cNvGrpSpPr>
                              <a:grpSpLocks/>
                            </p:cNvGrpSpPr>
                            <p:nvPr/>
                          </p:nvGrpSpPr>
                          <p:grpSpPr bwMode="auto">
                            <a:xfrm>
                              <a:off x="2283" y="2348"/>
                              <a:ext cx="21" cy="17"/>
                              <a:chOff x="2283" y="2348"/>
                              <a:chExt cx="21" cy="17"/>
                            </a:xfrm>
                          </p:grpSpPr>
                          <p:sp>
                            <p:nvSpPr>
                              <p:cNvPr id="1288247" name="Freeform 55"/>
                              <p:cNvSpPr>
                                <a:spLocks/>
                              </p:cNvSpPr>
                              <p:nvPr/>
                            </p:nvSpPr>
                            <p:spPr bwMode="auto">
                              <a:xfrm>
                                <a:off x="2283"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248" name="Freeform 56"/>
                              <p:cNvSpPr>
                                <a:spLocks/>
                              </p:cNvSpPr>
                              <p:nvPr/>
                            </p:nvSpPr>
                            <p:spPr bwMode="auto">
                              <a:xfrm>
                                <a:off x="2287"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grpSp>
                  <p:grpSp>
                    <p:nvGrpSpPr>
                      <p:cNvPr id="1288249" name="Group 57"/>
                      <p:cNvGrpSpPr>
                        <a:grpSpLocks/>
                      </p:cNvGrpSpPr>
                      <p:nvPr/>
                    </p:nvGrpSpPr>
                    <p:grpSpPr bwMode="auto">
                      <a:xfrm>
                        <a:off x="2292" y="2348"/>
                        <a:ext cx="89" cy="17"/>
                        <a:chOff x="2292" y="2348"/>
                        <a:chExt cx="89" cy="17"/>
                      </a:xfrm>
                    </p:grpSpPr>
                    <p:grpSp>
                      <p:nvGrpSpPr>
                        <p:cNvPr id="1288250" name="Group 58"/>
                        <p:cNvGrpSpPr>
                          <a:grpSpLocks/>
                        </p:cNvGrpSpPr>
                        <p:nvPr/>
                      </p:nvGrpSpPr>
                      <p:grpSpPr bwMode="auto">
                        <a:xfrm>
                          <a:off x="2292" y="2348"/>
                          <a:ext cx="51" cy="17"/>
                          <a:chOff x="2292" y="2348"/>
                          <a:chExt cx="51" cy="17"/>
                        </a:xfrm>
                      </p:grpSpPr>
                      <p:grpSp>
                        <p:nvGrpSpPr>
                          <p:cNvPr id="1288251" name="Group 59"/>
                          <p:cNvGrpSpPr>
                            <a:grpSpLocks/>
                          </p:cNvGrpSpPr>
                          <p:nvPr/>
                        </p:nvGrpSpPr>
                        <p:grpSpPr bwMode="auto">
                          <a:xfrm>
                            <a:off x="2292" y="2348"/>
                            <a:ext cx="32" cy="17"/>
                            <a:chOff x="2292" y="2348"/>
                            <a:chExt cx="32" cy="17"/>
                          </a:xfrm>
                        </p:grpSpPr>
                        <p:grpSp>
                          <p:nvGrpSpPr>
                            <p:cNvPr id="1288252" name="Group 60"/>
                            <p:cNvGrpSpPr>
                              <a:grpSpLocks/>
                            </p:cNvGrpSpPr>
                            <p:nvPr/>
                          </p:nvGrpSpPr>
                          <p:grpSpPr bwMode="auto">
                            <a:xfrm>
                              <a:off x="2292" y="2348"/>
                              <a:ext cx="22" cy="17"/>
                              <a:chOff x="2292" y="2348"/>
                              <a:chExt cx="22" cy="17"/>
                            </a:xfrm>
                          </p:grpSpPr>
                          <p:sp>
                            <p:nvSpPr>
                              <p:cNvPr id="1288253" name="Freeform 61"/>
                              <p:cNvSpPr>
                                <a:spLocks/>
                              </p:cNvSpPr>
                              <p:nvPr/>
                            </p:nvSpPr>
                            <p:spPr bwMode="auto">
                              <a:xfrm>
                                <a:off x="2292"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254" name="Freeform 62"/>
                              <p:cNvSpPr>
                                <a:spLocks/>
                              </p:cNvSpPr>
                              <p:nvPr/>
                            </p:nvSpPr>
                            <p:spPr bwMode="auto">
                              <a:xfrm>
                                <a:off x="2297"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255" name="Group 63"/>
                            <p:cNvGrpSpPr>
                              <a:grpSpLocks/>
                            </p:cNvGrpSpPr>
                            <p:nvPr/>
                          </p:nvGrpSpPr>
                          <p:grpSpPr bwMode="auto">
                            <a:xfrm>
                              <a:off x="2301" y="2348"/>
                              <a:ext cx="23" cy="17"/>
                              <a:chOff x="2301" y="2348"/>
                              <a:chExt cx="23" cy="17"/>
                            </a:xfrm>
                          </p:grpSpPr>
                          <p:sp>
                            <p:nvSpPr>
                              <p:cNvPr id="1288256" name="Freeform 64"/>
                              <p:cNvSpPr>
                                <a:spLocks/>
                              </p:cNvSpPr>
                              <p:nvPr/>
                            </p:nvSpPr>
                            <p:spPr bwMode="auto">
                              <a:xfrm>
                                <a:off x="2301"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257" name="Freeform 65"/>
                              <p:cNvSpPr>
                                <a:spLocks/>
                              </p:cNvSpPr>
                              <p:nvPr/>
                            </p:nvSpPr>
                            <p:spPr bwMode="auto">
                              <a:xfrm>
                                <a:off x="2307"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nvGrpSpPr>
                          <p:cNvPr id="1288258" name="Group 66"/>
                          <p:cNvGrpSpPr>
                            <a:grpSpLocks/>
                          </p:cNvGrpSpPr>
                          <p:nvPr/>
                        </p:nvGrpSpPr>
                        <p:grpSpPr bwMode="auto">
                          <a:xfrm>
                            <a:off x="2311" y="2348"/>
                            <a:ext cx="32" cy="17"/>
                            <a:chOff x="2311" y="2348"/>
                            <a:chExt cx="32" cy="17"/>
                          </a:xfrm>
                        </p:grpSpPr>
                        <p:grpSp>
                          <p:nvGrpSpPr>
                            <p:cNvPr id="1288259" name="Group 67"/>
                            <p:cNvGrpSpPr>
                              <a:grpSpLocks/>
                            </p:cNvGrpSpPr>
                            <p:nvPr/>
                          </p:nvGrpSpPr>
                          <p:grpSpPr bwMode="auto">
                            <a:xfrm>
                              <a:off x="2311" y="2348"/>
                              <a:ext cx="22" cy="17"/>
                              <a:chOff x="2311" y="2348"/>
                              <a:chExt cx="22" cy="17"/>
                            </a:xfrm>
                          </p:grpSpPr>
                          <p:sp>
                            <p:nvSpPr>
                              <p:cNvPr id="1288260" name="Freeform 68"/>
                              <p:cNvSpPr>
                                <a:spLocks/>
                              </p:cNvSpPr>
                              <p:nvPr/>
                            </p:nvSpPr>
                            <p:spPr bwMode="auto">
                              <a:xfrm>
                                <a:off x="2311"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261" name="Freeform 69"/>
                              <p:cNvSpPr>
                                <a:spLocks/>
                              </p:cNvSpPr>
                              <p:nvPr/>
                            </p:nvSpPr>
                            <p:spPr bwMode="auto">
                              <a:xfrm>
                                <a:off x="2316"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262" name="Group 70"/>
                            <p:cNvGrpSpPr>
                              <a:grpSpLocks/>
                            </p:cNvGrpSpPr>
                            <p:nvPr/>
                          </p:nvGrpSpPr>
                          <p:grpSpPr bwMode="auto">
                            <a:xfrm>
                              <a:off x="2321" y="2348"/>
                              <a:ext cx="22" cy="17"/>
                              <a:chOff x="2321" y="2348"/>
                              <a:chExt cx="22" cy="17"/>
                            </a:xfrm>
                          </p:grpSpPr>
                          <p:sp>
                            <p:nvSpPr>
                              <p:cNvPr id="1288263" name="Freeform 71"/>
                              <p:cNvSpPr>
                                <a:spLocks/>
                              </p:cNvSpPr>
                              <p:nvPr/>
                            </p:nvSpPr>
                            <p:spPr bwMode="auto">
                              <a:xfrm>
                                <a:off x="2321"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264" name="Freeform 72"/>
                              <p:cNvSpPr>
                                <a:spLocks/>
                              </p:cNvSpPr>
                              <p:nvPr/>
                            </p:nvSpPr>
                            <p:spPr bwMode="auto">
                              <a:xfrm>
                                <a:off x="2326"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grpSp>
                      <p:nvGrpSpPr>
                        <p:cNvPr id="1288265" name="Group 73"/>
                        <p:cNvGrpSpPr>
                          <a:grpSpLocks/>
                        </p:cNvGrpSpPr>
                        <p:nvPr/>
                      </p:nvGrpSpPr>
                      <p:grpSpPr bwMode="auto">
                        <a:xfrm>
                          <a:off x="2331" y="2348"/>
                          <a:ext cx="50" cy="17"/>
                          <a:chOff x="2331" y="2348"/>
                          <a:chExt cx="50" cy="17"/>
                        </a:xfrm>
                      </p:grpSpPr>
                      <p:grpSp>
                        <p:nvGrpSpPr>
                          <p:cNvPr id="1288266" name="Group 74"/>
                          <p:cNvGrpSpPr>
                            <a:grpSpLocks/>
                          </p:cNvGrpSpPr>
                          <p:nvPr/>
                        </p:nvGrpSpPr>
                        <p:grpSpPr bwMode="auto">
                          <a:xfrm>
                            <a:off x="2331" y="2348"/>
                            <a:ext cx="32" cy="17"/>
                            <a:chOff x="2331" y="2348"/>
                            <a:chExt cx="32" cy="17"/>
                          </a:xfrm>
                        </p:grpSpPr>
                        <p:grpSp>
                          <p:nvGrpSpPr>
                            <p:cNvPr id="1288267" name="Group 75"/>
                            <p:cNvGrpSpPr>
                              <a:grpSpLocks/>
                            </p:cNvGrpSpPr>
                            <p:nvPr/>
                          </p:nvGrpSpPr>
                          <p:grpSpPr bwMode="auto">
                            <a:xfrm>
                              <a:off x="2331" y="2348"/>
                              <a:ext cx="22" cy="17"/>
                              <a:chOff x="2331" y="2348"/>
                              <a:chExt cx="22" cy="17"/>
                            </a:xfrm>
                          </p:grpSpPr>
                          <p:sp>
                            <p:nvSpPr>
                              <p:cNvPr id="1288268" name="Freeform 76"/>
                              <p:cNvSpPr>
                                <a:spLocks/>
                              </p:cNvSpPr>
                              <p:nvPr/>
                            </p:nvSpPr>
                            <p:spPr bwMode="auto">
                              <a:xfrm>
                                <a:off x="2331"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269" name="Freeform 77"/>
                              <p:cNvSpPr>
                                <a:spLocks/>
                              </p:cNvSpPr>
                              <p:nvPr/>
                            </p:nvSpPr>
                            <p:spPr bwMode="auto">
                              <a:xfrm>
                                <a:off x="2336"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270" name="Group 78"/>
                            <p:cNvGrpSpPr>
                              <a:grpSpLocks/>
                            </p:cNvGrpSpPr>
                            <p:nvPr/>
                          </p:nvGrpSpPr>
                          <p:grpSpPr bwMode="auto">
                            <a:xfrm>
                              <a:off x="2340" y="2348"/>
                              <a:ext cx="23" cy="17"/>
                              <a:chOff x="2340" y="2348"/>
                              <a:chExt cx="23" cy="17"/>
                            </a:xfrm>
                          </p:grpSpPr>
                          <p:sp>
                            <p:nvSpPr>
                              <p:cNvPr id="1288271" name="Freeform 79"/>
                              <p:cNvSpPr>
                                <a:spLocks/>
                              </p:cNvSpPr>
                              <p:nvPr/>
                            </p:nvSpPr>
                            <p:spPr bwMode="auto">
                              <a:xfrm>
                                <a:off x="2340"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272" name="Freeform 80"/>
                              <p:cNvSpPr>
                                <a:spLocks/>
                              </p:cNvSpPr>
                              <p:nvPr/>
                            </p:nvSpPr>
                            <p:spPr bwMode="auto">
                              <a:xfrm>
                                <a:off x="2346"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nvGrpSpPr>
                          <p:cNvPr id="1288273" name="Group 81"/>
                          <p:cNvGrpSpPr>
                            <a:grpSpLocks/>
                          </p:cNvGrpSpPr>
                          <p:nvPr/>
                        </p:nvGrpSpPr>
                        <p:grpSpPr bwMode="auto">
                          <a:xfrm>
                            <a:off x="2350" y="2348"/>
                            <a:ext cx="31" cy="17"/>
                            <a:chOff x="2350" y="2348"/>
                            <a:chExt cx="31" cy="17"/>
                          </a:xfrm>
                        </p:grpSpPr>
                        <p:grpSp>
                          <p:nvGrpSpPr>
                            <p:cNvPr id="1288274" name="Group 82"/>
                            <p:cNvGrpSpPr>
                              <a:grpSpLocks/>
                            </p:cNvGrpSpPr>
                            <p:nvPr/>
                          </p:nvGrpSpPr>
                          <p:grpSpPr bwMode="auto">
                            <a:xfrm>
                              <a:off x="2350" y="2348"/>
                              <a:ext cx="22" cy="17"/>
                              <a:chOff x="2350" y="2348"/>
                              <a:chExt cx="22" cy="17"/>
                            </a:xfrm>
                          </p:grpSpPr>
                          <p:sp>
                            <p:nvSpPr>
                              <p:cNvPr id="1288275" name="Freeform 83"/>
                              <p:cNvSpPr>
                                <a:spLocks/>
                              </p:cNvSpPr>
                              <p:nvPr/>
                            </p:nvSpPr>
                            <p:spPr bwMode="auto">
                              <a:xfrm>
                                <a:off x="2350"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276" name="Freeform 84"/>
                              <p:cNvSpPr>
                                <a:spLocks/>
                              </p:cNvSpPr>
                              <p:nvPr/>
                            </p:nvSpPr>
                            <p:spPr bwMode="auto">
                              <a:xfrm>
                                <a:off x="2355"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277" name="Group 85"/>
                            <p:cNvGrpSpPr>
                              <a:grpSpLocks/>
                            </p:cNvGrpSpPr>
                            <p:nvPr/>
                          </p:nvGrpSpPr>
                          <p:grpSpPr bwMode="auto">
                            <a:xfrm>
                              <a:off x="2360" y="2348"/>
                              <a:ext cx="21" cy="17"/>
                              <a:chOff x="2360" y="2348"/>
                              <a:chExt cx="21" cy="17"/>
                            </a:xfrm>
                          </p:grpSpPr>
                          <p:sp>
                            <p:nvSpPr>
                              <p:cNvPr id="1288278" name="Freeform 86"/>
                              <p:cNvSpPr>
                                <a:spLocks/>
                              </p:cNvSpPr>
                              <p:nvPr/>
                            </p:nvSpPr>
                            <p:spPr bwMode="auto">
                              <a:xfrm>
                                <a:off x="2360"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279" name="Freeform 87"/>
                              <p:cNvSpPr>
                                <a:spLocks/>
                              </p:cNvSpPr>
                              <p:nvPr/>
                            </p:nvSpPr>
                            <p:spPr bwMode="auto">
                              <a:xfrm>
                                <a:off x="2364"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grpSp>
                </p:grpSp>
                <p:grpSp>
                  <p:nvGrpSpPr>
                    <p:cNvPr id="1288280" name="Group 88"/>
                    <p:cNvGrpSpPr>
                      <a:grpSpLocks/>
                    </p:cNvGrpSpPr>
                    <p:nvPr/>
                  </p:nvGrpSpPr>
                  <p:grpSpPr bwMode="auto">
                    <a:xfrm>
                      <a:off x="2370" y="2348"/>
                      <a:ext cx="167" cy="17"/>
                      <a:chOff x="2370" y="2348"/>
                      <a:chExt cx="167" cy="17"/>
                    </a:xfrm>
                  </p:grpSpPr>
                  <p:grpSp>
                    <p:nvGrpSpPr>
                      <p:cNvPr id="1288281" name="Group 89"/>
                      <p:cNvGrpSpPr>
                        <a:grpSpLocks/>
                      </p:cNvGrpSpPr>
                      <p:nvPr/>
                    </p:nvGrpSpPr>
                    <p:grpSpPr bwMode="auto">
                      <a:xfrm>
                        <a:off x="2370" y="2348"/>
                        <a:ext cx="89" cy="17"/>
                        <a:chOff x="2370" y="2348"/>
                        <a:chExt cx="89" cy="17"/>
                      </a:xfrm>
                    </p:grpSpPr>
                    <p:grpSp>
                      <p:nvGrpSpPr>
                        <p:cNvPr id="1288282" name="Group 90"/>
                        <p:cNvGrpSpPr>
                          <a:grpSpLocks/>
                        </p:cNvGrpSpPr>
                        <p:nvPr/>
                      </p:nvGrpSpPr>
                      <p:grpSpPr bwMode="auto">
                        <a:xfrm>
                          <a:off x="2370" y="2348"/>
                          <a:ext cx="50" cy="17"/>
                          <a:chOff x="2370" y="2348"/>
                          <a:chExt cx="50" cy="17"/>
                        </a:xfrm>
                      </p:grpSpPr>
                      <p:grpSp>
                        <p:nvGrpSpPr>
                          <p:cNvPr id="1288283" name="Group 91"/>
                          <p:cNvGrpSpPr>
                            <a:grpSpLocks/>
                          </p:cNvGrpSpPr>
                          <p:nvPr/>
                        </p:nvGrpSpPr>
                        <p:grpSpPr bwMode="auto">
                          <a:xfrm>
                            <a:off x="2370" y="2348"/>
                            <a:ext cx="31" cy="17"/>
                            <a:chOff x="2370" y="2348"/>
                            <a:chExt cx="31" cy="17"/>
                          </a:xfrm>
                        </p:grpSpPr>
                        <p:grpSp>
                          <p:nvGrpSpPr>
                            <p:cNvPr id="1288284" name="Group 92"/>
                            <p:cNvGrpSpPr>
                              <a:grpSpLocks/>
                            </p:cNvGrpSpPr>
                            <p:nvPr/>
                          </p:nvGrpSpPr>
                          <p:grpSpPr bwMode="auto">
                            <a:xfrm>
                              <a:off x="2370" y="2348"/>
                              <a:ext cx="21" cy="17"/>
                              <a:chOff x="2370" y="2348"/>
                              <a:chExt cx="21" cy="17"/>
                            </a:xfrm>
                          </p:grpSpPr>
                          <p:sp>
                            <p:nvSpPr>
                              <p:cNvPr id="1288285" name="Freeform 93"/>
                              <p:cNvSpPr>
                                <a:spLocks/>
                              </p:cNvSpPr>
                              <p:nvPr/>
                            </p:nvSpPr>
                            <p:spPr bwMode="auto">
                              <a:xfrm>
                                <a:off x="2370"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286" name="Freeform 94"/>
                              <p:cNvSpPr>
                                <a:spLocks/>
                              </p:cNvSpPr>
                              <p:nvPr/>
                            </p:nvSpPr>
                            <p:spPr bwMode="auto">
                              <a:xfrm>
                                <a:off x="2374"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287" name="Group 95"/>
                            <p:cNvGrpSpPr>
                              <a:grpSpLocks/>
                            </p:cNvGrpSpPr>
                            <p:nvPr/>
                          </p:nvGrpSpPr>
                          <p:grpSpPr bwMode="auto">
                            <a:xfrm>
                              <a:off x="2379" y="2348"/>
                              <a:ext cx="22" cy="17"/>
                              <a:chOff x="2379" y="2348"/>
                              <a:chExt cx="22" cy="17"/>
                            </a:xfrm>
                          </p:grpSpPr>
                          <p:sp>
                            <p:nvSpPr>
                              <p:cNvPr id="1288288" name="Freeform 96"/>
                              <p:cNvSpPr>
                                <a:spLocks/>
                              </p:cNvSpPr>
                              <p:nvPr/>
                            </p:nvSpPr>
                            <p:spPr bwMode="auto">
                              <a:xfrm>
                                <a:off x="2379"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289" name="Freeform 97"/>
                              <p:cNvSpPr>
                                <a:spLocks/>
                              </p:cNvSpPr>
                              <p:nvPr/>
                            </p:nvSpPr>
                            <p:spPr bwMode="auto">
                              <a:xfrm>
                                <a:off x="2384"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nvGrpSpPr>
                          <p:cNvPr id="1288290" name="Group 98"/>
                          <p:cNvGrpSpPr>
                            <a:grpSpLocks/>
                          </p:cNvGrpSpPr>
                          <p:nvPr/>
                        </p:nvGrpSpPr>
                        <p:grpSpPr bwMode="auto">
                          <a:xfrm>
                            <a:off x="2388" y="2348"/>
                            <a:ext cx="32" cy="17"/>
                            <a:chOff x="2388" y="2348"/>
                            <a:chExt cx="32" cy="17"/>
                          </a:xfrm>
                        </p:grpSpPr>
                        <p:grpSp>
                          <p:nvGrpSpPr>
                            <p:cNvPr id="1288291" name="Group 99"/>
                            <p:cNvGrpSpPr>
                              <a:grpSpLocks/>
                            </p:cNvGrpSpPr>
                            <p:nvPr/>
                          </p:nvGrpSpPr>
                          <p:grpSpPr bwMode="auto">
                            <a:xfrm>
                              <a:off x="2388" y="2348"/>
                              <a:ext cx="23" cy="17"/>
                              <a:chOff x="2388" y="2348"/>
                              <a:chExt cx="23" cy="17"/>
                            </a:xfrm>
                          </p:grpSpPr>
                          <p:sp>
                            <p:nvSpPr>
                              <p:cNvPr id="1288292" name="Freeform 100"/>
                              <p:cNvSpPr>
                                <a:spLocks/>
                              </p:cNvSpPr>
                              <p:nvPr/>
                            </p:nvSpPr>
                            <p:spPr bwMode="auto">
                              <a:xfrm>
                                <a:off x="2388"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293" name="Freeform 101"/>
                              <p:cNvSpPr>
                                <a:spLocks/>
                              </p:cNvSpPr>
                              <p:nvPr/>
                            </p:nvSpPr>
                            <p:spPr bwMode="auto">
                              <a:xfrm>
                                <a:off x="2394"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294" name="Group 102"/>
                            <p:cNvGrpSpPr>
                              <a:grpSpLocks/>
                            </p:cNvGrpSpPr>
                            <p:nvPr/>
                          </p:nvGrpSpPr>
                          <p:grpSpPr bwMode="auto">
                            <a:xfrm>
                              <a:off x="2399" y="2348"/>
                              <a:ext cx="21" cy="17"/>
                              <a:chOff x="2399" y="2348"/>
                              <a:chExt cx="21" cy="17"/>
                            </a:xfrm>
                          </p:grpSpPr>
                          <p:sp>
                            <p:nvSpPr>
                              <p:cNvPr id="1288295" name="Freeform 103"/>
                              <p:cNvSpPr>
                                <a:spLocks/>
                              </p:cNvSpPr>
                              <p:nvPr/>
                            </p:nvSpPr>
                            <p:spPr bwMode="auto">
                              <a:xfrm>
                                <a:off x="2399"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296" name="Freeform 104"/>
                              <p:cNvSpPr>
                                <a:spLocks/>
                              </p:cNvSpPr>
                              <p:nvPr/>
                            </p:nvSpPr>
                            <p:spPr bwMode="auto">
                              <a:xfrm>
                                <a:off x="2403"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grpSp>
                      <p:nvGrpSpPr>
                        <p:cNvPr id="1288297" name="Group 105"/>
                        <p:cNvGrpSpPr>
                          <a:grpSpLocks/>
                        </p:cNvGrpSpPr>
                        <p:nvPr/>
                      </p:nvGrpSpPr>
                      <p:grpSpPr bwMode="auto">
                        <a:xfrm>
                          <a:off x="2409" y="2348"/>
                          <a:ext cx="50" cy="17"/>
                          <a:chOff x="2409" y="2348"/>
                          <a:chExt cx="50" cy="17"/>
                        </a:xfrm>
                      </p:grpSpPr>
                      <p:grpSp>
                        <p:nvGrpSpPr>
                          <p:cNvPr id="1288298" name="Group 106"/>
                          <p:cNvGrpSpPr>
                            <a:grpSpLocks/>
                          </p:cNvGrpSpPr>
                          <p:nvPr/>
                        </p:nvGrpSpPr>
                        <p:grpSpPr bwMode="auto">
                          <a:xfrm>
                            <a:off x="2409" y="2348"/>
                            <a:ext cx="31" cy="17"/>
                            <a:chOff x="2409" y="2348"/>
                            <a:chExt cx="31" cy="17"/>
                          </a:xfrm>
                        </p:grpSpPr>
                        <p:grpSp>
                          <p:nvGrpSpPr>
                            <p:cNvPr id="1288299" name="Group 107"/>
                            <p:cNvGrpSpPr>
                              <a:grpSpLocks/>
                            </p:cNvGrpSpPr>
                            <p:nvPr/>
                          </p:nvGrpSpPr>
                          <p:grpSpPr bwMode="auto">
                            <a:xfrm>
                              <a:off x="2409" y="2348"/>
                              <a:ext cx="21" cy="17"/>
                              <a:chOff x="2409" y="2348"/>
                              <a:chExt cx="21" cy="17"/>
                            </a:xfrm>
                          </p:grpSpPr>
                          <p:sp>
                            <p:nvSpPr>
                              <p:cNvPr id="1288300" name="Freeform 108"/>
                              <p:cNvSpPr>
                                <a:spLocks/>
                              </p:cNvSpPr>
                              <p:nvPr/>
                            </p:nvSpPr>
                            <p:spPr bwMode="auto">
                              <a:xfrm>
                                <a:off x="2409"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301" name="Freeform 109"/>
                              <p:cNvSpPr>
                                <a:spLocks/>
                              </p:cNvSpPr>
                              <p:nvPr/>
                            </p:nvSpPr>
                            <p:spPr bwMode="auto">
                              <a:xfrm>
                                <a:off x="2413"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302" name="Group 110"/>
                            <p:cNvGrpSpPr>
                              <a:grpSpLocks/>
                            </p:cNvGrpSpPr>
                            <p:nvPr/>
                          </p:nvGrpSpPr>
                          <p:grpSpPr bwMode="auto">
                            <a:xfrm>
                              <a:off x="2418" y="2348"/>
                              <a:ext cx="22" cy="17"/>
                              <a:chOff x="2418" y="2348"/>
                              <a:chExt cx="22" cy="17"/>
                            </a:xfrm>
                          </p:grpSpPr>
                          <p:sp>
                            <p:nvSpPr>
                              <p:cNvPr id="1288303" name="Freeform 111"/>
                              <p:cNvSpPr>
                                <a:spLocks/>
                              </p:cNvSpPr>
                              <p:nvPr/>
                            </p:nvSpPr>
                            <p:spPr bwMode="auto">
                              <a:xfrm>
                                <a:off x="2418"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304" name="Freeform 112"/>
                              <p:cNvSpPr>
                                <a:spLocks/>
                              </p:cNvSpPr>
                              <p:nvPr/>
                            </p:nvSpPr>
                            <p:spPr bwMode="auto">
                              <a:xfrm>
                                <a:off x="2423"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nvGrpSpPr>
                          <p:cNvPr id="1288305" name="Group 113"/>
                          <p:cNvGrpSpPr>
                            <a:grpSpLocks/>
                          </p:cNvGrpSpPr>
                          <p:nvPr/>
                        </p:nvGrpSpPr>
                        <p:grpSpPr bwMode="auto">
                          <a:xfrm>
                            <a:off x="2427" y="2348"/>
                            <a:ext cx="32" cy="17"/>
                            <a:chOff x="2427" y="2348"/>
                            <a:chExt cx="32" cy="17"/>
                          </a:xfrm>
                        </p:grpSpPr>
                        <p:grpSp>
                          <p:nvGrpSpPr>
                            <p:cNvPr id="1288306" name="Group 114"/>
                            <p:cNvGrpSpPr>
                              <a:grpSpLocks/>
                            </p:cNvGrpSpPr>
                            <p:nvPr/>
                          </p:nvGrpSpPr>
                          <p:grpSpPr bwMode="auto">
                            <a:xfrm>
                              <a:off x="2427" y="2348"/>
                              <a:ext cx="23" cy="17"/>
                              <a:chOff x="2427" y="2348"/>
                              <a:chExt cx="23" cy="17"/>
                            </a:xfrm>
                          </p:grpSpPr>
                          <p:sp>
                            <p:nvSpPr>
                              <p:cNvPr id="1288307" name="Freeform 115"/>
                              <p:cNvSpPr>
                                <a:spLocks/>
                              </p:cNvSpPr>
                              <p:nvPr/>
                            </p:nvSpPr>
                            <p:spPr bwMode="auto">
                              <a:xfrm>
                                <a:off x="2427"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308" name="Freeform 116"/>
                              <p:cNvSpPr>
                                <a:spLocks/>
                              </p:cNvSpPr>
                              <p:nvPr/>
                            </p:nvSpPr>
                            <p:spPr bwMode="auto">
                              <a:xfrm>
                                <a:off x="2433"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309" name="Group 117"/>
                            <p:cNvGrpSpPr>
                              <a:grpSpLocks/>
                            </p:cNvGrpSpPr>
                            <p:nvPr/>
                          </p:nvGrpSpPr>
                          <p:grpSpPr bwMode="auto">
                            <a:xfrm>
                              <a:off x="2437" y="2348"/>
                              <a:ext cx="22" cy="17"/>
                              <a:chOff x="2437" y="2348"/>
                              <a:chExt cx="22" cy="17"/>
                            </a:xfrm>
                          </p:grpSpPr>
                          <p:sp>
                            <p:nvSpPr>
                              <p:cNvPr id="1288310" name="Freeform 118"/>
                              <p:cNvSpPr>
                                <a:spLocks/>
                              </p:cNvSpPr>
                              <p:nvPr/>
                            </p:nvSpPr>
                            <p:spPr bwMode="auto">
                              <a:xfrm>
                                <a:off x="2437"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311" name="Freeform 119"/>
                              <p:cNvSpPr>
                                <a:spLocks/>
                              </p:cNvSpPr>
                              <p:nvPr/>
                            </p:nvSpPr>
                            <p:spPr bwMode="auto">
                              <a:xfrm>
                                <a:off x="2442"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grpSp>
                  <p:grpSp>
                    <p:nvGrpSpPr>
                      <p:cNvPr id="1288312" name="Group 120"/>
                      <p:cNvGrpSpPr>
                        <a:grpSpLocks/>
                      </p:cNvGrpSpPr>
                      <p:nvPr/>
                    </p:nvGrpSpPr>
                    <p:grpSpPr bwMode="auto">
                      <a:xfrm>
                        <a:off x="2447" y="2348"/>
                        <a:ext cx="90" cy="17"/>
                        <a:chOff x="2447" y="2348"/>
                        <a:chExt cx="90" cy="17"/>
                      </a:xfrm>
                    </p:grpSpPr>
                    <p:grpSp>
                      <p:nvGrpSpPr>
                        <p:cNvPr id="1288313" name="Group 121"/>
                        <p:cNvGrpSpPr>
                          <a:grpSpLocks/>
                        </p:cNvGrpSpPr>
                        <p:nvPr/>
                      </p:nvGrpSpPr>
                      <p:grpSpPr bwMode="auto">
                        <a:xfrm>
                          <a:off x="2447" y="2348"/>
                          <a:ext cx="51" cy="17"/>
                          <a:chOff x="2447" y="2348"/>
                          <a:chExt cx="51" cy="17"/>
                        </a:xfrm>
                      </p:grpSpPr>
                      <p:grpSp>
                        <p:nvGrpSpPr>
                          <p:cNvPr id="1288314" name="Group 122"/>
                          <p:cNvGrpSpPr>
                            <a:grpSpLocks/>
                          </p:cNvGrpSpPr>
                          <p:nvPr/>
                        </p:nvGrpSpPr>
                        <p:grpSpPr bwMode="auto">
                          <a:xfrm>
                            <a:off x="2447" y="2348"/>
                            <a:ext cx="31" cy="17"/>
                            <a:chOff x="2447" y="2348"/>
                            <a:chExt cx="31" cy="17"/>
                          </a:xfrm>
                        </p:grpSpPr>
                        <p:grpSp>
                          <p:nvGrpSpPr>
                            <p:cNvPr id="1288315" name="Group 123"/>
                            <p:cNvGrpSpPr>
                              <a:grpSpLocks/>
                            </p:cNvGrpSpPr>
                            <p:nvPr/>
                          </p:nvGrpSpPr>
                          <p:grpSpPr bwMode="auto">
                            <a:xfrm>
                              <a:off x="2447" y="2348"/>
                              <a:ext cx="21" cy="17"/>
                              <a:chOff x="2447" y="2348"/>
                              <a:chExt cx="21" cy="17"/>
                            </a:xfrm>
                          </p:grpSpPr>
                          <p:sp>
                            <p:nvSpPr>
                              <p:cNvPr id="1288316" name="Freeform 124"/>
                              <p:cNvSpPr>
                                <a:spLocks/>
                              </p:cNvSpPr>
                              <p:nvPr/>
                            </p:nvSpPr>
                            <p:spPr bwMode="auto">
                              <a:xfrm>
                                <a:off x="2447"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317" name="Freeform 125"/>
                              <p:cNvSpPr>
                                <a:spLocks/>
                              </p:cNvSpPr>
                              <p:nvPr/>
                            </p:nvSpPr>
                            <p:spPr bwMode="auto">
                              <a:xfrm>
                                <a:off x="2451"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318" name="Group 126"/>
                            <p:cNvGrpSpPr>
                              <a:grpSpLocks/>
                            </p:cNvGrpSpPr>
                            <p:nvPr/>
                          </p:nvGrpSpPr>
                          <p:grpSpPr bwMode="auto">
                            <a:xfrm>
                              <a:off x="2457" y="2348"/>
                              <a:ext cx="21" cy="17"/>
                              <a:chOff x="2457" y="2348"/>
                              <a:chExt cx="21" cy="17"/>
                            </a:xfrm>
                          </p:grpSpPr>
                          <p:sp>
                            <p:nvSpPr>
                              <p:cNvPr id="1288319" name="Freeform 127"/>
                              <p:cNvSpPr>
                                <a:spLocks/>
                              </p:cNvSpPr>
                              <p:nvPr/>
                            </p:nvSpPr>
                            <p:spPr bwMode="auto">
                              <a:xfrm>
                                <a:off x="2457"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320" name="Freeform 128"/>
                              <p:cNvSpPr>
                                <a:spLocks/>
                              </p:cNvSpPr>
                              <p:nvPr/>
                            </p:nvSpPr>
                            <p:spPr bwMode="auto">
                              <a:xfrm>
                                <a:off x="2461"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nvGrpSpPr>
                          <p:cNvPr id="1288321" name="Group 129"/>
                          <p:cNvGrpSpPr>
                            <a:grpSpLocks/>
                          </p:cNvGrpSpPr>
                          <p:nvPr/>
                        </p:nvGrpSpPr>
                        <p:grpSpPr bwMode="auto">
                          <a:xfrm>
                            <a:off x="2466" y="2348"/>
                            <a:ext cx="32" cy="17"/>
                            <a:chOff x="2466" y="2348"/>
                            <a:chExt cx="32" cy="17"/>
                          </a:xfrm>
                        </p:grpSpPr>
                        <p:grpSp>
                          <p:nvGrpSpPr>
                            <p:cNvPr id="1288322" name="Group 130"/>
                            <p:cNvGrpSpPr>
                              <a:grpSpLocks/>
                            </p:cNvGrpSpPr>
                            <p:nvPr/>
                          </p:nvGrpSpPr>
                          <p:grpSpPr bwMode="auto">
                            <a:xfrm>
                              <a:off x="2466" y="2348"/>
                              <a:ext cx="23" cy="17"/>
                              <a:chOff x="2466" y="2348"/>
                              <a:chExt cx="23" cy="17"/>
                            </a:xfrm>
                          </p:grpSpPr>
                          <p:sp>
                            <p:nvSpPr>
                              <p:cNvPr id="1288323" name="Freeform 131"/>
                              <p:cNvSpPr>
                                <a:spLocks/>
                              </p:cNvSpPr>
                              <p:nvPr/>
                            </p:nvSpPr>
                            <p:spPr bwMode="auto">
                              <a:xfrm>
                                <a:off x="2466"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324" name="Freeform 132"/>
                              <p:cNvSpPr>
                                <a:spLocks/>
                              </p:cNvSpPr>
                              <p:nvPr/>
                            </p:nvSpPr>
                            <p:spPr bwMode="auto">
                              <a:xfrm>
                                <a:off x="2472"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325" name="Group 133"/>
                            <p:cNvGrpSpPr>
                              <a:grpSpLocks/>
                            </p:cNvGrpSpPr>
                            <p:nvPr/>
                          </p:nvGrpSpPr>
                          <p:grpSpPr bwMode="auto">
                            <a:xfrm>
                              <a:off x="2476" y="2348"/>
                              <a:ext cx="22" cy="17"/>
                              <a:chOff x="2476" y="2348"/>
                              <a:chExt cx="22" cy="17"/>
                            </a:xfrm>
                          </p:grpSpPr>
                          <p:sp>
                            <p:nvSpPr>
                              <p:cNvPr id="1288326" name="Freeform 134"/>
                              <p:cNvSpPr>
                                <a:spLocks/>
                              </p:cNvSpPr>
                              <p:nvPr/>
                            </p:nvSpPr>
                            <p:spPr bwMode="auto">
                              <a:xfrm>
                                <a:off x="2476"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327" name="Freeform 135"/>
                              <p:cNvSpPr>
                                <a:spLocks/>
                              </p:cNvSpPr>
                              <p:nvPr/>
                            </p:nvSpPr>
                            <p:spPr bwMode="auto">
                              <a:xfrm>
                                <a:off x="2481"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grpSp>
                      <p:nvGrpSpPr>
                        <p:cNvPr id="1288328" name="Group 136"/>
                        <p:cNvGrpSpPr>
                          <a:grpSpLocks/>
                        </p:cNvGrpSpPr>
                        <p:nvPr/>
                      </p:nvGrpSpPr>
                      <p:grpSpPr bwMode="auto">
                        <a:xfrm>
                          <a:off x="2486" y="2348"/>
                          <a:ext cx="51" cy="17"/>
                          <a:chOff x="2486" y="2348"/>
                          <a:chExt cx="51" cy="17"/>
                        </a:xfrm>
                      </p:grpSpPr>
                      <p:grpSp>
                        <p:nvGrpSpPr>
                          <p:cNvPr id="1288329" name="Group 137"/>
                          <p:cNvGrpSpPr>
                            <a:grpSpLocks/>
                          </p:cNvGrpSpPr>
                          <p:nvPr/>
                        </p:nvGrpSpPr>
                        <p:grpSpPr bwMode="auto">
                          <a:xfrm>
                            <a:off x="2486" y="2348"/>
                            <a:ext cx="31" cy="17"/>
                            <a:chOff x="2486" y="2348"/>
                            <a:chExt cx="31" cy="17"/>
                          </a:xfrm>
                        </p:grpSpPr>
                        <p:grpSp>
                          <p:nvGrpSpPr>
                            <p:cNvPr id="1288330" name="Group 138"/>
                            <p:cNvGrpSpPr>
                              <a:grpSpLocks/>
                            </p:cNvGrpSpPr>
                            <p:nvPr/>
                          </p:nvGrpSpPr>
                          <p:grpSpPr bwMode="auto">
                            <a:xfrm>
                              <a:off x="2486" y="2348"/>
                              <a:ext cx="22" cy="17"/>
                              <a:chOff x="2486" y="2348"/>
                              <a:chExt cx="22" cy="17"/>
                            </a:xfrm>
                          </p:grpSpPr>
                          <p:sp>
                            <p:nvSpPr>
                              <p:cNvPr id="1288331" name="Freeform 139"/>
                              <p:cNvSpPr>
                                <a:spLocks/>
                              </p:cNvSpPr>
                              <p:nvPr/>
                            </p:nvSpPr>
                            <p:spPr bwMode="auto">
                              <a:xfrm>
                                <a:off x="2486"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332" name="Freeform 140"/>
                              <p:cNvSpPr>
                                <a:spLocks/>
                              </p:cNvSpPr>
                              <p:nvPr/>
                            </p:nvSpPr>
                            <p:spPr bwMode="auto">
                              <a:xfrm>
                                <a:off x="2491"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333" name="Group 141"/>
                            <p:cNvGrpSpPr>
                              <a:grpSpLocks/>
                            </p:cNvGrpSpPr>
                            <p:nvPr/>
                          </p:nvGrpSpPr>
                          <p:grpSpPr bwMode="auto">
                            <a:xfrm>
                              <a:off x="2496" y="2348"/>
                              <a:ext cx="21" cy="17"/>
                              <a:chOff x="2496" y="2348"/>
                              <a:chExt cx="21" cy="17"/>
                            </a:xfrm>
                          </p:grpSpPr>
                          <p:sp>
                            <p:nvSpPr>
                              <p:cNvPr id="1288334" name="Freeform 142"/>
                              <p:cNvSpPr>
                                <a:spLocks/>
                              </p:cNvSpPr>
                              <p:nvPr/>
                            </p:nvSpPr>
                            <p:spPr bwMode="auto">
                              <a:xfrm>
                                <a:off x="2496"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335" name="Freeform 143"/>
                              <p:cNvSpPr>
                                <a:spLocks/>
                              </p:cNvSpPr>
                              <p:nvPr/>
                            </p:nvSpPr>
                            <p:spPr bwMode="auto">
                              <a:xfrm>
                                <a:off x="2500"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nvGrpSpPr>
                          <p:cNvPr id="1288336" name="Group 144"/>
                          <p:cNvGrpSpPr>
                            <a:grpSpLocks/>
                          </p:cNvGrpSpPr>
                          <p:nvPr/>
                        </p:nvGrpSpPr>
                        <p:grpSpPr bwMode="auto">
                          <a:xfrm>
                            <a:off x="2505" y="2348"/>
                            <a:ext cx="32" cy="17"/>
                            <a:chOff x="2505" y="2348"/>
                            <a:chExt cx="32" cy="17"/>
                          </a:xfrm>
                        </p:grpSpPr>
                        <p:grpSp>
                          <p:nvGrpSpPr>
                            <p:cNvPr id="1288337" name="Group 145"/>
                            <p:cNvGrpSpPr>
                              <a:grpSpLocks/>
                            </p:cNvGrpSpPr>
                            <p:nvPr/>
                          </p:nvGrpSpPr>
                          <p:grpSpPr bwMode="auto">
                            <a:xfrm>
                              <a:off x="2505" y="2348"/>
                              <a:ext cx="22" cy="17"/>
                              <a:chOff x="2505" y="2348"/>
                              <a:chExt cx="22" cy="17"/>
                            </a:xfrm>
                          </p:grpSpPr>
                          <p:sp>
                            <p:nvSpPr>
                              <p:cNvPr id="1288338" name="Freeform 146"/>
                              <p:cNvSpPr>
                                <a:spLocks/>
                              </p:cNvSpPr>
                              <p:nvPr/>
                            </p:nvSpPr>
                            <p:spPr bwMode="auto">
                              <a:xfrm>
                                <a:off x="2505"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339" name="Freeform 147"/>
                              <p:cNvSpPr>
                                <a:spLocks/>
                              </p:cNvSpPr>
                              <p:nvPr/>
                            </p:nvSpPr>
                            <p:spPr bwMode="auto">
                              <a:xfrm>
                                <a:off x="2510"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340" name="Group 148"/>
                            <p:cNvGrpSpPr>
                              <a:grpSpLocks/>
                            </p:cNvGrpSpPr>
                            <p:nvPr/>
                          </p:nvGrpSpPr>
                          <p:grpSpPr bwMode="auto">
                            <a:xfrm>
                              <a:off x="2515" y="2348"/>
                              <a:ext cx="22" cy="17"/>
                              <a:chOff x="2515" y="2348"/>
                              <a:chExt cx="22" cy="17"/>
                            </a:xfrm>
                          </p:grpSpPr>
                          <p:sp>
                            <p:nvSpPr>
                              <p:cNvPr id="1288341" name="Freeform 149"/>
                              <p:cNvSpPr>
                                <a:spLocks/>
                              </p:cNvSpPr>
                              <p:nvPr/>
                            </p:nvSpPr>
                            <p:spPr bwMode="auto">
                              <a:xfrm>
                                <a:off x="2515"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342" name="Freeform 150"/>
                              <p:cNvSpPr>
                                <a:spLocks/>
                              </p:cNvSpPr>
                              <p:nvPr/>
                            </p:nvSpPr>
                            <p:spPr bwMode="auto">
                              <a:xfrm>
                                <a:off x="2520"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grpSp>
                </p:grpSp>
              </p:grpSp>
            </p:grpSp>
            <p:grpSp>
              <p:nvGrpSpPr>
                <p:cNvPr id="1288343" name="Group 151"/>
                <p:cNvGrpSpPr>
                  <a:grpSpLocks/>
                </p:cNvGrpSpPr>
                <p:nvPr/>
              </p:nvGrpSpPr>
              <p:grpSpPr bwMode="auto">
                <a:xfrm>
                  <a:off x="2218" y="2286"/>
                  <a:ext cx="297" cy="36"/>
                  <a:chOff x="2218" y="2286"/>
                  <a:chExt cx="297" cy="36"/>
                </a:xfrm>
              </p:grpSpPr>
              <p:sp>
                <p:nvSpPr>
                  <p:cNvPr id="1288344" name="Rectangle 152"/>
                  <p:cNvSpPr>
                    <a:spLocks noChangeArrowheads="1"/>
                  </p:cNvSpPr>
                  <p:nvPr/>
                </p:nvSpPr>
                <p:spPr bwMode="auto">
                  <a:xfrm>
                    <a:off x="2218" y="2286"/>
                    <a:ext cx="54" cy="36"/>
                  </a:xfrm>
                  <a:prstGeom prst="rect">
                    <a:avLst/>
                  </a:prstGeom>
                  <a:solidFill>
                    <a:srgbClr val="C0C0C0"/>
                  </a:solidFill>
                  <a:ln w="12700">
                    <a:solidFill>
                      <a:srgbClr val="000000"/>
                    </a:solidFill>
                    <a:miter lim="800000"/>
                    <a:headEnd/>
                    <a:tailEnd/>
                  </a:ln>
                  <a:effectLst/>
                </p:spPr>
                <p:txBody>
                  <a:bodyPr wrap="none" anchor="ctr"/>
                  <a:lstStyle/>
                  <a:p>
                    <a:endParaRPr lang="en-US"/>
                  </a:p>
                </p:txBody>
              </p:sp>
              <p:sp>
                <p:nvSpPr>
                  <p:cNvPr id="1288345" name="Rectangle 153"/>
                  <p:cNvSpPr>
                    <a:spLocks noChangeArrowheads="1"/>
                  </p:cNvSpPr>
                  <p:nvPr/>
                </p:nvSpPr>
                <p:spPr bwMode="auto">
                  <a:xfrm>
                    <a:off x="2286" y="2286"/>
                    <a:ext cx="81" cy="36"/>
                  </a:xfrm>
                  <a:prstGeom prst="rect">
                    <a:avLst/>
                  </a:prstGeom>
                  <a:solidFill>
                    <a:srgbClr val="C0C0C0"/>
                  </a:solidFill>
                  <a:ln w="12700">
                    <a:solidFill>
                      <a:srgbClr val="000000"/>
                    </a:solidFill>
                    <a:miter lim="800000"/>
                    <a:headEnd/>
                    <a:tailEnd/>
                  </a:ln>
                  <a:effectLst/>
                </p:spPr>
                <p:txBody>
                  <a:bodyPr wrap="none" anchor="ctr"/>
                  <a:lstStyle/>
                  <a:p>
                    <a:endParaRPr lang="en-US"/>
                  </a:p>
                </p:txBody>
              </p:sp>
              <p:sp>
                <p:nvSpPr>
                  <p:cNvPr id="1288346" name="Rectangle 154"/>
                  <p:cNvSpPr>
                    <a:spLocks noChangeArrowheads="1"/>
                  </p:cNvSpPr>
                  <p:nvPr/>
                </p:nvSpPr>
                <p:spPr bwMode="auto">
                  <a:xfrm>
                    <a:off x="2382" y="2286"/>
                    <a:ext cx="89" cy="36"/>
                  </a:xfrm>
                  <a:prstGeom prst="rect">
                    <a:avLst/>
                  </a:prstGeom>
                  <a:solidFill>
                    <a:srgbClr val="C0C0C0"/>
                  </a:solidFill>
                  <a:ln w="12700">
                    <a:solidFill>
                      <a:srgbClr val="000000"/>
                    </a:solidFill>
                    <a:miter lim="800000"/>
                    <a:headEnd/>
                    <a:tailEnd/>
                  </a:ln>
                  <a:effectLst/>
                </p:spPr>
                <p:txBody>
                  <a:bodyPr wrap="none" anchor="ctr"/>
                  <a:lstStyle/>
                  <a:p>
                    <a:endParaRPr lang="en-US"/>
                  </a:p>
                </p:txBody>
              </p:sp>
              <p:sp>
                <p:nvSpPr>
                  <p:cNvPr id="1288347" name="Rectangle 155"/>
                  <p:cNvSpPr>
                    <a:spLocks noChangeArrowheads="1"/>
                  </p:cNvSpPr>
                  <p:nvPr/>
                </p:nvSpPr>
                <p:spPr bwMode="auto">
                  <a:xfrm>
                    <a:off x="2485" y="2286"/>
                    <a:ext cx="30" cy="36"/>
                  </a:xfrm>
                  <a:prstGeom prst="rect">
                    <a:avLst/>
                  </a:prstGeom>
                  <a:solidFill>
                    <a:srgbClr val="C0C0C0"/>
                  </a:solidFill>
                  <a:ln w="12700">
                    <a:solidFill>
                      <a:srgbClr val="000000"/>
                    </a:solidFill>
                    <a:miter lim="800000"/>
                    <a:headEnd/>
                    <a:tailEnd/>
                  </a:ln>
                  <a:effectLst/>
                </p:spPr>
                <p:txBody>
                  <a:bodyPr wrap="none" anchor="ctr"/>
                  <a:lstStyle/>
                  <a:p>
                    <a:endParaRPr lang="en-US"/>
                  </a:p>
                </p:txBody>
              </p:sp>
            </p:grpSp>
          </p:grpSp>
          <p:grpSp>
            <p:nvGrpSpPr>
              <p:cNvPr id="1288348" name="Group 156"/>
              <p:cNvGrpSpPr>
                <a:grpSpLocks/>
              </p:cNvGrpSpPr>
              <p:nvPr/>
            </p:nvGrpSpPr>
            <p:grpSpPr bwMode="auto">
              <a:xfrm>
                <a:off x="2490" y="2289"/>
                <a:ext cx="23" cy="22"/>
                <a:chOff x="2490" y="2289"/>
                <a:chExt cx="23" cy="22"/>
              </a:xfrm>
            </p:grpSpPr>
            <p:sp>
              <p:nvSpPr>
                <p:cNvPr id="1288349" name="Rectangle 157"/>
                <p:cNvSpPr>
                  <a:spLocks noChangeArrowheads="1"/>
                </p:cNvSpPr>
                <p:nvPr/>
              </p:nvSpPr>
              <p:spPr bwMode="auto">
                <a:xfrm>
                  <a:off x="2503" y="2291"/>
                  <a:ext cx="8" cy="11"/>
                </a:xfrm>
                <a:prstGeom prst="rect">
                  <a:avLst/>
                </a:prstGeom>
                <a:solidFill>
                  <a:srgbClr val="000000"/>
                </a:solidFill>
                <a:ln w="12700">
                  <a:solidFill>
                    <a:srgbClr val="000000"/>
                  </a:solidFill>
                  <a:miter lim="800000"/>
                  <a:headEnd/>
                  <a:tailEnd/>
                </a:ln>
                <a:effectLst/>
              </p:spPr>
              <p:txBody>
                <a:bodyPr wrap="none" anchor="ctr"/>
                <a:lstStyle/>
                <a:p>
                  <a:endParaRPr lang="en-US"/>
                </a:p>
              </p:txBody>
            </p:sp>
            <p:sp>
              <p:nvSpPr>
                <p:cNvPr id="1288350" name="Rectangle 158"/>
                <p:cNvSpPr>
                  <a:spLocks noChangeArrowheads="1"/>
                </p:cNvSpPr>
                <p:nvPr/>
              </p:nvSpPr>
              <p:spPr bwMode="auto">
                <a:xfrm>
                  <a:off x="2505" y="2296"/>
                  <a:ext cx="8" cy="8"/>
                </a:xfrm>
                <a:prstGeom prst="rect">
                  <a:avLst/>
                </a:prstGeom>
                <a:solidFill>
                  <a:srgbClr val="C0C0C0"/>
                </a:solidFill>
                <a:ln w="12700">
                  <a:solidFill>
                    <a:srgbClr val="000000"/>
                  </a:solidFill>
                  <a:miter lim="800000"/>
                  <a:headEnd/>
                  <a:tailEnd/>
                </a:ln>
                <a:effectLst/>
              </p:spPr>
              <p:txBody>
                <a:bodyPr wrap="none" anchor="ctr"/>
                <a:lstStyle/>
                <a:p>
                  <a:endParaRPr lang="en-US"/>
                </a:p>
              </p:txBody>
            </p:sp>
            <p:grpSp>
              <p:nvGrpSpPr>
                <p:cNvPr id="1288351" name="Group 159"/>
                <p:cNvGrpSpPr>
                  <a:grpSpLocks/>
                </p:cNvGrpSpPr>
                <p:nvPr/>
              </p:nvGrpSpPr>
              <p:grpSpPr bwMode="auto">
                <a:xfrm>
                  <a:off x="2490" y="2289"/>
                  <a:ext cx="8" cy="22"/>
                  <a:chOff x="2490" y="2289"/>
                  <a:chExt cx="8" cy="22"/>
                </a:xfrm>
              </p:grpSpPr>
              <p:sp>
                <p:nvSpPr>
                  <p:cNvPr id="1288352" name="Rectangle 160"/>
                  <p:cNvSpPr>
                    <a:spLocks noChangeArrowheads="1"/>
                  </p:cNvSpPr>
                  <p:nvPr/>
                </p:nvSpPr>
                <p:spPr bwMode="auto">
                  <a:xfrm>
                    <a:off x="2490" y="2289"/>
                    <a:ext cx="8" cy="8"/>
                  </a:xfrm>
                  <a:prstGeom prst="rect">
                    <a:avLst/>
                  </a:prstGeom>
                  <a:solidFill>
                    <a:srgbClr val="C0C0C0"/>
                  </a:solidFill>
                  <a:ln w="12700">
                    <a:solidFill>
                      <a:srgbClr val="000000"/>
                    </a:solidFill>
                    <a:miter lim="800000"/>
                    <a:headEnd/>
                    <a:tailEnd/>
                  </a:ln>
                  <a:effectLst/>
                </p:spPr>
                <p:txBody>
                  <a:bodyPr wrap="none" anchor="ctr"/>
                  <a:lstStyle/>
                  <a:p>
                    <a:endParaRPr lang="en-US"/>
                  </a:p>
                </p:txBody>
              </p:sp>
              <p:sp>
                <p:nvSpPr>
                  <p:cNvPr id="1288353" name="Rectangle 161"/>
                  <p:cNvSpPr>
                    <a:spLocks noChangeArrowheads="1"/>
                  </p:cNvSpPr>
                  <p:nvPr/>
                </p:nvSpPr>
                <p:spPr bwMode="auto">
                  <a:xfrm>
                    <a:off x="2490" y="2303"/>
                    <a:ext cx="8" cy="8"/>
                  </a:xfrm>
                  <a:prstGeom prst="rect">
                    <a:avLst/>
                  </a:prstGeom>
                  <a:solidFill>
                    <a:srgbClr val="C0C0C0"/>
                  </a:solidFill>
                  <a:ln w="12700">
                    <a:solidFill>
                      <a:srgbClr val="000000"/>
                    </a:solidFill>
                    <a:miter lim="800000"/>
                    <a:headEnd/>
                    <a:tailEnd/>
                  </a:ln>
                  <a:effectLst/>
                </p:spPr>
                <p:txBody>
                  <a:bodyPr wrap="none" anchor="ctr"/>
                  <a:lstStyle/>
                  <a:p>
                    <a:endParaRPr lang="en-US"/>
                  </a:p>
                </p:txBody>
              </p:sp>
            </p:grpSp>
          </p:grpSp>
          <p:grpSp>
            <p:nvGrpSpPr>
              <p:cNvPr id="1288354" name="Group 162"/>
              <p:cNvGrpSpPr>
                <a:grpSpLocks/>
              </p:cNvGrpSpPr>
              <p:nvPr/>
            </p:nvGrpSpPr>
            <p:grpSpPr bwMode="auto">
              <a:xfrm>
                <a:off x="2289" y="2289"/>
                <a:ext cx="79" cy="36"/>
                <a:chOff x="2289" y="2289"/>
                <a:chExt cx="79" cy="36"/>
              </a:xfrm>
            </p:grpSpPr>
            <p:grpSp>
              <p:nvGrpSpPr>
                <p:cNvPr id="1288355" name="Group 163"/>
                <p:cNvGrpSpPr>
                  <a:grpSpLocks/>
                </p:cNvGrpSpPr>
                <p:nvPr/>
              </p:nvGrpSpPr>
              <p:grpSpPr bwMode="auto">
                <a:xfrm>
                  <a:off x="2289" y="2292"/>
                  <a:ext cx="76" cy="19"/>
                  <a:chOff x="2289" y="2292"/>
                  <a:chExt cx="76" cy="19"/>
                </a:xfrm>
              </p:grpSpPr>
              <p:sp>
                <p:nvSpPr>
                  <p:cNvPr id="1288356" name="Rectangle 164"/>
                  <p:cNvSpPr>
                    <a:spLocks noChangeArrowheads="1"/>
                  </p:cNvSpPr>
                  <p:nvPr/>
                </p:nvSpPr>
                <p:spPr bwMode="auto">
                  <a:xfrm>
                    <a:off x="2318" y="2292"/>
                    <a:ext cx="18" cy="8"/>
                  </a:xfrm>
                  <a:prstGeom prst="rect">
                    <a:avLst/>
                  </a:prstGeom>
                  <a:solidFill>
                    <a:srgbClr val="808080"/>
                  </a:solidFill>
                  <a:ln w="12700">
                    <a:solidFill>
                      <a:srgbClr val="000000"/>
                    </a:solidFill>
                    <a:miter lim="800000"/>
                    <a:headEnd/>
                    <a:tailEnd/>
                  </a:ln>
                  <a:effectLst/>
                </p:spPr>
                <p:txBody>
                  <a:bodyPr wrap="none" anchor="ctr"/>
                  <a:lstStyle/>
                  <a:p>
                    <a:endParaRPr lang="en-US"/>
                  </a:p>
                </p:txBody>
              </p:sp>
              <p:sp>
                <p:nvSpPr>
                  <p:cNvPr id="1288357" name="Rectangle 165"/>
                  <p:cNvSpPr>
                    <a:spLocks noChangeArrowheads="1"/>
                  </p:cNvSpPr>
                  <p:nvPr/>
                </p:nvSpPr>
                <p:spPr bwMode="auto">
                  <a:xfrm>
                    <a:off x="2318" y="2300"/>
                    <a:ext cx="18" cy="8"/>
                  </a:xfrm>
                  <a:prstGeom prst="rect">
                    <a:avLst/>
                  </a:prstGeom>
                  <a:solidFill>
                    <a:srgbClr val="000000"/>
                  </a:solidFill>
                  <a:ln w="12700">
                    <a:solidFill>
                      <a:srgbClr val="000000"/>
                    </a:solidFill>
                    <a:miter lim="800000"/>
                    <a:headEnd/>
                    <a:tailEnd/>
                  </a:ln>
                  <a:effectLst/>
                </p:spPr>
                <p:txBody>
                  <a:bodyPr wrap="none" anchor="ctr"/>
                  <a:lstStyle/>
                  <a:p>
                    <a:endParaRPr lang="en-US"/>
                  </a:p>
                </p:txBody>
              </p:sp>
              <p:sp>
                <p:nvSpPr>
                  <p:cNvPr id="1288358" name="Rectangle 166"/>
                  <p:cNvSpPr>
                    <a:spLocks noChangeArrowheads="1"/>
                  </p:cNvSpPr>
                  <p:nvPr/>
                </p:nvSpPr>
                <p:spPr bwMode="auto">
                  <a:xfrm>
                    <a:off x="2289" y="2295"/>
                    <a:ext cx="76" cy="16"/>
                  </a:xfrm>
                  <a:prstGeom prst="rect">
                    <a:avLst/>
                  </a:prstGeom>
                  <a:solidFill>
                    <a:srgbClr val="000000"/>
                  </a:solidFill>
                  <a:ln w="9525">
                    <a:noFill/>
                    <a:miter lim="800000"/>
                    <a:headEnd/>
                    <a:tailEnd/>
                  </a:ln>
                  <a:effectLst/>
                </p:spPr>
                <p:txBody>
                  <a:bodyPr wrap="none" anchor="ctr"/>
                  <a:lstStyle/>
                  <a:p>
                    <a:endParaRPr lang="en-US"/>
                  </a:p>
                </p:txBody>
              </p:sp>
            </p:grpSp>
            <p:sp>
              <p:nvSpPr>
                <p:cNvPr id="1288359" name="Rectangle 167"/>
                <p:cNvSpPr>
                  <a:spLocks noChangeArrowheads="1"/>
                </p:cNvSpPr>
                <p:nvPr/>
              </p:nvSpPr>
              <p:spPr bwMode="auto">
                <a:xfrm>
                  <a:off x="2290" y="2289"/>
                  <a:ext cx="8" cy="8"/>
                </a:xfrm>
                <a:prstGeom prst="rect">
                  <a:avLst/>
                </a:prstGeom>
                <a:solidFill>
                  <a:srgbClr val="008000"/>
                </a:solidFill>
                <a:ln w="12700">
                  <a:solidFill>
                    <a:srgbClr val="000000"/>
                  </a:solidFill>
                  <a:miter lim="800000"/>
                  <a:headEnd/>
                  <a:tailEnd/>
                </a:ln>
                <a:effectLst/>
              </p:spPr>
              <p:txBody>
                <a:bodyPr wrap="none" anchor="ctr"/>
                <a:lstStyle/>
                <a:p>
                  <a:endParaRPr lang="en-US"/>
                </a:p>
              </p:txBody>
            </p:sp>
            <p:sp>
              <p:nvSpPr>
                <p:cNvPr id="1288360" name="Rectangle 168"/>
                <p:cNvSpPr>
                  <a:spLocks noChangeArrowheads="1"/>
                </p:cNvSpPr>
                <p:nvPr/>
              </p:nvSpPr>
              <p:spPr bwMode="auto">
                <a:xfrm>
                  <a:off x="2360" y="2317"/>
                  <a:ext cx="8" cy="8"/>
                </a:xfrm>
                <a:prstGeom prst="rect">
                  <a:avLst/>
                </a:prstGeom>
                <a:solidFill>
                  <a:srgbClr val="000000"/>
                </a:solidFill>
                <a:ln w="12700">
                  <a:solidFill>
                    <a:srgbClr val="000000"/>
                  </a:solidFill>
                  <a:miter lim="800000"/>
                  <a:headEnd/>
                  <a:tailEnd/>
                </a:ln>
                <a:effectLst/>
              </p:spPr>
              <p:txBody>
                <a:bodyPr wrap="none" anchor="ctr"/>
                <a:lstStyle/>
                <a:p>
                  <a:endParaRPr lang="en-US"/>
                </a:p>
              </p:txBody>
            </p:sp>
          </p:grpSp>
          <p:grpSp>
            <p:nvGrpSpPr>
              <p:cNvPr id="1288361" name="Group 169"/>
              <p:cNvGrpSpPr>
                <a:grpSpLocks/>
              </p:cNvGrpSpPr>
              <p:nvPr/>
            </p:nvGrpSpPr>
            <p:grpSpPr bwMode="auto">
              <a:xfrm>
                <a:off x="2214" y="2319"/>
                <a:ext cx="72" cy="17"/>
                <a:chOff x="2214" y="2319"/>
                <a:chExt cx="72" cy="17"/>
              </a:xfrm>
            </p:grpSpPr>
            <p:grpSp>
              <p:nvGrpSpPr>
                <p:cNvPr id="1288362" name="Group 170"/>
                <p:cNvGrpSpPr>
                  <a:grpSpLocks/>
                </p:cNvGrpSpPr>
                <p:nvPr/>
              </p:nvGrpSpPr>
              <p:grpSpPr bwMode="auto">
                <a:xfrm>
                  <a:off x="2214" y="2319"/>
                  <a:ext cx="44" cy="17"/>
                  <a:chOff x="2214" y="2319"/>
                  <a:chExt cx="44" cy="17"/>
                </a:xfrm>
              </p:grpSpPr>
              <p:grpSp>
                <p:nvGrpSpPr>
                  <p:cNvPr id="1288363" name="Group 171"/>
                  <p:cNvGrpSpPr>
                    <a:grpSpLocks/>
                  </p:cNvGrpSpPr>
                  <p:nvPr/>
                </p:nvGrpSpPr>
                <p:grpSpPr bwMode="auto">
                  <a:xfrm>
                    <a:off x="2214" y="2319"/>
                    <a:ext cx="28" cy="17"/>
                    <a:chOff x="2214" y="2319"/>
                    <a:chExt cx="28" cy="17"/>
                  </a:xfrm>
                </p:grpSpPr>
                <p:grpSp>
                  <p:nvGrpSpPr>
                    <p:cNvPr id="1288364" name="Group 172"/>
                    <p:cNvGrpSpPr>
                      <a:grpSpLocks/>
                    </p:cNvGrpSpPr>
                    <p:nvPr/>
                  </p:nvGrpSpPr>
                  <p:grpSpPr bwMode="auto">
                    <a:xfrm>
                      <a:off x="2214" y="2319"/>
                      <a:ext cx="21" cy="17"/>
                      <a:chOff x="2214" y="2319"/>
                      <a:chExt cx="21" cy="17"/>
                    </a:xfrm>
                  </p:grpSpPr>
                  <p:sp>
                    <p:nvSpPr>
                      <p:cNvPr id="1288365" name="Freeform 173"/>
                      <p:cNvSpPr>
                        <a:spLocks/>
                      </p:cNvSpPr>
                      <p:nvPr/>
                    </p:nvSpPr>
                    <p:spPr bwMode="auto">
                      <a:xfrm>
                        <a:off x="2214"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366" name="Freeform 174"/>
                      <p:cNvSpPr>
                        <a:spLocks/>
                      </p:cNvSpPr>
                      <p:nvPr/>
                    </p:nvSpPr>
                    <p:spPr bwMode="auto">
                      <a:xfrm>
                        <a:off x="2218"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367" name="Group 175"/>
                    <p:cNvGrpSpPr>
                      <a:grpSpLocks/>
                    </p:cNvGrpSpPr>
                    <p:nvPr/>
                  </p:nvGrpSpPr>
                  <p:grpSpPr bwMode="auto">
                    <a:xfrm>
                      <a:off x="2222" y="2319"/>
                      <a:ext cx="20" cy="17"/>
                      <a:chOff x="2222" y="2319"/>
                      <a:chExt cx="20" cy="17"/>
                    </a:xfrm>
                  </p:grpSpPr>
                  <p:sp>
                    <p:nvSpPr>
                      <p:cNvPr id="1288368" name="Freeform 176"/>
                      <p:cNvSpPr>
                        <a:spLocks/>
                      </p:cNvSpPr>
                      <p:nvPr/>
                    </p:nvSpPr>
                    <p:spPr bwMode="auto">
                      <a:xfrm>
                        <a:off x="2222"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369" name="Freeform 177"/>
                      <p:cNvSpPr>
                        <a:spLocks/>
                      </p:cNvSpPr>
                      <p:nvPr/>
                    </p:nvSpPr>
                    <p:spPr bwMode="auto">
                      <a:xfrm>
                        <a:off x="2225"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nvGrpSpPr>
                  <p:cNvPr id="1288370" name="Group 178"/>
                  <p:cNvGrpSpPr>
                    <a:grpSpLocks/>
                  </p:cNvGrpSpPr>
                  <p:nvPr/>
                </p:nvGrpSpPr>
                <p:grpSpPr bwMode="auto">
                  <a:xfrm>
                    <a:off x="2229" y="2319"/>
                    <a:ext cx="29" cy="17"/>
                    <a:chOff x="2229" y="2319"/>
                    <a:chExt cx="29" cy="17"/>
                  </a:xfrm>
                </p:grpSpPr>
                <p:grpSp>
                  <p:nvGrpSpPr>
                    <p:cNvPr id="1288371" name="Group 179"/>
                    <p:cNvGrpSpPr>
                      <a:grpSpLocks/>
                    </p:cNvGrpSpPr>
                    <p:nvPr/>
                  </p:nvGrpSpPr>
                  <p:grpSpPr bwMode="auto">
                    <a:xfrm>
                      <a:off x="2229" y="2319"/>
                      <a:ext cx="21" cy="17"/>
                      <a:chOff x="2229" y="2319"/>
                      <a:chExt cx="21" cy="17"/>
                    </a:xfrm>
                  </p:grpSpPr>
                  <p:sp>
                    <p:nvSpPr>
                      <p:cNvPr id="1288372" name="Freeform 180"/>
                      <p:cNvSpPr>
                        <a:spLocks/>
                      </p:cNvSpPr>
                      <p:nvPr/>
                    </p:nvSpPr>
                    <p:spPr bwMode="auto">
                      <a:xfrm>
                        <a:off x="2229"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373" name="Freeform 181"/>
                      <p:cNvSpPr>
                        <a:spLocks/>
                      </p:cNvSpPr>
                      <p:nvPr/>
                    </p:nvSpPr>
                    <p:spPr bwMode="auto">
                      <a:xfrm>
                        <a:off x="2233"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374" name="Group 182"/>
                    <p:cNvGrpSpPr>
                      <a:grpSpLocks/>
                    </p:cNvGrpSpPr>
                    <p:nvPr/>
                  </p:nvGrpSpPr>
                  <p:grpSpPr bwMode="auto">
                    <a:xfrm>
                      <a:off x="2237" y="2319"/>
                      <a:ext cx="21" cy="17"/>
                      <a:chOff x="2237" y="2319"/>
                      <a:chExt cx="21" cy="17"/>
                    </a:xfrm>
                  </p:grpSpPr>
                  <p:sp>
                    <p:nvSpPr>
                      <p:cNvPr id="1288375" name="Freeform 183"/>
                      <p:cNvSpPr>
                        <a:spLocks/>
                      </p:cNvSpPr>
                      <p:nvPr/>
                    </p:nvSpPr>
                    <p:spPr bwMode="auto">
                      <a:xfrm>
                        <a:off x="2237"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376" name="Freeform 184"/>
                      <p:cNvSpPr>
                        <a:spLocks/>
                      </p:cNvSpPr>
                      <p:nvPr/>
                    </p:nvSpPr>
                    <p:spPr bwMode="auto">
                      <a:xfrm>
                        <a:off x="2241"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grpSp>
              <p:nvGrpSpPr>
                <p:cNvPr id="1288377" name="Group 185"/>
                <p:cNvGrpSpPr>
                  <a:grpSpLocks/>
                </p:cNvGrpSpPr>
                <p:nvPr/>
              </p:nvGrpSpPr>
              <p:grpSpPr bwMode="auto">
                <a:xfrm>
                  <a:off x="2244" y="2319"/>
                  <a:ext cx="42" cy="17"/>
                  <a:chOff x="2244" y="2319"/>
                  <a:chExt cx="42" cy="17"/>
                </a:xfrm>
              </p:grpSpPr>
              <p:grpSp>
                <p:nvGrpSpPr>
                  <p:cNvPr id="1288378" name="Group 186"/>
                  <p:cNvGrpSpPr>
                    <a:grpSpLocks/>
                  </p:cNvGrpSpPr>
                  <p:nvPr/>
                </p:nvGrpSpPr>
                <p:grpSpPr bwMode="auto">
                  <a:xfrm>
                    <a:off x="2244" y="2319"/>
                    <a:ext cx="28" cy="17"/>
                    <a:chOff x="2244" y="2319"/>
                    <a:chExt cx="28" cy="17"/>
                  </a:xfrm>
                </p:grpSpPr>
                <p:grpSp>
                  <p:nvGrpSpPr>
                    <p:cNvPr id="1288379" name="Group 187"/>
                    <p:cNvGrpSpPr>
                      <a:grpSpLocks/>
                    </p:cNvGrpSpPr>
                    <p:nvPr/>
                  </p:nvGrpSpPr>
                  <p:grpSpPr bwMode="auto">
                    <a:xfrm>
                      <a:off x="2244" y="2319"/>
                      <a:ext cx="21" cy="17"/>
                      <a:chOff x="2244" y="2319"/>
                      <a:chExt cx="21" cy="17"/>
                    </a:xfrm>
                  </p:grpSpPr>
                  <p:sp>
                    <p:nvSpPr>
                      <p:cNvPr id="1288380" name="Freeform 188"/>
                      <p:cNvSpPr>
                        <a:spLocks/>
                      </p:cNvSpPr>
                      <p:nvPr/>
                    </p:nvSpPr>
                    <p:spPr bwMode="auto">
                      <a:xfrm>
                        <a:off x="2244"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381" name="Freeform 189"/>
                      <p:cNvSpPr>
                        <a:spLocks/>
                      </p:cNvSpPr>
                      <p:nvPr/>
                    </p:nvSpPr>
                    <p:spPr bwMode="auto">
                      <a:xfrm>
                        <a:off x="2248"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382" name="Group 190"/>
                    <p:cNvGrpSpPr>
                      <a:grpSpLocks/>
                    </p:cNvGrpSpPr>
                    <p:nvPr/>
                  </p:nvGrpSpPr>
                  <p:grpSpPr bwMode="auto">
                    <a:xfrm>
                      <a:off x="2252" y="2319"/>
                      <a:ext cx="20" cy="17"/>
                      <a:chOff x="2252" y="2319"/>
                      <a:chExt cx="20" cy="17"/>
                    </a:xfrm>
                  </p:grpSpPr>
                  <p:sp>
                    <p:nvSpPr>
                      <p:cNvPr id="1288383" name="Freeform 191"/>
                      <p:cNvSpPr>
                        <a:spLocks/>
                      </p:cNvSpPr>
                      <p:nvPr/>
                    </p:nvSpPr>
                    <p:spPr bwMode="auto">
                      <a:xfrm>
                        <a:off x="2252"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384" name="Freeform 192"/>
                      <p:cNvSpPr>
                        <a:spLocks/>
                      </p:cNvSpPr>
                      <p:nvPr/>
                    </p:nvSpPr>
                    <p:spPr bwMode="auto">
                      <a:xfrm>
                        <a:off x="2255"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nvGrpSpPr>
                  <p:cNvPr id="1288385" name="Group 193"/>
                  <p:cNvGrpSpPr>
                    <a:grpSpLocks/>
                  </p:cNvGrpSpPr>
                  <p:nvPr/>
                </p:nvGrpSpPr>
                <p:grpSpPr bwMode="auto">
                  <a:xfrm>
                    <a:off x="2259" y="2319"/>
                    <a:ext cx="27" cy="17"/>
                    <a:chOff x="2259" y="2319"/>
                    <a:chExt cx="27" cy="17"/>
                  </a:xfrm>
                </p:grpSpPr>
                <p:grpSp>
                  <p:nvGrpSpPr>
                    <p:cNvPr id="1288386" name="Group 194"/>
                    <p:cNvGrpSpPr>
                      <a:grpSpLocks/>
                    </p:cNvGrpSpPr>
                    <p:nvPr/>
                  </p:nvGrpSpPr>
                  <p:grpSpPr bwMode="auto">
                    <a:xfrm>
                      <a:off x="2259" y="2319"/>
                      <a:ext cx="20" cy="17"/>
                      <a:chOff x="2259" y="2319"/>
                      <a:chExt cx="20" cy="17"/>
                    </a:xfrm>
                  </p:grpSpPr>
                  <p:sp>
                    <p:nvSpPr>
                      <p:cNvPr id="1288387" name="Freeform 195"/>
                      <p:cNvSpPr>
                        <a:spLocks/>
                      </p:cNvSpPr>
                      <p:nvPr/>
                    </p:nvSpPr>
                    <p:spPr bwMode="auto">
                      <a:xfrm>
                        <a:off x="2259"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388" name="Freeform 196"/>
                      <p:cNvSpPr>
                        <a:spLocks/>
                      </p:cNvSpPr>
                      <p:nvPr/>
                    </p:nvSpPr>
                    <p:spPr bwMode="auto">
                      <a:xfrm>
                        <a:off x="2262"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389" name="Group 197"/>
                    <p:cNvGrpSpPr>
                      <a:grpSpLocks/>
                    </p:cNvGrpSpPr>
                    <p:nvPr/>
                  </p:nvGrpSpPr>
                  <p:grpSpPr bwMode="auto">
                    <a:xfrm>
                      <a:off x="2266" y="2319"/>
                      <a:ext cx="20" cy="17"/>
                      <a:chOff x="2266" y="2319"/>
                      <a:chExt cx="20" cy="17"/>
                    </a:xfrm>
                  </p:grpSpPr>
                  <p:sp>
                    <p:nvSpPr>
                      <p:cNvPr id="1288390" name="Freeform 198"/>
                      <p:cNvSpPr>
                        <a:spLocks/>
                      </p:cNvSpPr>
                      <p:nvPr/>
                    </p:nvSpPr>
                    <p:spPr bwMode="auto">
                      <a:xfrm>
                        <a:off x="2266"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391" name="Freeform 199"/>
                      <p:cNvSpPr>
                        <a:spLocks/>
                      </p:cNvSpPr>
                      <p:nvPr/>
                    </p:nvSpPr>
                    <p:spPr bwMode="auto">
                      <a:xfrm>
                        <a:off x="2269"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grpSp>
          <p:sp>
            <p:nvSpPr>
              <p:cNvPr id="1288392" name="Freeform 200"/>
              <p:cNvSpPr>
                <a:spLocks/>
              </p:cNvSpPr>
              <p:nvPr/>
            </p:nvSpPr>
            <p:spPr bwMode="auto">
              <a:xfrm>
                <a:off x="2215" y="2310"/>
                <a:ext cx="312" cy="17"/>
              </a:xfrm>
              <a:custGeom>
                <a:avLst/>
                <a:gdLst/>
                <a:ahLst/>
                <a:cxnLst>
                  <a:cxn ang="0">
                    <a:pos x="0" y="12"/>
                  </a:cxn>
                  <a:cxn ang="0">
                    <a:pos x="137" y="12"/>
                  </a:cxn>
                  <a:cxn ang="0">
                    <a:pos x="137" y="0"/>
                  </a:cxn>
                  <a:cxn ang="0">
                    <a:pos x="159" y="0"/>
                  </a:cxn>
                  <a:cxn ang="0">
                    <a:pos x="159" y="16"/>
                  </a:cxn>
                  <a:cxn ang="0">
                    <a:pos x="311" y="16"/>
                  </a:cxn>
                </a:cxnLst>
                <a:rect l="0" t="0" r="r" b="b"/>
                <a:pathLst>
                  <a:path w="312" h="17">
                    <a:moveTo>
                      <a:pt x="0" y="12"/>
                    </a:moveTo>
                    <a:lnTo>
                      <a:pt x="137" y="12"/>
                    </a:lnTo>
                    <a:lnTo>
                      <a:pt x="137" y="0"/>
                    </a:lnTo>
                    <a:lnTo>
                      <a:pt x="159" y="0"/>
                    </a:lnTo>
                    <a:lnTo>
                      <a:pt x="159" y="16"/>
                    </a:lnTo>
                    <a:lnTo>
                      <a:pt x="311" y="16"/>
                    </a:lnTo>
                  </a:path>
                </a:pathLst>
              </a:custGeom>
              <a:noFill/>
              <a:ln w="12700" cap="rnd" cmpd="sng">
                <a:solidFill>
                  <a:srgbClr val="000000"/>
                </a:solidFill>
                <a:prstDash val="solid"/>
                <a:round/>
                <a:headEnd type="none" w="sm" len="sm"/>
                <a:tailEnd type="none" w="sm" len="sm"/>
              </a:ln>
              <a:effectLst/>
            </p:spPr>
            <p:txBody>
              <a:bodyPr/>
              <a:lstStyle/>
              <a:p>
                <a:endParaRPr lang="en-US"/>
              </a:p>
            </p:txBody>
          </p:sp>
        </p:grpSp>
        <p:grpSp>
          <p:nvGrpSpPr>
            <p:cNvPr id="1288393" name="Group 201"/>
            <p:cNvGrpSpPr>
              <a:grpSpLocks/>
            </p:cNvGrpSpPr>
            <p:nvPr/>
          </p:nvGrpSpPr>
          <p:grpSpPr bwMode="auto">
            <a:xfrm>
              <a:off x="2106" y="2366"/>
              <a:ext cx="517" cy="69"/>
              <a:chOff x="2106" y="2366"/>
              <a:chExt cx="517" cy="69"/>
            </a:xfrm>
          </p:grpSpPr>
          <p:grpSp>
            <p:nvGrpSpPr>
              <p:cNvPr id="1288394" name="Group 202"/>
              <p:cNvGrpSpPr>
                <a:grpSpLocks/>
              </p:cNvGrpSpPr>
              <p:nvPr/>
            </p:nvGrpSpPr>
            <p:grpSpPr bwMode="auto">
              <a:xfrm>
                <a:off x="2106" y="2366"/>
                <a:ext cx="517" cy="69"/>
                <a:chOff x="2106" y="2366"/>
                <a:chExt cx="517" cy="69"/>
              </a:xfrm>
            </p:grpSpPr>
            <p:sp>
              <p:nvSpPr>
                <p:cNvPr id="1288395" name="Rectangle 203"/>
                <p:cNvSpPr>
                  <a:spLocks noChangeArrowheads="1"/>
                </p:cNvSpPr>
                <p:nvPr/>
              </p:nvSpPr>
              <p:spPr bwMode="auto">
                <a:xfrm>
                  <a:off x="2110" y="2427"/>
                  <a:ext cx="501" cy="8"/>
                </a:xfrm>
                <a:prstGeom prst="rect">
                  <a:avLst/>
                </a:prstGeom>
                <a:solidFill>
                  <a:srgbClr val="C0C0C0"/>
                </a:solidFill>
                <a:ln w="12700">
                  <a:solidFill>
                    <a:srgbClr val="000000"/>
                  </a:solidFill>
                  <a:miter lim="800000"/>
                  <a:headEnd/>
                  <a:tailEnd/>
                </a:ln>
                <a:effectLst/>
              </p:spPr>
              <p:txBody>
                <a:bodyPr wrap="none" anchor="ctr"/>
                <a:lstStyle/>
                <a:p>
                  <a:endParaRPr lang="en-US"/>
                </a:p>
              </p:txBody>
            </p:sp>
            <p:sp>
              <p:nvSpPr>
                <p:cNvPr id="1288396" name="Freeform 204"/>
                <p:cNvSpPr>
                  <a:spLocks/>
                </p:cNvSpPr>
                <p:nvPr/>
              </p:nvSpPr>
              <p:spPr bwMode="auto">
                <a:xfrm>
                  <a:off x="2106" y="2366"/>
                  <a:ext cx="517" cy="58"/>
                </a:xfrm>
                <a:custGeom>
                  <a:avLst/>
                  <a:gdLst/>
                  <a:ahLst/>
                  <a:cxnLst>
                    <a:cxn ang="0">
                      <a:pos x="0" y="57"/>
                    </a:cxn>
                    <a:cxn ang="0">
                      <a:pos x="516" y="57"/>
                    </a:cxn>
                    <a:cxn ang="0">
                      <a:pos x="486" y="0"/>
                    </a:cxn>
                    <a:cxn ang="0">
                      <a:pos x="38" y="0"/>
                    </a:cxn>
                    <a:cxn ang="0">
                      <a:pos x="0" y="57"/>
                    </a:cxn>
                  </a:cxnLst>
                  <a:rect l="0" t="0" r="r" b="b"/>
                  <a:pathLst>
                    <a:path w="517" h="58">
                      <a:moveTo>
                        <a:pt x="0" y="57"/>
                      </a:moveTo>
                      <a:lnTo>
                        <a:pt x="516" y="57"/>
                      </a:lnTo>
                      <a:lnTo>
                        <a:pt x="486" y="0"/>
                      </a:lnTo>
                      <a:lnTo>
                        <a:pt x="38" y="0"/>
                      </a:lnTo>
                      <a:lnTo>
                        <a:pt x="0" y="57"/>
                      </a:lnTo>
                    </a:path>
                  </a:pathLst>
                </a:custGeom>
                <a:solidFill>
                  <a:srgbClr val="C0C0C0"/>
                </a:solidFill>
                <a:ln w="12700" cap="rnd" cmpd="sng">
                  <a:solidFill>
                    <a:srgbClr val="000000"/>
                  </a:solidFill>
                  <a:prstDash val="solid"/>
                  <a:round/>
                  <a:headEnd/>
                  <a:tailEnd/>
                </a:ln>
                <a:effectLst/>
              </p:spPr>
              <p:txBody>
                <a:bodyPr/>
                <a:lstStyle/>
                <a:p>
                  <a:endParaRPr lang="en-US"/>
                </a:p>
              </p:txBody>
            </p:sp>
            <p:sp>
              <p:nvSpPr>
                <p:cNvPr id="1288397" name="Freeform 205"/>
                <p:cNvSpPr>
                  <a:spLocks/>
                </p:cNvSpPr>
                <p:nvPr/>
              </p:nvSpPr>
              <p:spPr bwMode="auto">
                <a:xfrm>
                  <a:off x="2122" y="2372"/>
                  <a:ext cx="484" cy="45"/>
                </a:xfrm>
                <a:custGeom>
                  <a:avLst/>
                  <a:gdLst/>
                  <a:ahLst/>
                  <a:cxnLst>
                    <a:cxn ang="0">
                      <a:pos x="28" y="0"/>
                    </a:cxn>
                    <a:cxn ang="0">
                      <a:pos x="0" y="44"/>
                    </a:cxn>
                    <a:cxn ang="0">
                      <a:pos x="483" y="44"/>
                    </a:cxn>
                    <a:cxn ang="0">
                      <a:pos x="461" y="0"/>
                    </a:cxn>
                  </a:cxnLst>
                  <a:rect l="0" t="0" r="r" b="b"/>
                  <a:pathLst>
                    <a:path w="484" h="45">
                      <a:moveTo>
                        <a:pt x="28" y="0"/>
                      </a:moveTo>
                      <a:lnTo>
                        <a:pt x="0" y="44"/>
                      </a:lnTo>
                      <a:lnTo>
                        <a:pt x="483" y="44"/>
                      </a:lnTo>
                      <a:lnTo>
                        <a:pt x="461" y="0"/>
                      </a:lnTo>
                    </a:path>
                  </a:pathLst>
                </a:custGeom>
                <a:noFill/>
                <a:ln w="12700" cap="rnd" cmpd="sng">
                  <a:solidFill>
                    <a:srgbClr val="000000"/>
                  </a:solidFill>
                  <a:prstDash val="solid"/>
                  <a:round/>
                  <a:headEnd type="none" w="sm" len="sm"/>
                  <a:tailEnd type="none" w="sm" len="sm"/>
                </a:ln>
                <a:effectLst/>
              </p:spPr>
              <p:txBody>
                <a:bodyPr/>
                <a:lstStyle/>
                <a:p>
                  <a:endParaRPr lang="en-US"/>
                </a:p>
              </p:txBody>
            </p:sp>
          </p:grpSp>
          <p:grpSp>
            <p:nvGrpSpPr>
              <p:cNvPr id="1288398" name="Group 206"/>
              <p:cNvGrpSpPr>
                <a:grpSpLocks/>
              </p:cNvGrpSpPr>
              <p:nvPr/>
            </p:nvGrpSpPr>
            <p:grpSpPr bwMode="auto">
              <a:xfrm>
                <a:off x="2164" y="2371"/>
                <a:ext cx="407" cy="23"/>
                <a:chOff x="2164" y="2371"/>
                <a:chExt cx="407" cy="23"/>
              </a:xfrm>
            </p:grpSpPr>
            <p:sp>
              <p:nvSpPr>
                <p:cNvPr id="1288399" name="Freeform 207"/>
                <p:cNvSpPr>
                  <a:spLocks/>
                </p:cNvSpPr>
                <p:nvPr/>
              </p:nvSpPr>
              <p:spPr bwMode="auto">
                <a:xfrm>
                  <a:off x="2164" y="2371"/>
                  <a:ext cx="17" cy="17"/>
                </a:xfrm>
                <a:custGeom>
                  <a:avLst/>
                  <a:gdLst/>
                  <a:ahLst/>
                  <a:cxnLst>
                    <a:cxn ang="0">
                      <a:pos x="4" y="0"/>
                    </a:cxn>
                    <a:cxn ang="0">
                      <a:pos x="16" y="0"/>
                    </a:cxn>
                    <a:cxn ang="0">
                      <a:pos x="12" y="16"/>
                    </a:cxn>
                    <a:cxn ang="0">
                      <a:pos x="0" y="16"/>
                    </a:cxn>
                    <a:cxn ang="0">
                      <a:pos x="4" y="0"/>
                    </a:cxn>
                  </a:cxnLst>
                  <a:rect l="0" t="0" r="r" b="b"/>
                  <a:pathLst>
                    <a:path w="17" h="17">
                      <a:moveTo>
                        <a:pt x="4" y="0"/>
                      </a:moveTo>
                      <a:lnTo>
                        <a:pt x="16" y="0"/>
                      </a:lnTo>
                      <a:lnTo>
                        <a:pt x="12" y="16"/>
                      </a:lnTo>
                      <a:lnTo>
                        <a:pt x="0" y="16"/>
                      </a:lnTo>
                      <a:lnTo>
                        <a:pt x="4" y="0"/>
                      </a:lnTo>
                    </a:path>
                  </a:pathLst>
                </a:custGeom>
                <a:solidFill>
                  <a:srgbClr val="808080"/>
                </a:solidFill>
                <a:ln w="12700" cap="rnd" cmpd="sng">
                  <a:solidFill>
                    <a:srgbClr val="000000"/>
                  </a:solidFill>
                  <a:prstDash val="solid"/>
                  <a:round/>
                  <a:headEnd/>
                  <a:tailEnd/>
                </a:ln>
                <a:effectLst/>
              </p:spPr>
              <p:txBody>
                <a:bodyPr/>
                <a:lstStyle/>
                <a:p>
                  <a:endParaRPr lang="en-US"/>
                </a:p>
              </p:txBody>
            </p:sp>
            <p:sp>
              <p:nvSpPr>
                <p:cNvPr id="1288400" name="Freeform 208"/>
                <p:cNvSpPr>
                  <a:spLocks/>
                </p:cNvSpPr>
                <p:nvPr/>
              </p:nvSpPr>
              <p:spPr bwMode="auto">
                <a:xfrm>
                  <a:off x="2203" y="2371"/>
                  <a:ext cx="65" cy="17"/>
                </a:xfrm>
                <a:custGeom>
                  <a:avLst/>
                  <a:gdLst/>
                  <a:ahLst/>
                  <a:cxnLst>
                    <a:cxn ang="0">
                      <a:pos x="3" y="0"/>
                    </a:cxn>
                    <a:cxn ang="0">
                      <a:pos x="64" y="0"/>
                    </a:cxn>
                    <a:cxn ang="0">
                      <a:pos x="62" y="16"/>
                    </a:cxn>
                    <a:cxn ang="0">
                      <a:pos x="0" y="16"/>
                    </a:cxn>
                    <a:cxn ang="0">
                      <a:pos x="3" y="0"/>
                    </a:cxn>
                  </a:cxnLst>
                  <a:rect l="0" t="0" r="r" b="b"/>
                  <a:pathLst>
                    <a:path w="65" h="17">
                      <a:moveTo>
                        <a:pt x="3" y="0"/>
                      </a:moveTo>
                      <a:lnTo>
                        <a:pt x="64" y="0"/>
                      </a:lnTo>
                      <a:lnTo>
                        <a:pt x="62" y="16"/>
                      </a:lnTo>
                      <a:lnTo>
                        <a:pt x="0" y="16"/>
                      </a:lnTo>
                      <a:lnTo>
                        <a:pt x="3" y="0"/>
                      </a:lnTo>
                    </a:path>
                  </a:pathLst>
                </a:custGeom>
                <a:solidFill>
                  <a:srgbClr val="808080"/>
                </a:solidFill>
                <a:ln w="12700" cap="rnd" cmpd="sng">
                  <a:solidFill>
                    <a:srgbClr val="000000"/>
                  </a:solidFill>
                  <a:prstDash val="solid"/>
                  <a:round/>
                  <a:headEnd/>
                  <a:tailEnd/>
                </a:ln>
                <a:effectLst/>
              </p:spPr>
              <p:txBody>
                <a:bodyPr/>
                <a:lstStyle/>
                <a:p>
                  <a:endParaRPr lang="en-US"/>
                </a:p>
              </p:txBody>
            </p:sp>
            <p:sp>
              <p:nvSpPr>
                <p:cNvPr id="1288401" name="Freeform 209"/>
                <p:cNvSpPr>
                  <a:spLocks/>
                </p:cNvSpPr>
                <p:nvPr/>
              </p:nvSpPr>
              <p:spPr bwMode="auto">
                <a:xfrm>
                  <a:off x="2286" y="2371"/>
                  <a:ext cx="62" cy="17"/>
                </a:xfrm>
                <a:custGeom>
                  <a:avLst/>
                  <a:gdLst/>
                  <a:ahLst/>
                  <a:cxnLst>
                    <a:cxn ang="0">
                      <a:pos x="2" y="0"/>
                    </a:cxn>
                    <a:cxn ang="0">
                      <a:pos x="61" y="0"/>
                    </a:cxn>
                    <a:cxn ang="0">
                      <a:pos x="60" y="16"/>
                    </a:cxn>
                    <a:cxn ang="0">
                      <a:pos x="0" y="16"/>
                    </a:cxn>
                    <a:cxn ang="0">
                      <a:pos x="2" y="0"/>
                    </a:cxn>
                  </a:cxnLst>
                  <a:rect l="0" t="0" r="r" b="b"/>
                  <a:pathLst>
                    <a:path w="62" h="17">
                      <a:moveTo>
                        <a:pt x="2" y="0"/>
                      </a:moveTo>
                      <a:lnTo>
                        <a:pt x="61" y="0"/>
                      </a:lnTo>
                      <a:lnTo>
                        <a:pt x="60" y="16"/>
                      </a:lnTo>
                      <a:lnTo>
                        <a:pt x="0" y="16"/>
                      </a:lnTo>
                      <a:lnTo>
                        <a:pt x="2" y="0"/>
                      </a:lnTo>
                    </a:path>
                  </a:pathLst>
                </a:custGeom>
                <a:solidFill>
                  <a:srgbClr val="808080"/>
                </a:solidFill>
                <a:ln w="12700" cap="rnd" cmpd="sng">
                  <a:solidFill>
                    <a:srgbClr val="000000"/>
                  </a:solidFill>
                  <a:prstDash val="solid"/>
                  <a:round/>
                  <a:headEnd/>
                  <a:tailEnd/>
                </a:ln>
                <a:effectLst/>
              </p:spPr>
              <p:txBody>
                <a:bodyPr/>
                <a:lstStyle/>
                <a:p>
                  <a:endParaRPr lang="en-US"/>
                </a:p>
              </p:txBody>
            </p:sp>
            <p:sp>
              <p:nvSpPr>
                <p:cNvPr id="1288402" name="Freeform 210"/>
                <p:cNvSpPr>
                  <a:spLocks/>
                </p:cNvSpPr>
                <p:nvPr/>
              </p:nvSpPr>
              <p:spPr bwMode="auto">
                <a:xfrm>
                  <a:off x="2358" y="2371"/>
                  <a:ext cx="63" cy="17"/>
                </a:xfrm>
                <a:custGeom>
                  <a:avLst/>
                  <a:gdLst/>
                  <a:ahLst/>
                  <a:cxnLst>
                    <a:cxn ang="0">
                      <a:pos x="1" y="0"/>
                    </a:cxn>
                    <a:cxn ang="0">
                      <a:pos x="62" y="0"/>
                    </a:cxn>
                    <a:cxn ang="0">
                      <a:pos x="62" y="16"/>
                    </a:cxn>
                    <a:cxn ang="0">
                      <a:pos x="0" y="16"/>
                    </a:cxn>
                    <a:cxn ang="0">
                      <a:pos x="1" y="0"/>
                    </a:cxn>
                  </a:cxnLst>
                  <a:rect l="0" t="0" r="r" b="b"/>
                  <a:pathLst>
                    <a:path w="63" h="17">
                      <a:moveTo>
                        <a:pt x="1" y="0"/>
                      </a:moveTo>
                      <a:lnTo>
                        <a:pt x="62" y="0"/>
                      </a:lnTo>
                      <a:lnTo>
                        <a:pt x="62" y="16"/>
                      </a:lnTo>
                      <a:lnTo>
                        <a:pt x="0" y="16"/>
                      </a:lnTo>
                      <a:lnTo>
                        <a:pt x="1" y="0"/>
                      </a:lnTo>
                    </a:path>
                  </a:pathLst>
                </a:custGeom>
                <a:solidFill>
                  <a:srgbClr val="808080"/>
                </a:solidFill>
                <a:ln w="12700" cap="rnd" cmpd="sng">
                  <a:solidFill>
                    <a:srgbClr val="000000"/>
                  </a:solidFill>
                  <a:prstDash val="solid"/>
                  <a:round/>
                  <a:headEnd/>
                  <a:tailEnd/>
                </a:ln>
                <a:effectLst/>
              </p:spPr>
              <p:txBody>
                <a:bodyPr/>
                <a:lstStyle/>
                <a:p>
                  <a:endParaRPr lang="en-US"/>
                </a:p>
              </p:txBody>
            </p:sp>
            <p:sp>
              <p:nvSpPr>
                <p:cNvPr id="1288403" name="Freeform 211"/>
                <p:cNvSpPr>
                  <a:spLocks/>
                </p:cNvSpPr>
                <p:nvPr/>
              </p:nvSpPr>
              <p:spPr bwMode="auto">
                <a:xfrm>
                  <a:off x="2434" y="2371"/>
                  <a:ext cx="56" cy="17"/>
                </a:xfrm>
                <a:custGeom>
                  <a:avLst/>
                  <a:gdLst/>
                  <a:ahLst/>
                  <a:cxnLst>
                    <a:cxn ang="0">
                      <a:pos x="0" y="0"/>
                    </a:cxn>
                    <a:cxn ang="0">
                      <a:pos x="53" y="0"/>
                    </a:cxn>
                    <a:cxn ang="0">
                      <a:pos x="55" y="16"/>
                    </a:cxn>
                    <a:cxn ang="0">
                      <a:pos x="0" y="16"/>
                    </a:cxn>
                    <a:cxn ang="0">
                      <a:pos x="0" y="0"/>
                    </a:cxn>
                  </a:cxnLst>
                  <a:rect l="0" t="0" r="r" b="b"/>
                  <a:pathLst>
                    <a:path w="56" h="17">
                      <a:moveTo>
                        <a:pt x="0" y="0"/>
                      </a:moveTo>
                      <a:lnTo>
                        <a:pt x="53" y="0"/>
                      </a:lnTo>
                      <a:lnTo>
                        <a:pt x="55" y="16"/>
                      </a:lnTo>
                      <a:lnTo>
                        <a:pt x="0" y="16"/>
                      </a:lnTo>
                      <a:lnTo>
                        <a:pt x="0" y="0"/>
                      </a:lnTo>
                    </a:path>
                  </a:pathLst>
                </a:custGeom>
                <a:solidFill>
                  <a:srgbClr val="808080"/>
                </a:solidFill>
                <a:ln w="12700" cap="rnd" cmpd="sng">
                  <a:solidFill>
                    <a:srgbClr val="000000"/>
                  </a:solidFill>
                  <a:prstDash val="solid"/>
                  <a:round/>
                  <a:headEnd/>
                  <a:tailEnd/>
                </a:ln>
                <a:effectLst/>
              </p:spPr>
              <p:txBody>
                <a:bodyPr/>
                <a:lstStyle/>
                <a:p>
                  <a:endParaRPr lang="en-US"/>
                </a:p>
              </p:txBody>
            </p:sp>
            <p:sp>
              <p:nvSpPr>
                <p:cNvPr id="1288404" name="Freeform 212"/>
                <p:cNvSpPr>
                  <a:spLocks/>
                </p:cNvSpPr>
                <p:nvPr/>
              </p:nvSpPr>
              <p:spPr bwMode="auto">
                <a:xfrm>
                  <a:off x="2502" y="2377"/>
                  <a:ext cx="69" cy="17"/>
                </a:xfrm>
                <a:custGeom>
                  <a:avLst/>
                  <a:gdLst/>
                  <a:ahLst/>
                  <a:cxnLst>
                    <a:cxn ang="0">
                      <a:pos x="0" y="0"/>
                    </a:cxn>
                    <a:cxn ang="0">
                      <a:pos x="62" y="0"/>
                    </a:cxn>
                    <a:cxn ang="0">
                      <a:pos x="68" y="16"/>
                    </a:cxn>
                    <a:cxn ang="0">
                      <a:pos x="3" y="16"/>
                    </a:cxn>
                    <a:cxn ang="0">
                      <a:pos x="0" y="0"/>
                    </a:cxn>
                  </a:cxnLst>
                  <a:rect l="0" t="0" r="r" b="b"/>
                  <a:pathLst>
                    <a:path w="69" h="17">
                      <a:moveTo>
                        <a:pt x="0" y="0"/>
                      </a:moveTo>
                      <a:lnTo>
                        <a:pt x="62" y="0"/>
                      </a:lnTo>
                      <a:lnTo>
                        <a:pt x="68" y="16"/>
                      </a:lnTo>
                      <a:lnTo>
                        <a:pt x="3" y="16"/>
                      </a:lnTo>
                      <a:lnTo>
                        <a:pt x="0" y="0"/>
                      </a:lnTo>
                    </a:path>
                  </a:pathLst>
                </a:custGeom>
                <a:solidFill>
                  <a:srgbClr val="808080"/>
                </a:solidFill>
                <a:ln w="12700" cap="rnd" cmpd="sng">
                  <a:solidFill>
                    <a:srgbClr val="000000"/>
                  </a:solidFill>
                  <a:prstDash val="solid"/>
                  <a:round/>
                  <a:headEnd/>
                  <a:tailEnd/>
                </a:ln>
                <a:effectLst/>
              </p:spPr>
              <p:txBody>
                <a:bodyPr/>
                <a:lstStyle/>
                <a:p>
                  <a:endParaRPr lang="en-US"/>
                </a:p>
              </p:txBody>
            </p:sp>
          </p:grpSp>
          <p:grpSp>
            <p:nvGrpSpPr>
              <p:cNvPr id="1288405" name="Group 213"/>
              <p:cNvGrpSpPr>
                <a:grpSpLocks/>
              </p:cNvGrpSpPr>
              <p:nvPr/>
            </p:nvGrpSpPr>
            <p:grpSpPr bwMode="auto">
              <a:xfrm>
                <a:off x="2148" y="2387"/>
                <a:ext cx="427" cy="23"/>
                <a:chOff x="2148" y="2387"/>
                <a:chExt cx="427" cy="23"/>
              </a:xfrm>
            </p:grpSpPr>
            <p:grpSp>
              <p:nvGrpSpPr>
                <p:cNvPr id="1288406" name="Group 214"/>
                <p:cNvGrpSpPr>
                  <a:grpSpLocks/>
                </p:cNvGrpSpPr>
                <p:nvPr/>
              </p:nvGrpSpPr>
              <p:grpSpPr bwMode="auto">
                <a:xfrm>
                  <a:off x="2185" y="2387"/>
                  <a:ext cx="211" cy="21"/>
                  <a:chOff x="2185" y="2387"/>
                  <a:chExt cx="211" cy="21"/>
                </a:xfrm>
              </p:grpSpPr>
              <p:sp>
                <p:nvSpPr>
                  <p:cNvPr id="1288407" name="Line 215"/>
                  <p:cNvSpPr>
                    <a:spLocks noChangeShapeType="1"/>
                  </p:cNvSpPr>
                  <p:nvPr/>
                </p:nvSpPr>
                <p:spPr bwMode="auto">
                  <a:xfrm>
                    <a:off x="2185" y="2387"/>
                    <a:ext cx="200"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408" name="Line 216"/>
                  <p:cNvSpPr>
                    <a:spLocks noChangeShapeType="1"/>
                  </p:cNvSpPr>
                  <p:nvPr/>
                </p:nvSpPr>
                <p:spPr bwMode="auto">
                  <a:xfrm>
                    <a:off x="2193" y="2394"/>
                    <a:ext cx="203"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409" name="Line 217"/>
                  <p:cNvSpPr>
                    <a:spLocks noChangeShapeType="1"/>
                  </p:cNvSpPr>
                  <p:nvPr/>
                </p:nvSpPr>
                <p:spPr bwMode="auto">
                  <a:xfrm>
                    <a:off x="2195" y="2401"/>
                    <a:ext cx="177"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410" name="Line 218"/>
                  <p:cNvSpPr>
                    <a:spLocks noChangeShapeType="1"/>
                  </p:cNvSpPr>
                  <p:nvPr/>
                </p:nvSpPr>
                <p:spPr bwMode="auto">
                  <a:xfrm>
                    <a:off x="2200" y="2408"/>
                    <a:ext cx="23" cy="0"/>
                  </a:xfrm>
                  <a:prstGeom prst="line">
                    <a:avLst/>
                  </a:prstGeom>
                  <a:noFill/>
                  <a:ln w="12700">
                    <a:solidFill>
                      <a:srgbClr val="000000"/>
                    </a:solidFill>
                    <a:round/>
                    <a:headEnd type="none" w="sm" len="sm"/>
                    <a:tailEnd type="none" w="sm" len="sm"/>
                  </a:ln>
                  <a:effectLst/>
                </p:spPr>
                <p:txBody>
                  <a:bodyPr wrap="none" anchor="ctr"/>
                  <a:lstStyle/>
                  <a:p>
                    <a:endParaRPr lang="en-US"/>
                  </a:p>
                </p:txBody>
              </p:sp>
            </p:grpSp>
            <p:grpSp>
              <p:nvGrpSpPr>
                <p:cNvPr id="1288411" name="Group 219"/>
                <p:cNvGrpSpPr>
                  <a:grpSpLocks/>
                </p:cNvGrpSpPr>
                <p:nvPr/>
              </p:nvGrpSpPr>
              <p:grpSpPr bwMode="auto">
                <a:xfrm>
                  <a:off x="2148" y="2391"/>
                  <a:ext cx="35" cy="12"/>
                  <a:chOff x="2148" y="2391"/>
                  <a:chExt cx="35" cy="12"/>
                </a:xfrm>
              </p:grpSpPr>
              <p:sp>
                <p:nvSpPr>
                  <p:cNvPr id="1288412" name="Line 220"/>
                  <p:cNvSpPr>
                    <a:spLocks noChangeShapeType="1"/>
                  </p:cNvSpPr>
                  <p:nvPr/>
                </p:nvSpPr>
                <p:spPr bwMode="auto">
                  <a:xfrm>
                    <a:off x="2157" y="2391"/>
                    <a:ext cx="20"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413" name="Line 221"/>
                  <p:cNvSpPr>
                    <a:spLocks noChangeShapeType="1"/>
                  </p:cNvSpPr>
                  <p:nvPr/>
                </p:nvSpPr>
                <p:spPr bwMode="auto">
                  <a:xfrm>
                    <a:off x="2154" y="2397"/>
                    <a:ext cx="18"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414" name="Line 222"/>
                  <p:cNvSpPr>
                    <a:spLocks noChangeShapeType="1"/>
                  </p:cNvSpPr>
                  <p:nvPr/>
                </p:nvSpPr>
                <p:spPr bwMode="auto">
                  <a:xfrm>
                    <a:off x="2148" y="2403"/>
                    <a:ext cx="35" cy="0"/>
                  </a:xfrm>
                  <a:prstGeom prst="line">
                    <a:avLst/>
                  </a:prstGeom>
                  <a:noFill/>
                  <a:ln w="12700">
                    <a:solidFill>
                      <a:srgbClr val="000000"/>
                    </a:solidFill>
                    <a:round/>
                    <a:headEnd type="none" w="sm" len="sm"/>
                    <a:tailEnd type="none" w="sm" len="sm"/>
                  </a:ln>
                  <a:effectLst/>
                </p:spPr>
                <p:txBody>
                  <a:bodyPr wrap="none" anchor="ctr"/>
                  <a:lstStyle/>
                  <a:p>
                    <a:endParaRPr lang="en-US"/>
                  </a:p>
                </p:txBody>
              </p:sp>
            </p:grpSp>
            <p:grpSp>
              <p:nvGrpSpPr>
                <p:cNvPr id="1288415" name="Group 223"/>
                <p:cNvGrpSpPr>
                  <a:grpSpLocks/>
                </p:cNvGrpSpPr>
                <p:nvPr/>
              </p:nvGrpSpPr>
              <p:grpSpPr bwMode="auto">
                <a:xfrm>
                  <a:off x="2230" y="2387"/>
                  <a:ext cx="194" cy="21"/>
                  <a:chOff x="2230" y="2387"/>
                  <a:chExt cx="194" cy="21"/>
                </a:xfrm>
              </p:grpSpPr>
              <p:sp>
                <p:nvSpPr>
                  <p:cNvPr id="1288416" name="Line 224"/>
                  <p:cNvSpPr>
                    <a:spLocks noChangeShapeType="1"/>
                  </p:cNvSpPr>
                  <p:nvPr/>
                </p:nvSpPr>
                <p:spPr bwMode="auto">
                  <a:xfrm>
                    <a:off x="2230" y="2408"/>
                    <a:ext cx="121"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417" name="Line 225"/>
                  <p:cNvSpPr>
                    <a:spLocks noChangeShapeType="1"/>
                  </p:cNvSpPr>
                  <p:nvPr/>
                </p:nvSpPr>
                <p:spPr bwMode="auto">
                  <a:xfrm>
                    <a:off x="2394" y="2387"/>
                    <a:ext cx="28"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418" name="Line 226"/>
                  <p:cNvSpPr>
                    <a:spLocks noChangeShapeType="1"/>
                  </p:cNvSpPr>
                  <p:nvPr/>
                </p:nvSpPr>
                <p:spPr bwMode="auto">
                  <a:xfrm>
                    <a:off x="2402" y="2394"/>
                    <a:ext cx="22"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419" name="Line 227"/>
                  <p:cNvSpPr>
                    <a:spLocks noChangeShapeType="1"/>
                  </p:cNvSpPr>
                  <p:nvPr/>
                </p:nvSpPr>
                <p:spPr bwMode="auto">
                  <a:xfrm>
                    <a:off x="2386" y="2401"/>
                    <a:ext cx="38"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420" name="Line 228"/>
                  <p:cNvSpPr>
                    <a:spLocks noChangeShapeType="1"/>
                  </p:cNvSpPr>
                  <p:nvPr/>
                </p:nvSpPr>
                <p:spPr bwMode="auto">
                  <a:xfrm>
                    <a:off x="2356" y="2408"/>
                    <a:ext cx="19"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421" name="Line 229"/>
                  <p:cNvSpPr>
                    <a:spLocks noChangeShapeType="1"/>
                  </p:cNvSpPr>
                  <p:nvPr/>
                </p:nvSpPr>
                <p:spPr bwMode="auto">
                  <a:xfrm>
                    <a:off x="2380" y="2408"/>
                    <a:ext cx="42" cy="0"/>
                  </a:xfrm>
                  <a:prstGeom prst="line">
                    <a:avLst/>
                  </a:prstGeom>
                  <a:noFill/>
                  <a:ln w="12700">
                    <a:solidFill>
                      <a:srgbClr val="000000"/>
                    </a:solidFill>
                    <a:round/>
                    <a:headEnd type="none" w="sm" len="sm"/>
                    <a:tailEnd type="none" w="sm" len="sm"/>
                  </a:ln>
                  <a:effectLst/>
                </p:spPr>
                <p:txBody>
                  <a:bodyPr wrap="none" anchor="ctr"/>
                  <a:lstStyle/>
                  <a:p>
                    <a:endParaRPr lang="en-US"/>
                  </a:p>
                </p:txBody>
              </p:sp>
            </p:grpSp>
            <p:grpSp>
              <p:nvGrpSpPr>
                <p:cNvPr id="1288422" name="Group 230"/>
                <p:cNvGrpSpPr>
                  <a:grpSpLocks/>
                </p:cNvGrpSpPr>
                <p:nvPr/>
              </p:nvGrpSpPr>
              <p:grpSpPr bwMode="auto">
                <a:xfrm>
                  <a:off x="2434" y="2391"/>
                  <a:ext cx="60" cy="17"/>
                  <a:chOff x="2434" y="2391"/>
                  <a:chExt cx="60" cy="17"/>
                </a:xfrm>
              </p:grpSpPr>
              <p:sp>
                <p:nvSpPr>
                  <p:cNvPr id="1288423" name="Line 231"/>
                  <p:cNvSpPr>
                    <a:spLocks noChangeShapeType="1"/>
                  </p:cNvSpPr>
                  <p:nvPr/>
                </p:nvSpPr>
                <p:spPr bwMode="auto">
                  <a:xfrm>
                    <a:off x="2434" y="2391"/>
                    <a:ext cx="56"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424" name="Line 232"/>
                  <p:cNvSpPr>
                    <a:spLocks noChangeShapeType="1"/>
                  </p:cNvSpPr>
                  <p:nvPr/>
                </p:nvSpPr>
                <p:spPr bwMode="auto">
                  <a:xfrm>
                    <a:off x="2441" y="2398"/>
                    <a:ext cx="50"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425" name="Line 233"/>
                  <p:cNvSpPr>
                    <a:spLocks noChangeShapeType="1"/>
                  </p:cNvSpPr>
                  <p:nvPr/>
                </p:nvSpPr>
                <p:spPr bwMode="auto">
                  <a:xfrm>
                    <a:off x="2442" y="2408"/>
                    <a:ext cx="52" cy="0"/>
                  </a:xfrm>
                  <a:prstGeom prst="line">
                    <a:avLst/>
                  </a:prstGeom>
                  <a:noFill/>
                  <a:ln w="12700">
                    <a:solidFill>
                      <a:srgbClr val="000000"/>
                    </a:solidFill>
                    <a:round/>
                    <a:headEnd type="none" w="sm" len="sm"/>
                    <a:tailEnd type="none" w="sm" len="sm"/>
                  </a:ln>
                  <a:effectLst/>
                </p:spPr>
                <p:txBody>
                  <a:bodyPr wrap="none" anchor="ctr"/>
                  <a:lstStyle/>
                  <a:p>
                    <a:endParaRPr lang="en-US"/>
                  </a:p>
                </p:txBody>
              </p:sp>
            </p:grpSp>
            <p:grpSp>
              <p:nvGrpSpPr>
                <p:cNvPr id="1288426" name="Group 234"/>
                <p:cNvGrpSpPr>
                  <a:grpSpLocks/>
                </p:cNvGrpSpPr>
                <p:nvPr/>
              </p:nvGrpSpPr>
              <p:grpSpPr bwMode="auto">
                <a:xfrm>
                  <a:off x="2504" y="2391"/>
                  <a:ext cx="71" cy="19"/>
                  <a:chOff x="2504" y="2391"/>
                  <a:chExt cx="71" cy="19"/>
                </a:xfrm>
              </p:grpSpPr>
              <p:sp>
                <p:nvSpPr>
                  <p:cNvPr id="1288427" name="Line 235"/>
                  <p:cNvSpPr>
                    <a:spLocks noChangeShapeType="1"/>
                  </p:cNvSpPr>
                  <p:nvPr/>
                </p:nvSpPr>
                <p:spPr bwMode="auto">
                  <a:xfrm>
                    <a:off x="2509" y="2391"/>
                    <a:ext cx="54"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428" name="Line 236"/>
                  <p:cNvSpPr>
                    <a:spLocks noChangeShapeType="1"/>
                  </p:cNvSpPr>
                  <p:nvPr/>
                </p:nvSpPr>
                <p:spPr bwMode="auto">
                  <a:xfrm>
                    <a:off x="2504" y="2398"/>
                    <a:ext cx="43"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429" name="Line 237"/>
                  <p:cNvSpPr>
                    <a:spLocks noChangeShapeType="1"/>
                  </p:cNvSpPr>
                  <p:nvPr/>
                </p:nvSpPr>
                <p:spPr bwMode="auto">
                  <a:xfrm>
                    <a:off x="2509" y="2403"/>
                    <a:ext cx="41"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430" name="Line 238"/>
                  <p:cNvSpPr>
                    <a:spLocks noChangeShapeType="1"/>
                  </p:cNvSpPr>
                  <p:nvPr/>
                </p:nvSpPr>
                <p:spPr bwMode="auto">
                  <a:xfrm>
                    <a:off x="2508" y="2410"/>
                    <a:ext cx="50"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431" name="Line 239"/>
                  <p:cNvSpPr>
                    <a:spLocks noChangeShapeType="1"/>
                  </p:cNvSpPr>
                  <p:nvPr/>
                </p:nvSpPr>
                <p:spPr bwMode="auto">
                  <a:xfrm>
                    <a:off x="2557" y="2398"/>
                    <a:ext cx="14"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432" name="Line 240"/>
                  <p:cNvSpPr>
                    <a:spLocks noChangeShapeType="1"/>
                  </p:cNvSpPr>
                  <p:nvPr/>
                </p:nvSpPr>
                <p:spPr bwMode="auto">
                  <a:xfrm>
                    <a:off x="2561" y="2407"/>
                    <a:ext cx="14" cy="0"/>
                  </a:xfrm>
                  <a:prstGeom prst="line">
                    <a:avLst/>
                  </a:prstGeom>
                  <a:noFill/>
                  <a:ln w="12700">
                    <a:solidFill>
                      <a:srgbClr val="000000"/>
                    </a:solidFill>
                    <a:round/>
                    <a:headEnd type="none" w="sm" len="sm"/>
                    <a:tailEnd type="none" w="sm" len="sm"/>
                  </a:ln>
                  <a:effectLst/>
                </p:spPr>
                <p:txBody>
                  <a:bodyPr wrap="none" anchor="ctr"/>
                  <a:lstStyle/>
                  <a:p>
                    <a:endParaRPr lang="en-US"/>
                  </a:p>
                </p:txBody>
              </p:sp>
            </p:grpSp>
          </p:grpSp>
        </p:grpSp>
        <p:grpSp>
          <p:nvGrpSpPr>
            <p:cNvPr id="1288433" name="Group 241"/>
            <p:cNvGrpSpPr>
              <a:grpSpLocks/>
            </p:cNvGrpSpPr>
            <p:nvPr/>
          </p:nvGrpSpPr>
          <p:grpSpPr bwMode="auto">
            <a:xfrm>
              <a:off x="2259" y="2221"/>
              <a:ext cx="225" cy="41"/>
              <a:chOff x="2259" y="2221"/>
              <a:chExt cx="225" cy="41"/>
            </a:xfrm>
          </p:grpSpPr>
          <p:grpSp>
            <p:nvGrpSpPr>
              <p:cNvPr id="1288434" name="Group 242"/>
              <p:cNvGrpSpPr>
                <a:grpSpLocks/>
              </p:cNvGrpSpPr>
              <p:nvPr/>
            </p:nvGrpSpPr>
            <p:grpSpPr bwMode="auto">
              <a:xfrm>
                <a:off x="2259" y="2235"/>
                <a:ext cx="225" cy="27"/>
                <a:chOff x="2259" y="2235"/>
                <a:chExt cx="225" cy="27"/>
              </a:xfrm>
            </p:grpSpPr>
            <p:sp>
              <p:nvSpPr>
                <p:cNvPr id="1288435" name="Freeform 243"/>
                <p:cNvSpPr>
                  <a:spLocks/>
                </p:cNvSpPr>
                <p:nvPr/>
              </p:nvSpPr>
              <p:spPr bwMode="auto">
                <a:xfrm>
                  <a:off x="2259" y="2235"/>
                  <a:ext cx="225" cy="17"/>
                </a:xfrm>
                <a:custGeom>
                  <a:avLst/>
                  <a:gdLst/>
                  <a:ahLst/>
                  <a:cxnLst>
                    <a:cxn ang="0">
                      <a:pos x="0" y="16"/>
                    </a:cxn>
                    <a:cxn ang="0">
                      <a:pos x="224" y="16"/>
                    </a:cxn>
                    <a:cxn ang="0">
                      <a:pos x="210" y="0"/>
                    </a:cxn>
                    <a:cxn ang="0">
                      <a:pos x="13" y="0"/>
                    </a:cxn>
                    <a:cxn ang="0">
                      <a:pos x="0" y="16"/>
                    </a:cxn>
                  </a:cxnLst>
                  <a:rect l="0" t="0" r="r" b="b"/>
                  <a:pathLst>
                    <a:path w="225" h="17">
                      <a:moveTo>
                        <a:pt x="0" y="16"/>
                      </a:moveTo>
                      <a:lnTo>
                        <a:pt x="224" y="16"/>
                      </a:lnTo>
                      <a:lnTo>
                        <a:pt x="210" y="0"/>
                      </a:lnTo>
                      <a:lnTo>
                        <a:pt x="13" y="0"/>
                      </a:lnTo>
                      <a:lnTo>
                        <a:pt x="0" y="16"/>
                      </a:lnTo>
                    </a:path>
                  </a:pathLst>
                </a:custGeom>
                <a:solidFill>
                  <a:srgbClr val="C0C0C0"/>
                </a:solidFill>
                <a:ln w="12700" cap="rnd" cmpd="sng">
                  <a:solidFill>
                    <a:srgbClr val="000000"/>
                  </a:solidFill>
                  <a:prstDash val="solid"/>
                  <a:round/>
                  <a:headEnd/>
                  <a:tailEnd/>
                </a:ln>
                <a:effectLst/>
              </p:spPr>
              <p:txBody>
                <a:bodyPr/>
                <a:lstStyle/>
                <a:p>
                  <a:endParaRPr lang="en-US"/>
                </a:p>
              </p:txBody>
            </p:sp>
            <p:sp>
              <p:nvSpPr>
                <p:cNvPr id="1288436" name="Rectangle 244"/>
                <p:cNvSpPr>
                  <a:spLocks noChangeArrowheads="1"/>
                </p:cNvSpPr>
                <p:nvPr/>
              </p:nvSpPr>
              <p:spPr bwMode="auto">
                <a:xfrm>
                  <a:off x="2262" y="2254"/>
                  <a:ext cx="209" cy="8"/>
                </a:xfrm>
                <a:prstGeom prst="rect">
                  <a:avLst/>
                </a:prstGeom>
                <a:solidFill>
                  <a:srgbClr val="C0C0C0"/>
                </a:solidFill>
                <a:ln w="12700">
                  <a:solidFill>
                    <a:srgbClr val="000000"/>
                  </a:solidFill>
                  <a:miter lim="800000"/>
                  <a:headEnd/>
                  <a:tailEnd/>
                </a:ln>
                <a:effectLst/>
              </p:spPr>
              <p:txBody>
                <a:bodyPr wrap="none" anchor="ctr"/>
                <a:lstStyle/>
                <a:p>
                  <a:endParaRPr lang="en-US"/>
                </a:p>
              </p:txBody>
            </p:sp>
          </p:grpSp>
          <p:sp>
            <p:nvSpPr>
              <p:cNvPr id="1288437" name="Freeform 245"/>
              <p:cNvSpPr>
                <a:spLocks/>
              </p:cNvSpPr>
              <p:nvPr/>
            </p:nvSpPr>
            <p:spPr bwMode="auto">
              <a:xfrm>
                <a:off x="2311" y="2221"/>
                <a:ext cx="120" cy="30"/>
              </a:xfrm>
              <a:custGeom>
                <a:avLst/>
                <a:gdLst/>
                <a:ahLst/>
                <a:cxnLst>
                  <a:cxn ang="0">
                    <a:pos x="0" y="16"/>
                  </a:cxn>
                  <a:cxn ang="0">
                    <a:pos x="0" y="0"/>
                  </a:cxn>
                  <a:cxn ang="0">
                    <a:pos x="119" y="0"/>
                  </a:cxn>
                  <a:cxn ang="0">
                    <a:pos x="119" y="17"/>
                  </a:cxn>
                  <a:cxn ang="0">
                    <a:pos x="118" y="19"/>
                  </a:cxn>
                  <a:cxn ang="0">
                    <a:pos x="117" y="20"/>
                  </a:cxn>
                  <a:cxn ang="0">
                    <a:pos x="115" y="21"/>
                  </a:cxn>
                  <a:cxn ang="0">
                    <a:pos x="112" y="22"/>
                  </a:cxn>
                  <a:cxn ang="0">
                    <a:pos x="109" y="24"/>
                  </a:cxn>
                  <a:cxn ang="0">
                    <a:pos x="106" y="25"/>
                  </a:cxn>
                  <a:cxn ang="0">
                    <a:pos x="102" y="26"/>
                  </a:cxn>
                  <a:cxn ang="0">
                    <a:pos x="97" y="26"/>
                  </a:cxn>
                  <a:cxn ang="0">
                    <a:pos x="93" y="27"/>
                  </a:cxn>
                  <a:cxn ang="0">
                    <a:pos x="87" y="28"/>
                  </a:cxn>
                  <a:cxn ang="0">
                    <a:pos x="82" y="29"/>
                  </a:cxn>
                  <a:cxn ang="0">
                    <a:pos x="77" y="29"/>
                  </a:cxn>
                  <a:cxn ang="0">
                    <a:pos x="71" y="29"/>
                  </a:cxn>
                  <a:cxn ang="0">
                    <a:pos x="64" y="29"/>
                  </a:cxn>
                  <a:cxn ang="0">
                    <a:pos x="56" y="29"/>
                  </a:cxn>
                  <a:cxn ang="0">
                    <a:pos x="48" y="29"/>
                  </a:cxn>
                  <a:cxn ang="0">
                    <a:pos x="41" y="29"/>
                  </a:cxn>
                  <a:cxn ang="0">
                    <a:pos x="34" y="29"/>
                  </a:cxn>
                  <a:cxn ang="0">
                    <a:pos x="29" y="28"/>
                  </a:cxn>
                  <a:cxn ang="0">
                    <a:pos x="25" y="27"/>
                  </a:cxn>
                  <a:cxn ang="0">
                    <a:pos x="19" y="26"/>
                  </a:cxn>
                  <a:cxn ang="0">
                    <a:pos x="15" y="26"/>
                  </a:cxn>
                  <a:cxn ang="0">
                    <a:pos x="11" y="24"/>
                  </a:cxn>
                  <a:cxn ang="0">
                    <a:pos x="7" y="22"/>
                  </a:cxn>
                  <a:cxn ang="0">
                    <a:pos x="5" y="22"/>
                  </a:cxn>
                  <a:cxn ang="0">
                    <a:pos x="3" y="21"/>
                  </a:cxn>
                  <a:cxn ang="0">
                    <a:pos x="1" y="19"/>
                  </a:cxn>
                  <a:cxn ang="0">
                    <a:pos x="0" y="18"/>
                  </a:cxn>
                  <a:cxn ang="0">
                    <a:pos x="0" y="16"/>
                  </a:cxn>
                </a:cxnLst>
                <a:rect l="0" t="0" r="r" b="b"/>
                <a:pathLst>
                  <a:path w="120" h="30">
                    <a:moveTo>
                      <a:pt x="0" y="16"/>
                    </a:moveTo>
                    <a:lnTo>
                      <a:pt x="0" y="0"/>
                    </a:lnTo>
                    <a:lnTo>
                      <a:pt x="119" y="0"/>
                    </a:lnTo>
                    <a:lnTo>
                      <a:pt x="119" y="17"/>
                    </a:lnTo>
                    <a:lnTo>
                      <a:pt x="118" y="19"/>
                    </a:lnTo>
                    <a:lnTo>
                      <a:pt x="117" y="20"/>
                    </a:lnTo>
                    <a:lnTo>
                      <a:pt x="115" y="21"/>
                    </a:lnTo>
                    <a:lnTo>
                      <a:pt x="112" y="22"/>
                    </a:lnTo>
                    <a:lnTo>
                      <a:pt x="109" y="24"/>
                    </a:lnTo>
                    <a:lnTo>
                      <a:pt x="106" y="25"/>
                    </a:lnTo>
                    <a:lnTo>
                      <a:pt x="102" y="26"/>
                    </a:lnTo>
                    <a:lnTo>
                      <a:pt x="97" y="26"/>
                    </a:lnTo>
                    <a:lnTo>
                      <a:pt x="93" y="27"/>
                    </a:lnTo>
                    <a:lnTo>
                      <a:pt x="87" y="28"/>
                    </a:lnTo>
                    <a:lnTo>
                      <a:pt x="82" y="29"/>
                    </a:lnTo>
                    <a:lnTo>
                      <a:pt x="77" y="29"/>
                    </a:lnTo>
                    <a:lnTo>
                      <a:pt x="71" y="29"/>
                    </a:lnTo>
                    <a:lnTo>
                      <a:pt x="64" y="29"/>
                    </a:lnTo>
                    <a:lnTo>
                      <a:pt x="56" y="29"/>
                    </a:lnTo>
                    <a:lnTo>
                      <a:pt x="48" y="29"/>
                    </a:lnTo>
                    <a:lnTo>
                      <a:pt x="41" y="29"/>
                    </a:lnTo>
                    <a:lnTo>
                      <a:pt x="34" y="29"/>
                    </a:lnTo>
                    <a:lnTo>
                      <a:pt x="29" y="28"/>
                    </a:lnTo>
                    <a:lnTo>
                      <a:pt x="25" y="27"/>
                    </a:lnTo>
                    <a:lnTo>
                      <a:pt x="19" y="26"/>
                    </a:lnTo>
                    <a:lnTo>
                      <a:pt x="15" y="26"/>
                    </a:lnTo>
                    <a:lnTo>
                      <a:pt x="11" y="24"/>
                    </a:lnTo>
                    <a:lnTo>
                      <a:pt x="7" y="22"/>
                    </a:lnTo>
                    <a:lnTo>
                      <a:pt x="5" y="22"/>
                    </a:lnTo>
                    <a:lnTo>
                      <a:pt x="3" y="21"/>
                    </a:lnTo>
                    <a:lnTo>
                      <a:pt x="1" y="19"/>
                    </a:lnTo>
                    <a:lnTo>
                      <a:pt x="0" y="18"/>
                    </a:lnTo>
                    <a:lnTo>
                      <a:pt x="0" y="16"/>
                    </a:lnTo>
                  </a:path>
                </a:pathLst>
              </a:custGeom>
              <a:solidFill>
                <a:srgbClr val="C0C0C0"/>
              </a:solidFill>
              <a:ln w="12700" cap="rnd" cmpd="sng">
                <a:solidFill>
                  <a:srgbClr val="000000"/>
                </a:solidFill>
                <a:prstDash val="solid"/>
                <a:round/>
                <a:headEnd/>
                <a:tailEnd/>
              </a:ln>
              <a:effectLst/>
            </p:spPr>
            <p:txBody>
              <a:bodyPr/>
              <a:lstStyle/>
              <a:p>
                <a:endParaRPr lang="en-US"/>
              </a:p>
            </p:txBody>
          </p:sp>
        </p:grpSp>
        <p:grpSp>
          <p:nvGrpSpPr>
            <p:cNvPr id="1288438" name="Group 246"/>
            <p:cNvGrpSpPr>
              <a:grpSpLocks/>
            </p:cNvGrpSpPr>
            <p:nvPr/>
          </p:nvGrpSpPr>
          <p:grpSpPr bwMode="auto">
            <a:xfrm>
              <a:off x="2235" y="2029"/>
              <a:ext cx="264" cy="193"/>
              <a:chOff x="2235" y="2029"/>
              <a:chExt cx="264" cy="193"/>
            </a:xfrm>
          </p:grpSpPr>
          <p:grpSp>
            <p:nvGrpSpPr>
              <p:cNvPr id="1288439" name="Group 247"/>
              <p:cNvGrpSpPr>
                <a:grpSpLocks/>
              </p:cNvGrpSpPr>
              <p:nvPr/>
            </p:nvGrpSpPr>
            <p:grpSpPr bwMode="auto">
              <a:xfrm>
                <a:off x="2235" y="2029"/>
                <a:ext cx="264" cy="187"/>
                <a:chOff x="2235" y="2029"/>
                <a:chExt cx="264" cy="187"/>
              </a:xfrm>
            </p:grpSpPr>
            <p:sp>
              <p:nvSpPr>
                <p:cNvPr id="1288440" name="AutoShape 248"/>
                <p:cNvSpPr>
                  <a:spLocks noChangeArrowheads="1"/>
                </p:cNvSpPr>
                <p:nvPr/>
              </p:nvSpPr>
              <p:spPr bwMode="auto">
                <a:xfrm>
                  <a:off x="2235" y="2029"/>
                  <a:ext cx="264" cy="187"/>
                </a:xfrm>
                <a:prstGeom prst="roundRect">
                  <a:avLst>
                    <a:gd name="adj" fmla="val 12310"/>
                  </a:avLst>
                </a:prstGeom>
                <a:solidFill>
                  <a:srgbClr val="C0C0C0"/>
                </a:solidFill>
                <a:ln w="12700">
                  <a:solidFill>
                    <a:srgbClr val="000000"/>
                  </a:solidFill>
                  <a:round/>
                  <a:headEnd/>
                  <a:tailEnd/>
                </a:ln>
                <a:effectLst/>
              </p:spPr>
              <p:txBody>
                <a:bodyPr wrap="none" anchor="ctr"/>
                <a:lstStyle/>
                <a:p>
                  <a:endParaRPr lang="en-US"/>
                </a:p>
              </p:txBody>
            </p:sp>
            <p:sp>
              <p:nvSpPr>
                <p:cNvPr id="1288441" name="AutoShape 249"/>
                <p:cNvSpPr>
                  <a:spLocks noChangeArrowheads="1"/>
                </p:cNvSpPr>
                <p:nvPr/>
              </p:nvSpPr>
              <p:spPr bwMode="auto">
                <a:xfrm>
                  <a:off x="2266" y="2051"/>
                  <a:ext cx="202" cy="142"/>
                </a:xfrm>
                <a:prstGeom prst="roundRect">
                  <a:avLst>
                    <a:gd name="adj" fmla="val 12019"/>
                  </a:avLst>
                </a:prstGeom>
                <a:solidFill>
                  <a:srgbClr val="808080"/>
                </a:solidFill>
                <a:ln w="12700">
                  <a:solidFill>
                    <a:srgbClr val="000000"/>
                  </a:solidFill>
                  <a:round/>
                  <a:headEnd/>
                  <a:tailEnd/>
                </a:ln>
                <a:effectLst/>
              </p:spPr>
              <p:txBody>
                <a:bodyPr wrap="none" anchor="ctr"/>
                <a:lstStyle/>
                <a:p>
                  <a:endParaRPr lang="en-US"/>
                </a:p>
              </p:txBody>
            </p:sp>
            <p:sp>
              <p:nvSpPr>
                <p:cNvPr id="1288442" name="AutoShape 250"/>
                <p:cNvSpPr>
                  <a:spLocks noChangeArrowheads="1"/>
                </p:cNvSpPr>
                <p:nvPr/>
              </p:nvSpPr>
              <p:spPr bwMode="auto">
                <a:xfrm>
                  <a:off x="2278" y="2059"/>
                  <a:ext cx="177" cy="126"/>
                </a:xfrm>
                <a:prstGeom prst="roundRect">
                  <a:avLst>
                    <a:gd name="adj" fmla="val 11963"/>
                  </a:avLst>
                </a:prstGeom>
                <a:solidFill>
                  <a:srgbClr val="008000"/>
                </a:solidFill>
                <a:ln w="12700">
                  <a:solidFill>
                    <a:srgbClr val="000000"/>
                  </a:solidFill>
                  <a:round/>
                  <a:headEnd/>
                  <a:tailEnd/>
                </a:ln>
                <a:effectLst/>
              </p:spPr>
              <p:txBody>
                <a:bodyPr wrap="none" anchor="ctr"/>
                <a:lstStyle/>
                <a:p>
                  <a:endParaRPr lang="en-US"/>
                </a:p>
              </p:txBody>
            </p:sp>
          </p:grpSp>
          <p:sp>
            <p:nvSpPr>
              <p:cNvPr id="1288443" name="Rectangle 251"/>
              <p:cNvSpPr>
                <a:spLocks noChangeArrowheads="1"/>
              </p:cNvSpPr>
              <p:nvPr/>
            </p:nvSpPr>
            <p:spPr bwMode="auto">
              <a:xfrm>
                <a:off x="2467" y="2214"/>
                <a:ext cx="8" cy="8"/>
              </a:xfrm>
              <a:prstGeom prst="rect">
                <a:avLst/>
              </a:prstGeom>
              <a:solidFill>
                <a:srgbClr val="008000"/>
              </a:solidFill>
              <a:ln w="12700">
                <a:solidFill>
                  <a:srgbClr val="000000"/>
                </a:solidFill>
                <a:miter lim="800000"/>
                <a:headEnd/>
                <a:tailEnd/>
              </a:ln>
              <a:effectLst/>
            </p:spPr>
            <p:txBody>
              <a:bodyPr wrap="none" anchor="ctr"/>
              <a:lstStyle/>
              <a:p>
                <a:endParaRPr lang="en-US"/>
              </a:p>
            </p:txBody>
          </p:sp>
        </p:grpSp>
      </p:grpSp>
      <p:grpSp>
        <p:nvGrpSpPr>
          <p:cNvPr id="1288444" name="Group 252"/>
          <p:cNvGrpSpPr>
            <a:grpSpLocks/>
          </p:cNvGrpSpPr>
          <p:nvPr/>
        </p:nvGrpSpPr>
        <p:grpSpPr bwMode="auto">
          <a:xfrm>
            <a:off x="6137275" y="5589588"/>
            <a:ext cx="911225" cy="233362"/>
            <a:chOff x="1221" y="2140"/>
            <a:chExt cx="653" cy="286"/>
          </a:xfrm>
        </p:grpSpPr>
        <p:sp>
          <p:nvSpPr>
            <p:cNvPr id="1288445" name="Oval 253"/>
            <p:cNvSpPr>
              <a:spLocks noChangeArrowheads="1"/>
            </p:cNvSpPr>
            <p:nvPr/>
          </p:nvSpPr>
          <p:spPr bwMode="auto">
            <a:xfrm>
              <a:off x="1338" y="2304"/>
              <a:ext cx="122" cy="122"/>
            </a:xfrm>
            <a:prstGeom prst="ellipse">
              <a:avLst/>
            </a:prstGeom>
            <a:solidFill>
              <a:srgbClr val="FFFFFF"/>
            </a:solidFill>
            <a:ln w="25400">
              <a:solidFill>
                <a:srgbClr val="919191"/>
              </a:solidFill>
              <a:round/>
              <a:headEnd/>
              <a:tailEnd/>
            </a:ln>
            <a:effectLst/>
          </p:spPr>
          <p:txBody>
            <a:bodyPr wrap="none" anchor="ctr"/>
            <a:lstStyle/>
            <a:p>
              <a:endParaRPr lang="en-US"/>
            </a:p>
          </p:txBody>
        </p:sp>
        <p:sp>
          <p:nvSpPr>
            <p:cNvPr id="1288446" name="Oval 254"/>
            <p:cNvSpPr>
              <a:spLocks noChangeArrowheads="1"/>
            </p:cNvSpPr>
            <p:nvPr/>
          </p:nvSpPr>
          <p:spPr bwMode="auto">
            <a:xfrm>
              <a:off x="1221" y="2210"/>
              <a:ext cx="28" cy="29"/>
            </a:xfrm>
            <a:prstGeom prst="ellipse">
              <a:avLst/>
            </a:prstGeom>
            <a:solidFill>
              <a:srgbClr val="FFFFFF"/>
            </a:solidFill>
            <a:ln w="25400">
              <a:solidFill>
                <a:srgbClr val="919191"/>
              </a:solidFill>
              <a:round/>
              <a:headEnd/>
              <a:tailEnd/>
            </a:ln>
            <a:effectLst/>
          </p:spPr>
          <p:txBody>
            <a:bodyPr wrap="none" anchor="ctr"/>
            <a:lstStyle/>
            <a:p>
              <a:endParaRPr lang="en-US"/>
            </a:p>
          </p:txBody>
        </p:sp>
        <p:sp>
          <p:nvSpPr>
            <p:cNvPr id="1288447" name="Oval 255"/>
            <p:cNvSpPr>
              <a:spLocks noChangeArrowheads="1"/>
            </p:cNvSpPr>
            <p:nvPr/>
          </p:nvSpPr>
          <p:spPr bwMode="auto">
            <a:xfrm>
              <a:off x="1759" y="2234"/>
              <a:ext cx="29" cy="28"/>
            </a:xfrm>
            <a:prstGeom prst="ellipse">
              <a:avLst/>
            </a:prstGeom>
            <a:solidFill>
              <a:srgbClr val="FFFFFF"/>
            </a:solidFill>
            <a:ln w="25400">
              <a:solidFill>
                <a:srgbClr val="919191"/>
              </a:solidFill>
              <a:round/>
              <a:headEnd/>
              <a:tailEnd/>
            </a:ln>
            <a:effectLst/>
          </p:spPr>
          <p:txBody>
            <a:bodyPr wrap="none" anchor="ctr"/>
            <a:lstStyle/>
            <a:p>
              <a:endParaRPr lang="en-US"/>
            </a:p>
          </p:txBody>
        </p:sp>
        <p:sp>
          <p:nvSpPr>
            <p:cNvPr id="1288448" name="Oval 256"/>
            <p:cNvSpPr>
              <a:spLocks noChangeArrowheads="1"/>
            </p:cNvSpPr>
            <p:nvPr/>
          </p:nvSpPr>
          <p:spPr bwMode="auto">
            <a:xfrm>
              <a:off x="1607" y="2140"/>
              <a:ext cx="29" cy="29"/>
            </a:xfrm>
            <a:prstGeom prst="ellipse">
              <a:avLst/>
            </a:prstGeom>
            <a:solidFill>
              <a:srgbClr val="FFFFFF"/>
            </a:solidFill>
            <a:ln w="25400">
              <a:solidFill>
                <a:srgbClr val="919191"/>
              </a:solidFill>
              <a:round/>
              <a:headEnd/>
              <a:tailEnd/>
            </a:ln>
            <a:effectLst/>
          </p:spPr>
          <p:txBody>
            <a:bodyPr wrap="none" anchor="ctr"/>
            <a:lstStyle/>
            <a:p>
              <a:endParaRPr lang="en-US"/>
            </a:p>
          </p:txBody>
        </p:sp>
        <p:sp>
          <p:nvSpPr>
            <p:cNvPr id="1288449" name="Freeform 257"/>
            <p:cNvSpPr>
              <a:spLocks/>
            </p:cNvSpPr>
            <p:nvPr/>
          </p:nvSpPr>
          <p:spPr bwMode="auto">
            <a:xfrm>
              <a:off x="1564" y="2319"/>
              <a:ext cx="118" cy="95"/>
            </a:xfrm>
            <a:custGeom>
              <a:avLst/>
              <a:gdLst/>
              <a:ahLst/>
              <a:cxnLst>
                <a:cxn ang="0">
                  <a:pos x="0" y="0"/>
                </a:cxn>
                <a:cxn ang="0">
                  <a:pos x="0" y="94"/>
                </a:cxn>
                <a:cxn ang="0">
                  <a:pos x="117" y="0"/>
                </a:cxn>
                <a:cxn ang="0">
                  <a:pos x="117" y="94"/>
                </a:cxn>
                <a:cxn ang="0">
                  <a:pos x="0" y="0"/>
                </a:cxn>
              </a:cxnLst>
              <a:rect l="0" t="0" r="r" b="b"/>
              <a:pathLst>
                <a:path w="118" h="95">
                  <a:moveTo>
                    <a:pt x="0" y="0"/>
                  </a:moveTo>
                  <a:lnTo>
                    <a:pt x="0" y="94"/>
                  </a:lnTo>
                  <a:lnTo>
                    <a:pt x="117" y="0"/>
                  </a:lnTo>
                  <a:lnTo>
                    <a:pt x="117" y="94"/>
                  </a:lnTo>
                  <a:lnTo>
                    <a:pt x="0" y="0"/>
                  </a:lnTo>
                </a:path>
              </a:pathLst>
            </a:custGeom>
            <a:solidFill>
              <a:srgbClr val="FFFFFF"/>
            </a:solidFill>
            <a:ln w="25400" cap="rnd" cmpd="sng">
              <a:solidFill>
                <a:srgbClr val="919191"/>
              </a:solidFill>
              <a:prstDash val="solid"/>
              <a:round/>
              <a:headEnd/>
              <a:tailEnd/>
            </a:ln>
            <a:effectLst/>
          </p:spPr>
          <p:txBody>
            <a:bodyPr/>
            <a:lstStyle/>
            <a:p>
              <a:endParaRPr lang="en-US"/>
            </a:p>
          </p:txBody>
        </p:sp>
        <p:grpSp>
          <p:nvGrpSpPr>
            <p:cNvPr id="1288450" name="Group 258"/>
            <p:cNvGrpSpPr>
              <a:grpSpLocks/>
            </p:cNvGrpSpPr>
            <p:nvPr/>
          </p:nvGrpSpPr>
          <p:grpSpPr bwMode="auto">
            <a:xfrm>
              <a:off x="1398" y="2365"/>
              <a:ext cx="49" cy="48"/>
              <a:chOff x="1398" y="2365"/>
              <a:chExt cx="49" cy="48"/>
            </a:xfrm>
          </p:grpSpPr>
          <p:sp>
            <p:nvSpPr>
              <p:cNvPr id="1288451" name="Arc 259"/>
              <p:cNvSpPr>
                <a:spLocks/>
              </p:cNvSpPr>
              <p:nvPr/>
            </p:nvSpPr>
            <p:spPr bwMode="auto">
              <a:xfrm>
                <a:off x="1398" y="2365"/>
                <a:ext cx="49" cy="48"/>
              </a:xfrm>
              <a:custGeom>
                <a:avLst/>
                <a:gdLst>
                  <a:gd name="G0" fmla="+- 959 0 0"/>
                  <a:gd name="G1" fmla="+- 469 0 0"/>
                  <a:gd name="G2" fmla="+- 21600 0 0"/>
                  <a:gd name="T0" fmla="*/ 22554 w 22559"/>
                  <a:gd name="T1" fmla="*/ 0 h 22069"/>
                  <a:gd name="T2" fmla="*/ 0 w 22559"/>
                  <a:gd name="T3" fmla="*/ 22048 h 22069"/>
                  <a:gd name="T4" fmla="*/ 959 w 22559"/>
                  <a:gd name="T5" fmla="*/ 469 h 22069"/>
                </a:gdLst>
                <a:ahLst/>
                <a:cxnLst>
                  <a:cxn ang="0">
                    <a:pos x="T0" y="T1"/>
                  </a:cxn>
                  <a:cxn ang="0">
                    <a:pos x="T2" y="T3"/>
                  </a:cxn>
                  <a:cxn ang="0">
                    <a:pos x="T4" y="T5"/>
                  </a:cxn>
                </a:cxnLst>
                <a:rect l="0" t="0" r="r" b="b"/>
                <a:pathLst>
                  <a:path w="22559" h="22069" fill="none" extrusionOk="0">
                    <a:moveTo>
                      <a:pt x="22553" y="0"/>
                    </a:moveTo>
                    <a:cubicBezTo>
                      <a:pt x="22557" y="156"/>
                      <a:pt x="22559" y="312"/>
                      <a:pt x="22559" y="469"/>
                    </a:cubicBezTo>
                    <a:cubicBezTo>
                      <a:pt x="22559" y="12398"/>
                      <a:pt x="12888" y="22069"/>
                      <a:pt x="959" y="22069"/>
                    </a:cubicBezTo>
                    <a:cubicBezTo>
                      <a:pt x="639" y="22069"/>
                      <a:pt x="319" y="22061"/>
                      <a:pt x="0" y="22047"/>
                    </a:cubicBezTo>
                  </a:path>
                  <a:path w="22559" h="22069" stroke="0" extrusionOk="0">
                    <a:moveTo>
                      <a:pt x="22553" y="0"/>
                    </a:moveTo>
                    <a:cubicBezTo>
                      <a:pt x="22557" y="156"/>
                      <a:pt x="22559" y="312"/>
                      <a:pt x="22559" y="469"/>
                    </a:cubicBezTo>
                    <a:cubicBezTo>
                      <a:pt x="22559" y="12398"/>
                      <a:pt x="12888" y="22069"/>
                      <a:pt x="959" y="22069"/>
                    </a:cubicBezTo>
                    <a:cubicBezTo>
                      <a:pt x="639" y="22069"/>
                      <a:pt x="319" y="22061"/>
                      <a:pt x="0" y="22047"/>
                    </a:cubicBezTo>
                    <a:lnTo>
                      <a:pt x="959" y="469"/>
                    </a:lnTo>
                    <a:close/>
                  </a:path>
                </a:pathLst>
              </a:custGeom>
              <a:solidFill>
                <a:srgbClr val="FFFFFF"/>
              </a:solidFill>
              <a:ln w="9525" cap="rnd">
                <a:noFill/>
                <a:round/>
                <a:headEnd/>
                <a:tailEnd/>
              </a:ln>
              <a:effectLst/>
            </p:spPr>
            <p:txBody>
              <a:bodyPr wrap="none" anchor="ctr"/>
              <a:lstStyle/>
              <a:p>
                <a:endParaRPr lang="en-US"/>
              </a:p>
            </p:txBody>
          </p:sp>
          <p:sp>
            <p:nvSpPr>
              <p:cNvPr id="1288452" name="Arc 260"/>
              <p:cNvSpPr>
                <a:spLocks/>
              </p:cNvSpPr>
              <p:nvPr/>
            </p:nvSpPr>
            <p:spPr bwMode="auto">
              <a:xfrm>
                <a:off x="1398" y="2365"/>
                <a:ext cx="47" cy="46"/>
              </a:xfrm>
              <a:custGeom>
                <a:avLst/>
                <a:gdLst>
                  <a:gd name="G0" fmla="+- 480 0 0"/>
                  <a:gd name="G1" fmla="+- 0 0 0"/>
                  <a:gd name="G2" fmla="+- 21600 0 0"/>
                  <a:gd name="T0" fmla="*/ 22080 w 22080"/>
                  <a:gd name="T1" fmla="*/ 0 h 21600"/>
                  <a:gd name="T2" fmla="*/ 0 w 22080"/>
                  <a:gd name="T3" fmla="*/ 21595 h 21600"/>
                  <a:gd name="T4" fmla="*/ 480 w 22080"/>
                  <a:gd name="T5" fmla="*/ 0 h 21600"/>
                </a:gdLst>
                <a:ahLst/>
                <a:cxnLst>
                  <a:cxn ang="0">
                    <a:pos x="T0" y="T1"/>
                  </a:cxn>
                  <a:cxn ang="0">
                    <a:pos x="T2" y="T3"/>
                  </a:cxn>
                  <a:cxn ang="0">
                    <a:pos x="T4" y="T5"/>
                  </a:cxn>
                </a:cxnLst>
                <a:rect l="0" t="0" r="r" b="b"/>
                <a:pathLst>
                  <a:path w="22080" h="21600" fill="none" extrusionOk="0">
                    <a:moveTo>
                      <a:pt x="22080" y="0"/>
                    </a:moveTo>
                    <a:cubicBezTo>
                      <a:pt x="22080" y="11929"/>
                      <a:pt x="12409" y="21600"/>
                      <a:pt x="480" y="21600"/>
                    </a:cubicBezTo>
                    <a:cubicBezTo>
                      <a:pt x="319" y="21600"/>
                      <a:pt x="159" y="21598"/>
                      <a:pt x="0" y="21594"/>
                    </a:cubicBezTo>
                  </a:path>
                  <a:path w="22080" h="21600" stroke="0" extrusionOk="0">
                    <a:moveTo>
                      <a:pt x="22080" y="0"/>
                    </a:moveTo>
                    <a:cubicBezTo>
                      <a:pt x="22080" y="11929"/>
                      <a:pt x="12409" y="21600"/>
                      <a:pt x="480" y="21600"/>
                    </a:cubicBezTo>
                    <a:cubicBezTo>
                      <a:pt x="319" y="21600"/>
                      <a:pt x="159" y="21598"/>
                      <a:pt x="0" y="21594"/>
                    </a:cubicBezTo>
                    <a:lnTo>
                      <a:pt x="480" y="0"/>
                    </a:lnTo>
                    <a:close/>
                  </a:path>
                </a:pathLst>
              </a:custGeom>
              <a:noFill/>
              <a:ln w="25400" cap="rnd">
                <a:solidFill>
                  <a:srgbClr val="919191"/>
                </a:solidFill>
                <a:round/>
                <a:headEnd type="none" w="sm" len="sm"/>
                <a:tailEnd type="none" w="sm" len="sm"/>
              </a:ln>
              <a:effectLst/>
            </p:spPr>
            <p:txBody>
              <a:bodyPr wrap="none" anchor="ctr"/>
              <a:lstStyle/>
              <a:p>
                <a:endParaRPr lang="en-US"/>
              </a:p>
            </p:txBody>
          </p:sp>
        </p:grpSp>
        <p:sp>
          <p:nvSpPr>
            <p:cNvPr id="1288453" name="Line 261"/>
            <p:cNvSpPr>
              <a:spLocks noChangeShapeType="1"/>
            </p:cNvSpPr>
            <p:nvPr/>
          </p:nvSpPr>
          <p:spPr bwMode="auto">
            <a:xfrm>
              <a:off x="1470" y="2366"/>
              <a:ext cx="100" cy="0"/>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454" name="Line 262"/>
            <p:cNvSpPr>
              <a:spLocks noChangeShapeType="1"/>
            </p:cNvSpPr>
            <p:nvPr/>
          </p:nvSpPr>
          <p:spPr bwMode="auto">
            <a:xfrm>
              <a:off x="1236" y="2366"/>
              <a:ext cx="100" cy="0"/>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455" name="Line 263"/>
            <p:cNvSpPr>
              <a:spLocks noChangeShapeType="1"/>
            </p:cNvSpPr>
            <p:nvPr/>
          </p:nvSpPr>
          <p:spPr bwMode="auto">
            <a:xfrm>
              <a:off x="1681" y="2366"/>
              <a:ext cx="193" cy="0"/>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456" name="Line 264"/>
            <p:cNvSpPr>
              <a:spLocks noChangeShapeType="1"/>
            </p:cNvSpPr>
            <p:nvPr/>
          </p:nvSpPr>
          <p:spPr bwMode="auto">
            <a:xfrm flipV="1">
              <a:off x="1774" y="2272"/>
              <a:ext cx="0" cy="100"/>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457" name="Line 265"/>
            <p:cNvSpPr>
              <a:spLocks noChangeShapeType="1"/>
            </p:cNvSpPr>
            <p:nvPr/>
          </p:nvSpPr>
          <p:spPr bwMode="auto">
            <a:xfrm flipV="1">
              <a:off x="1622" y="2178"/>
              <a:ext cx="0" cy="194"/>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458" name="Line 266"/>
            <p:cNvSpPr>
              <a:spLocks noChangeShapeType="1"/>
            </p:cNvSpPr>
            <p:nvPr/>
          </p:nvSpPr>
          <p:spPr bwMode="auto">
            <a:xfrm>
              <a:off x="1599" y="2319"/>
              <a:ext cx="53" cy="0"/>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459" name="Line 267"/>
            <p:cNvSpPr>
              <a:spLocks noChangeShapeType="1"/>
            </p:cNvSpPr>
            <p:nvPr/>
          </p:nvSpPr>
          <p:spPr bwMode="auto">
            <a:xfrm>
              <a:off x="1599" y="2226"/>
              <a:ext cx="76" cy="0"/>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460" name="Line 268"/>
            <p:cNvSpPr>
              <a:spLocks noChangeShapeType="1"/>
            </p:cNvSpPr>
            <p:nvPr/>
          </p:nvSpPr>
          <p:spPr bwMode="auto">
            <a:xfrm>
              <a:off x="1599" y="2248"/>
              <a:ext cx="76" cy="0"/>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461" name="Line 269"/>
            <p:cNvSpPr>
              <a:spLocks noChangeShapeType="1"/>
            </p:cNvSpPr>
            <p:nvPr/>
          </p:nvSpPr>
          <p:spPr bwMode="auto">
            <a:xfrm flipV="1">
              <a:off x="1236" y="2248"/>
              <a:ext cx="0" cy="124"/>
            </a:xfrm>
            <a:prstGeom prst="line">
              <a:avLst/>
            </a:prstGeom>
            <a:noFill/>
            <a:ln w="25400">
              <a:solidFill>
                <a:srgbClr val="919191"/>
              </a:solidFill>
              <a:round/>
              <a:headEnd type="none" w="sm" len="sm"/>
              <a:tailEnd type="none" w="sm" len="sm"/>
            </a:ln>
            <a:effectLst/>
          </p:spPr>
          <p:txBody>
            <a:bodyPr wrap="none" anchor="ctr"/>
            <a:lstStyle/>
            <a:p>
              <a:endParaRPr lang="en-US"/>
            </a:p>
          </p:txBody>
        </p:sp>
      </p:grpSp>
      <p:sp>
        <p:nvSpPr>
          <p:cNvPr id="1288462" name="Rectangle 270"/>
          <p:cNvSpPr>
            <a:spLocks noChangeArrowheads="1"/>
          </p:cNvSpPr>
          <p:nvPr/>
        </p:nvSpPr>
        <p:spPr bwMode="auto">
          <a:xfrm>
            <a:off x="6427788" y="5795963"/>
            <a:ext cx="498475" cy="271462"/>
          </a:xfrm>
          <a:prstGeom prst="rect">
            <a:avLst/>
          </a:prstGeom>
          <a:noFill/>
          <a:ln w="9525">
            <a:noFill/>
            <a:miter lim="800000"/>
            <a:headEnd/>
            <a:tailEnd/>
          </a:ln>
          <a:effectLst/>
        </p:spPr>
        <p:txBody>
          <a:bodyPr wrap="none" lIns="89515" tIns="44758" rIns="89515" bIns="44758">
            <a:spAutoFit/>
          </a:bodyPr>
          <a:lstStyle/>
          <a:p>
            <a:pPr algn="l" defTabSz="741363"/>
            <a:r>
              <a:rPr lang="de-DE" sz="1200" b="1">
                <a:solidFill>
                  <a:schemeClr val="tx2"/>
                </a:solidFill>
                <a:latin typeface="Times" pitchFamily="18" charset="0"/>
                <a:cs typeface="Arial" charset="0"/>
              </a:rPr>
              <a:t>DCS</a:t>
            </a:r>
          </a:p>
        </p:txBody>
      </p:sp>
      <p:sp>
        <p:nvSpPr>
          <p:cNvPr id="1288463" name="Rectangle 271"/>
          <p:cNvSpPr>
            <a:spLocks noChangeArrowheads="1"/>
          </p:cNvSpPr>
          <p:nvPr/>
        </p:nvSpPr>
        <p:spPr bwMode="auto">
          <a:xfrm>
            <a:off x="7826375" y="5900738"/>
            <a:ext cx="906463" cy="271462"/>
          </a:xfrm>
          <a:prstGeom prst="rect">
            <a:avLst/>
          </a:prstGeom>
          <a:noFill/>
          <a:ln w="9525">
            <a:noFill/>
            <a:miter lim="800000"/>
            <a:headEnd/>
            <a:tailEnd/>
          </a:ln>
          <a:effectLst/>
        </p:spPr>
        <p:txBody>
          <a:bodyPr wrap="none" lIns="89515" tIns="44758" rIns="89515" bIns="44758">
            <a:spAutoFit/>
          </a:bodyPr>
          <a:lstStyle/>
          <a:p>
            <a:pPr algn="l" defTabSz="741363"/>
            <a:r>
              <a:rPr lang="de-DE" sz="1200" b="1">
                <a:solidFill>
                  <a:schemeClr val="tx2"/>
                </a:solidFill>
                <a:latin typeface="Times" pitchFamily="18" charset="0"/>
                <a:cs typeface="Arial" charset="0"/>
              </a:rPr>
              <a:t>Controller</a:t>
            </a:r>
          </a:p>
        </p:txBody>
      </p:sp>
      <p:grpSp>
        <p:nvGrpSpPr>
          <p:cNvPr id="1288464" name="Group 272"/>
          <p:cNvGrpSpPr>
            <a:grpSpLocks/>
          </p:cNvGrpSpPr>
          <p:nvPr/>
        </p:nvGrpSpPr>
        <p:grpSpPr bwMode="auto">
          <a:xfrm>
            <a:off x="4895850" y="5546725"/>
            <a:ext cx="504825" cy="168275"/>
            <a:chOff x="586" y="2181"/>
            <a:chExt cx="364" cy="207"/>
          </a:xfrm>
        </p:grpSpPr>
        <p:sp>
          <p:nvSpPr>
            <p:cNvPr id="1288465" name="Rectangle 273"/>
            <p:cNvSpPr>
              <a:spLocks noChangeArrowheads="1"/>
            </p:cNvSpPr>
            <p:nvPr/>
          </p:nvSpPr>
          <p:spPr bwMode="auto">
            <a:xfrm>
              <a:off x="594" y="2181"/>
              <a:ext cx="356" cy="207"/>
            </a:xfrm>
            <a:prstGeom prst="rect">
              <a:avLst/>
            </a:prstGeom>
            <a:solidFill>
              <a:srgbClr val="FFFFFF"/>
            </a:solidFill>
            <a:ln w="25400">
              <a:solidFill>
                <a:srgbClr val="919191"/>
              </a:solidFill>
              <a:miter lim="800000"/>
              <a:headEnd/>
              <a:tailEnd/>
            </a:ln>
            <a:effectLst/>
          </p:spPr>
          <p:txBody>
            <a:bodyPr wrap="none" anchor="ctr"/>
            <a:lstStyle/>
            <a:p>
              <a:endParaRPr lang="en-US"/>
            </a:p>
          </p:txBody>
        </p:sp>
        <p:sp>
          <p:nvSpPr>
            <p:cNvPr id="1288466" name="Rectangle 274"/>
            <p:cNvSpPr>
              <a:spLocks noChangeArrowheads="1"/>
            </p:cNvSpPr>
            <p:nvPr/>
          </p:nvSpPr>
          <p:spPr bwMode="auto">
            <a:xfrm>
              <a:off x="856" y="2256"/>
              <a:ext cx="94" cy="132"/>
            </a:xfrm>
            <a:prstGeom prst="rect">
              <a:avLst/>
            </a:prstGeom>
            <a:solidFill>
              <a:srgbClr val="FFFFFF"/>
            </a:solidFill>
            <a:ln w="25400">
              <a:solidFill>
                <a:srgbClr val="919191"/>
              </a:solidFill>
              <a:miter lim="800000"/>
              <a:headEnd/>
              <a:tailEnd/>
            </a:ln>
            <a:effectLst/>
          </p:spPr>
          <p:txBody>
            <a:bodyPr wrap="none" anchor="ctr"/>
            <a:lstStyle/>
            <a:p>
              <a:endParaRPr lang="en-US"/>
            </a:p>
          </p:txBody>
        </p:sp>
        <p:sp>
          <p:nvSpPr>
            <p:cNvPr id="1288467" name="Line 275"/>
            <p:cNvSpPr>
              <a:spLocks noChangeShapeType="1"/>
            </p:cNvSpPr>
            <p:nvPr/>
          </p:nvSpPr>
          <p:spPr bwMode="auto">
            <a:xfrm>
              <a:off x="586" y="2360"/>
              <a:ext cx="268" cy="0"/>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468" name="Line 276"/>
            <p:cNvSpPr>
              <a:spLocks noChangeShapeType="1"/>
            </p:cNvSpPr>
            <p:nvPr/>
          </p:nvSpPr>
          <p:spPr bwMode="auto">
            <a:xfrm>
              <a:off x="586" y="2323"/>
              <a:ext cx="268" cy="0"/>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469" name="Line 277"/>
            <p:cNvSpPr>
              <a:spLocks noChangeShapeType="1"/>
            </p:cNvSpPr>
            <p:nvPr/>
          </p:nvSpPr>
          <p:spPr bwMode="auto">
            <a:xfrm>
              <a:off x="624" y="2211"/>
              <a:ext cx="192" cy="0"/>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470" name="Line 278"/>
            <p:cNvSpPr>
              <a:spLocks noChangeShapeType="1"/>
            </p:cNvSpPr>
            <p:nvPr/>
          </p:nvSpPr>
          <p:spPr bwMode="auto">
            <a:xfrm>
              <a:off x="624" y="2248"/>
              <a:ext cx="192" cy="0"/>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471" name="Rectangle 279"/>
            <p:cNvSpPr>
              <a:spLocks noChangeArrowheads="1"/>
            </p:cNvSpPr>
            <p:nvPr/>
          </p:nvSpPr>
          <p:spPr bwMode="auto">
            <a:xfrm>
              <a:off x="893" y="2294"/>
              <a:ext cx="19" cy="56"/>
            </a:xfrm>
            <a:prstGeom prst="rect">
              <a:avLst/>
            </a:prstGeom>
            <a:solidFill>
              <a:srgbClr val="FFFFFF"/>
            </a:solidFill>
            <a:ln w="25400">
              <a:solidFill>
                <a:srgbClr val="919191"/>
              </a:solidFill>
              <a:miter lim="800000"/>
              <a:headEnd/>
              <a:tailEnd/>
            </a:ln>
            <a:effectLst/>
          </p:spPr>
          <p:txBody>
            <a:bodyPr wrap="none" anchor="ctr"/>
            <a:lstStyle/>
            <a:p>
              <a:endParaRPr lang="en-US"/>
            </a:p>
          </p:txBody>
        </p:sp>
      </p:grpSp>
      <p:sp>
        <p:nvSpPr>
          <p:cNvPr id="1288472" name="Rectangle 280"/>
          <p:cNvSpPr>
            <a:spLocks noChangeArrowheads="1"/>
          </p:cNvSpPr>
          <p:nvPr/>
        </p:nvSpPr>
        <p:spPr bwMode="auto">
          <a:xfrm>
            <a:off x="4945063" y="5757863"/>
            <a:ext cx="482600" cy="271462"/>
          </a:xfrm>
          <a:prstGeom prst="rect">
            <a:avLst/>
          </a:prstGeom>
          <a:noFill/>
          <a:ln w="9525">
            <a:noFill/>
            <a:miter lim="800000"/>
            <a:headEnd/>
            <a:tailEnd/>
          </a:ln>
          <a:effectLst/>
        </p:spPr>
        <p:txBody>
          <a:bodyPr wrap="none" lIns="89515" tIns="44758" rIns="89515" bIns="44758">
            <a:spAutoFit/>
          </a:bodyPr>
          <a:lstStyle/>
          <a:p>
            <a:pPr algn="l" defTabSz="741363"/>
            <a:r>
              <a:rPr lang="de-DE" sz="1200" b="1">
                <a:solidFill>
                  <a:schemeClr val="tx2"/>
                </a:solidFill>
                <a:latin typeface="Times" pitchFamily="18" charset="0"/>
                <a:cs typeface="Arial" charset="0"/>
              </a:rPr>
              <a:t>PLC</a:t>
            </a:r>
          </a:p>
        </p:txBody>
      </p:sp>
      <p:sp>
        <p:nvSpPr>
          <p:cNvPr id="1288473" name="Text Box 281"/>
          <p:cNvSpPr txBox="1">
            <a:spLocks noChangeArrowheads="1"/>
          </p:cNvSpPr>
          <p:nvPr/>
        </p:nvSpPr>
        <p:spPr bwMode="auto">
          <a:xfrm>
            <a:off x="4808538" y="2243138"/>
            <a:ext cx="2946400" cy="1463675"/>
          </a:xfrm>
          <a:prstGeom prst="rect">
            <a:avLst/>
          </a:prstGeom>
          <a:noFill/>
          <a:ln w="9525">
            <a:noFill/>
            <a:miter lim="800000"/>
            <a:headEnd/>
            <a:tailEnd/>
          </a:ln>
          <a:effectLst/>
        </p:spPr>
        <p:txBody>
          <a:bodyPr anchor="ctr">
            <a:spAutoFit/>
          </a:bodyPr>
          <a:lstStyle/>
          <a:p>
            <a:pPr marL="171450" indent="-171450" algn="l">
              <a:lnSpc>
                <a:spcPct val="125000"/>
              </a:lnSpc>
              <a:buFontTx/>
              <a:buChar char="•"/>
            </a:pPr>
            <a:r>
              <a:rPr lang="en-US" sz="1800" b="1">
                <a:solidFill>
                  <a:schemeClr val="tx1"/>
                </a:solidFill>
                <a:latin typeface="Arial" charset="0"/>
                <a:cs typeface="Arial" charset="0"/>
              </a:rPr>
              <a:t>reduce cost</a:t>
            </a:r>
          </a:p>
          <a:p>
            <a:pPr marL="171450" indent="-171450" algn="l">
              <a:lnSpc>
                <a:spcPct val="125000"/>
              </a:lnSpc>
              <a:buFontTx/>
              <a:buChar char="•"/>
            </a:pPr>
            <a:r>
              <a:rPr lang="en-US" sz="1800" b="1">
                <a:solidFill>
                  <a:schemeClr val="tx1"/>
                </a:solidFill>
                <a:latin typeface="Arial" charset="0"/>
                <a:cs typeface="Arial" charset="0"/>
              </a:rPr>
              <a:t>protect investment</a:t>
            </a:r>
          </a:p>
          <a:p>
            <a:pPr marL="171450" indent="-171450" algn="l">
              <a:lnSpc>
                <a:spcPct val="125000"/>
              </a:lnSpc>
              <a:buFontTx/>
              <a:buChar char="•"/>
            </a:pPr>
            <a:r>
              <a:rPr lang="en-US" sz="1800" b="1">
                <a:solidFill>
                  <a:schemeClr val="tx1"/>
                </a:solidFill>
                <a:latin typeface="Arial" charset="0"/>
                <a:cs typeface="Arial" charset="0"/>
              </a:rPr>
              <a:t>more choices</a:t>
            </a:r>
          </a:p>
          <a:p>
            <a:pPr marL="171450" indent="-171450" algn="l">
              <a:lnSpc>
                <a:spcPct val="125000"/>
              </a:lnSpc>
              <a:buFontTx/>
              <a:buChar char="•"/>
            </a:pPr>
            <a:r>
              <a:rPr lang="en-US" sz="1800" b="1">
                <a:solidFill>
                  <a:schemeClr val="tx1"/>
                </a:solidFill>
                <a:latin typeface="Arial" charset="0"/>
                <a:cs typeface="Arial" charset="0"/>
              </a:rPr>
              <a:t>increase productivity</a:t>
            </a:r>
            <a:endParaRPr lang="en-US" sz="1800">
              <a:solidFill>
                <a:schemeClr val="tx1"/>
              </a:solidFill>
              <a:latin typeface="Arial" charset="0"/>
              <a:cs typeface="Arial" charset="0"/>
            </a:endParaRPr>
          </a:p>
        </p:txBody>
      </p:sp>
      <p:sp>
        <p:nvSpPr>
          <p:cNvPr id="1288474" name="Text Box 282"/>
          <p:cNvSpPr txBox="1">
            <a:spLocks noChangeArrowheads="1"/>
          </p:cNvSpPr>
          <p:nvPr/>
        </p:nvSpPr>
        <p:spPr bwMode="auto">
          <a:xfrm>
            <a:off x="1006475" y="2243138"/>
            <a:ext cx="1651000" cy="1120775"/>
          </a:xfrm>
          <a:prstGeom prst="rect">
            <a:avLst/>
          </a:prstGeom>
          <a:noFill/>
          <a:ln w="9525">
            <a:noFill/>
            <a:miter lim="800000"/>
            <a:headEnd/>
            <a:tailEnd/>
          </a:ln>
          <a:effectLst/>
        </p:spPr>
        <p:txBody>
          <a:bodyPr anchor="ctr">
            <a:spAutoFit/>
          </a:bodyPr>
          <a:lstStyle/>
          <a:p>
            <a:pPr marL="171450" indent="-171450" algn="l">
              <a:lnSpc>
                <a:spcPct val="125000"/>
              </a:lnSpc>
              <a:buFontTx/>
              <a:buChar char="•"/>
            </a:pPr>
            <a:r>
              <a:rPr lang="en-US" sz="1800" b="1">
                <a:solidFill>
                  <a:schemeClr val="tx1"/>
                </a:solidFill>
                <a:latin typeface="Arial" charset="0"/>
                <a:cs typeface="Arial" charset="0"/>
              </a:rPr>
              <a:t>costly</a:t>
            </a:r>
          </a:p>
          <a:p>
            <a:pPr marL="171450" indent="-171450" algn="l">
              <a:lnSpc>
                <a:spcPct val="125000"/>
              </a:lnSpc>
              <a:buFontTx/>
              <a:buChar char="•"/>
            </a:pPr>
            <a:r>
              <a:rPr lang="en-US" sz="1800" b="1">
                <a:solidFill>
                  <a:schemeClr val="tx1"/>
                </a:solidFill>
                <a:latin typeface="Arial" charset="0"/>
                <a:cs typeface="Arial" charset="0"/>
              </a:rPr>
              <a:t>inefficient</a:t>
            </a:r>
          </a:p>
          <a:p>
            <a:pPr marL="171450" indent="-171450" algn="l">
              <a:lnSpc>
                <a:spcPct val="125000"/>
              </a:lnSpc>
              <a:buFontTx/>
              <a:buChar char="•"/>
            </a:pPr>
            <a:r>
              <a:rPr lang="en-US" sz="1800" b="1">
                <a:solidFill>
                  <a:schemeClr val="tx1"/>
                </a:solidFill>
                <a:latin typeface="Arial" charset="0"/>
                <a:cs typeface="Arial" charset="0"/>
              </a:rPr>
              <a:t>risky</a:t>
            </a:r>
            <a:endParaRPr lang="en-US" sz="1800">
              <a:solidFill>
                <a:schemeClr val="tx1"/>
              </a:solidFill>
              <a:latin typeface="Arial" charset="0"/>
              <a:cs typeface="Arial" charset="0"/>
            </a:endParaRPr>
          </a:p>
        </p:txBody>
      </p:sp>
      <p:sp>
        <p:nvSpPr>
          <p:cNvPr id="1288475" name="Text Box 283"/>
          <p:cNvSpPr txBox="1">
            <a:spLocks noChangeArrowheads="1"/>
          </p:cNvSpPr>
          <p:nvPr/>
        </p:nvSpPr>
        <p:spPr bwMode="auto">
          <a:xfrm>
            <a:off x="284163" y="1144588"/>
            <a:ext cx="2628900" cy="579437"/>
          </a:xfrm>
          <a:prstGeom prst="rect">
            <a:avLst/>
          </a:prstGeom>
          <a:noFill/>
          <a:ln w="9525">
            <a:noFill/>
            <a:miter lim="800000"/>
            <a:headEnd/>
            <a:tailEnd/>
          </a:ln>
          <a:effectLst/>
        </p:spPr>
        <p:txBody>
          <a:bodyPr anchor="ctr">
            <a:spAutoFit/>
          </a:bodyPr>
          <a:lstStyle/>
          <a:p>
            <a:pPr algn="l">
              <a:spcBef>
                <a:spcPct val="50000"/>
              </a:spcBef>
            </a:pPr>
            <a:r>
              <a:rPr lang="en-US" sz="3200">
                <a:solidFill>
                  <a:schemeClr val="tx1"/>
                </a:solidFill>
                <a:latin typeface="Arial" charset="0"/>
                <a:cs typeface="Arial" charset="0"/>
              </a:rPr>
              <a:t>Performance</a:t>
            </a:r>
          </a:p>
        </p:txBody>
      </p:sp>
      <p:sp>
        <p:nvSpPr>
          <p:cNvPr id="1288476" name="Text Box 284"/>
          <p:cNvSpPr txBox="1">
            <a:spLocks noChangeArrowheads="1"/>
          </p:cNvSpPr>
          <p:nvPr/>
        </p:nvSpPr>
        <p:spPr bwMode="auto">
          <a:xfrm>
            <a:off x="284163" y="3624263"/>
            <a:ext cx="7942262" cy="579437"/>
          </a:xfrm>
          <a:prstGeom prst="rect">
            <a:avLst/>
          </a:prstGeom>
          <a:noFill/>
          <a:ln w="9525">
            <a:noFill/>
            <a:miter lim="800000"/>
            <a:headEnd/>
            <a:tailEnd/>
          </a:ln>
          <a:effectLst/>
        </p:spPr>
        <p:txBody>
          <a:bodyPr anchor="ctr">
            <a:spAutoFit/>
          </a:bodyPr>
          <a:lstStyle/>
          <a:p>
            <a:pPr algn="l">
              <a:spcBef>
                <a:spcPct val="50000"/>
              </a:spcBef>
            </a:pPr>
            <a:r>
              <a:rPr lang="en-US" sz="3200">
                <a:solidFill>
                  <a:schemeClr val="tx1"/>
                </a:solidFill>
                <a:latin typeface="Arial" charset="0"/>
                <a:cs typeface="Arial" charset="0"/>
              </a:rPr>
              <a:t>Connectivity / Collaboration</a:t>
            </a:r>
          </a:p>
        </p:txBody>
      </p:sp>
      <p:grpSp>
        <p:nvGrpSpPr>
          <p:cNvPr id="1288477" name="Group 285"/>
          <p:cNvGrpSpPr>
            <a:grpSpLocks/>
          </p:cNvGrpSpPr>
          <p:nvPr/>
        </p:nvGrpSpPr>
        <p:grpSpPr bwMode="auto">
          <a:xfrm>
            <a:off x="549275" y="4035425"/>
            <a:ext cx="3165475" cy="2159000"/>
            <a:chOff x="446" y="2603"/>
            <a:chExt cx="1994" cy="1360"/>
          </a:xfrm>
        </p:grpSpPr>
        <p:sp>
          <p:nvSpPr>
            <p:cNvPr id="1288478" name="Rectangle 286"/>
            <p:cNvSpPr>
              <a:spLocks noChangeArrowheads="1"/>
            </p:cNvSpPr>
            <p:nvPr/>
          </p:nvSpPr>
          <p:spPr bwMode="auto">
            <a:xfrm>
              <a:off x="446" y="2785"/>
              <a:ext cx="765" cy="175"/>
            </a:xfrm>
            <a:prstGeom prst="rect">
              <a:avLst/>
            </a:prstGeom>
            <a:solidFill>
              <a:schemeClr val="bg1"/>
            </a:solidFill>
            <a:ln w="9525">
              <a:solidFill>
                <a:schemeClr val="tx1"/>
              </a:solidFill>
              <a:miter lim="800000"/>
              <a:headEnd/>
              <a:tailEnd/>
            </a:ln>
            <a:effectLst/>
          </p:spPr>
          <p:txBody>
            <a:bodyPr lIns="87972" tIns="43214" rIns="87972" bIns="43214">
              <a:spAutoFit/>
            </a:bodyPr>
            <a:lstStyle/>
            <a:p>
              <a:pPr defTabSz="889000"/>
              <a:r>
                <a:rPr lang="de-DE" sz="1200" b="1">
                  <a:solidFill>
                    <a:schemeClr val="tx1"/>
                  </a:solidFill>
                  <a:latin typeface="Arial" charset="0"/>
                  <a:cs typeface="Arial" charset="0"/>
                </a:rPr>
                <a:t>Application X</a:t>
              </a:r>
              <a:endParaRPr lang="de-DE" sz="1000" b="1">
                <a:solidFill>
                  <a:schemeClr val="tx1"/>
                </a:solidFill>
                <a:latin typeface="Arial" charset="0"/>
                <a:cs typeface="Arial" charset="0"/>
              </a:endParaRPr>
            </a:p>
          </p:txBody>
        </p:sp>
        <p:sp>
          <p:nvSpPr>
            <p:cNvPr id="1288479" name="Rectangle 287"/>
            <p:cNvSpPr>
              <a:spLocks noChangeArrowheads="1"/>
            </p:cNvSpPr>
            <p:nvPr/>
          </p:nvSpPr>
          <p:spPr bwMode="auto">
            <a:xfrm>
              <a:off x="1171" y="2603"/>
              <a:ext cx="323" cy="361"/>
            </a:xfrm>
            <a:prstGeom prst="rect">
              <a:avLst/>
            </a:prstGeom>
            <a:noFill/>
            <a:ln w="9525">
              <a:noFill/>
              <a:miter lim="800000"/>
              <a:headEnd/>
              <a:tailEnd/>
            </a:ln>
            <a:effectLst/>
          </p:spPr>
          <p:txBody>
            <a:bodyPr wrap="none" lIns="87972" tIns="43214" rIns="87972" bIns="43214">
              <a:spAutoFit/>
            </a:bodyPr>
            <a:lstStyle/>
            <a:p>
              <a:pPr algn="l" defTabSz="889000"/>
              <a:r>
                <a:rPr lang="de-DE" sz="3200">
                  <a:solidFill>
                    <a:schemeClr val="tx1"/>
                  </a:solidFill>
                  <a:latin typeface="Arial" charset="0"/>
                  <a:cs typeface="Arial" charset="0"/>
                </a:rPr>
                <a:t>...</a:t>
              </a:r>
            </a:p>
          </p:txBody>
        </p:sp>
        <p:sp>
          <p:nvSpPr>
            <p:cNvPr id="1288480" name="Line 288"/>
            <p:cNvSpPr>
              <a:spLocks noChangeShapeType="1"/>
            </p:cNvSpPr>
            <p:nvPr/>
          </p:nvSpPr>
          <p:spPr bwMode="auto">
            <a:xfrm>
              <a:off x="706" y="3049"/>
              <a:ext cx="0" cy="416"/>
            </a:xfrm>
            <a:prstGeom prst="line">
              <a:avLst/>
            </a:prstGeom>
            <a:noFill/>
            <a:ln w="38100">
              <a:solidFill>
                <a:schemeClr val="accent2"/>
              </a:solidFill>
              <a:round/>
              <a:headEnd type="stealth" w="lg" len="lg"/>
              <a:tailEnd type="stealth" w="lg" len="lg"/>
            </a:ln>
            <a:effectLst/>
          </p:spPr>
          <p:txBody>
            <a:bodyPr wrap="none" anchor="ctr"/>
            <a:lstStyle/>
            <a:p>
              <a:endParaRPr lang="en-US"/>
            </a:p>
          </p:txBody>
        </p:sp>
        <p:sp>
          <p:nvSpPr>
            <p:cNvPr id="1288481" name="Line 289"/>
            <p:cNvSpPr>
              <a:spLocks noChangeShapeType="1"/>
            </p:cNvSpPr>
            <p:nvPr/>
          </p:nvSpPr>
          <p:spPr bwMode="auto">
            <a:xfrm>
              <a:off x="874" y="3049"/>
              <a:ext cx="421" cy="410"/>
            </a:xfrm>
            <a:prstGeom prst="line">
              <a:avLst/>
            </a:prstGeom>
            <a:noFill/>
            <a:ln w="38100">
              <a:solidFill>
                <a:srgbClr val="009900"/>
              </a:solidFill>
              <a:round/>
              <a:headEnd type="stealth" w="lg" len="lg"/>
              <a:tailEnd type="stealth" w="lg" len="lg"/>
            </a:ln>
            <a:effectLst/>
          </p:spPr>
          <p:txBody>
            <a:bodyPr wrap="none" anchor="ctr"/>
            <a:lstStyle/>
            <a:p>
              <a:endParaRPr lang="en-US"/>
            </a:p>
          </p:txBody>
        </p:sp>
        <p:sp>
          <p:nvSpPr>
            <p:cNvPr id="1288482" name="Line 290"/>
            <p:cNvSpPr>
              <a:spLocks noChangeShapeType="1"/>
            </p:cNvSpPr>
            <p:nvPr/>
          </p:nvSpPr>
          <p:spPr bwMode="auto">
            <a:xfrm>
              <a:off x="1091" y="3049"/>
              <a:ext cx="856" cy="410"/>
            </a:xfrm>
            <a:prstGeom prst="line">
              <a:avLst/>
            </a:prstGeom>
            <a:noFill/>
            <a:ln w="38100">
              <a:solidFill>
                <a:srgbClr val="FF0066"/>
              </a:solidFill>
              <a:round/>
              <a:headEnd type="stealth" w="lg" len="lg"/>
              <a:tailEnd type="stealth" w="lg" len="lg"/>
            </a:ln>
            <a:effectLst/>
          </p:spPr>
          <p:txBody>
            <a:bodyPr wrap="none" anchor="ctr"/>
            <a:lstStyle/>
            <a:p>
              <a:endParaRPr lang="en-US"/>
            </a:p>
          </p:txBody>
        </p:sp>
        <p:sp>
          <p:nvSpPr>
            <p:cNvPr id="1288483" name="Line 291"/>
            <p:cNvSpPr>
              <a:spLocks noChangeShapeType="1"/>
            </p:cNvSpPr>
            <p:nvPr/>
          </p:nvSpPr>
          <p:spPr bwMode="auto">
            <a:xfrm flipH="1">
              <a:off x="772" y="3049"/>
              <a:ext cx="886" cy="410"/>
            </a:xfrm>
            <a:prstGeom prst="line">
              <a:avLst/>
            </a:prstGeom>
            <a:noFill/>
            <a:ln w="38100">
              <a:solidFill>
                <a:schemeClr val="accent2"/>
              </a:solidFill>
              <a:round/>
              <a:headEnd type="stealth" w="lg" len="lg"/>
              <a:tailEnd type="stealth" w="lg" len="lg"/>
            </a:ln>
            <a:effectLst/>
          </p:spPr>
          <p:txBody>
            <a:bodyPr wrap="none" anchor="ctr"/>
            <a:lstStyle/>
            <a:p>
              <a:endParaRPr lang="en-US"/>
            </a:p>
          </p:txBody>
        </p:sp>
        <p:sp>
          <p:nvSpPr>
            <p:cNvPr id="1288484" name="Line 292"/>
            <p:cNvSpPr>
              <a:spLocks noChangeShapeType="1"/>
            </p:cNvSpPr>
            <p:nvPr/>
          </p:nvSpPr>
          <p:spPr bwMode="auto">
            <a:xfrm flipH="1">
              <a:off x="1427" y="3049"/>
              <a:ext cx="409" cy="410"/>
            </a:xfrm>
            <a:prstGeom prst="line">
              <a:avLst/>
            </a:prstGeom>
            <a:noFill/>
            <a:ln w="38100">
              <a:solidFill>
                <a:srgbClr val="009900"/>
              </a:solidFill>
              <a:round/>
              <a:headEnd type="stealth" w="lg" len="lg"/>
              <a:tailEnd type="stealth" w="lg" len="lg"/>
            </a:ln>
            <a:effectLst/>
          </p:spPr>
          <p:txBody>
            <a:bodyPr wrap="none" anchor="ctr"/>
            <a:lstStyle/>
            <a:p>
              <a:endParaRPr lang="en-US"/>
            </a:p>
          </p:txBody>
        </p:sp>
        <p:sp>
          <p:nvSpPr>
            <p:cNvPr id="1288485" name="Line 293"/>
            <p:cNvSpPr>
              <a:spLocks noChangeShapeType="1"/>
            </p:cNvSpPr>
            <p:nvPr/>
          </p:nvSpPr>
          <p:spPr bwMode="auto">
            <a:xfrm>
              <a:off x="2032" y="3049"/>
              <a:ext cx="0" cy="416"/>
            </a:xfrm>
            <a:prstGeom prst="line">
              <a:avLst/>
            </a:prstGeom>
            <a:noFill/>
            <a:ln w="38100">
              <a:solidFill>
                <a:srgbClr val="FF0066"/>
              </a:solidFill>
              <a:round/>
              <a:headEnd type="stealth" w="lg" len="lg"/>
              <a:tailEnd type="stealth" w="lg" len="lg"/>
            </a:ln>
            <a:effectLst/>
          </p:spPr>
          <p:txBody>
            <a:bodyPr wrap="none" anchor="ctr"/>
            <a:lstStyle/>
            <a:p>
              <a:endParaRPr lang="en-US"/>
            </a:p>
          </p:txBody>
        </p:sp>
        <p:grpSp>
          <p:nvGrpSpPr>
            <p:cNvPr id="1288486" name="Group 294"/>
            <p:cNvGrpSpPr>
              <a:grpSpLocks/>
            </p:cNvGrpSpPr>
            <p:nvPr/>
          </p:nvGrpSpPr>
          <p:grpSpPr bwMode="auto">
            <a:xfrm>
              <a:off x="490" y="3557"/>
              <a:ext cx="1950" cy="406"/>
              <a:chOff x="586" y="2029"/>
              <a:chExt cx="2224" cy="787"/>
            </a:xfrm>
          </p:grpSpPr>
          <p:grpSp>
            <p:nvGrpSpPr>
              <p:cNvPr id="1288487" name="Group 295"/>
              <p:cNvGrpSpPr>
                <a:grpSpLocks/>
              </p:cNvGrpSpPr>
              <p:nvPr/>
            </p:nvGrpSpPr>
            <p:grpSpPr bwMode="auto">
              <a:xfrm>
                <a:off x="2106" y="2029"/>
                <a:ext cx="517" cy="406"/>
                <a:chOff x="2106" y="2029"/>
                <a:chExt cx="517" cy="406"/>
              </a:xfrm>
            </p:grpSpPr>
            <p:grpSp>
              <p:nvGrpSpPr>
                <p:cNvPr id="1288488" name="Group 296"/>
                <p:cNvGrpSpPr>
                  <a:grpSpLocks/>
                </p:cNvGrpSpPr>
                <p:nvPr/>
              </p:nvGrpSpPr>
              <p:grpSpPr bwMode="auto">
                <a:xfrm>
                  <a:off x="2207" y="2243"/>
                  <a:ext cx="330" cy="122"/>
                  <a:chOff x="2207" y="2243"/>
                  <a:chExt cx="330" cy="122"/>
                </a:xfrm>
              </p:grpSpPr>
              <p:grpSp>
                <p:nvGrpSpPr>
                  <p:cNvPr id="1288489" name="Group 297"/>
                  <p:cNvGrpSpPr>
                    <a:grpSpLocks/>
                  </p:cNvGrpSpPr>
                  <p:nvPr/>
                </p:nvGrpSpPr>
                <p:grpSpPr bwMode="auto">
                  <a:xfrm>
                    <a:off x="2207" y="2243"/>
                    <a:ext cx="330" cy="122"/>
                    <a:chOff x="2207" y="2243"/>
                    <a:chExt cx="330" cy="122"/>
                  </a:xfrm>
                </p:grpSpPr>
                <p:grpSp>
                  <p:nvGrpSpPr>
                    <p:cNvPr id="1288490" name="Group 298"/>
                    <p:cNvGrpSpPr>
                      <a:grpSpLocks/>
                    </p:cNvGrpSpPr>
                    <p:nvPr/>
                  </p:nvGrpSpPr>
                  <p:grpSpPr bwMode="auto">
                    <a:xfrm>
                      <a:off x="2207" y="2243"/>
                      <a:ext cx="330" cy="122"/>
                      <a:chOff x="2207" y="2243"/>
                      <a:chExt cx="330" cy="122"/>
                    </a:xfrm>
                  </p:grpSpPr>
                  <p:grpSp>
                    <p:nvGrpSpPr>
                      <p:cNvPr id="1288491" name="Group 299"/>
                      <p:cNvGrpSpPr>
                        <a:grpSpLocks/>
                      </p:cNvGrpSpPr>
                      <p:nvPr/>
                    </p:nvGrpSpPr>
                    <p:grpSpPr bwMode="auto">
                      <a:xfrm>
                        <a:off x="2207" y="2243"/>
                        <a:ext cx="328" cy="119"/>
                        <a:chOff x="2207" y="2243"/>
                        <a:chExt cx="328" cy="119"/>
                      </a:xfrm>
                    </p:grpSpPr>
                    <p:grpSp>
                      <p:nvGrpSpPr>
                        <p:cNvPr id="1288492" name="Group 300"/>
                        <p:cNvGrpSpPr>
                          <a:grpSpLocks/>
                        </p:cNvGrpSpPr>
                        <p:nvPr/>
                      </p:nvGrpSpPr>
                      <p:grpSpPr bwMode="auto">
                        <a:xfrm>
                          <a:off x="2207" y="2243"/>
                          <a:ext cx="328" cy="119"/>
                          <a:chOff x="2207" y="2243"/>
                          <a:chExt cx="328" cy="119"/>
                        </a:xfrm>
                      </p:grpSpPr>
                      <p:sp>
                        <p:nvSpPr>
                          <p:cNvPr id="1288493" name="Rectangle 301"/>
                          <p:cNvSpPr>
                            <a:spLocks noChangeArrowheads="1"/>
                          </p:cNvSpPr>
                          <p:nvPr/>
                        </p:nvSpPr>
                        <p:spPr bwMode="auto">
                          <a:xfrm>
                            <a:off x="2210" y="2278"/>
                            <a:ext cx="314" cy="84"/>
                          </a:xfrm>
                          <a:prstGeom prst="rect">
                            <a:avLst/>
                          </a:prstGeom>
                          <a:solidFill>
                            <a:srgbClr val="C0C0C0"/>
                          </a:solidFill>
                          <a:ln w="12700">
                            <a:solidFill>
                              <a:srgbClr val="000000"/>
                            </a:solidFill>
                            <a:miter lim="800000"/>
                            <a:headEnd/>
                            <a:tailEnd/>
                          </a:ln>
                          <a:effectLst/>
                        </p:spPr>
                        <p:txBody>
                          <a:bodyPr wrap="none" anchor="ctr"/>
                          <a:lstStyle/>
                          <a:p>
                            <a:endParaRPr lang="en-US"/>
                          </a:p>
                        </p:txBody>
                      </p:sp>
                      <p:sp>
                        <p:nvSpPr>
                          <p:cNvPr id="1288494" name="Freeform 302"/>
                          <p:cNvSpPr>
                            <a:spLocks/>
                          </p:cNvSpPr>
                          <p:nvPr/>
                        </p:nvSpPr>
                        <p:spPr bwMode="auto">
                          <a:xfrm>
                            <a:off x="2207" y="2243"/>
                            <a:ext cx="328" cy="32"/>
                          </a:xfrm>
                          <a:custGeom>
                            <a:avLst/>
                            <a:gdLst/>
                            <a:ahLst/>
                            <a:cxnLst>
                              <a:cxn ang="0">
                                <a:pos x="0" y="31"/>
                              </a:cxn>
                              <a:cxn ang="0">
                                <a:pos x="327" y="31"/>
                              </a:cxn>
                              <a:cxn ang="0">
                                <a:pos x="297" y="0"/>
                              </a:cxn>
                              <a:cxn ang="0">
                                <a:pos x="35" y="0"/>
                              </a:cxn>
                              <a:cxn ang="0">
                                <a:pos x="0" y="31"/>
                              </a:cxn>
                            </a:cxnLst>
                            <a:rect l="0" t="0" r="r" b="b"/>
                            <a:pathLst>
                              <a:path w="328" h="32">
                                <a:moveTo>
                                  <a:pt x="0" y="31"/>
                                </a:moveTo>
                                <a:lnTo>
                                  <a:pt x="327" y="31"/>
                                </a:lnTo>
                                <a:lnTo>
                                  <a:pt x="297" y="0"/>
                                </a:lnTo>
                                <a:lnTo>
                                  <a:pt x="35" y="0"/>
                                </a:lnTo>
                                <a:lnTo>
                                  <a:pt x="0" y="31"/>
                                </a:lnTo>
                              </a:path>
                            </a:pathLst>
                          </a:custGeom>
                          <a:solidFill>
                            <a:srgbClr val="C0C0C0"/>
                          </a:solidFill>
                          <a:ln w="12700" cap="rnd" cmpd="sng">
                            <a:solidFill>
                              <a:srgbClr val="000000"/>
                            </a:solidFill>
                            <a:prstDash val="solid"/>
                            <a:round/>
                            <a:headEnd/>
                            <a:tailEnd/>
                          </a:ln>
                          <a:effectLst/>
                        </p:spPr>
                        <p:txBody>
                          <a:bodyPr/>
                          <a:lstStyle/>
                          <a:p>
                            <a:endParaRPr lang="en-US"/>
                          </a:p>
                        </p:txBody>
                      </p:sp>
                    </p:grpSp>
                    <p:sp>
                      <p:nvSpPr>
                        <p:cNvPr id="1288495" name="Line 303"/>
                        <p:cNvSpPr>
                          <a:spLocks noChangeShapeType="1"/>
                        </p:cNvSpPr>
                        <p:nvPr/>
                      </p:nvSpPr>
                      <p:spPr bwMode="auto">
                        <a:xfrm>
                          <a:off x="2213" y="2268"/>
                          <a:ext cx="317" cy="1"/>
                        </a:xfrm>
                        <a:prstGeom prst="line">
                          <a:avLst/>
                        </a:prstGeom>
                        <a:noFill/>
                        <a:ln w="12700">
                          <a:solidFill>
                            <a:srgbClr val="000000"/>
                          </a:solidFill>
                          <a:round/>
                          <a:headEnd type="none" w="sm" len="sm"/>
                          <a:tailEnd type="none" w="sm" len="sm"/>
                        </a:ln>
                        <a:effectLst/>
                      </p:spPr>
                      <p:txBody>
                        <a:bodyPr wrap="none" anchor="ctr"/>
                        <a:lstStyle/>
                        <a:p>
                          <a:endParaRPr lang="en-US"/>
                        </a:p>
                      </p:txBody>
                    </p:sp>
                  </p:grpSp>
                  <p:grpSp>
                    <p:nvGrpSpPr>
                      <p:cNvPr id="1288496" name="Group 304"/>
                      <p:cNvGrpSpPr>
                        <a:grpSpLocks/>
                      </p:cNvGrpSpPr>
                      <p:nvPr/>
                    </p:nvGrpSpPr>
                    <p:grpSpPr bwMode="auto">
                      <a:xfrm>
                        <a:off x="2214" y="2348"/>
                        <a:ext cx="323" cy="17"/>
                        <a:chOff x="2214" y="2348"/>
                        <a:chExt cx="323" cy="17"/>
                      </a:xfrm>
                    </p:grpSpPr>
                    <p:grpSp>
                      <p:nvGrpSpPr>
                        <p:cNvPr id="1288497" name="Group 305"/>
                        <p:cNvGrpSpPr>
                          <a:grpSpLocks/>
                        </p:cNvGrpSpPr>
                        <p:nvPr/>
                      </p:nvGrpSpPr>
                      <p:grpSpPr bwMode="auto">
                        <a:xfrm>
                          <a:off x="2214" y="2348"/>
                          <a:ext cx="167" cy="17"/>
                          <a:chOff x="2214" y="2348"/>
                          <a:chExt cx="167" cy="17"/>
                        </a:xfrm>
                      </p:grpSpPr>
                      <p:grpSp>
                        <p:nvGrpSpPr>
                          <p:cNvPr id="1288498" name="Group 306"/>
                          <p:cNvGrpSpPr>
                            <a:grpSpLocks/>
                          </p:cNvGrpSpPr>
                          <p:nvPr/>
                        </p:nvGrpSpPr>
                        <p:grpSpPr bwMode="auto">
                          <a:xfrm>
                            <a:off x="2214" y="2348"/>
                            <a:ext cx="90" cy="17"/>
                            <a:chOff x="2214" y="2348"/>
                            <a:chExt cx="90" cy="17"/>
                          </a:xfrm>
                        </p:grpSpPr>
                        <p:grpSp>
                          <p:nvGrpSpPr>
                            <p:cNvPr id="1288499" name="Group 307"/>
                            <p:cNvGrpSpPr>
                              <a:grpSpLocks/>
                            </p:cNvGrpSpPr>
                            <p:nvPr/>
                          </p:nvGrpSpPr>
                          <p:grpSpPr bwMode="auto">
                            <a:xfrm>
                              <a:off x="2214" y="2348"/>
                              <a:ext cx="51" cy="17"/>
                              <a:chOff x="2214" y="2348"/>
                              <a:chExt cx="51" cy="17"/>
                            </a:xfrm>
                          </p:grpSpPr>
                          <p:grpSp>
                            <p:nvGrpSpPr>
                              <p:cNvPr id="1288500" name="Group 308"/>
                              <p:cNvGrpSpPr>
                                <a:grpSpLocks/>
                              </p:cNvGrpSpPr>
                              <p:nvPr/>
                            </p:nvGrpSpPr>
                            <p:grpSpPr bwMode="auto">
                              <a:xfrm>
                                <a:off x="2214" y="2348"/>
                                <a:ext cx="32" cy="17"/>
                                <a:chOff x="2214" y="2348"/>
                                <a:chExt cx="32" cy="17"/>
                              </a:xfrm>
                            </p:grpSpPr>
                            <p:grpSp>
                              <p:nvGrpSpPr>
                                <p:cNvPr id="1288501" name="Group 309"/>
                                <p:cNvGrpSpPr>
                                  <a:grpSpLocks/>
                                </p:cNvGrpSpPr>
                                <p:nvPr/>
                              </p:nvGrpSpPr>
                              <p:grpSpPr bwMode="auto">
                                <a:xfrm>
                                  <a:off x="2214" y="2348"/>
                                  <a:ext cx="22" cy="17"/>
                                  <a:chOff x="2214" y="2348"/>
                                  <a:chExt cx="22" cy="17"/>
                                </a:xfrm>
                              </p:grpSpPr>
                              <p:sp>
                                <p:nvSpPr>
                                  <p:cNvPr id="1288502" name="Freeform 310"/>
                                  <p:cNvSpPr>
                                    <a:spLocks/>
                                  </p:cNvSpPr>
                                  <p:nvPr/>
                                </p:nvSpPr>
                                <p:spPr bwMode="auto">
                                  <a:xfrm>
                                    <a:off x="2214"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03" name="Freeform 311"/>
                                  <p:cNvSpPr>
                                    <a:spLocks/>
                                  </p:cNvSpPr>
                                  <p:nvPr/>
                                </p:nvSpPr>
                                <p:spPr bwMode="auto">
                                  <a:xfrm>
                                    <a:off x="2219"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504" name="Group 312"/>
                                <p:cNvGrpSpPr>
                                  <a:grpSpLocks/>
                                </p:cNvGrpSpPr>
                                <p:nvPr/>
                              </p:nvGrpSpPr>
                              <p:grpSpPr bwMode="auto">
                                <a:xfrm>
                                  <a:off x="2224" y="2348"/>
                                  <a:ext cx="22" cy="17"/>
                                  <a:chOff x="2224" y="2348"/>
                                  <a:chExt cx="22" cy="17"/>
                                </a:xfrm>
                              </p:grpSpPr>
                              <p:sp>
                                <p:nvSpPr>
                                  <p:cNvPr id="1288505" name="Freeform 313"/>
                                  <p:cNvSpPr>
                                    <a:spLocks/>
                                  </p:cNvSpPr>
                                  <p:nvPr/>
                                </p:nvSpPr>
                                <p:spPr bwMode="auto">
                                  <a:xfrm>
                                    <a:off x="2224"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06" name="Freeform 314"/>
                                  <p:cNvSpPr>
                                    <a:spLocks/>
                                  </p:cNvSpPr>
                                  <p:nvPr/>
                                </p:nvSpPr>
                                <p:spPr bwMode="auto">
                                  <a:xfrm>
                                    <a:off x="2229"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nvGrpSpPr>
                              <p:cNvPr id="1288507" name="Group 315"/>
                              <p:cNvGrpSpPr>
                                <a:grpSpLocks/>
                              </p:cNvGrpSpPr>
                              <p:nvPr/>
                            </p:nvGrpSpPr>
                            <p:grpSpPr bwMode="auto">
                              <a:xfrm>
                                <a:off x="2234" y="2348"/>
                                <a:ext cx="31" cy="17"/>
                                <a:chOff x="2234" y="2348"/>
                                <a:chExt cx="31" cy="17"/>
                              </a:xfrm>
                            </p:grpSpPr>
                            <p:grpSp>
                              <p:nvGrpSpPr>
                                <p:cNvPr id="1288508" name="Group 316"/>
                                <p:cNvGrpSpPr>
                                  <a:grpSpLocks/>
                                </p:cNvGrpSpPr>
                                <p:nvPr/>
                              </p:nvGrpSpPr>
                              <p:grpSpPr bwMode="auto">
                                <a:xfrm>
                                  <a:off x="2234" y="2348"/>
                                  <a:ext cx="21" cy="17"/>
                                  <a:chOff x="2234" y="2348"/>
                                  <a:chExt cx="21" cy="17"/>
                                </a:xfrm>
                              </p:grpSpPr>
                              <p:sp>
                                <p:nvSpPr>
                                  <p:cNvPr id="1288509" name="Freeform 317"/>
                                  <p:cNvSpPr>
                                    <a:spLocks/>
                                  </p:cNvSpPr>
                                  <p:nvPr/>
                                </p:nvSpPr>
                                <p:spPr bwMode="auto">
                                  <a:xfrm>
                                    <a:off x="2234"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10" name="Freeform 318"/>
                                  <p:cNvSpPr>
                                    <a:spLocks/>
                                  </p:cNvSpPr>
                                  <p:nvPr/>
                                </p:nvSpPr>
                                <p:spPr bwMode="auto">
                                  <a:xfrm>
                                    <a:off x="2238"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511" name="Group 319"/>
                                <p:cNvGrpSpPr>
                                  <a:grpSpLocks/>
                                </p:cNvGrpSpPr>
                                <p:nvPr/>
                              </p:nvGrpSpPr>
                              <p:grpSpPr bwMode="auto">
                                <a:xfrm>
                                  <a:off x="2244" y="2348"/>
                                  <a:ext cx="21" cy="17"/>
                                  <a:chOff x="2244" y="2348"/>
                                  <a:chExt cx="21" cy="17"/>
                                </a:xfrm>
                              </p:grpSpPr>
                              <p:sp>
                                <p:nvSpPr>
                                  <p:cNvPr id="1288512" name="Freeform 320"/>
                                  <p:cNvSpPr>
                                    <a:spLocks/>
                                  </p:cNvSpPr>
                                  <p:nvPr/>
                                </p:nvSpPr>
                                <p:spPr bwMode="auto">
                                  <a:xfrm>
                                    <a:off x="2244"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13" name="Freeform 321"/>
                                  <p:cNvSpPr>
                                    <a:spLocks/>
                                  </p:cNvSpPr>
                                  <p:nvPr/>
                                </p:nvSpPr>
                                <p:spPr bwMode="auto">
                                  <a:xfrm>
                                    <a:off x="2248"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grpSp>
                          <p:nvGrpSpPr>
                            <p:cNvPr id="1288514" name="Group 322"/>
                            <p:cNvGrpSpPr>
                              <a:grpSpLocks/>
                            </p:cNvGrpSpPr>
                            <p:nvPr/>
                          </p:nvGrpSpPr>
                          <p:grpSpPr bwMode="auto">
                            <a:xfrm>
                              <a:off x="2253" y="2348"/>
                              <a:ext cx="51" cy="17"/>
                              <a:chOff x="2253" y="2348"/>
                              <a:chExt cx="51" cy="17"/>
                            </a:xfrm>
                          </p:grpSpPr>
                          <p:grpSp>
                            <p:nvGrpSpPr>
                              <p:cNvPr id="1288515" name="Group 323"/>
                              <p:cNvGrpSpPr>
                                <a:grpSpLocks/>
                              </p:cNvGrpSpPr>
                              <p:nvPr/>
                            </p:nvGrpSpPr>
                            <p:grpSpPr bwMode="auto">
                              <a:xfrm>
                                <a:off x="2253" y="2348"/>
                                <a:ext cx="32" cy="17"/>
                                <a:chOff x="2253" y="2348"/>
                                <a:chExt cx="32" cy="17"/>
                              </a:xfrm>
                            </p:grpSpPr>
                            <p:grpSp>
                              <p:nvGrpSpPr>
                                <p:cNvPr id="1288516" name="Group 324"/>
                                <p:cNvGrpSpPr>
                                  <a:grpSpLocks/>
                                </p:cNvGrpSpPr>
                                <p:nvPr/>
                              </p:nvGrpSpPr>
                              <p:grpSpPr bwMode="auto">
                                <a:xfrm>
                                  <a:off x="2253" y="2348"/>
                                  <a:ext cx="22" cy="17"/>
                                  <a:chOff x="2253" y="2348"/>
                                  <a:chExt cx="22" cy="17"/>
                                </a:xfrm>
                              </p:grpSpPr>
                              <p:sp>
                                <p:nvSpPr>
                                  <p:cNvPr id="1288517" name="Freeform 325"/>
                                  <p:cNvSpPr>
                                    <a:spLocks/>
                                  </p:cNvSpPr>
                                  <p:nvPr/>
                                </p:nvSpPr>
                                <p:spPr bwMode="auto">
                                  <a:xfrm>
                                    <a:off x="2253"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18" name="Freeform 326"/>
                                  <p:cNvSpPr>
                                    <a:spLocks/>
                                  </p:cNvSpPr>
                                  <p:nvPr/>
                                </p:nvSpPr>
                                <p:spPr bwMode="auto">
                                  <a:xfrm>
                                    <a:off x="2258"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519" name="Group 327"/>
                                <p:cNvGrpSpPr>
                                  <a:grpSpLocks/>
                                </p:cNvGrpSpPr>
                                <p:nvPr/>
                              </p:nvGrpSpPr>
                              <p:grpSpPr bwMode="auto">
                                <a:xfrm>
                                  <a:off x="2262" y="2348"/>
                                  <a:ext cx="23" cy="17"/>
                                  <a:chOff x="2262" y="2348"/>
                                  <a:chExt cx="23" cy="17"/>
                                </a:xfrm>
                              </p:grpSpPr>
                              <p:sp>
                                <p:nvSpPr>
                                  <p:cNvPr id="1288520" name="Freeform 328"/>
                                  <p:cNvSpPr>
                                    <a:spLocks/>
                                  </p:cNvSpPr>
                                  <p:nvPr/>
                                </p:nvSpPr>
                                <p:spPr bwMode="auto">
                                  <a:xfrm>
                                    <a:off x="2262"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21" name="Freeform 329"/>
                                  <p:cNvSpPr>
                                    <a:spLocks/>
                                  </p:cNvSpPr>
                                  <p:nvPr/>
                                </p:nvSpPr>
                                <p:spPr bwMode="auto">
                                  <a:xfrm>
                                    <a:off x="2268"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nvGrpSpPr>
                              <p:cNvPr id="1288522" name="Group 330"/>
                              <p:cNvGrpSpPr>
                                <a:grpSpLocks/>
                              </p:cNvGrpSpPr>
                              <p:nvPr/>
                            </p:nvGrpSpPr>
                            <p:grpSpPr bwMode="auto">
                              <a:xfrm>
                                <a:off x="2273" y="2348"/>
                                <a:ext cx="31" cy="17"/>
                                <a:chOff x="2273" y="2348"/>
                                <a:chExt cx="31" cy="17"/>
                              </a:xfrm>
                            </p:grpSpPr>
                            <p:grpSp>
                              <p:nvGrpSpPr>
                                <p:cNvPr id="1288523" name="Group 331"/>
                                <p:cNvGrpSpPr>
                                  <a:grpSpLocks/>
                                </p:cNvGrpSpPr>
                                <p:nvPr/>
                              </p:nvGrpSpPr>
                              <p:grpSpPr bwMode="auto">
                                <a:xfrm>
                                  <a:off x="2273" y="2348"/>
                                  <a:ext cx="21" cy="17"/>
                                  <a:chOff x="2273" y="2348"/>
                                  <a:chExt cx="21" cy="17"/>
                                </a:xfrm>
                              </p:grpSpPr>
                              <p:sp>
                                <p:nvSpPr>
                                  <p:cNvPr id="1288524" name="Freeform 332"/>
                                  <p:cNvSpPr>
                                    <a:spLocks/>
                                  </p:cNvSpPr>
                                  <p:nvPr/>
                                </p:nvSpPr>
                                <p:spPr bwMode="auto">
                                  <a:xfrm>
                                    <a:off x="2273"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25" name="Freeform 333"/>
                                  <p:cNvSpPr>
                                    <a:spLocks/>
                                  </p:cNvSpPr>
                                  <p:nvPr/>
                                </p:nvSpPr>
                                <p:spPr bwMode="auto">
                                  <a:xfrm>
                                    <a:off x="2277"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526" name="Group 334"/>
                                <p:cNvGrpSpPr>
                                  <a:grpSpLocks/>
                                </p:cNvGrpSpPr>
                                <p:nvPr/>
                              </p:nvGrpSpPr>
                              <p:grpSpPr bwMode="auto">
                                <a:xfrm>
                                  <a:off x="2283" y="2348"/>
                                  <a:ext cx="21" cy="17"/>
                                  <a:chOff x="2283" y="2348"/>
                                  <a:chExt cx="21" cy="17"/>
                                </a:xfrm>
                              </p:grpSpPr>
                              <p:sp>
                                <p:nvSpPr>
                                  <p:cNvPr id="1288527" name="Freeform 335"/>
                                  <p:cNvSpPr>
                                    <a:spLocks/>
                                  </p:cNvSpPr>
                                  <p:nvPr/>
                                </p:nvSpPr>
                                <p:spPr bwMode="auto">
                                  <a:xfrm>
                                    <a:off x="2283"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28" name="Freeform 336"/>
                                  <p:cNvSpPr>
                                    <a:spLocks/>
                                  </p:cNvSpPr>
                                  <p:nvPr/>
                                </p:nvSpPr>
                                <p:spPr bwMode="auto">
                                  <a:xfrm>
                                    <a:off x="2287"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grpSp>
                      <p:grpSp>
                        <p:nvGrpSpPr>
                          <p:cNvPr id="1288529" name="Group 337"/>
                          <p:cNvGrpSpPr>
                            <a:grpSpLocks/>
                          </p:cNvGrpSpPr>
                          <p:nvPr/>
                        </p:nvGrpSpPr>
                        <p:grpSpPr bwMode="auto">
                          <a:xfrm>
                            <a:off x="2292" y="2348"/>
                            <a:ext cx="89" cy="17"/>
                            <a:chOff x="2292" y="2348"/>
                            <a:chExt cx="89" cy="17"/>
                          </a:xfrm>
                        </p:grpSpPr>
                        <p:grpSp>
                          <p:nvGrpSpPr>
                            <p:cNvPr id="1288530" name="Group 338"/>
                            <p:cNvGrpSpPr>
                              <a:grpSpLocks/>
                            </p:cNvGrpSpPr>
                            <p:nvPr/>
                          </p:nvGrpSpPr>
                          <p:grpSpPr bwMode="auto">
                            <a:xfrm>
                              <a:off x="2292" y="2348"/>
                              <a:ext cx="51" cy="17"/>
                              <a:chOff x="2292" y="2348"/>
                              <a:chExt cx="51" cy="17"/>
                            </a:xfrm>
                          </p:grpSpPr>
                          <p:grpSp>
                            <p:nvGrpSpPr>
                              <p:cNvPr id="1288531" name="Group 339"/>
                              <p:cNvGrpSpPr>
                                <a:grpSpLocks/>
                              </p:cNvGrpSpPr>
                              <p:nvPr/>
                            </p:nvGrpSpPr>
                            <p:grpSpPr bwMode="auto">
                              <a:xfrm>
                                <a:off x="2292" y="2348"/>
                                <a:ext cx="32" cy="17"/>
                                <a:chOff x="2292" y="2348"/>
                                <a:chExt cx="32" cy="17"/>
                              </a:xfrm>
                            </p:grpSpPr>
                            <p:grpSp>
                              <p:nvGrpSpPr>
                                <p:cNvPr id="1288532" name="Group 340"/>
                                <p:cNvGrpSpPr>
                                  <a:grpSpLocks/>
                                </p:cNvGrpSpPr>
                                <p:nvPr/>
                              </p:nvGrpSpPr>
                              <p:grpSpPr bwMode="auto">
                                <a:xfrm>
                                  <a:off x="2292" y="2348"/>
                                  <a:ext cx="22" cy="17"/>
                                  <a:chOff x="2292" y="2348"/>
                                  <a:chExt cx="22" cy="17"/>
                                </a:xfrm>
                              </p:grpSpPr>
                              <p:sp>
                                <p:nvSpPr>
                                  <p:cNvPr id="1288533" name="Freeform 341"/>
                                  <p:cNvSpPr>
                                    <a:spLocks/>
                                  </p:cNvSpPr>
                                  <p:nvPr/>
                                </p:nvSpPr>
                                <p:spPr bwMode="auto">
                                  <a:xfrm>
                                    <a:off x="2292"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34" name="Freeform 342"/>
                                  <p:cNvSpPr>
                                    <a:spLocks/>
                                  </p:cNvSpPr>
                                  <p:nvPr/>
                                </p:nvSpPr>
                                <p:spPr bwMode="auto">
                                  <a:xfrm>
                                    <a:off x="2297"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535" name="Group 343"/>
                                <p:cNvGrpSpPr>
                                  <a:grpSpLocks/>
                                </p:cNvGrpSpPr>
                                <p:nvPr/>
                              </p:nvGrpSpPr>
                              <p:grpSpPr bwMode="auto">
                                <a:xfrm>
                                  <a:off x="2301" y="2348"/>
                                  <a:ext cx="23" cy="17"/>
                                  <a:chOff x="2301" y="2348"/>
                                  <a:chExt cx="23" cy="17"/>
                                </a:xfrm>
                              </p:grpSpPr>
                              <p:sp>
                                <p:nvSpPr>
                                  <p:cNvPr id="1288536" name="Freeform 344"/>
                                  <p:cNvSpPr>
                                    <a:spLocks/>
                                  </p:cNvSpPr>
                                  <p:nvPr/>
                                </p:nvSpPr>
                                <p:spPr bwMode="auto">
                                  <a:xfrm>
                                    <a:off x="2301"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37" name="Freeform 345"/>
                                  <p:cNvSpPr>
                                    <a:spLocks/>
                                  </p:cNvSpPr>
                                  <p:nvPr/>
                                </p:nvSpPr>
                                <p:spPr bwMode="auto">
                                  <a:xfrm>
                                    <a:off x="2307"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nvGrpSpPr>
                              <p:cNvPr id="1288538" name="Group 346"/>
                              <p:cNvGrpSpPr>
                                <a:grpSpLocks/>
                              </p:cNvGrpSpPr>
                              <p:nvPr/>
                            </p:nvGrpSpPr>
                            <p:grpSpPr bwMode="auto">
                              <a:xfrm>
                                <a:off x="2311" y="2348"/>
                                <a:ext cx="32" cy="17"/>
                                <a:chOff x="2311" y="2348"/>
                                <a:chExt cx="32" cy="17"/>
                              </a:xfrm>
                            </p:grpSpPr>
                            <p:grpSp>
                              <p:nvGrpSpPr>
                                <p:cNvPr id="1288539" name="Group 347"/>
                                <p:cNvGrpSpPr>
                                  <a:grpSpLocks/>
                                </p:cNvGrpSpPr>
                                <p:nvPr/>
                              </p:nvGrpSpPr>
                              <p:grpSpPr bwMode="auto">
                                <a:xfrm>
                                  <a:off x="2311" y="2348"/>
                                  <a:ext cx="22" cy="17"/>
                                  <a:chOff x="2311" y="2348"/>
                                  <a:chExt cx="22" cy="17"/>
                                </a:xfrm>
                              </p:grpSpPr>
                              <p:sp>
                                <p:nvSpPr>
                                  <p:cNvPr id="1288540" name="Freeform 348"/>
                                  <p:cNvSpPr>
                                    <a:spLocks/>
                                  </p:cNvSpPr>
                                  <p:nvPr/>
                                </p:nvSpPr>
                                <p:spPr bwMode="auto">
                                  <a:xfrm>
                                    <a:off x="2311"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41" name="Freeform 349"/>
                                  <p:cNvSpPr>
                                    <a:spLocks/>
                                  </p:cNvSpPr>
                                  <p:nvPr/>
                                </p:nvSpPr>
                                <p:spPr bwMode="auto">
                                  <a:xfrm>
                                    <a:off x="2316"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542" name="Group 350"/>
                                <p:cNvGrpSpPr>
                                  <a:grpSpLocks/>
                                </p:cNvGrpSpPr>
                                <p:nvPr/>
                              </p:nvGrpSpPr>
                              <p:grpSpPr bwMode="auto">
                                <a:xfrm>
                                  <a:off x="2321" y="2348"/>
                                  <a:ext cx="22" cy="17"/>
                                  <a:chOff x="2321" y="2348"/>
                                  <a:chExt cx="22" cy="17"/>
                                </a:xfrm>
                              </p:grpSpPr>
                              <p:sp>
                                <p:nvSpPr>
                                  <p:cNvPr id="1288543" name="Freeform 351"/>
                                  <p:cNvSpPr>
                                    <a:spLocks/>
                                  </p:cNvSpPr>
                                  <p:nvPr/>
                                </p:nvSpPr>
                                <p:spPr bwMode="auto">
                                  <a:xfrm>
                                    <a:off x="2321"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44" name="Freeform 352"/>
                                  <p:cNvSpPr>
                                    <a:spLocks/>
                                  </p:cNvSpPr>
                                  <p:nvPr/>
                                </p:nvSpPr>
                                <p:spPr bwMode="auto">
                                  <a:xfrm>
                                    <a:off x="2326"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grpSp>
                          <p:nvGrpSpPr>
                            <p:cNvPr id="1288545" name="Group 353"/>
                            <p:cNvGrpSpPr>
                              <a:grpSpLocks/>
                            </p:cNvGrpSpPr>
                            <p:nvPr/>
                          </p:nvGrpSpPr>
                          <p:grpSpPr bwMode="auto">
                            <a:xfrm>
                              <a:off x="2331" y="2348"/>
                              <a:ext cx="50" cy="17"/>
                              <a:chOff x="2331" y="2348"/>
                              <a:chExt cx="50" cy="17"/>
                            </a:xfrm>
                          </p:grpSpPr>
                          <p:grpSp>
                            <p:nvGrpSpPr>
                              <p:cNvPr id="1288546" name="Group 354"/>
                              <p:cNvGrpSpPr>
                                <a:grpSpLocks/>
                              </p:cNvGrpSpPr>
                              <p:nvPr/>
                            </p:nvGrpSpPr>
                            <p:grpSpPr bwMode="auto">
                              <a:xfrm>
                                <a:off x="2331" y="2348"/>
                                <a:ext cx="32" cy="17"/>
                                <a:chOff x="2331" y="2348"/>
                                <a:chExt cx="32" cy="17"/>
                              </a:xfrm>
                            </p:grpSpPr>
                            <p:grpSp>
                              <p:nvGrpSpPr>
                                <p:cNvPr id="1288547" name="Group 355"/>
                                <p:cNvGrpSpPr>
                                  <a:grpSpLocks/>
                                </p:cNvGrpSpPr>
                                <p:nvPr/>
                              </p:nvGrpSpPr>
                              <p:grpSpPr bwMode="auto">
                                <a:xfrm>
                                  <a:off x="2331" y="2348"/>
                                  <a:ext cx="22" cy="17"/>
                                  <a:chOff x="2331" y="2348"/>
                                  <a:chExt cx="22" cy="17"/>
                                </a:xfrm>
                              </p:grpSpPr>
                              <p:sp>
                                <p:nvSpPr>
                                  <p:cNvPr id="1288548" name="Freeform 356"/>
                                  <p:cNvSpPr>
                                    <a:spLocks/>
                                  </p:cNvSpPr>
                                  <p:nvPr/>
                                </p:nvSpPr>
                                <p:spPr bwMode="auto">
                                  <a:xfrm>
                                    <a:off x="2331"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49" name="Freeform 357"/>
                                  <p:cNvSpPr>
                                    <a:spLocks/>
                                  </p:cNvSpPr>
                                  <p:nvPr/>
                                </p:nvSpPr>
                                <p:spPr bwMode="auto">
                                  <a:xfrm>
                                    <a:off x="2336"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550" name="Group 358"/>
                                <p:cNvGrpSpPr>
                                  <a:grpSpLocks/>
                                </p:cNvGrpSpPr>
                                <p:nvPr/>
                              </p:nvGrpSpPr>
                              <p:grpSpPr bwMode="auto">
                                <a:xfrm>
                                  <a:off x="2340" y="2348"/>
                                  <a:ext cx="23" cy="17"/>
                                  <a:chOff x="2340" y="2348"/>
                                  <a:chExt cx="23" cy="17"/>
                                </a:xfrm>
                              </p:grpSpPr>
                              <p:sp>
                                <p:nvSpPr>
                                  <p:cNvPr id="1288551" name="Freeform 359"/>
                                  <p:cNvSpPr>
                                    <a:spLocks/>
                                  </p:cNvSpPr>
                                  <p:nvPr/>
                                </p:nvSpPr>
                                <p:spPr bwMode="auto">
                                  <a:xfrm>
                                    <a:off x="2340"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52" name="Freeform 360"/>
                                  <p:cNvSpPr>
                                    <a:spLocks/>
                                  </p:cNvSpPr>
                                  <p:nvPr/>
                                </p:nvSpPr>
                                <p:spPr bwMode="auto">
                                  <a:xfrm>
                                    <a:off x="2346"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nvGrpSpPr>
                              <p:cNvPr id="1288553" name="Group 361"/>
                              <p:cNvGrpSpPr>
                                <a:grpSpLocks/>
                              </p:cNvGrpSpPr>
                              <p:nvPr/>
                            </p:nvGrpSpPr>
                            <p:grpSpPr bwMode="auto">
                              <a:xfrm>
                                <a:off x="2350" y="2348"/>
                                <a:ext cx="31" cy="17"/>
                                <a:chOff x="2350" y="2348"/>
                                <a:chExt cx="31" cy="17"/>
                              </a:xfrm>
                            </p:grpSpPr>
                            <p:grpSp>
                              <p:nvGrpSpPr>
                                <p:cNvPr id="1288554" name="Group 362"/>
                                <p:cNvGrpSpPr>
                                  <a:grpSpLocks/>
                                </p:cNvGrpSpPr>
                                <p:nvPr/>
                              </p:nvGrpSpPr>
                              <p:grpSpPr bwMode="auto">
                                <a:xfrm>
                                  <a:off x="2350" y="2348"/>
                                  <a:ext cx="22" cy="17"/>
                                  <a:chOff x="2350" y="2348"/>
                                  <a:chExt cx="22" cy="17"/>
                                </a:xfrm>
                              </p:grpSpPr>
                              <p:sp>
                                <p:nvSpPr>
                                  <p:cNvPr id="1288555" name="Freeform 363"/>
                                  <p:cNvSpPr>
                                    <a:spLocks/>
                                  </p:cNvSpPr>
                                  <p:nvPr/>
                                </p:nvSpPr>
                                <p:spPr bwMode="auto">
                                  <a:xfrm>
                                    <a:off x="2350"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56" name="Freeform 364"/>
                                  <p:cNvSpPr>
                                    <a:spLocks/>
                                  </p:cNvSpPr>
                                  <p:nvPr/>
                                </p:nvSpPr>
                                <p:spPr bwMode="auto">
                                  <a:xfrm>
                                    <a:off x="2355"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557" name="Group 365"/>
                                <p:cNvGrpSpPr>
                                  <a:grpSpLocks/>
                                </p:cNvGrpSpPr>
                                <p:nvPr/>
                              </p:nvGrpSpPr>
                              <p:grpSpPr bwMode="auto">
                                <a:xfrm>
                                  <a:off x="2360" y="2348"/>
                                  <a:ext cx="21" cy="17"/>
                                  <a:chOff x="2360" y="2348"/>
                                  <a:chExt cx="21" cy="17"/>
                                </a:xfrm>
                              </p:grpSpPr>
                              <p:sp>
                                <p:nvSpPr>
                                  <p:cNvPr id="1288558" name="Freeform 366"/>
                                  <p:cNvSpPr>
                                    <a:spLocks/>
                                  </p:cNvSpPr>
                                  <p:nvPr/>
                                </p:nvSpPr>
                                <p:spPr bwMode="auto">
                                  <a:xfrm>
                                    <a:off x="2360"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59" name="Freeform 367"/>
                                  <p:cNvSpPr>
                                    <a:spLocks/>
                                  </p:cNvSpPr>
                                  <p:nvPr/>
                                </p:nvSpPr>
                                <p:spPr bwMode="auto">
                                  <a:xfrm>
                                    <a:off x="2364"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grpSp>
                    </p:grpSp>
                    <p:grpSp>
                      <p:nvGrpSpPr>
                        <p:cNvPr id="1288560" name="Group 368"/>
                        <p:cNvGrpSpPr>
                          <a:grpSpLocks/>
                        </p:cNvGrpSpPr>
                        <p:nvPr/>
                      </p:nvGrpSpPr>
                      <p:grpSpPr bwMode="auto">
                        <a:xfrm>
                          <a:off x="2370" y="2348"/>
                          <a:ext cx="167" cy="17"/>
                          <a:chOff x="2370" y="2348"/>
                          <a:chExt cx="167" cy="17"/>
                        </a:xfrm>
                      </p:grpSpPr>
                      <p:grpSp>
                        <p:nvGrpSpPr>
                          <p:cNvPr id="1288561" name="Group 369"/>
                          <p:cNvGrpSpPr>
                            <a:grpSpLocks/>
                          </p:cNvGrpSpPr>
                          <p:nvPr/>
                        </p:nvGrpSpPr>
                        <p:grpSpPr bwMode="auto">
                          <a:xfrm>
                            <a:off x="2370" y="2348"/>
                            <a:ext cx="89" cy="17"/>
                            <a:chOff x="2370" y="2348"/>
                            <a:chExt cx="89" cy="17"/>
                          </a:xfrm>
                        </p:grpSpPr>
                        <p:grpSp>
                          <p:nvGrpSpPr>
                            <p:cNvPr id="1288562" name="Group 370"/>
                            <p:cNvGrpSpPr>
                              <a:grpSpLocks/>
                            </p:cNvGrpSpPr>
                            <p:nvPr/>
                          </p:nvGrpSpPr>
                          <p:grpSpPr bwMode="auto">
                            <a:xfrm>
                              <a:off x="2370" y="2348"/>
                              <a:ext cx="50" cy="17"/>
                              <a:chOff x="2370" y="2348"/>
                              <a:chExt cx="50" cy="17"/>
                            </a:xfrm>
                          </p:grpSpPr>
                          <p:grpSp>
                            <p:nvGrpSpPr>
                              <p:cNvPr id="1288563" name="Group 371"/>
                              <p:cNvGrpSpPr>
                                <a:grpSpLocks/>
                              </p:cNvGrpSpPr>
                              <p:nvPr/>
                            </p:nvGrpSpPr>
                            <p:grpSpPr bwMode="auto">
                              <a:xfrm>
                                <a:off x="2370" y="2348"/>
                                <a:ext cx="31" cy="17"/>
                                <a:chOff x="2370" y="2348"/>
                                <a:chExt cx="31" cy="17"/>
                              </a:xfrm>
                            </p:grpSpPr>
                            <p:grpSp>
                              <p:nvGrpSpPr>
                                <p:cNvPr id="1288564" name="Group 372"/>
                                <p:cNvGrpSpPr>
                                  <a:grpSpLocks/>
                                </p:cNvGrpSpPr>
                                <p:nvPr/>
                              </p:nvGrpSpPr>
                              <p:grpSpPr bwMode="auto">
                                <a:xfrm>
                                  <a:off x="2370" y="2348"/>
                                  <a:ext cx="21" cy="17"/>
                                  <a:chOff x="2370" y="2348"/>
                                  <a:chExt cx="21" cy="17"/>
                                </a:xfrm>
                              </p:grpSpPr>
                              <p:sp>
                                <p:nvSpPr>
                                  <p:cNvPr id="1288565" name="Freeform 373"/>
                                  <p:cNvSpPr>
                                    <a:spLocks/>
                                  </p:cNvSpPr>
                                  <p:nvPr/>
                                </p:nvSpPr>
                                <p:spPr bwMode="auto">
                                  <a:xfrm>
                                    <a:off x="2370"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66" name="Freeform 374"/>
                                  <p:cNvSpPr>
                                    <a:spLocks/>
                                  </p:cNvSpPr>
                                  <p:nvPr/>
                                </p:nvSpPr>
                                <p:spPr bwMode="auto">
                                  <a:xfrm>
                                    <a:off x="2374"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567" name="Group 375"/>
                                <p:cNvGrpSpPr>
                                  <a:grpSpLocks/>
                                </p:cNvGrpSpPr>
                                <p:nvPr/>
                              </p:nvGrpSpPr>
                              <p:grpSpPr bwMode="auto">
                                <a:xfrm>
                                  <a:off x="2379" y="2348"/>
                                  <a:ext cx="22" cy="17"/>
                                  <a:chOff x="2379" y="2348"/>
                                  <a:chExt cx="22" cy="17"/>
                                </a:xfrm>
                              </p:grpSpPr>
                              <p:sp>
                                <p:nvSpPr>
                                  <p:cNvPr id="1288568" name="Freeform 376"/>
                                  <p:cNvSpPr>
                                    <a:spLocks/>
                                  </p:cNvSpPr>
                                  <p:nvPr/>
                                </p:nvSpPr>
                                <p:spPr bwMode="auto">
                                  <a:xfrm>
                                    <a:off x="2379"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69" name="Freeform 377"/>
                                  <p:cNvSpPr>
                                    <a:spLocks/>
                                  </p:cNvSpPr>
                                  <p:nvPr/>
                                </p:nvSpPr>
                                <p:spPr bwMode="auto">
                                  <a:xfrm>
                                    <a:off x="2384"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nvGrpSpPr>
                              <p:cNvPr id="1288570" name="Group 378"/>
                              <p:cNvGrpSpPr>
                                <a:grpSpLocks/>
                              </p:cNvGrpSpPr>
                              <p:nvPr/>
                            </p:nvGrpSpPr>
                            <p:grpSpPr bwMode="auto">
                              <a:xfrm>
                                <a:off x="2388" y="2348"/>
                                <a:ext cx="32" cy="17"/>
                                <a:chOff x="2388" y="2348"/>
                                <a:chExt cx="32" cy="17"/>
                              </a:xfrm>
                            </p:grpSpPr>
                            <p:grpSp>
                              <p:nvGrpSpPr>
                                <p:cNvPr id="1288571" name="Group 379"/>
                                <p:cNvGrpSpPr>
                                  <a:grpSpLocks/>
                                </p:cNvGrpSpPr>
                                <p:nvPr/>
                              </p:nvGrpSpPr>
                              <p:grpSpPr bwMode="auto">
                                <a:xfrm>
                                  <a:off x="2388" y="2348"/>
                                  <a:ext cx="23" cy="17"/>
                                  <a:chOff x="2388" y="2348"/>
                                  <a:chExt cx="23" cy="17"/>
                                </a:xfrm>
                              </p:grpSpPr>
                              <p:sp>
                                <p:nvSpPr>
                                  <p:cNvPr id="1288572" name="Freeform 380"/>
                                  <p:cNvSpPr>
                                    <a:spLocks/>
                                  </p:cNvSpPr>
                                  <p:nvPr/>
                                </p:nvSpPr>
                                <p:spPr bwMode="auto">
                                  <a:xfrm>
                                    <a:off x="2388"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73" name="Freeform 381"/>
                                  <p:cNvSpPr>
                                    <a:spLocks/>
                                  </p:cNvSpPr>
                                  <p:nvPr/>
                                </p:nvSpPr>
                                <p:spPr bwMode="auto">
                                  <a:xfrm>
                                    <a:off x="2394"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574" name="Group 382"/>
                                <p:cNvGrpSpPr>
                                  <a:grpSpLocks/>
                                </p:cNvGrpSpPr>
                                <p:nvPr/>
                              </p:nvGrpSpPr>
                              <p:grpSpPr bwMode="auto">
                                <a:xfrm>
                                  <a:off x="2399" y="2348"/>
                                  <a:ext cx="21" cy="17"/>
                                  <a:chOff x="2399" y="2348"/>
                                  <a:chExt cx="21" cy="17"/>
                                </a:xfrm>
                              </p:grpSpPr>
                              <p:sp>
                                <p:nvSpPr>
                                  <p:cNvPr id="1288575" name="Freeform 383"/>
                                  <p:cNvSpPr>
                                    <a:spLocks/>
                                  </p:cNvSpPr>
                                  <p:nvPr/>
                                </p:nvSpPr>
                                <p:spPr bwMode="auto">
                                  <a:xfrm>
                                    <a:off x="2399"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76" name="Freeform 384"/>
                                  <p:cNvSpPr>
                                    <a:spLocks/>
                                  </p:cNvSpPr>
                                  <p:nvPr/>
                                </p:nvSpPr>
                                <p:spPr bwMode="auto">
                                  <a:xfrm>
                                    <a:off x="2403"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grpSp>
                          <p:nvGrpSpPr>
                            <p:cNvPr id="1288577" name="Group 385"/>
                            <p:cNvGrpSpPr>
                              <a:grpSpLocks/>
                            </p:cNvGrpSpPr>
                            <p:nvPr/>
                          </p:nvGrpSpPr>
                          <p:grpSpPr bwMode="auto">
                            <a:xfrm>
                              <a:off x="2409" y="2348"/>
                              <a:ext cx="50" cy="17"/>
                              <a:chOff x="2409" y="2348"/>
                              <a:chExt cx="50" cy="17"/>
                            </a:xfrm>
                          </p:grpSpPr>
                          <p:grpSp>
                            <p:nvGrpSpPr>
                              <p:cNvPr id="1288578" name="Group 386"/>
                              <p:cNvGrpSpPr>
                                <a:grpSpLocks/>
                              </p:cNvGrpSpPr>
                              <p:nvPr/>
                            </p:nvGrpSpPr>
                            <p:grpSpPr bwMode="auto">
                              <a:xfrm>
                                <a:off x="2409" y="2348"/>
                                <a:ext cx="31" cy="17"/>
                                <a:chOff x="2409" y="2348"/>
                                <a:chExt cx="31" cy="17"/>
                              </a:xfrm>
                            </p:grpSpPr>
                            <p:grpSp>
                              <p:nvGrpSpPr>
                                <p:cNvPr id="1288579" name="Group 387"/>
                                <p:cNvGrpSpPr>
                                  <a:grpSpLocks/>
                                </p:cNvGrpSpPr>
                                <p:nvPr/>
                              </p:nvGrpSpPr>
                              <p:grpSpPr bwMode="auto">
                                <a:xfrm>
                                  <a:off x="2409" y="2348"/>
                                  <a:ext cx="21" cy="17"/>
                                  <a:chOff x="2409" y="2348"/>
                                  <a:chExt cx="21" cy="17"/>
                                </a:xfrm>
                              </p:grpSpPr>
                              <p:sp>
                                <p:nvSpPr>
                                  <p:cNvPr id="1288580" name="Freeform 388"/>
                                  <p:cNvSpPr>
                                    <a:spLocks/>
                                  </p:cNvSpPr>
                                  <p:nvPr/>
                                </p:nvSpPr>
                                <p:spPr bwMode="auto">
                                  <a:xfrm>
                                    <a:off x="2409"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81" name="Freeform 389"/>
                                  <p:cNvSpPr>
                                    <a:spLocks/>
                                  </p:cNvSpPr>
                                  <p:nvPr/>
                                </p:nvSpPr>
                                <p:spPr bwMode="auto">
                                  <a:xfrm>
                                    <a:off x="2413"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582" name="Group 390"/>
                                <p:cNvGrpSpPr>
                                  <a:grpSpLocks/>
                                </p:cNvGrpSpPr>
                                <p:nvPr/>
                              </p:nvGrpSpPr>
                              <p:grpSpPr bwMode="auto">
                                <a:xfrm>
                                  <a:off x="2418" y="2348"/>
                                  <a:ext cx="22" cy="17"/>
                                  <a:chOff x="2418" y="2348"/>
                                  <a:chExt cx="22" cy="17"/>
                                </a:xfrm>
                              </p:grpSpPr>
                              <p:sp>
                                <p:nvSpPr>
                                  <p:cNvPr id="1288583" name="Freeform 391"/>
                                  <p:cNvSpPr>
                                    <a:spLocks/>
                                  </p:cNvSpPr>
                                  <p:nvPr/>
                                </p:nvSpPr>
                                <p:spPr bwMode="auto">
                                  <a:xfrm>
                                    <a:off x="2418"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84" name="Freeform 392"/>
                                  <p:cNvSpPr>
                                    <a:spLocks/>
                                  </p:cNvSpPr>
                                  <p:nvPr/>
                                </p:nvSpPr>
                                <p:spPr bwMode="auto">
                                  <a:xfrm>
                                    <a:off x="2423"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nvGrpSpPr>
                              <p:cNvPr id="1288585" name="Group 393"/>
                              <p:cNvGrpSpPr>
                                <a:grpSpLocks/>
                              </p:cNvGrpSpPr>
                              <p:nvPr/>
                            </p:nvGrpSpPr>
                            <p:grpSpPr bwMode="auto">
                              <a:xfrm>
                                <a:off x="2427" y="2348"/>
                                <a:ext cx="32" cy="17"/>
                                <a:chOff x="2427" y="2348"/>
                                <a:chExt cx="32" cy="17"/>
                              </a:xfrm>
                            </p:grpSpPr>
                            <p:grpSp>
                              <p:nvGrpSpPr>
                                <p:cNvPr id="1288586" name="Group 394"/>
                                <p:cNvGrpSpPr>
                                  <a:grpSpLocks/>
                                </p:cNvGrpSpPr>
                                <p:nvPr/>
                              </p:nvGrpSpPr>
                              <p:grpSpPr bwMode="auto">
                                <a:xfrm>
                                  <a:off x="2427" y="2348"/>
                                  <a:ext cx="23" cy="17"/>
                                  <a:chOff x="2427" y="2348"/>
                                  <a:chExt cx="23" cy="17"/>
                                </a:xfrm>
                              </p:grpSpPr>
                              <p:sp>
                                <p:nvSpPr>
                                  <p:cNvPr id="1288587" name="Freeform 395"/>
                                  <p:cNvSpPr>
                                    <a:spLocks/>
                                  </p:cNvSpPr>
                                  <p:nvPr/>
                                </p:nvSpPr>
                                <p:spPr bwMode="auto">
                                  <a:xfrm>
                                    <a:off x="2427"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88" name="Freeform 396"/>
                                  <p:cNvSpPr>
                                    <a:spLocks/>
                                  </p:cNvSpPr>
                                  <p:nvPr/>
                                </p:nvSpPr>
                                <p:spPr bwMode="auto">
                                  <a:xfrm>
                                    <a:off x="2433"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589" name="Group 397"/>
                                <p:cNvGrpSpPr>
                                  <a:grpSpLocks/>
                                </p:cNvGrpSpPr>
                                <p:nvPr/>
                              </p:nvGrpSpPr>
                              <p:grpSpPr bwMode="auto">
                                <a:xfrm>
                                  <a:off x="2437" y="2348"/>
                                  <a:ext cx="22" cy="17"/>
                                  <a:chOff x="2437" y="2348"/>
                                  <a:chExt cx="22" cy="17"/>
                                </a:xfrm>
                              </p:grpSpPr>
                              <p:sp>
                                <p:nvSpPr>
                                  <p:cNvPr id="1288590" name="Freeform 398"/>
                                  <p:cNvSpPr>
                                    <a:spLocks/>
                                  </p:cNvSpPr>
                                  <p:nvPr/>
                                </p:nvSpPr>
                                <p:spPr bwMode="auto">
                                  <a:xfrm>
                                    <a:off x="2437"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91" name="Freeform 399"/>
                                  <p:cNvSpPr>
                                    <a:spLocks/>
                                  </p:cNvSpPr>
                                  <p:nvPr/>
                                </p:nvSpPr>
                                <p:spPr bwMode="auto">
                                  <a:xfrm>
                                    <a:off x="2442"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grpSp>
                      <p:grpSp>
                        <p:nvGrpSpPr>
                          <p:cNvPr id="1288592" name="Group 400"/>
                          <p:cNvGrpSpPr>
                            <a:grpSpLocks/>
                          </p:cNvGrpSpPr>
                          <p:nvPr/>
                        </p:nvGrpSpPr>
                        <p:grpSpPr bwMode="auto">
                          <a:xfrm>
                            <a:off x="2447" y="2348"/>
                            <a:ext cx="90" cy="17"/>
                            <a:chOff x="2447" y="2348"/>
                            <a:chExt cx="90" cy="17"/>
                          </a:xfrm>
                        </p:grpSpPr>
                        <p:grpSp>
                          <p:nvGrpSpPr>
                            <p:cNvPr id="1288593" name="Group 401"/>
                            <p:cNvGrpSpPr>
                              <a:grpSpLocks/>
                            </p:cNvGrpSpPr>
                            <p:nvPr/>
                          </p:nvGrpSpPr>
                          <p:grpSpPr bwMode="auto">
                            <a:xfrm>
                              <a:off x="2447" y="2348"/>
                              <a:ext cx="51" cy="17"/>
                              <a:chOff x="2447" y="2348"/>
                              <a:chExt cx="51" cy="17"/>
                            </a:xfrm>
                          </p:grpSpPr>
                          <p:grpSp>
                            <p:nvGrpSpPr>
                              <p:cNvPr id="1288594" name="Group 402"/>
                              <p:cNvGrpSpPr>
                                <a:grpSpLocks/>
                              </p:cNvGrpSpPr>
                              <p:nvPr/>
                            </p:nvGrpSpPr>
                            <p:grpSpPr bwMode="auto">
                              <a:xfrm>
                                <a:off x="2447" y="2348"/>
                                <a:ext cx="31" cy="17"/>
                                <a:chOff x="2447" y="2348"/>
                                <a:chExt cx="31" cy="17"/>
                              </a:xfrm>
                            </p:grpSpPr>
                            <p:grpSp>
                              <p:nvGrpSpPr>
                                <p:cNvPr id="1288595" name="Group 403"/>
                                <p:cNvGrpSpPr>
                                  <a:grpSpLocks/>
                                </p:cNvGrpSpPr>
                                <p:nvPr/>
                              </p:nvGrpSpPr>
                              <p:grpSpPr bwMode="auto">
                                <a:xfrm>
                                  <a:off x="2447" y="2348"/>
                                  <a:ext cx="21" cy="17"/>
                                  <a:chOff x="2447" y="2348"/>
                                  <a:chExt cx="21" cy="17"/>
                                </a:xfrm>
                              </p:grpSpPr>
                              <p:sp>
                                <p:nvSpPr>
                                  <p:cNvPr id="1288596" name="Freeform 404"/>
                                  <p:cNvSpPr>
                                    <a:spLocks/>
                                  </p:cNvSpPr>
                                  <p:nvPr/>
                                </p:nvSpPr>
                                <p:spPr bwMode="auto">
                                  <a:xfrm>
                                    <a:off x="2447"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597" name="Freeform 405"/>
                                  <p:cNvSpPr>
                                    <a:spLocks/>
                                  </p:cNvSpPr>
                                  <p:nvPr/>
                                </p:nvSpPr>
                                <p:spPr bwMode="auto">
                                  <a:xfrm>
                                    <a:off x="2451"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598" name="Group 406"/>
                                <p:cNvGrpSpPr>
                                  <a:grpSpLocks/>
                                </p:cNvGrpSpPr>
                                <p:nvPr/>
                              </p:nvGrpSpPr>
                              <p:grpSpPr bwMode="auto">
                                <a:xfrm>
                                  <a:off x="2457" y="2348"/>
                                  <a:ext cx="21" cy="17"/>
                                  <a:chOff x="2457" y="2348"/>
                                  <a:chExt cx="21" cy="17"/>
                                </a:xfrm>
                              </p:grpSpPr>
                              <p:sp>
                                <p:nvSpPr>
                                  <p:cNvPr id="1288599" name="Freeform 407"/>
                                  <p:cNvSpPr>
                                    <a:spLocks/>
                                  </p:cNvSpPr>
                                  <p:nvPr/>
                                </p:nvSpPr>
                                <p:spPr bwMode="auto">
                                  <a:xfrm>
                                    <a:off x="2457"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600" name="Freeform 408"/>
                                  <p:cNvSpPr>
                                    <a:spLocks/>
                                  </p:cNvSpPr>
                                  <p:nvPr/>
                                </p:nvSpPr>
                                <p:spPr bwMode="auto">
                                  <a:xfrm>
                                    <a:off x="2461"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nvGrpSpPr>
                              <p:cNvPr id="1288601" name="Group 409"/>
                              <p:cNvGrpSpPr>
                                <a:grpSpLocks/>
                              </p:cNvGrpSpPr>
                              <p:nvPr/>
                            </p:nvGrpSpPr>
                            <p:grpSpPr bwMode="auto">
                              <a:xfrm>
                                <a:off x="2466" y="2348"/>
                                <a:ext cx="32" cy="17"/>
                                <a:chOff x="2466" y="2348"/>
                                <a:chExt cx="32" cy="17"/>
                              </a:xfrm>
                            </p:grpSpPr>
                            <p:grpSp>
                              <p:nvGrpSpPr>
                                <p:cNvPr id="1288602" name="Group 410"/>
                                <p:cNvGrpSpPr>
                                  <a:grpSpLocks/>
                                </p:cNvGrpSpPr>
                                <p:nvPr/>
                              </p:nvGrpSpPr>
                              <p:grpSpPr bwMode="auto">
                                <a:xfrm>
                                  <a:off x="2466" y="2348"/>
                                  <a:ext cx="23" cy="17"/>
                                  <a:chOff x="2466" y="2348"/>
                                  <a:chExt cx="23" cy="17"/>
                                </a:xfrm>
                              </p:grpSpPr>
                              <p:sp>
                                <p:nvSpPr>
                                  <p:cNvPr id="1288603" name="Freeform 411"/>
                                  <p:cNvSpPr>
                                    <a:spLocks/>
                                  </p:cNvSpPr>
                                  <p:nvPr/>
                                </p:nvSpPr>
                                <p:spPr bwMode="auto">
                                  <a:xfrm>
                                    <a:off x="2466"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604" name="Freeform 412"/>
                                  <p:cNvSpPr>
                                    <a:spLocks/>
                                  </p:cNvSpPr>
                                  <p:nvPr/>
                                </p:nvSpPr>
                                <p:spPr bwMode="auto">
                                  <a:xfrm>
                                    <a:off x="2472"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605" name="Group 413"/>
                                <p:cNvGrpSpPr>
                                  <a:grpSpLocks/>
                                </p:cNvGrpSpPr>
                                <p:nvPr/>
                              </p:nvGrpSpPr>
                              <p:grpSpPr bwMode="auto">
                                <a:xfrm>
                                  <a:off x="2476" y="2348"/>
                                  <a:ext cx="22" cy="17"/>
                                  <a:chOff x="2476" y="2348"/>
                                  <a:chExt cx="22" cy="17"/>
                                </a:xfrm>
                              </p:grpSpPr>
                              <p:sp>
                                <p:nvSpPr>
                                  <p:cNvPr id="1288606" name="Freeform 414"/>
                                  <p:cNvSpPr>
                                    <a:spLocks/>
                                  </p:cNvSpPr>
                                  <p:nvPr/>
                                </p:nvSpPr>
                                <p:spPr bwMode="auto">
                                  <a:xfrm>
                                    <a:off x="2476"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607" name="Freeform 415"/>
                                  <p:cNvSpPr>
                                    <a:spLocks/>
                                  </p:cNvSpPr>
                                  <p:nvPr/>
                                </p:nvSpPr>
                                <p:spPr bwMode="auto">
                                  <a:xfrm>
                                    <a:off x="2481"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grpSp>
                          <p:nvGrpSpPr>
                            <p:cNvPr id="1288608" name="Group 416"/>
                            <p:cNvGrpSpPr>
                              <a:grpSpLocks/>
                            </p:cNvGrpSpPr>
                            <p:nvPr/>
                          </p:nvGrpSpPr>
                          <p:grpSpPr bwMode="auto">
                            <a:xfrm>
                              <a:off x="2486" y="2348"/>
                              <a:ext cx="51" cy="17"/>
                              <a:chOff x="2486" y="2348"/>
                              <a:chExt cx="51" cy="17"/>
                            </a:xfrm>
                          </p:grpSpPr>
                          <p:grpSp>
                            <p:nvGrpSpPr>
                              <p:cNvPr id="1288609" name="Group 417"/>
                              <p:cNvGrpSpPr>
                                <a:grpSpLocks/>
                              </p:cNvGrpSpPr>
                              <p:nvPr/>
                            </p:nvGrpSpPr>
                            <p:grpSpPr bwMode="auto">
                              <a:xfrm>
                                <a:off x="2486" y="2348"/>
                                <a:ext cx="31" cy="17"/>
                                <a:chOff x="2486" y="2348"/>
                                <a:chExt cx="31" cy="17"/>
                              </a:xfrm>
                            </p:grpSpPr>
                            <p:grpSp>
                              <p:nvGrpSpPr>
                                <p:cNvPr id="1288610" name="Group 418"/>
                                <p:cNvGrpSpPr>
                                  <a:grpSpLocks/>
                                </p:cNvGrpSpPr>
                                <p:nvPr/>
                              </p:nvGrpSpPr>
                              <p:grpSpPr bwMode="auto">
                                <a:xfrm>
                                  <a:off x="2486" y="2348"/>
                                  <a:ext cx="22" cy="17"/>
                                  <a:chOff x="2486" y="2348"/>
                                  <a:chExt cx="22" cy="17"/>
                                </a:xfrm>
                              </p:grpSpPr>
                              <p:sp>
                                <p:nvSpPr>
                                  <p:cNvPr id="1288611" name="Freeform 419"/>
                                  <p:cNvSpPr>
                                    <a:spLocks/>
                                  </p:cNvSpPr>
                                  <p:nvPr/>
                                </p:nvSpPr>
                                <p:spPr bwMode="auto">
                                  <a:xfrm>
                                    <a:off x="2486"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612" name="Freeform 420"/>
                                  <p:cNvSpPr>
                                    <a:spLocks/>
                                  </p:cNvSpPr>
                                  <p:nvPr/>
                                </p:nvSpPr>
                                <p:spPr bwMode="auto">
                                  <a:xfrm>
                                    <a:off x="2491"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613" name="Group 421"/>
                                <p:cNvGrpSpPr>
                                  <a:grpSpLocks/>
                                </p:cNvGrpSpPr>
                                <p:nvPr/>
                              </p:nvGrpSpPr>
                              <p:grpSpPr bwMode="auto">
                                <a:xfrm>
                                  <a:off x="2496" y="2348"/>
                                  <a:ext cx="21" cy="17"/>
                                  <a:chOff x="2496" y="2348"/>
                                  <a:chExt cx="21" cy="17"/>
                                </a:xfrm>
                              </p:grpSpPr>
                              <p:sp>
                                <p:nvSpPr>
                                  <p:cNvPr id="1288614" name="Freeform 422"/>
                                  <p:cNvSpPr>
                                    <a:spLocks/>
                                  </p:cNvSpPr>
                                  <p:nvPr/>
                                </p:nvSpPr>
                                <p:spPr bwMode="auto">
                                  <a:xfrm>
                                    <a:off x="2496"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615" name="Freeform 423"/>
                                  <p:cNvSpPr>
                                    <a:spLocks/>
                                  </p:cNvSpPr>
                                  <p:nvPr/>
                                </p:nvSpPr>
                                <p:spPr bwMode="auto">
                                  <a:xfrm>
                                    <a:off x="2500"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nvGrpSpPr>
                              <p:cNvPr id="1288616" name="Group 424"/>
                              <p:cNvGrpSpPr>
                                <a:grpSpLocks/>
                              </p:cNvGrpSpPr>
                              <p:nvPr/>
                            </p:nvGrpSpPr>
                            <p:grpSpPr bwMode="auto">
                              <a:xfrm>
                                <a:off x="2505" y="2348"/>
                                <a:ext cx="32" cy="17"/>
                                <a:chOff x="2505" y="2348"/>
                                <a:chExt cx="32" cy="17"/>
                              </a:xfrm>
                            </p:grpSpPr>
                            <p:grpSp>
                              <p:nvGrpSpPr>
                                <p:cNvPr id="1288617" name="Group 425"/>
                                <p:cNvGrpSpPr>
                                  <a:grpSpLocks/>
                                </p:cNvGrpSpPr>
                                <p:nvPr/>
                              </p:nvGrpSpPr>
                              <p:grpSpPr bwMode="auto">
                                <a:xfrm>
                                  <a:off x="2505" y="2348"/>
                                  <a:ext cx="22" cy="17"/>
                                  <a:chOff x="2505" y="2348"/>
                                  <a:chExt cx="22" cy="17"/>
                                </a:xfrm>
                              </p:grpSpPr>
                              <p:sp>
                                <p:nvSpPr>
                                  <p:cNvPr id="1288618" name="Freeform 426"/>
                                  <p:cNvSpPr>
                                    <a:spLocks/>
                                  </p:cNvSpPr>
                                  <p:nvPr/>
                                </p:nvSpPr>
                                <p:spPr bwMode="auto">
                                  <a:xfrm>
                                    <a:off x="2505"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619" name="Freeform 427"/>
                                  <p:cNvSpPr>
                                    <a:spLocks/>
                                  </p:cNvSpPr>
                                  <p:nvPr/>
                                </p:nvSpPr>
                                <p:spPr bwMode="auto">
                                  <a:xfrm>
                                    <a:off x="2510"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620" name="Group 428"/>
                                <p:cNvGrpSpPr>
                                  <a:grpSpLocks/>
                                </p:cNvGrpSpPr>
                                <p:nvPr/>
                              </p:nvGrpSpPr>
                              <p:grpSpPr bwMode="auto">
                                <a:xfrm>
                                  <a:off x="2515" y="2348"/>
                                  <a:ext cx="22" cy="17"/>
                                  <a:chOff x="2515" y="2348"/>
                                  <a:chExt cx="22" cy="17"/>
                                </a:xfrm>
                              </p:grpSpPr>
                              <p:sp>
                                <p:nvSpPr>
                                  <p:cNvPr id="1288621" name="Freeform 429"/>
                                  <p:cNvSpPr>
                                    <a:spLocks/>
                                  </p:cNvSpPr>
                                  <p:nvPr/>
                                </p:nvSpPr>
                                <p:spPr bwMode="auto">
                                  <a:xfrm>
                                    <a:off x="2515"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622" name="Freeform 430"/>
                                  <p:cNvSpPr>
                                    <a:spLocks/>
                                  </p:cNvSpPr>
                                  <p:nvPr/>
                                </p:nvSpPr>
                                <p:spPr bwMode="auto">
                                  <a:xfrm>
                                    <a:off x="2520" y="2348"/>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grpSp>
                    </p:grpSp>
                  </p:grpSp>
                </p:grpSp>
                <p:grpSp>
                  <p:nvGrpSpPr>
                    <p:cNvPr id="1288623" name="Group 431"/>
                    <p:cNvGrpSpPr>
                      <a:grpSpLocks/>
                    </p:cNvGrpSpPr>
                    <p:nvPr/>
                  </p:nvGrpSpPr>
                  <p:grpSpPr bwMode="auto">
                    <a:xfrm>
                      <a:off x="2218" y="2286"/>
                      <a:ext cx="297" cy="36"/>
                      <a:chOff x="2218" y="2286"/>
                      <a:chExt cx="297" cy="36"/>
                    </a:xfrm>
                  </p:grpSpPr>
                  <p:sp>
                    <p:nvSpPr>
                      <p:cNvPr id="1288624" name="Rectangle 432"/>
                      <p:cNvSpPr>
                        <a:spLocks noChangeArrowheads="1"/>
                      </p:cNvSpPr>
                      <p:nvPr/>
                    </p:nvSpPr>
                    <p:spPr bwMode="auto">
                      <a:xfrm>
                        <a:off x="2218" y="2286"/>
                        <a:ext cx="54" cy="36"/>
                      </a:xfrm>
                      <a:prstGeom prst="rect">
                        <a:avLst/>
                      </a:prstGeom>
                      <a:solidFill>
                        <a:srgbClr val="C0C0C0"/>
                      </a:solidFill>
                      <a:ln w="12700">
                        <a:solidFill>
                          <a:srgbClr val="000000"/>
                        </a:solidFill>
                        <a:miter lim="800000"/>
                        <a:headEnd/>
                        <a:tailEnd/>
                      </a:ln>
                      <a:effectLst/>
                    </p:spPr>
                    <p:txBody>
                      <a:bodyPr wrap="none" anchor="ctr"/>
                      <a:lstStyle/>
                      <a:p>
                        <a:endParaRPr lang="en-US"/>
                      </a:p>
                    </p:txBody>
                  </p:sp>
                  <p:sp>
                    <p:nvSpPr>
                      <p:cNvPr id="1288625" name="Rectangle 433"/>
                      <p:cNvSpPr>
                        <a:spLocks noChangeArrowheads="1"/>
                      </p:cNvSpPr>
                      <p:nvPr/>
                    </p:nvSpPr>
                    <p:spPr bwMode="auto">
                      <a:xfrm>
                        <a:off x="2286" y="2286"/>
                        <a:ext cx="81" cy="36"/>
                      </a:xfrm>
                      <a:prstGeom prst="rect">
                        <a:avLst/>
                      </a:prstGeom>
                      <a:solidFill>
                        <a:srgbClr val="C0C0C0"/>
                      </a:solidFill>
                      <a:ln w="12700">
                        <a:solidFill>
                          <a:srgbClr val="000000"/>
                        </a:solidFill>
                        <a:miter lim="800000"/>
                        <a:headEnd/>
                        <a:tailEnd/>
                      </a:ln>
                      <a:effectLst/>
                    </p:spPr>
                    <p:txBody>
                      <a:bodyPr wrap="none" anchor="ctr"/>
                      <a:lstStyle/>
                      <a:p>
                        <a:endParaRPr lang="en-US"/>
                      </a:p>
                    </p:txBody>
                  </p:sp>
                  <p:sp>
                    <p:nvSpPr>
                      <p:cNvPr id="1288626" name="Rectangle 434"/>
                      <p:cNvSpPr>
                        <a:spLocks noChangeArrowheads="1"/>
                      </p:cNvSpPr>
                      <p:nvPr/>
                    </p:nvSpPr>
                    <p:spPr bwMode="auto">
                      <a:xfrm>
                        <a:off x="2382" y="2286"/>
                        <a:ext cx="89" cy="36"/>
                      </a:xfrm>
                      <a:prstGeom prst="rect">
                        <a:avLst/>
                      </a:prstGeom>
                      <a:solidFill>
                        <a:srgbClr val="C0C0C0"/>
                      </a:solidFill>
                      <a:ln w="12700">
                        <a:solidFill>
                          <a:srgbClr val="000000"/>
                        </a:solidFill>
                        <a:miter lim="800000"/>
                        <a:headEnd/>
                        <a:tailEnd/>
                      </a:ln>
                      <a:effectLst/>
                    </p:spPr>
                    <p:txBody>
                      <a:bodyPr wrap="none" anchor="ctr"/>
                      <a:lstStyle/>
                      <a:p>
                        <a:endParaRPr lang="en-US"/>
                      </a:p>
                    </p:txBody>
                  </p:sp>
                  <p:sp>
                    <p:nvSpPr>
                      <p:cNvPr id="1288627" name="Rectangle 435"/>
                      <p:cNvSpPr>
                        <a:spLocks noChangeArrowheads="1"/>
                      </p:cNvSpPr>
                      <p:nvPr/>
                    </p:nvSpPr>
                    <p:spPr bwMode="auto">
                      <a:xfrm>
                        <a:off x="2485" y="2286"/>
                        <a:ext cx="30" cy="36"/>
                      </a:xfrm>
                      <a:prstGeom prst="rect">
                        <a:avLst/>
                      </a:prstGeom>
                      <a:solidFill>
                        <a:srgbClr val="C0C0C0"/>
                      </a:solidFill>
                      <a:ln w="12700">
                        <a:solidFill>
                          <a:srgbClr val="000000"/>
                        </a:solidFill>
                        <a:miter lim="800000"/>
                        <a:headEnd/>
                        <a:tailEnd/>
                      </a:ln>
                      <a:effectLst/>
                    </p:spPr>
                    <p:txBody>
                      <a:bodyPr wrap="none" anchor="ctr"/>
                      <a:lstStyle/>
                      <a:p>
                        <a:endParaRPr lang="en-US"/>
                      </a:p>
                    </p:txBody>
                  </p:sp>
                </p:grpSp>
              </p:grpSp>
              <p:grpSp>
                <p:nvGrpSpPr>
                  <p:cNvPr id="1288628" name="Group 436"/>
                  <p:cNvGrpSpPr>
                    <a:grpSpLocks/>
                  </p:cNvGrpSpPr>
                  <p:nvPr/>
                </p:nvGrpSpPr>
                <p:grpSpPr bwMode="auto">
                  <a:xfrm>
                    <a:off x="2490" y="2289"/>
                    <a:ext cx="23" cy="22"/>
                    <a:chOff x="2490" y="2289"/>
                    <a:chExt cx="23" cy="22"/>
                  </a:xfrm>
                </p:grpSpPr>
                <p:sp>
                  <p:nvSpPr>
                    <p:cNvPr id="1288629" name="Rectangle 437"/>
                    <p:cNvSpPr>
                      <a:spLocks noChangeArrowheads="1"/>
                    </p:cNvSpPr>
                    <p:nvPr/>
                  </p:nvSpPr>
                  <p:spPr bwMode="auto">
                    <a:xfrm>
                      <a:off x="2503" y="2291"/>
                      <a:ext cx="8" cy="11"/>
                    </a:xfrm>
                    <a:prstGeom prst="rect">
                      <a:avLst/>
                    </a:prstGeom>
                    <a:solidFill>
                      <a:srgbClr val="000000"/>
                    </a:solidFill>
                    <a:ln w="12700">
                      <a:solidFill>
                        <a:srgbClr val="000000"/>
                      </a:solidFill>
                      <a:miter lim="800000"/>
                      <a:headEnd/>
                      <a:tailEnd/>
                    </a:ln>
                    <a:effectLst/>
                  </p:spPr>
                  <p:txBody>
                    <a:bodyPr wrap="none" anchor="ctr"/>
                    <a:lstStyle/>
                    <a:p>
                      <a:endParaRPr lang="en-US"/>
                    </a:p>
                  </p:txBody>
                </p:sp>
                <p:sp>
                  <p:nvSpPr>
                    <p:cNvPr id="1288630" name="Rectangle 438"/>
                    <p:cNvSpPr>
                      <a:spLocks noChangeArrowheads="1"/>
                    </p:cNvSpPr>
                    <p:nvPr/>
                  </p:nvSpPr>
                  <p:spPr bwMode="auto">
                    <a:xfrm>
                      <a:off x="2505" y="2296"/>
                      <a:ext cx="8" cy="8"/>
                    </a:xfrm>
                    <a:prstGeom prst="rect">
                      <a:avLst/>
                    </a:prstGeom>
                    <a:solidFill>
                      <a:srgbClr val="C0C0C0"/>
                    </a:solidFill>
                    <a:ln w="12700">
                      <a:solidFill>
                        <a:srgbClr val="000000"/>
                      </a:solidFill>
                      <a:miter lim="800000"/>
                      <a:headEnd/>
                      <a:tailEnd/>
                    </a:ln>
                    <a:effectLst/>
                  </p:spPr>
                  <p:txBody>
                    <a:bodyPr wrap="none" anchor="ctr"/>
                    <a:lstStyle/>
                    <a:p>
                      <a:endParaRPr lang="en-US"/>
                    </a:p>
                  </p:txBody>
                </p:sp>
                <p:grpSp>
                  <p:nvGrpSpPr>
                    <p:cNvPr id="1288631" name="Group 439"/>
                    <p:cNvGrpSpPr>
                      <a:grpSpLocks/>
                    </p:cNvGrpSpPr>
                    <p:nvPr/>
                  </p:nvGrpSpPr>
                  <p:grpSpPr bwMode="auto">
                    <a:xfrm>
                      <a:off x="2490" y="2289"/>
                      <a:ext cx="8" cy="22"/>
                      <a:chOff x="2490" y="2289"/>
                      <a:chExt cx="8" cy="22"/>
                    </a:xfrm>
                  </p:grpSpPr>
                  <p:sp>
                    <p:nvSpPr>
                      <p:cNvPr id="1288632" name="Rectangle 440"/>
                      <p:cNvSpPr>
                        <a:spLocks noChangeArrowheads="1"/>
                      </p:cNvSpPr>
                      <p:nvPr/>
                    </p:nvSpPr>
                    <p:spPr bwMode="auto">
                      <a:xfrm>
                        <a:off x="2490" y="2289"/>
                        <a:ext cx="8" cy="8"/>
                      </a:xfrm>
                      <a:prstGeom prst="rect">
                        <a:avLst/>
                      </a:prstGeom>
                      <a:solidFill>
                        <a:srgbClr val="C0C0C0"/>
                      </a:solidFill>
                      <a:ln w="12700">
                        <a:solidFill>
                          <a:srgbClr val="000000"/>
                        </a:solidFill>
                        <a:miter lim="800000"/>
                        <a:headEnd/>
                        <a:tailEnd/>
                      </a:ln>
                      <a:effectLst/>
                    </p:spPr>
                    <p:txBody>
                      <a:bodyPr wrap="none" anchor="ctr"/>
                      <a:lstStyle/>
                      <a:p>
                        <a:endParaRPr lang="en-US"/>
                      </a:p>
                    </p:txBody>
                  </p:sp>
                  <p:sp>
                    <p:nvSpPr>
                      <p:cNvPr id="1288633" name="Rectangle 441"/>
                      <p:cNvSpPr>
                        <a:spLocks noChangeArrowheads="1"/>
                      </p:cNvSpPr>
                      <p:nvPr/>
                    </p:nvSpPr>
                    <p:spPr bwMode="auto">
                      <a:xfrm>
                        <a:off x="2490" y="2303"/>
                        <a:ext cx="8" cy="8"/>
                      </a:xfrm>
                      <a:prstGeom prst="rect">
                        <a:avLst/>
                      </a:prstGeom>
                      <a:solidFill>
                        <a:srgbClr val="C0C0C0"/>
                      </a:solidFill>
                      <a:ln w="12700">
                        <a:solidFill>
                          <a:srgbClr val="000000"/>
                        </a:solidFill>
                        <a:miter lim="800000"/>
                        <a:headEnd/>
                        <a:tailEnd/>
                      </a:ln>
                      <a:effectLst/>
                    </p:spPr>
                    <p:txBody>
                      <a:bodyPr wrap="none" anchor="ctr"/>
                      <a:lstStyle/>
                      <a:p>
                        <a:endParaRPr lang="en-US"/>
                      </a:p>
                    </p:txBody>
                  </p:sp>
                </p:grpSp>
              </p:grpSp>
              <p:grpSp>
                <p:nvGrpSpPr>
                  <p:cNvPr id="1288634" name="Group 442"/>
                  <p:cNvGrpSpPr>
                    <a:grpSpLocks/>
                  </p:cNvGrpSpPr>
                  <p:nvPr/>
                </p:nvGrpSpPr>
                <p:grpSpPr bwMode="auto">
                  <a:xfrm>
                    <a:off x="2289" y="2289"/>
                    <a:ext cx="79" cy="36"/>
                    <a:chOff x="2289" y="2289"/>
                    <a:chExt cx="79" cy="36"/>
                  </a:xfrm>
                </p:grpSpPr>
                <p:grpSp>
                  <p:nvGrpSpPr>
                    <p:cNvPr id="1288635" name="Group 443"/>
                    <p:cNvGrpSpPr>
                      <a:grpSpLocks/>
                    </p:cNvGrpSpPr>
                    <p:nvPr/>
                  </p:nvGrpSpPr>
                  <p:grpSpPr bwMode="auto">
                    <a:xfrm>
                      <a:off x="2289" y="2292"/>
                      <a:ext cx="76" cy="19"/>
                      <a:chOff x="2289" y="2292"/>
                      <a:chExt cx="76" cy="19"/>
                    </a:xfrm>
                  </p:grpSpPr>
                  <p:sp>
                    <p:nvSpPr>
                      <p:cNvPr id="1288636" name="Rectangle 444"/>
                      <p:cNvSpPr>
                        <a:spLocks noChangeArrowheads="1"/>
                      </p:cNvSpPr>
                      <p:nvPr/>
                    </p:nvSpPr>
                    <p:spPr bwMode="auto">
                      <a:xfrm>
                        <a:off x="2318" y="2292"/>
                        <a:ext cx="18" cy="8"/>
                      </a:xfrm>
                      <a:prstGeom prst="rect">
                        <a:avLst/>
                      </a:prstGeom>
                      <a:solidFill>
                        <a:srgbClr val="808080"/>
                      </a:solidFill>
                      <a:ln w="12700">
                        <a:solidFill>
                          <a:srgbClr val="000000"/>
                        </a:solidFill>
                        <a:miter lim="800000"/>
                        <a:headEnd/>
                        <a:tailEnd/>
                      </a:ln>
                      <a:effectLst/>
                    </p:spPr>
                    <p:txBody>
                      <a:bodyPr wrap="none" anchor="ctr"/>
                      <a:lstStyle/>
                      <a:p>
                        <a:endParaRPr lang="en-US"/>
                      </a:p>
                    </p:txBody>
                  </p:sp>
                  <p:sp>
                    <p:nvSpPr>
                      <p:cNvPr id="1288637" name="Rectangle 445"/>
                      <p:cNvSpPr>
                        <a:spLocks noChangeArrowheads="1"/>
                      </p:cNvSpPr>
                      <p:nvPr/>
                    </p:nvSpPr>
                    <p:spPr bwMode="auto">
                      <a:xfrm>
                        <a:off x="2318" y="2300"/>
                        <a:ext cx="18" cy="8"/>
                      </a:xfrm>
                      <a:prstGeom prst="rect">
                        <a:avLst/>
                      </a:prstGeom>
                      <a:solidFill>
                        <a:srgbClr val="000000"/>
                      </a:solidFill>
                      <a:ln w="12700">
                        <a:solidFill>
                          <a:srgbClr val="000000"/>
                        </a:solidFill>
                        <a:miter lim="800000"/>
                        <a:headEnd/>
                        <a:tailEnd/>
                      </a:ln>
                      <a:effectLst/>
                    </p:spPr>
                    <p:txBody>
                      <a:bodyPr wrap="none" anchor="ctr"/>
                      <a:lstStyle/>
                      <a:p>
                        <a:endParaRPr lang="en-US"/>
                      </a:p>
                    </p:txBody>
                  </p:sp>
                  <p:sp>
                    <p:nvSpPr>
                      <p:cNvPr id="1288638" name="Rectangle 446"/>
                      <p:cNvSpPr>
                        <a:spLocks noChangeArrowheads="1"/>
                      </p:cNvSpPr>
                      <p:nvPr/>
                    </p:nvSpPr>
                    <p:spPr bwMode="auto">
                      <a:xfrm>
                        <a:off x="2289" y="2295"/>
                        <a:ext cx="76" cy="16"/>
                      </a:xfrm>
                      <a:prstGeom prst="rect">
                        <a:avLst/>
                      </a:prstGeom>
                      <a:solidFill>
                        <a:srgbClr val="000000"/>
                      </a:solidFill>
                      <a:ln w="9525">
                        <a:noFill/>
                        <a:miter lim="800000"/>
                        <a:headEnd/>
                        <a:tailEnd/>
                      </a:ln>
                      <a:effectLst/>
                    </p:spPr>
                    <p:txBody>
                      <a:bodyPr wrap="none" anchor="ctr"/>
                      <a:lstStyle/>
                      <a:p>
                        <a:endParaRPr lang="en-US"/>
                      </a:p>
                    </p:txBody>
                  </p:sp>
                </p:grpSp>
                <p:sp>
                  <p:nvSpPr>
                    <p:cNvPr id="1288639" name="Rectangle 447"/>
                    <p:cNvSpPr>
                      <a:spLocks noChangeArrowheads="1"/>
                    </p:cNvSpPr>
                    <p:nvPr/>
                  </p:nvSpPr>
                  <p:spPr bwMode="auto">
                    <a:xfrm>
                      <a:off x="2290" y="2289"/>
                      <a:ext cx="8" cy="8"/>
                    </a:xfrm>
                    <a:prstGeom prst="rect">
                      <a:avLst/>
                    </a:prstGeom>
                    <a:solidFill>
                      <a:srgbClr val="008000"/>
                    </a:solidFill>
                    <a:ln w="12700">
                      <a:solidFill>
                        <a:srgbClr val="000000"/>
                      </a:solidFill>
                      <a:miter lim="800000"/>
                      <a:headEnd/>
                      <a:tailEnd/>
                    </a:ln>
                    <a:effectLst/>
                  </p:spPr>
                  <p:txBody>
                    <a:bodyPr wrap="none" anchor="ctr"/>
                    <a:lstStyle/>
                    <a:p>
                      <a:endParaRPr lang="en-US"/>
                    </a:p>
                  </p:txBody>
                </p:sp>
                <p:sp>
                  <p:nvSpPr>
                    <p:cNvPr id="1288640" name="Rectangle 448"/>
                    <p:cNvSpPr>
                      <a:spLocks noChangeArrowheads="1"/>
                    </p:cNvSpPr>
                    <p:nvPr/>
                  </p:nvSpPr>
                  <p:spPr bwMode="auto">
                    <a:xfrm>
                      <a:off x="2360" y="2317"/>
                      <a:ext cx="8" cy="8"/>
                    </a:xfrm>
                    <a:prstGeom prst="rect">
                      <a:avLst/>
                    </a:prstGeom>
                    <a:solidFill>
                      <a:srgbClr val="000000"/>
                    </a:solidFill>
                    <a:ln w="12700">
                      <a:solidFill>
                        <a:srgbClr val="000000"/>
                      </a:solidFill>
                      <a:miter lim="800000"/>
                      <a:headEnd/>
                      <a:tailEnd/>
                    </a:ln>
                    <a:effectLst/>
                  </p:spPr>
                  <p:txBody>
                    <a:bodyPr wrap="none" anchor="ctr"/>
                    <a:lstStyle/>
                    <a:p>
                      <a:endParaRPr lang="en-US"/>
                    </a:p>
                  </p:txBody>
                </p:sp>
              </p:grpSp>
              <p:grpSp>
                <p:nvGrpSpPr>
                  <p:cNvPr id="1288641" name="Group 449"/>
                  <p:cNvGrpSpPr>
                    <a:grpSpLocks/>
                  </p:cNvGrpSpPr>
                  <p:nvPr/>
                </p:nvGrpSpPr>
                <p:grpSpPr bwMode="auto">
                  <a:xfrm>
                    <a:off x="2214" y="2319"/>
                    <a:ext cx="72" cy="17"/>
                    <a:chOff x="2214" y="2319"/>
                    <a:chExt cx="72" cy="17"/>
                  </a:xfrm>
                </p:grpSpPr>
                <p:grpSp>
                  <p:nvGrpSpPr>
                    <p:cNvPr id="1288642" name="Group 450"/>
                    <p:cNvGrpSpPr>
                      <a:grpSpLocks/>
                    </p:cNvGrpSpPr>
                    <p:nvPr/>
                  </p:nvGrpSpPr>
                  <p:grpSpPr bwMode="auto">
                    <a:xfrm>
                      <a:off x="2214" y="2319"/>
                      <a:ext cx="44" cy="17"/>
                      <a:chOff x="2214" y="2319"/>
                      <a:chExt cx="44" cy="17"/>
                    </a:xfrm>
                  </p:grpSpPr>
                  <p:grpSp>
                    <p:nvGrpSpPr>
                      <p:cNvPr id="1288643" name="Group 451"/>
                      <p:cNvGrpSpPr>
                        <a:grpSpLocks/>
                      </p:cNvGrpSpPr>
                      <p:nvPr/>
                    </p:nvGrpSpPr>
                    <p:grpSpPr bwMode="auto">
                      <a:xfrm>
                        <a:off x="2214" y="2319"/>
                        <a:ext cx="28" cy="17"/>
                        <a:chOff x="2214" y="2319"/>
                        <a:chExt cx="28" cy="17"/>
                      </a:xfrm>
                    </p:grpSpPr>
                    <p:grpSp>
                      <p:nvGrpSpPr>
                        <p:cNvPr id="1288644" name="Group 452"/>
                        <p:cNvGrpSpPr>
                          <a:grpSpLocks/>
                        </p:cNvGrpSpPr>
                        <p:nvPr/>
                      </p:nvGrpSpPr>
                      <p:grpSpPr bwMode="auto">
                        <a:xfrm>
                          <a:off x="2214" y="2319"/>
                          <a:ext cx="21" cy="17"/>
                          <a:chOff x="2214" y="2319"/>
                          <a:chExt cx="21" cy="17"/>
                        </a:xfrm>
                      </p:grpSpPr>
                      <p:sp>
                        <p:nvSpPr>
                          <p:cNvPr id="1288645" name="Freeform 453"/>
                          <p:cNvSpPr>
                            <a:spLocks/>
                          </p:cNvSpPr>
                          <p:nvPr/>
                        </p:nvSpPr>
                        <p:spPr bwMode="auto">
                          <a:xfrm>
                            <a:off x="2214"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646" name="Freeform 454"/>
                          <p:cNvSpPr>
                            <a:spLocks/>
                          </p:cNvSpPr>
                          <p:nvPr/>
                        </p:nvSpPr>
                        <p:spPr bwMode="auto">
                          <a:xfrm>
                            <a:off x="2218"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647" name="Group 455"/>
                        <p:cNvGrpSpPr>
                          <a:grpSpLocks/>
                        </p:cNvGrpSpPr>
                        <p:nvPr/>
                      </p:nvGrpSpPr>
                      <p:grpSpPr bwMode="auto">
                        <a:xfrm>
                          <a:off x="2222" y="2319"/>
                          <a:ext cx="20" cy="17"/>
                          <a:chOff x="2222" y="2319"/>
                          <a:chExt cx="20" cy="17"/>
                        </a:xfrm>
                      </p:grpSpPr>
                      <p:sp>
                        <p:nvSpPr>
                          <p:cNvPr id="1288648" name="Freeform 456"/>
                          <p:cNvSpPr>
                            <a:spLocks/>
                          </p:cNvSpPr>
                          <p:nvPr/>
                        </p:nvSpPr>
                        <p:spPr bwMode="auto">
                          <a:xfrm>
                            <a:off x="2222"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649" name="Freeform 457"/>
                          <p:cNvSpPr>
                            <a:spLocks/>
                          </p:cNvSpPr>
                          <p:nvPr/>
                        </p:nvSpPr>
                        <p:spPr bwMode="auto">
                          <a:xfrm>
                            <a:off x="2225"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nvGrpSpPr>
                      <p:cNvPr id="1288650" name="Group 458"/>
                      <p:cNvGrpSpPr>
                        <a:grpSpLocks/>
                      </p:cNvGrpSpPr>
                      <p:nvPr/>
                    </p:nvGrpSpPr>
                    <p:grpSpPr bwMode="auto">
                      <a:xfrm>
                        <a:off x="2229" y="2319"/>
                        <a:ext cx="29" cy="17"/>
                        <a:chOff x="2229" y="2319"/>
                        <a:chExt cx="29" cy="17"/>
                      </a:xfrm>
                    </p:grpSpPr>
                    <p:grpSp>
                      <p:nvGrpSpPr>
                        <p:cNvPr id="1288651" name="Group 459"/>
                        <p:cNvGrpSpPr>
                          <a:grpSpLocks/>
                        </p:cNvGrpSpPr>
                        <p:nvPr/>
                      </p:nvGrpSpPr>
                      <p:grpSpPr bwMode="auto">
                        <a:xfrm>
                          <a:off x="2229" y="2319"/>
                          <a:ext cx="21" cy="17"/>
                          <a:chOff x="2229" y="2319"/>
                          <a:chExt cx="21" cy="17"/>
                        </a:xfrm>
                      </p:grpSpPr>
                      <p:sp>
                        <p:nvSpPr>
                          <p:cNvPr id="1288652" name="Freeform 460"/>
                          <p:cNvSpPr>
                            <a:spLocks/>
                          </p:cNvSpPr>
                          <p:nvPr/>
                        </p:nvSpPr>
                        <p:spPr bwMode="auto">
                          <a:xfrm>
                            <a:off x="2229"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653" name="Freeform 461"/>
                          <p:cNvSpPr>
                            <a:spLocks/>
                          </p:cNvSpPr>
                          <p:nvPr/>
                        </p:nvSpPr>
                        <p:spPr bwMode="auto">
                          <a:xfrm>
                            <a:off x="2233"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654" name="Group 462"/>
                        <p:cNvGrpSpPr>
                          <a:grpSpLocks/>
                        </p:cNvGrpSpPr>
                        <p:nvPr/>
                      </p:nvGrpSpPr>
                      <p:grpSpPr bwMode="auto">
                        <a:xfrm>
                          <a:off x="2237" y="2319"/>
                          <a:ext cx="21" cy="17"/>
                          <a:chOff x="2237" y="2319"/>
                          <a:chExt cx="21" cy="17"/>
                        </a:xfrm>
                      </p:grpSpPr>
                      <p:sp>
                        <p:nvSpPr>
                          <p:cNvPr id="1288655" name="Freeform 463"/>
                          <p:cNvSpPr>
                            <a:spLocks/>
                          </p:cNvSpPr>
                          <p:nvPr/>
                        </p:nvSpPr>
                        <p:spPr bwMode="auto">
                          <a:xfrm>
                            <a:off x="2237"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656" name="Freeform 464"/>
                          <p:cNvSpPr>
                            <a:spLocks/>
                          </p:cNvSpPr>
                          <p:nvPr/>
                        </p:nvSpPr>
                        <p:spPr bwMode="auto">
                          <a:xfrm>
                            <a:off x="2241"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grpSp>
                  <p:nvGrpSpPr>
                    <p:cNvPr id="1288657" name="Group 465"/>
                    <p:cNvGrpSpPr>
                      <a:grpSpLocks/>
                    </p:cNvGrpSpPr>
                    <p:nvPr/>
                  </p:nvGrpSpPr>
                  <p:grpSpPr bwMode="auto">
                    <a:xfrm>
                      <a:off x="2244" y="2319"/>
                      <a:ext cx="42" cy="17"/>
                      <a:chOff x="2244" y="2319"/>
                      <a:chExt cx="42" cy="17"/>
                    </a:xfrm>
                  </p:grpSpPr>
                  <p:grpSp>
                    <p:nvGrpSpPr>
                      <p:cNvPr id="1288658" name="Group 466"/>
                      <p:cNvGrpSpPr>
                        <a:grpSpLocks/>
                      </p:cNvGrpSpPr>
                      <p:nvPr/>
                    </p:nvGrpSpPr>
                    <p:grpSpPr bwMode="auto">
                      <a:xfrm>
                        <a:off x="2244" y="2319"/>
                        <a:ext cx="28" cy="17"/>
                        <a:chOff x="2244" y="2319"/>
                        <a:chExt cx="28" cy="17"/>
                      </a:xfrm>
                    </p:grpSpPr>
                    <p:grpSp>
                      <p:nvGrpSpPr>
                        <p:cNvPr id="1288659" name="Group 467"/>
                        <p:cNvGrpSpPr>
                          <a:grpSpLocks/>
                        </p:cNvGrpSpPr>
                        <p:nvPr/>
                      </p:nvGrpSpPr>
                      <p:grpSpPr bwMode="auto">
                        <a:xfrm>
                          <a:off x="2244" y="2319"/>
                          <a:ext cx="21" cy="17"/>
                          <a:chOff x="2244" y="2319"/>
                          <a:chExt cx="21" cy="17"/>
                        </a:xfrm>
                      </p:grpSpPr>
                      <p:sp>
                        <p:nvSpPr>
                          <p:cNvPr id="1288660" name="Freeform 468"/>
                          <p:cNvSpPr>
                            <a:spLocks/>
                          </p:cNvSpPr>
                          <p:nvPr/>
                        </p:nvSpPr>
                        <p:spPr bwMode="auto">
                          <a:xfrm>
                            <a:off x="2244"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661" name="Freeform 469"/>
                          <p:cNvSpPr>
                            <a:spLocks/>
                          </p:cNvSpPr>
                          <p:nvPr/>
                        </p:nvSpPr>
                        <p:spPr bwMode="auto">
                          <a:xfrm>
                            <a:off x="2248"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662" name="Group 470"/>
                        <p:cNvGrpSpPr>
                          <a:grpSpLocks/>
                        </p:cNvGrpSpPr>
                        <p:nvPr/>
                      </p:nvGrpSpPr>
                      <p:grpSpPr bwMode="auto">
                        <a:xfrm>
                          <a:off x="2252" y="2319"/>
                          <a:ext cx="20" cy="17"/>
                          <a:chOff x="2252" y="2319"/>
                          <a:chExt cx="20" cy="17"/>
                        </a:xfrm>
                      </p:grpSpPr>
                      <p:sp>
                        <p:nvSpPr>
                          <p:cNvPr id="1288663" name="Freeform 471"/>
                          <p:cNvSpPr>
                            <a:spLocks/>
                          </p:cNvSpPr>
                          <p:nvPr/>
                        </p:nvSpPr>
                        <p:spPr bwMode="auto">
                          <a:xfrm>
                            <a:off x="2252"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664" name="Freeform 472"/>
                          <p:cNvSpPr>
                            <a:spLocks/>
                          </p:cNvSpPr>
                          <p:nvPr/>
                        </p:nvSpPr>
                        <p:spPr bwMode="auto">
                          <a:xfrm>
                            <a:off x="2255"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nvGrpSpPr>
                      <p:cNvPr id="1288665" name="Group 473"/>
                      <p:cNvGrpSpPr>
                        <a:grpSpLocks/>
                      </p:cNvGrpSpPr>
                      <p:nvPr/>
                    </p:nvGrpSpPr>
                    <p:grpSpPr bwMode="auto">
                      <a:xfrm>
                        <a:off x="2259" y="2319"/>
                        <a:ext cx="27" cy="17"/>
                        <a:chOff x="2259" y="2319"/>
                        <a:chExt cx="27" cy="17"/>
                      </a:xfrm>
                    </p:grpSpPr>
                    <p:grpSp>
                      <p:nvGrpSpPr>
                        <p:cNvPr id="1288666" name="Group 474"/>
                        <p:cNvGrpSpPr>
                          <a:grpSpLocks/>
                        </p:cNvGrpSpPr>
                        <p:nvPr/>
                      </p:nvGrpSpPr>
                      <p:grpSpPr bwMode="auto">
                        <a:xfrm>
                          <a:off x="2259" y="2319"/>
                          <a:ext cx="20" cy="17"/>
                          <a:chOff x="2259" y="2319"/>
                          <a:chExt cx="20" cy="17"/>
                        </a:xfrm>
                      </p:grpSpPr>
                      <p:sp>
                        <p:nvSpPr>
                          <p:cNvPr id="1288667" name="Freeform 475"/>
                          <p:cNvSpPr>
                            <a:spLocks/>
                          </p:cNvSpPr>
                          <p:nvPr/>
                        </p:nvSpPr>
                        <p:spPr bwMode="auto">
                          <a:xfrm>
                            <a:off x="2259"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668" name="Freeform 476"/>
                          <p:cNvSpPr>
                            <a:spLocks/>
                          </p:cNvSpPr>
                          <p:nvPr/>
                        </p:nvSpPr>
                        <p:spPr bwMode="auto">
                          <a:xfrm>
                            <a:off x="2262"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nvGrpSpPr>
                        <p:cNvPr id="1288669" name="Group 477"/>
                        <p:cNvGrpSpPr>
                          <a:grpSpLocks/>
                        </p:cNvGrpSpPr>
                        <p:nvPr/>
                      </p:nvGrpSpPr>
                      <p:grpSpPr bwMode="auto">
                        <a:xfrm>
                          <a:off x="2266" y="2319"/>
                          <a:ext cx="20" cy="17"/>
                          <a:chOff x="2266" y="2319"/>
                          <a:chExt cx="20" cy="17"/>
                        </a:xfrm>
                      </p:grpSpPr>
                      <p:sp>
                        <p:nvSpPr>
                          <p:cNvPr id="1288670" name="Freeform 478"/>
                          <p:cNvSpPr>
                            <a:spLocks/>
                          </p:cNvSpPr>
                          <p:nvPr/>
                        </p:nvSpPr>
                        <p:spPr bwMode="auto">
                          <a:xfrm>
                            <a:off x="2266"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sp>
                        <p:nvSpPr>
                          <p:cNvPr id="1288671" name="Freeform 479"/>
                          <p:cNvSpPr>
                            <a:spLocks/>
                          </p:cNvSpPr>
                          <p:nvPr/>
                        </p:nvSpPr>
                        <p:spPr bwMode="auto">
                          <a:xfrm>
                            <a:off x="2269" y="2319"/>
                            <a:ext cx="17" cy="17"/>
                          </a:xfrm>
                          <a:custGeom>
                            <a:avLst/>
                            <a:gdLst/>
                            <a:ahLst/>
                            <a:cxnLst>
                              <a:cxn ang="0">
                                <a:pos x="16" y="0"/>
                              </a:cxn>
                              <a:cxn ang="0">
                                <a:pos x="0" y="0"/>
                              </a:cxn>
                              <a:cxn ang="0">
                                <a:pos x="0" y="16"/>
                              </a:cxn>
                              <a:cxn ang="0">
                                <a:pos x="16" y="16"/>
                              </a:cxn>
                              <a:cxn ang="0">
                                <a:pos x="16" y="0"/>
                              </a:cxn>
                            </a:cxnLst>
                            <a:rect l="0" t="0" r="r" b="b"/>
                            <a:pathLst>
                              <a:path w="17" h="17">
                                <a:moveTo>
                                  <a:pt x="16" y="0"/>
                                </a:moveTo>
                                <a:lnTo>
                                  <a:pt x="0" y="0"/>
                                </a:lnTo>
                                <a:lnTo>
                                  <a:pt x="0" y="16"/>
                                </a:lnTo>
                                <a:lnTo>
                                  <a:pt x="16" y="16"/>
                                </a:lnTo>
                                <a:lnTo>
                                  <a:pt x="16" y="0"/>
                                </a:lnTo>
                              </a:path>
                            </a:pathLst>
                          </a:custGeom>
                          <a:solidFill>
                            <a:srgbClr val="000000"/>
                          </a:solidFill>
                          <a:ln w="9525" cap="rnd">
                            <a:noFill/>
                            <a:round/>
                            <a:headEnd/>
                            <a:tailEnd/>
                          </a:ln>
                          <a:effectLst/>
                        </p:spPr>
                        <p:txBody>
                          <a:bodyPr/>
                          <a:lstStyle/>
                          <a:p>
                            <a:endParaRPr lang="en-US"/>
                          </a:p>
                        </p:txBody>
                      </p:sp>
                    </p:grpSp>
                  </p:grpSp>
                </p:grpSp>
              </p:grpSp>
              <p:sp>
                <p:nvSpPr>
                  <p:cNvPr id="1288672" name="Freeform 480"/>
                  <p:cNvSpPr>
                    <a:spLocks/>
                  </p:cNvSpPr>
                  <p:nvPr/>
                </p:nvSpPr>
                <p:spPr bwMode="auto">
                  <a:xfrm>
                    <a:off x="2215" y="2310"/>
                    <a:ext cx="312" cy="17"/>
                  </a:xfrm>
                  <a:custGeom>
                    <a:avLst/>
                    <a:gdLst/>
                    <a:ahLst/>
                    <a:cxnLst>
                      <a:cxn ang="0">
                        <a:pos x="0" y="12"/>
                      </a:cxn>
                      <a:cxn ang="0">
                        <a:pos x="137" y="12"/>
                      </a:cxn>
                      <a:cxn ang="0">
                        <a:pos x="137" y="0"/>
                      </a:cxn>
                      <a:cxn ang="0">
                        <a:pos x="159" y="0"/>
                      </a:cxn>
                      <a:cxn ang="0">
                        <a:pos x="159" y="16"/>
                      </a:cxn>
                      <a:cxn ang="0">
                        <a:pos x="311" y="16"/>
                      </a:cxn>
                    </a:cxnLst>
                    <a:rect l="0" t="0" r="r" b="b"/>
                    <a:pathLst>
                      <a:path w="312" h="17">
                        <a:moveTo>
                          <a:pt x="0" y="12"/>
                        </a:moveTo>
                        <a:lnTo>
                          <a:pt x="137" y="12"/>
                        </a:lnTo>
                        <a:lnTo>
                          <a:pt x="137" y="0"/>
                        </a:lnTo>
                        <a:lnTo>
                          <a:pt x="159" y="0"/>
                        </a:lnTo>
                        <a:lnTo>
                          <a:pt x="159" y="16"/>
                        </a:lnTo>
                        <a:lnTo>
                          <a:pt x="311" y="16"/>
                        </a:lnTo>
                      </a:path>
                    </a:pathLst>
                  </a:custGeom>
                  <a:noFill/>
                  <a:ln w="12700" cap="rnd" cmpd="sng">
                    <a:solidFill>
                      <a:srgbClr val="000000"/>
                    </a:solidFill>
                    <a:prstDash val="solid"/>
                    <a:round/>
                    <a:headEnd type="none" w="sm" len="sm"/>
                    <a:tailEnd type="none" w="sm" len="sm"/>
                  </a:ln>
                  <a:effectLst/>
                </p:spPr>
                <p:txBody>
                  <a:bodyPr/>
                  <a:lstStyle/>
                  <a:p>
                    <a:endParaRPr lang="en-US"/>
                  </a:p>
                </p:txBody>
              </p:sp>
            </p:grpSp>
            <p:grpSp>
              <p:nvGrpSpPr>
                <p:cNvPr id="1288673" name="Group 481"/>
                <p:cNvGrpSpPr>
                  <a:grpSpLocks/>
                </p:cNvGrpSpPr>
                <p:nvPr/>
              </p:nvGrpSpPr>
              <p:grpSpPr bwMode="auto">
                <a:xfrm>
                  <a:off x="2106" y="2366"/>
                  <a:ext cx="517" cy="69"/>
                  <a:chOff x="2106" y="2366"/>
                  <a:chExt cx="517" cy="69"/>
                </a:xfrm>
              </p:grpSpPr>
              <p:grpSp>
                <p:nvGrpSpPr>
                  <p:cNvPr id="1288674" name="Group 482"/>
                  <p:cNvGrpSpPr>
                    <a:grpSpLocks/>
                  </p:cNvGrpSpPr>
                  <p:nvPr/>
                </p:nvGrpSpPr>
                <p:grpSpPr bwMode="auto">
                  <a:xfrm>
                    <a:off x="2106" y="2366"/>
                    <a:ext cx="517" cy="69"/>
                    <a:chOff x="2106" y="2366"/>
                    <a:chExt cx="517" cy="69"/>
                  </a:xfrm>
                </p:grpSpPr>
                <p:sp>
                  <p:nvSpPr>
                    <p:cNvPr id="1288675" name="Rectangle 483"/>
                    <p:cNvSpPr>
                      <a:spLocks noChangeArrowheads="1"/>
                    </p:cNvSpPr>
                    <p:nvPr/>
                  </p:nvSpPr>
                  <p:spPr bwMode="auto">
                    <a:xfrm>
                      <a:off x="2110" y="2427"/>
                      <a:ext cx="501" cy="8"/>
                    </a:xfrm>
                    <a:prstGeom prst="rect">
                      <a:avLst/>
                    </a:prstGeom>
                    <a:solidFill>
                      <a:srgbClr val="C0C0C0"/>
                    </a:solidFill>
                    <a:ln w="12700">
                      <a:solidFill>
                        <a:srgbClr val="000000"/>
                      </a:solidFill>
                      <a:miter lim="800000"/>
                      <a:headEnd/>
                      <a:tailEnd/>
                    </a:ln>
                    <a:effectLst/>
                  </p:spPr>
                  <p:txBody>
                    <a:bodyPr wrap="none" anchor="ctr"/>
                    <a:lstStyle/>
                    <a:p>
                      <a:endParaRPr lang="en-US"/>
                    </a:p>
                  </p:txBody>
                </p:sp>
                <p:sp>
                  <p:nvSpPr>
                    <p:cNvPr id="1288676" name="Freeform 484"/>
                    <p:cNvSpPr>
                      <a:spLocks/>
                    </p:cNvSpPr>
                    <p:nvPr/>
                  </p:nvSpPr>
                  <p:spPr bwMode="auto">
                    <a:xfrm>
                      <a:off x="2106" y="2366"/>
                      <a:ext cx="517" cy="58"/>
                    </a:xfrm>
                    <a:custGeom>
                      <a:avLst/>
                      <a:gdLst/>
                      <a:ahLst/>
                      <a:cxnLst>
                        <a:cxn ang="0">
                          <a:pos x="0" y="57"/>
                        </a:cxn>
                        <a:cxn ang="0">
                          <a:pos x="516" y="57"/>
                        </a:cxn>
                        <a:cxn ang="0">
                          <a:pos x="486" y="0"/>
                        </a:cxn>
                        <a:cxn ang="0">
                          <a:pos x="38" y="0"/>
                        </a:cxn>
                        <a:cxn ang="0">
                          <a:pos x="0" y="57"/>
                        </a:cxn>
                      </a:cxnLst>
                      <a:rect l="0" t="0" r="r" b="b"/>
                      <a:pathLst>
                        <a:path w="517" h="58">
                          <a:moveTo>
                            <a:pt x="0" y="57"/>
                          </a:moveTo>
                          <a:lnTo>
                            <a:pt x="516" y="57"/>
                          </a:lnTo>
                          <a:lnTo>
                            <a:pt x="486" y="0"/>
                          </a:lnTo>
                          <a:lnTo>
                            <a:pt x="38" y="0"/>
                          </a:lnTo>
                          <a:lnTo>
                            <a:pt x="0" y="57"/>
                          </a:lnTo>
                        </a:path>
                      </a:pathLst>
                    </a:custGeom>
                    <a:solidFill>
                      <a:srgbClr val="C0C0C0"/>
                    </a:solidFill>
                    <a:ln w="12700" cap="rnd" cmpd="sng">
                      <a:solidFill>
                        <a:srgbClr val="000000"/>
                      </a:solidFill>
                      <a:prstDash val="solid"/>
                      <a:round/>
                      <a:headEnd/>
                      <a:tailEnd/>
                    </a:ln>
                    <a:effectLst/>
                  </p:spPr>
                  <p:txBody>
                    <a:bodyPr/>
                    <a:lstStyle/>
                    <a:p>
                      <a:endParaRPr lang="en-US"/>
                    </a:p>
                  </p:txBody>
                </p:sp>
                <p:sp>
                  <p:nvSpPr>
                    <p:cNvPr id="1288677" name="Freeform 485"/>
                    <p:cNvSpPr>
                      <a:spLocks/>
                    </p:cNvSpPr>
                    <p:nvPr/>
                  </p:nvSpPr>
                  <p:spPr bwMode="auto">
                    <a:xfrm>
                      <a:off x="2122" y="2372"/>
                      <a:ext cx="484" cy="45"/>
                    </a:xfrm>
                    <a:custGeom>
                      <a:avLst/>
                      <a:gdLst/>
                      <a:ahLst/>
                      <a:cxnLst>
                        <a:cxn ang="0">
                          <a:pos x="28" y="0"/>
                        </a:cxn>
                        <a:cxn ang="0">
                          <a:pos x="0" y="44"/>
                        </a:cxn>
                        <a:cxn ang="0">
                          <a:pos x="483" y="44"/>
                        </a:cxn>
                        <a:cxn ang="0">
                          <a:pos x="461" y="0"/>
                        </a:cxn>
                      </a:cxnLst>
                      <a:rect l="0" t="0" r="r" b="b"/>
                      <a:pathLst>
                        <a:path w="484" h="45">
                          <a:moveTo>
                            <a:pt x="28" y="0"/>
                          </a:moveTo>
                          <a:lnTo>
                            <a:pt x="0" y="44"/>
                          </a:lnTo>
                          <a:lnTo>
                            <a:pt x="483" y="44"/>
                          </a:lnTo>
                          <a:lnTo>
                            <a:pt x="461" y="0"/>
                          </a:lnTo>
                        </a:path>
                      </a:pathLst>
                    </a:custGeom>
                    <a:noFill/>
                    <a:ln w="12700" cap="rnd" cmpd="sng">
                      <a:solidFill>
                        <a:srgbClr val="000000"/>
                      </a:solidFill>
                      <a:prstDash val="solid"/>
                      <a:round/>
                      <a:headEnd type="none" w="sm" len="sm"/>
                      <a:tailEnd type="none" w="sm" len="sm"/>
                    </a:ln>
                    <a:effectLst/>
                  </p:spPr>
                  <p:txBody>
                    <a:bodyPr/>
                    <a:lstStyle/>
                    <a:p>
                      <a:endParaRPr lang="en-US"/>
                    </a:p>
                  </p:txBody>
                </p:sp>
              </p:grpSp>
              <p:grpSp>
                <p:nvGrpSpPr>
                  <p:cNvPr id="1288678" name="Group 486"/>
                  <p:cNvGrpSpPr>
                    <a:grpSpLocks/>
                  </p:cNvGrpSpPr>
                  <p:nvPr/>
                </p:nvGrpSpPr>
                <p:grpSpPr bwMode="auto">
                  <a:xfrm>
                    <a:off x="2164" y="2371"/>
                    <a:ext cx="407" cy="23"/>
                    <a:chOff x="2164" y="2371"/>
                    <a:chExt cx="407" cy="23"/>
                  </a:xfrm>
                </p:grpSpPr>
                <p:sp>
                  <p:nvSpPr>
                    <p:cNvPr id="1288679" name="Freeform 487"/>
                    <p:cNvSpPr>
                      <a:spLocks/>
                    </p:cNvSpPr>
                    <p:nvPr/>
                  </p:nvSpPr>
                  <p:spPr bwMode="auto">
                    <a:xfrm>
                      <a:off x="2164" y="2371"/>
                      <a:ext cx="17" cy="17"/>
                    </a:xfrm>
                    <a:custGeom>
                      <a:avLst/>
                      <a:gdLst/>
                      <a:ahLst/>
                      <a:cxnLst>
                        <a:cxn ang="0">
                          <a:pos x="4" y="0"/>
                        </a:cxn>
                        <a:cxn ang="0">
                          <a:pos x="16" y="0"/>
                        </a:cxn>
                        <a:cxn ang="0">
                          <a:pos x="12" y="16"/>
                        </a:cxn>
                        <a:cxn ang="0">
                          <a:pos x="0" y="16"/>
                        </a:cxn>
                        <a:cxn ang="0">
                          <a:pos x="4" y="0"/>
                        </a:cxn>
                      </a:cxnLst>
                      <a:rect l="0" t="0" r="r" b="b"/>
                      <a:pathLst>
                        <a:path w="17" h="17">
                          <a:moveTo>
                            <a:pt x="4" y="0"/>
                          </a:moveTo>
                          <a:lnTo>
                            <a:pt x="16" y="0"/>
                          </a:lnTo>
                          <a:lnTo>
                            <a:pt x="12" y="16"/>
                          </a:lnTo>
                          <a:lnTo>
                            <a:pt x="0" y="16"/>
                          </a:lnTo>
                          <a:lnTo>
                            <a:pt x="4" y="0"/>
                          </a:lnTo>
                        </a:path>
                      </a:pathLst>
                    </a:custGeom>
                    <a:solidFill>
                      <a:srgbClr val="808080"/>
                    </a:solidFill>
                    <a:ln w="12700" cap="rnd" cmpd="sng">
                      <a:solidFill>
                        <a:srgbClr val="000000"/>
                      </a:solidFill>
                      <a:prstDash val="solid"/>
                      <a:round/>
                      <a:headEnd/>
                      <a:tailEnd/>
                    </a:ln>
                    <a:effectLst/>
                  </p:spPr>
                  <p:txBody>
                    <a:bodyPr/>
                    <a:lstStyle/>
                    <a:p>
                      <a:endParaRPr lang="en-US"/>
                    </a:p>
                  </p:txBody>
                </p:sp>
                <p:sp>
                  <p:nvSpPr>
                    <p:cNvPr id="1288680" name="Freeform 488"/>
                    <p:cNvSpPr>
                      <a:spLocks/>
                    </p:cNvSpPr>
                    <p:nvPr/>
                  </p:nvSpPr>
                  <p:spPr bwMode="auto">
                    <a:xfrm>
                      <a:off x="2203" y="2371"/>
                      <a:ext cx="65" cy="17"/>
                    </a:xfrm>
                    <a:custGeom>
                      <a:avLst/>
                      <a:gdLst/>
                      <a:ahLst/>
                      <a:cxnLst>
                        <a:cxn ang="0">
                          <a:pos x="3" y="0"/>
                        </a:cxn>
                        <a:cxn ang="0">
                          <a:pos x="64" y="0"/>
                        </a:cxn>
                        <a:cxn ang="0">
                          <a:pos x="62" y="16"/>
                        </a:cxn>
                        <a:cxn ang="0">
                          <a:pos x="0" y="16"/>
                        </a:cxn>
                        <a:cxn ang="0">
                          <a:pos x="3" y="0"/>
                        </a:cxn>
                      </a:cxnLst>
                      <a:rect l="0" t="0" r="r" b="b"/>
                      <a:pathLst>
                        <a:path w="65" h="17">
                          <a:moveTo>
                            <a:pt x="3" y="0"/>
                          </a:moveTo>
                          <a:lnTo>
                            <a:pt x="64" y="0"/>
                          </a:lnTo>
                          <a:lnTo>
                            <a:pt x="62" y="16"/>
                          </a:lnTo>
                          <a:lnTo>
                            <a:pt x="0" y="16"/>
                          </a:lnTo>
                          <a:lnTo>
                            <a:pt x="3" y="0"/>
                          </a:lnTo>
                        </a:path>
                      </a:pathLst>
                    </a:custGeom>
                    <a:solidFill>
                      <a:srgbClr val="808080"/>
                    </a:solidFill>
                    <a:ln w="12700" cap="rnd" cmpd="sng">
                      <a:solidFill>
                        <a:srgbClr val="000000"/>
                      </a:solidFill>
                      <a:prstDash val="solid"/>
                      <a:round/>
                      <a:headEnd/>
                      <a:tailEnd/>
                    </a:ln>
                    <a:effectLst/>
                  </p:spPr>
                  <p:txBody>
                    <a:bodyPr/>
                    <a:lstStyle/>
                    <a:p>
                      <a:endParaRPr lang="en-US"/>
                    </a:p>
                  </p:txBody>
                </p:sp>
                <p:sp>
                  <p:nvSpPr>
                    <p:cNvPr id="1288681" name="Freeform 489"/>
                    <p:cNvSpPr>
                      <a:spLocks/>
                    </p:cNvSpPr>
                    <p:nvPr/>
                  </p:nvSpPr>
                  <p:spPr bwMode="auto">
                    <a:xfrm>
                      <a:off x="2286" y="2371"/>
                      <a:ext cx="62" cy="17"/>
                    </a:xfrm>
                    <a:custGeom>
                      <a:avLst/>
                      <a:gdLst/>
                      <a:ahLst/>
                      <a:cxnLst>
                        <a:cxn ang="0">
                          <a:pos x="2" y="0"/>
                        </a:cxn>
                        <a:cxn ang="0">
                          <a:pos x="61" y="0"/>
                        </a:cxn>
                        <a:cxn ang="0">
                          <a:pos x="60" y="16"/>
                        </a:cxn>
                        <a:cxn ang="0">
                          <a:pos x="0" y="16"/>
                        </a:cxn>
                        <a:cxn ang="0">
                          <a:pos x="2" y="0"/>
                        </a:cxn>
                      </a:cxnLst>
                      <a:rect l="0" t="0" r="r" b="b"/>
                      <a:pathLst>
                        <a:path w="62" h="17">
                          <a:moveTo>
                            <a:pt x="2" y="0"/>
                          </a:moveTo>
                          <a:lnTo>
                            <a:pt x="61" y="0"/>
                          </a:lnTo>
                          <a:lnTo>
                            <a:pt x="60" y="16"/>
                          </a:lnTo>
                          <a:lnTo>
                            <a:pt x="0" y="16"/>
                          </a:lnTo>
                          <a:lnTo>
                            <a:pt x="2" y="0"/>
                          </a:lnTo>
                        </a:path>
                      </a:pathLst>
                    </a:custGeom>
                    <a:solidFill>
                      <a:srgbClr val="808080"/>
                    </a:solidFill>
                    <a:ln w="12700" cap="rnd" cmpd="sng">
                      <a:solidFill>
                        <a:srgbClr val="000000"/>
                      </a:solidFill>
                      <a:prstDash val="solid"/>
                      <a:round/>
                      <a:headEnd/>
                      <a:tailEnd/>
                    </a:ln>
                    <a:effectLst/>
                  </p:spPr>
                  <p:txBody>
                    <a:bodyPr/>
                    <a:lstStyle/>
                    <a:p>
                      <a:endParaRPr lang="en-US"/>
                    </a:p>
                  </p:txBody>
                </p:sp>
                <p:sp>
                  <p:nvSpPr>
                    <p:cNvPr id="1288682" name="Freeform 490"/>
                    <p:cNvSpPr>
                      <a:spLocks/>
                    </p:cNvSpPr>
                    <p:nvPr/>
                  </p:nvSpPr>
                  <p:spPr bwMode="auto">
                    <a:xfrm>
                      <a:off x="2358" y="2371"/>
                      <a:ext cx="63" cy="17"/>
                    </a:xfrm>
                    <a:custGeom>
                      <a:avLst/>
                      <a:gdLst/>
                      <a:ahLst/>
                      <a:cxnLst>
                        <a:cxn ang="0">
                          <a:pos x="1" y="0"/>
                        </a:cxn>
                        <a:cxn ang="0">
                          <a:pos x="62" y="0"/>
                        </a:cxn>
                        <a:cxn ang="0">
                          <a:pos x="62" y="16"/>
                        </a:cxn>
                        <a:cxn ang="0">
                          <a:pos x="0" y="16"/>
                        </a:cxn>
                        <a:cxn ang="0">
                          <a:pos x="1" y="0"/>
                        </a:cxn>
                      </a:cxnLst>
                      <a:rect l="0" t="0" r="r" b="b"/>
                      <a:pathLst>
                        <a:path w="63" h="17">
                          <a:moveTo>
                            <a:pt x="1" y="0"/>
                          </a:moveTo>
                          <a:lnTo>
                            <a:pt x="62" y="0"/>
                          </a:lnTo>
                          <a:lnTo>
                            <a:pt x="62" y="16"/>
                          </a:lnTo>
                          <a:lnTo>
                            <a:pt x="0" y="16"/>
                          </a:lnTo>
                          <a:lnTo>
                            <a:pt x="1" y="0"/>
                          </a:lnTo>
                        </a:path>
                      </a:pathLst>
                    </a:custGeom>
                    <a:solidFill>
                      <a:srgbClr val="808080"/>
                    </a:solidFill>
                    <a:ln w="12700" cap="rnd" cmpd="sng">
                      <a:solidFill>
                        <a:srgbClr val="000000"/>
                      </a:solidFill>
                      <a:prstDash val="solid"/>
                      <a:round/>
                      <a:headEnd/>
                      <a:tailEnd/>
                    </a:ln>
                    <a:effectLst/>
                  </p:spPr>
                  <p:txBody>
                    <a:bodyPr/>
                    <a:lstStyle/>
                    <a:p>
                      <a:endParaRPr lang="en-US"/>
                    </a:p>
                  </p:txBody>
                </p:sp>
                <p:sp>
                  <p:nvSpPr>
                    <p:cNvPr id="1288683" name="Freeform 491"/>
                    <p:cNvSpPr>
                      <a:spLocks/>
                    </p:cNvSpPr>
                    <p:nvPr/>
                  </p:nvSpPr>
                  <p:spPr bwMode="auto">
                    <a:xfrm>
                      <a:off x="2434" y="2371"/>
                      <a:ext cx="56" cy="17"/>
                    </a:xfrm>
                    <a:custGeom>
                      <a:avLst/>
                      <a:gdLst/>
                      <a:ahLst/>
                      <a:cxnLst>
                        <a:cxn ang="0">
                          <a:pos x="0" y="0"/>
                        </a:cxn>
                        <a:cxn ang="0">
                          <a:pos x="53" y="0"/>
                        </a:cxn>
                        <a:cxn ang="0">
                          <a:pos x="55" y="16"/>
                        </a:cxn>
                        <a:cxn ang="0">
                          <a:pos x="0" y="16"/>
                        </a:cxn>
                        <a:cxn ang="0">
                          <a:pos x="0" y="0"/>
                        </a:cxn>
                      </a:cxnLst>
                      <a:rect l="0" t="0" r="r" b="b"/>
                      <a:pathLst>
                        <a:path w="56" h="17">
                          <a:moveTo>
                            <a:pt x="0" y="0"/>
                          </a:moveTo>
                          <a:lnTo>
                            <a:pt x="53" y="0"/>
                          </a:lnTo>
                          <a:lnTo>
                            <a:pt x="55" y="16"/>
                          </a:lnTo>
                          <a:lnTo>
                            <a:pt x="0" y="16"/>
                          </a:lnTo>
                          <a:lnTo>
                            <a:pt x="0" y="0"/>
                          </a:lnTo>
                        </a:path>
                      </a:pathLst>
                    </a:custGeom>
                    <a:solidFill>
                      <a:srgbClr val="808080"/>
                    </a:solidFill>
                    <a:ln w="12700" cap="rnd" cmpd="sng">
                      <a:solidFill>
                        <a:srgbClr val="000000"/>
                      </a:solidFill>
                      <a:prstDash val="solid"/>
                      <a:round/>
                      <a:headEnd/>
                      <a:tailEnd/>
                    </a:ln>
                    <a:effectLst/>
                  </p:spPr>
                  <p:txBody>
                    <a:bodyPr/>
                    <a:lstStyle/>
                    <a:p>
                      <a:endParaRPr lang="en-US"/>
                    </a:p>
                  </p:txBody>
                </p:sp>
                <p:sp>
                  <p:nvSpPr>
                    <p:cNvPr id="1288684" name="Freeform 492"/>
                    <p:cNvSpPr>
                      <a:spLocks/>
                    </p:cNvSpPr>
                    <p:nvPr/>
                  </p:nvSpPr>
                  <p:spPr bwMode="auto">
                    <a:xfrm>
                      <a:off x="2502" y="2377"/>
                      <a:ext cx="69" cy="17"/>
                    </a:xfrm>
                    <a:custGeom>
                      <a:avLst/>
                      <a:gdLst/>
                      <a:ahLst/>
                      <a:cxnLst>
                        <a:cxn ang="0">
                          <a:pos x="0" y="0"/>
                        </a:cxn>
                        <a:cxn ang="0">
                          <a:pos x="62" y="0"/>
                        </a:cxn>
                        <a:cxn ang="0">
                          <a:pos x="68" y="16"/>
                        </a:cxn>
                        <a:cxn ang="0">
                          <a:pos x="3" y="16"/>
                        </a:cxn>
                        <a:cxn ang="0">
                          <a:pos x="0" y="0"/>
                        </a:cxn>
                      </a:cxnLst>
                      <a:rect l="0" t="0" r="r" b="b"/>
                      <a:pathLst>
                        <a:path w="69" h="17">
                          <a:moveTo>
                            <a:pt x="0" y="0"/>
                          </a:moveTo>
                          <a:lnTo>
                            <a:pt x="62" y="0"/>
                          </a:lnTo>
                          <a:lnTo>
                            <a:pt x="68" y="16"/>
                          </a:lnTo>
                          <a:lnTo>
                            <a:pt x="3" y="16"/>
                          </a:lnTo>
                          <a:lnTo>
                            <a:pt x="0" y="0"/>
                          </a:lnTo>
                        </a:path>
                      </a:pathLst>
                    </a:custGeom>
                    <a:solidFill>
                      <a:srgbClr val="808080"/>
                    </a:solidFill>
                    <a:ln w="12700" cap="rnd" cmpd="sng">
                      <a:solidFill>
                        <a:srgbClr val="000000"/>
                      </a:solidFill>
                      <a:prstDash val="solid"/>
                      <a:round/>
                      <a:headEnd/>
                      <a:tailEnd/>
                    </a:ln>
                    <a:effectLst/>
                  </p:spPr>
                  <p:txBody>
                    <a:bodyPr/>
                    <a:lstStyle/>
                    <a:p>
                      <a:endParaRPr lang="en-US"/>
                    </a:p>
                  </p:txBody>
                </p:sp>
              </p:grpSp>
              <p:grpSp>
                <p:nvGrpSpPr>
                  <p:cNvPr id="1288685" name="Group 493"/>
                  <p:cNvGrpSpPr>
                    <a:grpSpLocks/>
                  </p:cNvGrpSpPr>
                  <p:nvPr/>
                </p:nvGrpSpPr>
                <p:grpSpPr bwMode="auto">
                  <a:xfrm>
                    <a:off x="2148" y="2387"/>
                    <a:ext cx="427" cy="23"/>
                    <a:chOff x="2148" y="2387"/>
                    <a:chExt cx="427" cy="23"/>
                  </a:xfrm>
                </p:grpSpPr>
                <p:grpSp>
                  <p:nvGrpSpPr>
                    <p:cNvPr id="1288686" name="Group 494"/>
                    <p:cNvGrpSpPr>
                      <a:grpSpLocks/>
                    </p:cNvGrpSpPr>
                    <p:nvPr/>
                  </p:nvGrpSpPr>
                  <p:grpSpPr bwMode="auto">
                    <a:xfrm>
                      <a:off x="2185" y="2387"/>
                      <a:ext cx="211" cy="21"/>
                      <a:chOff x="2185" y="2387"/>
                      <a:chExt cx="211" cy="21"/>
                    </a:xfrm>
                  </p:grpSpPr>
                  <p:sp>
                    <p:nvSpPr>
                      <p:cNvPr id="1288687" name="Line 495"/>
                      <p:cNvSpPr>
                        <a:spLocks noChangeShapeType="1"/>
                      </p:cNvSpPr>
                      <p:nvPr/>
                    </p:nvSpPr>
                    <p:spPr bwMode="auto">
                      <a:xfrm>
                        <a:off x="2185" y="2387"/>
                        <a:ext cx="200"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688" name="Line 496"/>
                      <p:cNvSpPr>
                        <a:spLocks noChangeShapeType="1"/>
                      </p:cNvSpPr>
                      <p:nvPr/>
                    </p:nvSpPr>
                    <p:spPr bwMode="auto">
                      <a:xfrm>
                        <a:off x="2193" y="2394"/>
                        <a:ext cx="203"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689" name="Line 497"/>
                      <p:cNvSpPr>
                        <a:spLocks noChangeShapeType="1"/>
                      </p:cNvSpPr>
                      <p:nvPr/>
                    </p:nvSpPr>
                    <p:spPr bwMode="auto">
                      <a:xfrm>
                        <a:off x="2195" y="2401"/>
                        <a:ext cx="177"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690" name="Line 498"/>
                      <p:cNvSpPr>
                        <a:spLocks noChangeShapeType="1"/>
                      </p:cNvSpPr>
                      <p:nvPr/>
                    </p:nvSpPr>
                    <p:spPr bwMode="auto">
                      <a:xfrm>
                        <a:off x="2200" y="2408"/>
                        <a:ext cx="23" cy="0"/>
                      </a:xfrm>
                      <a:prstGeom prst="line">
                        <a:avLst/>
                      </a:prstGeom>
                      <a:noFill/>
                      <a:ln w="12700">
                        <a:solidFill>
                          <a:srgbClr val="000000"/>
                        </a:solidFill>
                        <a:round/>
                        <a:headEnd type="none" w="sm" len="sm"/>
                        <a:tailEnd type="none" w="sm" len="sm"/>
                      </a:ln>
                      <a:effectLst/>
                    </p:spPr>
                    <p:txBody>
                      <a:bodyPr wrap="none" anchor="ctr"/>
                      <a:lstStyle/>
                      <a:p>
                        <a:endParaRPr lang="en-US"/>
                      </a:p>
                    </p:txBody>
                  </p:sp>
                </p:grpSp>
                <p:grpSp>
                  <p:nvGrpSpPr>
                    <p:cNvPr id="1288691" name="Group 499"/>
                    <p:cNvGrpSpPr>
                      <a:grpSpLocks/>
                    </p:cNvGrpSpPr>
                    <p:nvPr/>
                  </p:nvGrpSpPr>
                  <p:grpSpPr bwMode="auto">
                    <a:xfrm>
                      <a:off x="2148" y="2391"/>
                      <a:ext cx="35" cy="12"/>
                      <a:chOff x="2148" y="2391"/>
                      <a:chExt cx="35" cy="12"/>
                    </a:xfrm>
                  </p:grpSpPr>
                  <p:sp>
                    <p:nvSpPr>
                      <p:cNvPr id="1288692" name="Line 500"/>
                      <p:cNvSpPr>
                        <a:spLocks noChangeShapeType="1"/>
                      </p:cNvSpPr>
                      <p:nvPr/>
                    </p:nvSpPr>
                    <p:spPr bwMode="auto">
                      <a:xfrm>
                        <a:off x="2157" y="2391"/>
                        <a:ext cx="20"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693" name="Line 501"/>
                      <p:cNvSpPr>
                        <a:spLocks noChangeShapeType="1"/>
                      </p:cNvSpPr>
                      <p:nvPr/>
                    </p:nvSpPr>
                    <p:spPr bwMode="auto">
                      <a:xfrm>
                        <a:off x="2154" y="2397"/>
                        <a:ext cx="18"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694" name="Line 502"/>
                      <p:cNvSpPr>
                        <a:spLocks noChangeShapeType="1"/>
                      </p:cNvSpPr>
                      <p:nvPr/>
                    </p:nvSpPr>
                    <p:spPr bwMode="auto">
                      <a:xfrm>
                        <a:off x="2148" y="2403"/>
                        <a:ext cx="35" cy="0"/>
                      </a:xfrm>
                      <a:prstGeom prst="line">
                        <a:avLst/>
                      </a:prstGeom>
                      <a:noFill/>
                      <a:ln w="12700">
                        <a:solidFill>
                          <a:srgbClr val="000000"/>
                        </a:solidFill>
                        <a:round/>
                        <a:headEnd type="none" w="sm" len="sm"/>
                        <a:tailEnd type="none" w="sm" len="sm"/>
                      </a:ln>
                      <a:effectLst/>
                    </p:spPr>
                    <p:txBody>
                      <a:bodyPr wrap="none" anchor="ctr"/>
                      <a:lstStyle/>
                      <a:p>
                        <a:endParaRPr lang="en-US"/>
                      </a:p>
                    </p:txBody>
                  </p:sp>
                </p:grpSp>
                <p:grpSp>
                  <p:nvGrpSpPr>
                    <p:cNvPr id="1288695" name="Group 503"/>
                    <p:cNvGrpSpPr>
                      <a:grpSpLocks/>
                    </p:cNvGrpSpPr>
                    <p:nvPr/>
                  </p:nvGrpSpPr>
                  <p:grpSpPr bwMode="auto">
                    <a:xfrm>
                      <a:off x="2230" y="2387"/>
                      <a:ext cx="194" cy="21"/>
                      <a:chOff x="2230" y="2387"/>
                      <a:chExt cx="194" cy="21"/>
                    </a:xfrm>
                  </p:grpSpPr>
                  <p:sp>
                    <p:nvSpPr>
                      <p:cNvPr id="1288696" name="Line 504"/>
                      <p:cNvSpPr>
                        <a:spLocks noChangeShapeType="1"/>
                      </p:cNvSpPr>
                      <p:nvPr/>
                    </p:nvSpPr>
                    <p:spPr bwMode="auto">
                      <a:xfrm>
                        <a:off x="2230" y="2408"/>
                        <a:ext cx="121"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697" name="Line 505"/>
                      <p:cNvSpPr>
                        <a:spLocks noChangeShapeType="1"/>
                      </p:cNvSpPr>
                      <p:nvPr/>
                    </p:nvSpPr>
                    <p:spPr bwMode="auto">
                      <a:xfrm>
                        <a:off x="2394" y="2387"/>
                        <a:ext cx="28"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698" name="Line 506"/>
                      <p:cNvSpPr>
                        <a:spLocks noChangeShapeType="1"/>
                      </p:cNvSpPr>
                      <p:nvPr/>
                    </p:nvSpPr>
                    <p:spPr bwMode="auto">
                      <a:xfrm>
                        <a:off x="2402" y="2394"/>
                        <a:ext cx="22"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699" name="Line 507"/>
                      <p:cNvSpPr>
                        <a:spLocks noChangeShapeType="1"/>
                      </p:cNvSpPr>
                      <p:nvPr/>
                    </p:nvSpPr>
                    <p:spPr bwMode="auto">
                      <a:xfrm>
                        <a:off x="2386" y="2401"/>
                        <a:ext cx="38"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700" name="Line 508"/>
                      <p:cNvSpPr>
                        <a:spLocks noChangeShapeType="1"/>
                      </p:cNvSpPr>
                      <p:nvPr/>
                    </p:nvSpPr>
                    <p:spPr bwMode="auto">
                      <a:xfrm>
                        <a:off x="2356" y="2408"/>
                        <a:ext cx="19"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701" name="Line 509"/>
                      <p:cNvSpPr>
                        <a:spLocks noChangeShapeType="1"/>
                      </p:cNvSpPr>
                      <p:nvPr/>
                    </p:nvSpPr>
                    <p:spPr bwMode="auto">
                      <a:xfrm>
                        <a:off x="2380" y="2408"/>
                        <a:ext cx="42" cy="0"/>
                      </a:xfrm>
                      <a:prstGeom prst="line">
                        <a:avLst/>
                      </a:prstGeom>
                      <a:noFill/>
                      <a:ln w="12700">
                        <a:solidFill>
                          <a:srgbClr val="000000"/>
                        </a:solidFill>
                        <a:round/>
                        <a:headEnd type="none" w="sm" len="sm"/>
                        <a:tailEnd type="none" w="sm" len="sm"/>
                      </a:ln>
                      <a:effectLst/>
                    </p:spPr>
                    <p:txBody>
                      <a:bodyPr wrap="none" anchor="ctr"/>
                      <a:lstStyle/>
                      <a:p>
                        <a:endParaRPr lang="en-US"/>
                      </a:p>
                    </p:txBody>
                  </p:sp>
                </p:grpSp>
                <p:grpSp>
                  <p:nvGrpSpPr>
                    <p:cNvPr id="1288702" name="Group 510"/>
                    <p:cNvGrpSpPr>
                      <a:grpSpLocks/>
                    </p:cNvGrpSpPr>
                    <p:nvPr/>
                  </p:nvGrpSpPr>
                  <p:grpSpPr bwMode="auto">
                    <a:xfrm>
                      <a:off x="2434" y="2391"/>
                      <a:ext cx="60" cy="17"/>
                      <a:chOff x="2434" y="2391"/>
                      <a:chExt cx="60" cy="17"/>
                    </a:xfrm>
                  </p:grpSpPr>
                  <p:sp>
                    <p:nvSpPr>
                      <p:cNvPr id="1288703" name="Line 511"/>
                      <p:cNvSpPr>
                        <a:spLocks noChangeShapeType="1"/>
                      </p:cNvSpPr>
                      <p:nvPr/>
                    </p:nvSpPr>
                    <p:spPr bwMode="auto">
                      <a:xfrm>
                        <a:off x="2434" y="2391"/>
                        <a:ext cx="56"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704" name="Line 512"/>
                      <p:cNvSpPr>
                        <a:spLocks noChangeShapeType="1"/>
                      </p:cNvSpPr>
                      <p:nvPr/>
                    </p:nvSpPr>
                    <p:spPr bwMode="auto">
                      <a:xfrm>
                        <a:off x="2441" y="2398"/>
                        <a:ext cx="50"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705" name="Line 513"/>
                      <p:cNvSpPr>
                        <a:spLocks noChangeShapeType="1"/>
                      </p:cNvSpPr>
                      <p:nvPr/>
                    </p:nvSpPr>
                    <p:spPr bwMode="auto">
                      <a:xfrm>
                        <a:off x="2442" y="2408"/>
                        <a:ext cx="52" cy="0"/>
                      </a:xfrm>
                      <a:prstGeom prst="line">
                        <a:avLst/>
                      </a:prstGeom>
                      <a:noFill/>
                      <a:ln w="12700">
                        <a:solidFill>
                          <a:srgbClr val="000000"/>
                        </a:solidFill>
                        <a:round/>
                        <a:headEnd type="none" w="sm" len="sm"/>
                        <a:tailEnd type="none" w="sm" len="sm"/>
                      </a:ln>
                      <a:effectLst/>
                    </p:spPr>
                    <p:txBody>
                      <a:bodyPr wrap="none" anchor="ctr"/>
                      <a:lstStyle/>
                      <a:p>
                        <a:endParaRPr lang="en-US"/>
                      </a:p>
                    </p:txBody>
                  </p:sp>
                </p:grpSp>
                <p:grpSp>
                  <p:nvGrpSpPr>
                    <p:cNvPr id="1288706" name="Group 514"/>
                    <p:cNvGrpSpPr>
                      <a:grpSpLocks/>
                    </p:cNvGrpSpPr>
                    <p:nvPr/>
                  </p:nvGrpSpPr>
                  <p:grpSpPr bwMode="auto">
                    <a:xfrm>
                      <a:off x="2504" y="2391"/>
                      <a:ext cx="71" cy="19"/>
                      <a:chOff x="2504" y="2391"/>
                      <a:chExt cx="71" cy="19"/>
                    </a:xfrm>
                  </p:grpSpPr>
                  <p:sp>
                    <p:nvSpPr>
                      <p:cNvPr id="1288707" name="Line 515"/>
                      <p:cNvSpPr>
                        <a:spLocks noChangeShapeType="1"/>
                      </p:cNvSpPr>
                      <p:nvPr/>
                    </p:nvSpPr>
                    <p:spPr bwMode="auto">
                      <a:xfrm>
                        <a:off x="2509" y="2391"/>
                        <a:ext cx="54"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708" name="Line 516"/>
                      <p:cNvSpPr>
                        <a:spLocks noChangeShapeType="1"/>
                      </p:cNvSpPr>
                      <p:nvPr/>
                    </p:nvSpPr>
                    <p:spPr bwMode="auto">
                      <a:xfrm>
                        <a:off x="2504" y="2398"/>
                        <a:ext cx="43"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709" name="Line 517"/>
                      <p:cNvSpPr>
                        <a:spLocks noChangeShapeType="1"/>
                      </p:cNvSpPr>
                      <p:nvPr/>
                    </p:nvSpPr>
                    <p:spPr bwMode="auto">
                      <a:xfrm>
                        <a:off x="2509" y="2403"/>
                        <a:ext cx="41"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710" name="Line 518"/>
                      <p:cNvSpPr>
                        <a:spLocks noChangeShapeType="1"/>
                      </p:cNvSpPr>
                      <p:nvPr/>
                    </p:nvSpPr>
                    <p:spPr bwMode="auto">
                      <a:xfrm>
                        <a:off x="2508" y="2410"/>
                        <a:ext cx="50"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711" name="Line 519"/>
                      <p:cNvSpPr>
                        <a:spLocks noChangeShapeType="1"/>
                      </p:cNvSpPr>
                      <p:nvPr/>
                    </p:nvSpPr>
                    <p:spPr bwMode="auto">
                      <a:xfrm>
                        <a:off x="2557" y="2398"/>
                        <a:ext cx="14" cy="0"/>
                      </a:xfrm>
                      <a:prstGeom prst="line">
                        <a:avLst/>
                      </a:prstGeom>
                      <a:noFill/>
                      <a:ln w="12700">
                        <a:solidFill>
                          <a:srgbClr val="000000"/>
                        </a:solidFill>
                        <a:round/>
                        <a:headEnd type="none" w="sm" len="sm"/>
                        <a:tailEnd type="none" w="sm" len="sm"/>
                      </a:ln>
                      <a:effectLst/>
                    </p:spPr>
                    <p:txBody>
                      <a:bodyPr wrap="none" anchor="ctr"/>
                      <a:lstStyle/>
                      <a:p>
                        <a:endParaRPr lang="en-US"/>
                      </a:p>
                    </p:txBody>
                  </p:sp>
                  <p:sp>
                    <p:nvSpPr>
                      <p:cNvPr id="1288712" name="Line 520"/>
                      <p:cNvSpPr>
                        <a:spLocks noChangeShapeType="1"/>
                      </p:cNvSpPr>
                      <p:nvPr/>
                    </p:nvSpPr>
                    <p:spPr bwMode="auto">
                      <a:xfrm>
                        <a:off x="2561" y="2407"/>
                        <a:ext cx="14" cy="0"/>
                      </a:xfrm>
                      <a:prstGeom prst="line">
                        <a:avLst/>
                      </a:prstGeom>
                      <a:noFill/>
                      <a:ln w="12700">
                        <a:solidFill>
                          <a:srgbClr val="000000"/>
                        </a:solidFill>
                        <a:round/>
                        <a:headEnd type="none" w="sm" len="sm"/>
                        <a:tailEnd type="none" w="sm" len="sm"/>
                      </a:ln>
                      <a:effectLst/>
                    </p:spPr>
                    <p:txBody>
                      <a:bodyPr wrap="none" anchor="ctr"/>
                      <a:lstStyle/>
                      <a:p>
                        <a:endParaRPr lang="en-US"/>
                      </a:p>
                    </p:txBody>
                  </p:sp>
                </p:grpSp>
              </p:grpSp>
            </p:grpSp>
            <p:grpSp>
              <p:nvGrpSpPr>
                <p:cNvPr id="1288713" name="Group 521"/>
                <p:cNvGrpSpPr>
                  <a:grpSpLocks/>
                </p:cNvGrpSpPr>
                <p:nvPr/>
              </p:nvGrpSpPr>
              <p:grpSpPr bwMode="auto">
                <a:xfrm>
                  <a:off x="2259" y="2221"/>
                  <a:ext cx="225" cy="41"/>
                  <a:chOff x="2259" y="2221"/>
                  <a:chExt cx="225" cy="41"/>
                </a:xfrm>
              </p:grpSpPr>
              <p:grpSp>
                <p:nvGrpSpPr>
                  <p:cNvPr id="1288714" name="Group 522"/>
                  <p:cNvGrpSpPr>
                    <a:grpSpLocks/>
                  </p:cNvGrpSpPr>
                  <p:nvPr/>
                </p:nvGrpSpPr>
                <p:grpSpPr bwMode="auto">
                  <a:xfrm>
                    <a:off x="2259" y="2235"/>
                    <a:ext cx="225" cy="27"/>
                    <a:chOff x="2259" y="2235"/>
                    <a:chExt cx="225" cy="27"/>
                  </a:xfrm>
                </p:grpSpPr>
                <p:sp>
                  <p:nvSpPr>
                    <p:cNvPr id="1288715" name="Freeform 523"/>
                    <p:cNvSpPr>
                      <a:spLocks/>
                    </p:cNvSpPr>
                    <p:nvPr/>
                  </p:nvSpPr>
                  <p:spPr bwMode="auto">
                    <a:xfrm>
                      <a:off x="2259" y="2235"/>
                      <a:ext cx="225" cy="17"/>
                    </a:xfrm>
                    <a:custGeom>
                      <a:avLst/>
                      <a:gdLst/>
                      <a:ahLst/>
                      <a:cxnLst>
                        <a:cxn ang="0">
                          <a:pos x="0" y="16"/>
                        </a:cxn>
                        <a:cxn ang="0">
                          <a:pos x="224" y="16"/>
                        </a:cxn>
                        <a:cxn ang="0">
                          <a:pos x="210" y="0"/>
                        </a:cxn>
                        <a:cxn ang="0">
                          <a:pos x="13" y="0"/>
                        </a:cxn>
                        <a:cxn ang="0">
                          <a:pos x="0" y="16"/>
                        </a:cxn>
                      </a:cxnLst>
                      <a:rect l="0" t="0" r="r" b="b"/>
                      <a:pathLst>
                        <a:path w="225" h="17">
                          <a:moveTo>
                            <a:pt x="0" y="16"/>
                          </a:moveTo>
                          <a:lnTo>
                            <a:pt x="224" y="16"/>
                          </a:lnTo>
                          <a:lnTo>
                            <a:pt x="210" y="0"/>
                          </a:lnTo>
                          <a:lnTo>
                            <a:pt x="13" y="0"/>
                          </a:lnTo>
                          <a:lnTo>
                            <a:pt x="0" y="16"/>
                          </a:lnTo>
                        </a:path>
                      </a:pathLst>
                    </a:custGeom>
                    <a:solidFill>
                      <a:srgbClr val="C0C0C0"/>
                    </a:solidFill>
                    <a:ln w="12700" cap="rnd" cmpd="sng">
                      <a:solidFill>
                        <a:srgbClr val="000000"/>
                      </a:solidFill>
                      <a:prstDash val="solid"/>
                      <a:round/>
                      <a:headEnd/>
                      <a:tailEnd/>
                    </a:ln>
                    <a:effectLst/>
                  </p:spPr>
                  <p:txBody>
                    <a:bodyPr/>
                    <a:lstStyle/>
                    <a:p>
                      <a:endParaRPr lang="en-US"/>
                    </a:p>
                  </p:txBody>
                </p:sp>
                <p:sp>
                  <p:nvSpPr>
                    <p:cNvPr id="1288716" name="Rectangle 524"/>
                    <p:cNvSpPr>
                      <a:spLocks noChangeArrowheads="1"/>
                    </p:cNvSpPr>
                    <p:nvPr/>
                  </p:nvSpPr>
                  <p:spPr bwMode="auto">
                    <a:xfrm>
                      <a:off x="2262" y="2254"/>
                      <a:ext cx="209" cy="8"/>
                    </a:xfrm>
                    <a:prstGeom prst="rect">
                      <a:avLst/>
                    </a:prstGeom>
                    <a:solidFill>
                      <a:srgbClr val="C0C0C0"/>
                    </a:solidFill>
                    <a:ln w="12700">
                      <a:solidFill>
                        <a:srgbClr val="000000"/>
                      </a:solidFill>
                      <a:miter lim="800000"/>
                      <a:headEnd/>
                      <a:tailEnd/>
                    </a:ln>
                    <a:effectLst/>
                  </p:spPr>
                  <p:txBody>
                    <a:bodyPr wrap="none" anchor="ctr"/>
                    <a:lstStyle/>
                    <a:p>
                      <a:endParaRPr lang="en-US"/>
                    </a:p>
                  </p:txBody>
                </p:sp>
              </p:grpSp>
              <p:sp>
                <p:nvSpPr>
                  <p:cNvPr id="1288717" name="Freeform 525"/>
                  <p:cNvSpPr>
                    <a:spLocks/>
                  </p:cNvSpPr>
                  <p:nvPr/>
                </p:nvSpPr>
                <p:spPr bwMode="auto">
                  <a:xfrm>
                    <a:off x="2311" y="2221"/>
                    <a:ext cx="120" cy="30"/>
                  </a:xfrm>
                  <a:custGeom>
                    <a:avLst/>
                    <a:gdLst/>
                    <a:ahLst/>
                    <a:cxnLst>
                      <a:cxn ang="0">
                        <a:pos x="0" y="16"/>
                      </a:cxn>
                      <a:cxn ang="0">
                        <a:pos x="0" y="0"/>
                      </a:cxn>
                      <a:cxn ang="0">
                        <a:pos x="119" y="0"/>
                      </a:cxn>
                      <a:cxn ang="0">
                        <a:pos x="119" y="17"/>
                      </a:cxn>
                      <a:cxn ang="0">
                        <a:pos x="118" y="19"/>
                      </a:cxn>
                      <a:cxn ang="0">
                        <a:pos x="117" y="20"/>
                      </a:cxn>
                      <a:cxn ang="0">
                        <a:pos x="115" y="21"/>
                      </a:cxn>
                      <a:cxn ang="0">
                        <a:pos x="112" y="22"/>
                      </a:cxn>
                      <a:cxn ang="0">
                        <a:pos x="109" y="24"/>
                      </a:cxn>
                      <a:cxn ang="0">
                        <a:pos x="106" y="25"/>
                      </a:cxn>
                      <a:cxn ang="0">
                        <a:pos x="102" y="26"/>
                      </a:cxn>
                      <a:cxn ang="0">
                        <a:pos x="97" y="26"/>
                      </a:cxn>
                      <a:cxn ang="0">
                        <a:pos x="93" y="27"/>
                      </a:cxn>
                      <a:cxn ang="0">
                        <a:pos x="87" y="28"/>
                      </a:cxn>
                      <a:cxn ang="0">
                        <a:pos x="82" y="29"/>
                      </a:cxn>
                      <a:cxn ang="0">
                        <a:pos x="77" y="29"/>
                      </a:cxn>
                      <a:cxn ang="0">
                        <a:pos x="71" y="29"/>
                      </a:cxn>
                      <a:cxn ang="0">
                        <a:pos x="64" y="29"/>
                      </a:cxn>
                      <a:cxn ang="0">
                        <a:pos x="56" y="29"/>
                      </a:cxn>
                      <a:cxn ang="0">
                        <a:pos x="48" y="29"/>
                      </a:cxn>
                      <a:cxn ang="0">
                        <a:pos x="41" y="29"/>
                      </a:cxn>
                      <a:cxn ang="0">
                        <a:pos x="34" y="29"/>
                      </a:cxn>
                      <a:cxn ang="0">
                        <a:pos x="29" y="28"/>
                      </a:cxn>
                      <a:cxn ang="0">
                        <a:pos x="25" y="27"/>
                      </a:cxn>
                      <a:cxn ang="0">
                        <a:pos x="19" y="26"/>
                      </a:cxn>
                      <a:cxn ang="0">
                        <a:pos x="15" y="26"/>
                      </a:cxn>
                      <a:cxn ang="0">
                        <a:pos x="11" y="24"/>
                      </a:cxn>
                      <a:cxn ang="0">
                        <a:pos x="7" y="22"/>
                      </a:cxn>
                      <a:cxn ang="0">
                        <a:pos x="5" y="22"/>
                      </a:cxn>
                      <a:cxn ang="0">
                        <a:pos x="3" y="21"/>
                      </a:cxn>
                      <a:cxn ang="0">
                        <a:pos x="1" y="19"/>
                      </a:cxn>
                      <a:cxn ang="0">
                        <a:pos x="0" y="18"/>
                      </a:cxn>
                      <a:cxn ang="0">
                        <a:pos x="0" y="16"/>
                      </a:cxn>
                    </a:cxnLst>
                    <a:rect l="0" t="0" r="r" b="b"/>
                    <a:pathLst>
                      <a:path w="120" h="30">
                        <a:moveTo>
                          <a:pt x="0" y="16"/>
                        </a:moveTo>
                        <a:lnTo>
                          <a:pt x="0" y="0"/>
                        </a:lnTo>
                        <a:lnTo>
                          <a:pt x="119" y="0"/>
                        </a:lnTo>
                        <a:lnTo>
                          <a:pt x="119" y="17"/>
                        </a:lnTo>
                        <a:lnTo>
                          <a:pt x="118" y="19"/>
                        </a:lnTo>
                        <a:lnTo>
                          <a:pt x="117" y="20"/>
                        </a:lnTo>
                        <a:lnTo>
                          <a:pt x="115" y="21"/>
                        </a:lnTo>
                        <a:lnTo>
                          <a:pt x="112" y="22"/>
                        </a:lnTo>
                        <a:lnTo>
                          <a:pt x="109" y="24"/>
                        </a:lnTo>
                        <a:lnTo>
                          <a:pt x="106" y="25"/>
                        </a:lnTo>
                        <a:lnTo>
                          <a:pt x="102" y="26"/>
                        </a:lnTo>
                        <a:lnTo>
                          <a:pt x="97" y="26"/>
                        </a:lnTo>
                        <a:lnTo>
                          <a:pt x="93" y="27"/>
                        </a:lnTo>
                        <a:lnTo>
                          <a:pt x="87" y="28"/>
                        </a:lnTo>
                        <a:lnTo>
                          <a:pt x="82" y="29"/>
                        </a:lnTo>
                        <a:lnTo>
                          <a:pt x="77" y="29"/>
                        </a:lnTo>
                        <a:lnTo>
                          <a:pt x="71" y="29"/>
                        </a:lnTo>
                        <a:lnTo>
                          <a:pt x="64" y="29"/>
                        </a:lnTo>
                        <a:lnTo>
                          <a:pt x="56" y="29"/>
                        </a:lnTo>
                        <a:lnTo>
                          <a:pt x="48" y="29"/>
                        </a:lnTo>
                        <a:lnTo>
                          <a:pt x="41" y="29"/>
                        </a:lnTo>
                        <a:lnTo>
                          <a:pt x="34" y="29"/>
                        </a:lnTo>
                        <a:lnTo>
                          <a:pt x="29" y="28"/>
                        </a:lnTo>
                        <a:lnTo>
                          <a:pt x="25" y="27"/>
                        </a:lnTo>
                        <a:lnTo>
                          <a:pt x="19" y="26"/>
                        </a:lnTo>
                        <a:lnTo>
                          <a:pt x="15" y="26"/>
                        </a:lnTo>
                        <a:lnTo>
                          <a:pt x="11" y="24"/>
                        </a:lnTo>
                        <a:lnTo>
                          <a:pt x="7" y="22"/>
                        </a:lnTo>
                        <a:lnTo>
                          <a:pt x="5" y="22"/>
                        </a:lnTo>
                        <a:lnTo>
                          <a:pt x="3" y="21"/>
                        </a:lnTo>
                        <a:lnTo>
                          <a:pt x="1" y="19"/>
                        </a:lnTo>
                        <a:lnTo>
                          <a:pt x="0" y="18"/>
                        </a:lnTo>
                        <a:lnTo>
                          <a:pt x="0" y="16"/>
                        </a:lnTo>
                      </a:path>
                    </a:pathLst>
                  </a:custGeom>
                  <a:solidFill>
                    <a:srgbClr val="C0C0C0"/>
                  </a:solidFill>
                  <a:ln w="12700" cap="rnd" cmpd="sng">
                    <a:solidFill>
                      <a:srgbClr val="000000"/>
                    </a:solidFill>
                    <a:prstDash val="solid"/>
                    <a:round/>
                    <a:headEnd/>
                    <a:tailEnd/>
                  </a:ln>
                  <a:effectLst/>
                </p:spPr>
                <p:txBody>
                  <a:bodyPr/>
                  <a:lstStyle/>
                  <a:p>
                    <a:endParaRPr lang="en-US"/>
                  </a:p>
                </p:txBody>
              </p:sp>
            </p:grpSp>
            <p:grpSp>
              <p:nvGrpSpPr>
                <p:cNvPr id="1288718" name="Group 526"/>
                <p:cNvGrpSpPr>
                  <a:grpSpLocks/>
                </p:cNvGrpSpPr>
                <p:nvPr/>
              </p:nvGrpSpPr>
              <p:grpSpPr bwMode="auto">
                <a:xfrm>
                  <a:off x="2235" y="2029"/>
                  <a:ext cx="264" cy="193"/>
                  <a:chOff x="2235" y="2029"/>
                  <a:chExt cx="264" cy="193"/>
                </a:xfrm>
              </p:grpSpPr>
              <p:grpSp>
                <p:nvGrpSpPr>
                  <p:cNvPr id="1288719" name="Group 527"/>
                  <p:cNvGrpSpPr>
                    <a:grpSpLocks/>
                  </p:cNvGrpSpPr>
                  <p:nvPr/>
                </p:nvGrpSpPr>
                <p:grpSpPr bwMode="auto">
                  <a:xfrm>
                    <a:off x="2235" y="2029"/>
                    <a:ext cx="264" cy="187"/>
                    <a:chOff x="2235" y="2029"/>
                    <a:chExt cx="264" cy="187"/>
                  </a:xfrm>
                </p:grpSpPr>
                <p:sp>
                  <p:nvSpPr>
                    <p:cNvPr id="1288720" name="AutoShape 528"/>
                    <p:cNvSpPr>
                      <a:spLocks noChangeArrowheads="1"/>
                    </p:cNvSpPr>
                    <p:nvPr/>
                  </p:nvSpPr>
                  <p:spPr bwMode="auto">
                    <a:xfrm>
                      <a:off x="2235" y="2029"/>
                      <a:ext cx="264" cy="187"/>
                    </a:xfrm>
                    <a:prstGeom prst="roundRect">
                      <a:avLst>
                        <a:gd name="adj" fmla="val 12310"/>
                      </a:avLst>
                    </a:prstGeom>
                    <a:solidFill>
                      <a:srgbClr val="C0C0C0"/>
                    </a:solidFill>
                    <a:ln w="12700">
                      <a:solidFill>
                        <a:srgbClr val="000000"/>
                      </a:solidFill>
                      <a:round/>
                      <a:headEnd/>
                      <a:tailEnd/>
                    </a:ln>
                    <a:effectLst/>
                  </p:spPr>
                  <p:txBody>
                    <a:bodyPr wrap="none" anchor="ctr"/>
                    <a:lstStyle/>
                    <a:p>
                      <a:endParaRPr lang="en-US"/>
                    </a:p>
                  </p:txBody>
                </p:sp>
                <p:sp>
                  <p:nvSpPr>
                    <p:cNvPr id="1288721" name="AutoShape 529"/>
                    <p:cNvSpPr>
                      <a:spLocks noChangeArrowheads="1"/>
                    </p:cNvSpPr>
                    <p:nvPr/>
                  </p:nvSpPr>
                  <p:spPr bwMode="auto">
                    <a:xfrm>
                      <a:off x="2266" y="2051"/>
                      <a:ext cx="202" cy="142"/>
                    </a:xfrm>
                    <a:prstGeom prst="roundRect">
                      <a:avLst>
                        <a:gd name="adj" fmla="val 12019"/>
                      </a:avLst>
                    </a:prstGeom>
                    <a:solidFill>
                      <a:srgbClr val="808080"/>
                    </a:solidFill>
                    <a:ln w="12700">
                      <a:solidFill>
                        <a:srgbClr val="000000"/>
                      </a:solidFill>
                      <a:round/>
                      <a:headEnd/>
                      <a:tailEnd/>
                    </a:ln>
                    <a:effectLst/>
                  </p:spPr>
                  <p:txBody>
                    <a:bodyPr wrap="none" anchor="ctr"/>
                    <a:lstStyle/>
                    <a:p>
                      <a:endParaRPr lang="en-US"/>
                    </a:p>
                  </p:txBody>
                </p:sp>
                <p:sp>
                  <p:nvSpPr>
                    <p:cNvPr id="1288722" name="AutoShape 530"/>
                    <p:cNvSpPr>
                      <a:spLocks noChangeArrowheads="1"/>
                    </p:cNvSpPr>
                    <p:nvPr/>
                  </p:nvSpPr>
                  <p:spPr bwMode="auto">
                    <a:xfrm>
                      <a:off x="2278" y="2059"/>
                      <a:ext cx="177" cy="126"/>
                    </a:xfrm>
                    <a:prstGeom prst="roundRect">
                      <a:avLst>
                        <a:gd name="adj" fmla="val 11963"/>
                      </a:avLst>
                    </a:prstGeom>
                    <a:solidFill>
                      <a:srgbClr val="008000"/>
                    </a:solidFill>
                    <a:ln w="12700">
                      <a:solidFill>
                        <a:srgbClr val="000000"/>
                      </a:solidFill>
                      <a:round/>
                      <a:headEnd/>
                      <a:tailEnd/>
                    </a:ln>
                    <a:effectLst/>
                  </p:spPr>
                  <p:txBody>
                    <a:bodyPr wrap="none" anchor="ctr"/>
                    <a:lstStyle/>
                    <a:p>
                      <a:endParaRPr lang="en-US"/>
                    </a:p>
                  </p:txBody>
                </p:sp>
              </p:grpSp>
              <p:sp>
                <p:nvSpPr>
                  <p:cNvPr id="1288723" name="Rectangle 531"/>
                  <p:cNvSpPr>
                    <a:spLocks noChangeArrowheads="1"/>
                  </p:cNvSpPr>
                  <p:nvPr/>
                </p:nvSpPr>
                <p:spPr bwMode="auto">
                  <a:xfrm>
                    <a:off x="2467" y="2214"/>
                    <a:ext cx="8" cy="8"/>
                  </a:xfrm>
                  <a:prstGeom prst="rect">
                    <a:avLst/>
                  </a:prstGeom>
                  <a:solidFill>
                    <a:srgbClr val="008000"/>
                  </a:solidFill>
                  <a:ln w="12700">
                    <a:solidFill>
                      <a:srgbClr val="000000"/>
                    </a:solidFill>
                    <a:miter lim="800000"/>
                    <a:headEnd/>
                    <a:tailEnd/>
                  </a:ln>
                  <a:effectLst/>
                </p:spPr>
                <p:txBody>
                  <a:bodyPr wrap="none" anchor="ctr"/>
                  <a:lstStyle/>
                  <a:p>
                    <a:endParaRPr lang="en-US"/>
                  </a:p>
                </p:txBody>
              </p:sp>
            </p:grpSp>
          </p:grpSp>
          <p:grpSp>
            <p:nvGrpSpPr>
              <p:cNvPr id="1288724" name="Group 532"/>
              <p:cNvGrpSpPr>
                <a:grpSpLocks/>
              </p:cNvGrpSpPr>
              <p:nvPr/>
            </p:nvGrpSpPr>
            <p:grpSpPr bwMode="auto">
              <a:xfrm>
                <a:off x="1221" y="2140"/>
                <a:ext cx="653" cy="286"/>
                <a:chOff x="1221" y="2140"/>
                <a:chExt cx="653" cy="286"/>
              </a:xfrm>
            </p:grpSpPr>
            <p:sp>
              <p:nvSpPr>
                <p:cNvPr id="1288725" name="Oval 533"/>
                <p:cNvSpPr>
                  <a:spLocks noChangeArrowheads="1"/>
                </p:cNvSpPr>
                <p:nvPr/>
              </p:nvSpPr>
              <p:spPr bwMode="auto">
                <a:xfrm>
                  <a:off x="1338" y="2304"/>
                  <a:ext cx="122" cy="122"/>
                </a:xfrm>
                <a:prstGeom prst="ellipse">
                  <a:avLst/>
                </a:prstGeom>
                <a:solidFill>
                  <a:srgbClr val="FFFFFF"/>
                </a:solidFill>
                <a:ln w="25400">
                  <a:solidFill>
                    <a:srgbClr val="919191"/>
                  </a:solidFill>
                  <a:round/>
                  <a:headEnd/>
                  <a:tailEnd/>
                </a:ln>
                <a:effectLst/>
              </p:spPr>
              <p:txBody>
                <a:bodyPr wrap="none" anchor="ctr"/>
                <a:lstStyle/>
                <a:p>
                  <a:endParaRPr lang="en-US"/>
                </a:p>
              </p:txBody>
            </p:sp>
            <p:sp>
              <p:nvSpPr>
                <p:cNvPr id="1288726" name="Oval 534"/>
                <p:cNvSpPr>
                  <a:spLocks noChangeArrowheads="1"/>
                </p:cNvSpPr>
                <p:nvPr/>
              </p:nvSpPr>
              <p:spPr bwMode="auto">
                <a:xfrm>
                  <a:off x="1221" y="2210"/>
                  <a:ext cx="28" cy="29"/>
                </a:xfrm>
                <a:prstGeom prst="ellipse">
                  <a:avLst/>
                </a:prstGeom>
                <a:solidFill>
                  <a:srgbClr val="FFFFFF"/>
                </a:solidFill>
                <a:ln w="25400">
                  <a:solidFill>
                    <a:srgbClr val="919191"/>
                  </a:solidFill>
                  <a:round/>
                  <a:headEnd/>
                  <a:tailEnd/>
                </a:ln>
                <a:effectLst/>
              </p:spPr>
              <p:txBody>
                <a:bodyPr wrap="none" anchor="ctr"/>
                <a:lstStyle/>
                <a:p>
                  <a:endParaRPr lang="en-US"/>
                </a:p>
              </p:txBody>
            </p:sp>
            <p:sp>
              <p:nvSpPr>
                <p:cNvPr id="1288727" name="Oval 535"/>
                <p:cNvSpPr>
                  <a:spLocks noChangeArrowheads="1"/>
                </p:cNvSpPr>
                <p:nvPr/>
              </p:nvSpPr>
              <p:spPr bwMode="auto">
                <a:xfrm>
                  <a:off x="1759" y="2234"/>
                  <a:ext cx="29" cy="28"/>
                </a:xfrm>
                <a:prstGeom prst="ellipse">
                  <a:avLst/>
                </a:prstGeom>
                <a:solidFill>
                  <a:srgbClr val="FFFFFF"/>
                </a:solidFill>
                <a:ln w="25400">
                  <a:solidFill>
                    <a:srgbClr val="919191"/>
                  </a:solidFill>
                  <a:round/>
                  <a:headEnd/>
                  <a:tailEnd/>
                </a:ln>
                <a:effectLst/>
              </p:spPr>
              <p:txBody>
                <a:bodyPr wrap="none" anchor="ctr"/>
                <a:lstStyle/>
                <a:p>
                  <a:endParaRPr lang="en-US"/>
                </a:p>
              </p:txBody>
            </p:sp>
            <p:sp>
              <p:nvSpPr>
                <p:cNvPr id="1288728" name="Oval 536"/>
                <p:cNvSpPr>
                  <a:spLocks noChangeArrowheads="1"/>
                </p:cNvSpPr>
                <p:nvPr/>
              </p:nvSpPr>
              <p:spPr bwMode="auto">
                <a:xfrm>
                  <a:off x="1607" y="2140"/>
                  <a:ext cx="29" cy="29"/>
                </a:xfrm>
                <a:prstGeom prst="ellipse">
                  <a:avLst/>
                </a:prstGeom>
                <a:solidFill>
                  <a:srgbClr val="FFFFFF"/>
                </a:solidFill>
                <a:ln w="25400">
                  <a:solidFill>
                    <a:srgbClr val="919191"/>
                  </a:solidFill>
                  <a:round/>
                  <a:headEnd/>
                  <a:tailEnd/>
                </a:ln>
                <a:effectLst/>
              </p:spPr>
              <p:txBody>
                <a:bodyPr wrap="none" anchor="ctr"/>
                <a:lstStyle/>
                <a:p>
                  <a:endParaRPr lang="en-US"/>
                </a:p>
              </p:txBody>
            </p:sp>
            <p:sp>
              <p:nvSpPr>
                <p:cNvPr id="1288729" name="Freeform 537"/>
                <p:cNvSpPr>
                  <a:spLocks/>
                </p:cNvSpPr>
                <p:nvPr/>
              </p:nvSpPr>
              <p:spPr bwMode="auto">
                <a:xfrm>
                  <a:off x="1564" y="2319"/>
                  <a:ext cx="118" cy="95"/>
                </a:xfrm>
                <a:custGeom>
                  <a:avLst/>
                  <a:gdLst/>
                  <a:ahLst/>
                  <a:cxnLst>
                    <a:cxn ang="0">
                      <a:pos x="0" y="0"/>
                    </a:cxn>
                    <a:cxn ang="0">
                      <a:pos x="0" y="94"/>
                    </a:cxn>
                    <a:cxn ang="0">
                      <a:pos x="117" y="0"/>
                    </a:cxn>
                    <a:cxn ang="0">
                      <a:pos x="117" y="94"/>
                    </a:cxn>
                    <a:cxn ang="0">
                      <a:pos x="0" y="0"/>
                    </a:cxn>
                  </a:cxnLst>
                  <a:rect l="0" t="0" r="r" b="b"/>
                  <a:pathLst>
                    <a:path w="118" h="95">
                      <a:moveTo>
                        <a:pt x="0" y="0"/>
                      </a:moveTo>
                      <a:lnTo>
                        <a:pt x="0" y="94"/>
                      </a:lnTo>
                      <a:lnTo>
                        <a:pt x="117" y="0"/>
                      </a:lnTo>
                      <a:lnTo>
                        <a:pt x="117" y="94"/>
                      </a:lnTo>
                      <a:lnTo>
                        <a:pt x="0" y="0"/>
                      </a:lnTo>
                    </a:path>
                  </a:pathLst>
                </a:custGeom>
                <a:solidFill>
                  <a:srgbClr val="FFFFFF"/>
                </a:solidFill>
                <a:ln w="25400" cap="rnd" cmpd="sng">
                  <a:solidFill>
                    <a:srgbClr val="919191"/>
                  </a:solidFill>
                  <a:prstDash val="solid"/>
                  <a:round/>
                  <a:headEnd/>
                  <a:tailEnd/>
                </a:ln>
                <a:effectLst/>
              </p:spPr>
              <p:txBody>
                <a:bodyPr/>
                <a:lstStyle/>
                <a:p>
                  <a:endParaRPr lang="en-US"/>
                </a:p>
              </p:txBody>
            </p:sp>
            <p:grpSp>
              <p:nvGrpSpPr>
                <p:cNvPr id="1288730" name="Group 538"/>
                <p:cNvGrpSpPr>
                  <a:grpSpLocks/>
                </p:cNvGrpSpPr>
                <p:nvPr/>
              </p:nvGrpSpPr>
              <p:grpSpPr bwMode="auto">
                <a:xfrm>
                  <a:off x="1398" y="2365"/>
                  <a:ext cx="49" cy="48"/>
                  <a:chOff x="1398" y="2365"/>
                  <a:chExt cx="49" cy="48"/>
                </a:xfrm>
              </p:grpSpPr>
              <p:sp>
                <p:nvSpPr>
                  <p:cNvPr id="1288731" name="Arc 539"/>
                  <p:cNvSpPr>
                    <a:spLocks/>
                  </p:cNvSpPr>
                  <p:nvPr/>
                </p:nvSpPr>
                <p:spPr bwMode="auto">
                  <a:xfrm>
                    <a:off x="1398" y="2365"/>
                    <a:ext cx="49" cy="48"/>
                  </a:xfrm>
                  <a:custGeom>
                    <a:avLst/>
                    <a:gdLst>
                      <a:gd name="G0" fmla="+- 959 0 0"/>
                      <a:gd name="G1" fmla="+- 469 0 0"/>
                      <a:gd name="G2" fmla="+- 21600 0 0"/>
                      <a:gd name="T0" fmla="*/ 22554 w 22559"/>
                      <a:gd name="T1" fmla="*/ 0 h 22069"/>
                      <a:gd name="T2" fmla="*/ 0 w 22559"/>
                      <a:gd name="T3" fmla="*/ 22048 h 22069"/>
                      <a:gd name="T4" fmla="*/ 959 w 22559"/>
                      <a:gd name="T5" fmla="*/ 469 h 22069"/>
                    </a:gdLst>
                    <a:ahLst/>
                    <a:cxnLst>
                      <a:cxn ang="0">
                        <a:pos x="T0" y="T1"/>
                      </a:cxn>
                      <a:cxn ang="0">
                        <a:pos x="T2" y="T3"/>
                      </a:cxn>
                      <a:cxn ang="0">
                        <a:pos x="T4" y="T5"/>
                      </a:cxn>
                    </a:cxnLst>
                    <a:rect l="0" t="0" r="r" b="b"/>
                    <a:pathLst>
                      <a:path w="22559" h="22069" fill="none" extrusionOk="0">
                        <a:moveTo>
                          <a:pt x="22553" y="0"/>
                        </a:moveTo>
                        <a:cubicBezTo>
                          <a:pt x="22557" y="156"/>
                          <a:pt x="22559" y="312"/>
                          <a:pt x="22559" y="469"/>
                        </a:cubicBezTo>
                        <a:cubicBezTo>
                          <a:pt x="22559" y="12398"/>
                          <a:pt x="12888" y="22069"/>
                          <a:pt x="959" y="22069"/>
                        </a:cubicBezTo>
                        <a:cubicBezTo>
                          <a:pt x="639" y="22069"/>
                          <a:pt x="319" y="22061"/>
                          <a:pt x="0" y="22047"/>
                        </a:cubicBezTo>
                      </a:path>
                      <a:path w="22559" h="22069" stroke="0" extrusionOk="0">
                        <a:moveTo>
                          <a:pt x="22553" y="0"/>
                        </a:moveTo>
                        <a:cubicBezTo>
                          <a:pt x="22557" y="156"/>
                          <a:pt x="22559" y="312"/>
                          <a:pt x="22559" y="469"/>
                        </a:cubicBezTo>
                        <a:cubicBezTo>
                          <a:pt x="22559" y="12398"/>
                          <a:pt x="12888" y="22069"/>
                          <a:pt x="959" y="22069"/>
                        </a:cubicBezTo>
                        <a:cubicBezTo>
                          <a:pt x="639" y="22069"/>
                          <a:pt x="319" y="22061"/>
                          <a:pt x="0" y="22047"/>
                        </a:cubicBezTo>
                        <a:lnTo>
                          <a:pt x="959" y="469"/>
                        </a:lnTo>
                        <a:close/>
                      </a:path>
                    </a:pathLst>
                  </a:custGeom>
                  <a:solidFill>
                    <a:srgbClr val="FFFFFF"/>
                  </a:solidFill>
                  <a:ln w="9525" cap="rnd">
                    <a:noFill/>
                    <a:round/>
                    <a:headEnd/>
                    <a:tailEnd/>
                  </a:ln>
                  <a:effectLst/>
                </p:spPr>
                <p:txBody>
                  <a:bodyPr wrap="none" anchor="ctr"/>
                  <a:lstStyle/>
                  <a:p>
                    <a:endParaRPr lang="en-US"/>
                  </a:p>
                </p:txBody>
              </p:sp>
              <p:sp>
                <p:nvSpPr>
                  <p:cNvPr id="1288732" name="Arc 540"/>
                  <p:cNvSpPr>
                    <a:spLocks/>
                  </p:cNvSpPr>
                  <p:nvPr/>
                </p:nvSpPr>
                <p:spPr bwMode="auto">
                  <a:xfrm>
                    <a:off x="1398" y="2365"/>
                    <a:ext cx="47" cy="46"/>
                  </a:xfrm>
                  <a:custGeom>
                    <a:avLst/>
                    <a:gdLst>
                      <a:gd name="G0" fmla="+- 480 0 0"/>
                      <a:gd name="G1" fmla="+- 0 0 0"/>
                      <a:gd name="G2" fmla="+- 21600 0 0"/>
                      <a:gd name="T0" fmla="*/ 22080 w 22080"/>
                      <a:gd name="T1" fmla="*/ 0 h 21600"/>
                      <a:gd name="T2" fmla="*/ 0 w 22080"/>
                      <a:gd name="T3" fmla="*/ 21595 h 21600"/>
                      <a:gd name="T4" fmla="*/ 480 w 22080"/>
                      <a:gd name="T5" fmla="*/ 0 h 21600"/>
                    </a:gdLst>
                    <a:ahLst/>
                    <a:cxnLst>
                      <a:cxn ang="0">
                        <a:pos x="T0" y="T1"/>
                      </a:cxn>
                      <a:cxn ang="0">
                        <a:pos x="T2" y="T3"/>
                      </a:cxn>
                      <a:cxn ang="0">
                        <a:pos x="T4" y="T5"/>
                      </a:cxn>
                    </a:cxnLst>
                    <a:rect l="0" t="0" r="r" b="b"/>
                    <a:pathLst>
                      <a:path w="22080" h="21600" fill="none" extrusionOk="0">
                        <a:moveTo>
                          <a:pt x="22080" y="0"/>
                        </a:moveTo>
                        <a:cubicBezTo>
                          <a:pt x="22080" y="11929"/>
                          <a:pt x="12409" y="21600"/>
                          <a:pt x="480" y="21600"/>
                        </a:cubicBezTo>
                        <a:cubicBezTo>
                          <a:pt x="319" y="21600"/>
                          <a:pt x="159" y="21598"/>
                          <a:pt x="0" y="21594"/>
                        </a:cubicBezTo>
                      </a:path>
                      <a:path w="22080" h="21600" stroke="0" extrusionOk="0">
                        <a:moveTo>
                          <a:pt x="22080" y="0"/>
                        </a:moveTo>
                        <a:cubicBezTo>
                          <a:pt x="22080" y="11929"/>
                          <a:pt x="12409" y="21600"/>
                          <a:pt x="480" y="21600"/>
                        </a:cubicBezTo>
                        <a:cubicBezTo>
                          <a:pt x="319" y="21600"/>
                          <a:pt x="159" y="21598"/>
                          <a:pt x="0" y="21594"/>
                        </a:cubicBezTo>
                        <a:lnTo>
                          <a:pt x="480" y="0"/>
                        </a:lnTo>
                        <a:close/>
                      </a:path>
                    </a:pathLst>
                  </a:custGeom>
                  <a:noFill/>
                  <a:ln w="25400" cap="rnd">
                    <a:solidFill>
                      <a:srgbClr val="919191"/>
                    </a:solidFill>
                    <a:round/>
                    <a:headEnd type="none" w="sm" len="sm"/>
                    <a:tailEnd type="none" w="sm" len="sm"/>
                  </a:ln>
                  <a:effectLst/>
                </p:spPr>
                <p:txBody>
                  <a:bodyPr wrap="none" anchor="ctr"/>
                  <a:lstStyle/>
                  <a:p>
                    <a:endParaRPr lang="en-US"/>
                  </a:p>
                </p:txBody>
              </p:sp>
            </p:grpSp>
            <p:sp>
              <p:nvSpPr>
                <p:cNvPr id="1288733" name="Line 541"/>
                <p:cNvSpPr>
                  <a:spLocks noChangeShapeType="1"/>
                </p:cNvSpPr>
                <p:nvPr/>
              </p:nvSpPr>
              <p:spPr bwMode="auto">
                <a:xfrm>
                  <a:off x="1470" y="2366"/>
                  <a:ext cx="100" cy="0"/>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734" name="Line 542"/>
                <p:cNvSpPr>
                  <a:spLocks noChangeShapeType="1"/>
                </p:cNvSpPr>
                <p:nvPr/>
              </p:nvSpPr>
              <p:spPr bwMode="auto">
                <a:xfrm>
                  <a:off x="1236" y="2366"/>
                  <a:ext cx="100" cy="0"/>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735" name="Line 543"/>
                <p:cNvSpPr>
                  <a:spLocks noChangeShapeType="1"/>
                </p:cNvSpPr>
                <p:nvPr/>
              </p:nvSpPr>
              <p:spPr bwMode="auto">
                <a:xfrm>
                  <a:off x="1681" y="2366"/>
                  <a:ext cx="193" cy="0"/>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736" name="Line 544"/>
                <p:cNvSpPr>
                  <a:spLocks noChangeShapeType="1"/>
                </p:cNvSpPr>
                <p:nvPr/>
              </p:nvSpPr>
              <p:spPr bwMode="auto">
                <a:xfrm flipV="1">
                  <a:off x="1774" y="2272"/>
                  <a:ext cx="0" cy="100"/>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737" name="Line 545"/>
                <p:cNvSpPr>
                  <a:spLocks noChangeShapeType="1"/>
                </p:cNvSpPr>
                <p:nvPr/>
              </p:nvSpPr>
              <p:spPr bwMode="auto">
                <a:xfrm flipV="1">
                  <a:off x="1622" y="2178"/>
                  <a:ext cx="0" cy="194"/>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738" name="Line 546"/>
                <p:cNvSpPr>
                  <a:spLocks noChangeShapeType="1"/>
                </p:cNvSpPr>
                <p:nvPr/>
              </p:nvSpPr>
              <p:spPr bwMode="auto">
                <a:xfrm>
                  <a:off x="1599" y="2319"/>
                  <a:ext cx="53" cy="0"/>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739" name="Line 547"/>
                <p:cNvSpPr>
                  <a:spLocks noChangeShapeType="1"/>
                </p:cNvSpPr>
                <p:nvPr/>
              </p:nvSpPr>
              <p:spPr bwMode="auto">
                <a:xfrm>
                  <a:off x="1599" y="2226"/>
                  <a:ext cx="76" cy="0"/>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740" name="Line 548"/>
                <p:cNvSpPr>
                  <a:spLocks noChangeShapeType="1"/>
                </p:cNvSpPr>
                <p:nvPr/>
              </p:nvSpPr>
              <p:spPr bwMode="auto">
                <a:xfrm>
                  <a:off x="1599" y="2248"/>
                  <a:ext cx="76" cy="0"/>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741" name="Line 549"/>
                <p:cNvSpPr>
                  <a:spLocks noChangeShapeType="1"/>
                </p:cNvSpPr>
                <p:nvPr/>
              </p:nvSpPr>
              <p:spPr bwMode="auto">
                <a:xfrm flipV="1">
                  <a:off x="1236" y="2248"/>
                  <a:ext cx="0" cy="124"/>
                </a:xfrm>
                <a:prstGeom prst="line">
                  <a:avLst/>
                </a:prstGeom>
                <a:noFill/>
                <a:ln w="25400">
                  <a:solidFill>
                    <a:srgbClr val="919191"/>
                  </a:solidFill>
                  <a:round/>
                  <a:headEnd type="none" w="sm" len="sm"/>
                  <a:tailEnd type="none" w="sm" len="sm"/>
                </a:ln>
                <a:effectLst/>
              </p:spPr>
              <p:txBody>
                <a:bodyPr wrap="none" anchor="ctr"/>
                <a:lstStyle/>
                <a:p>
                  <a:endParaRPr lang="en-US"/>
                </a:p>
              </p:txBody>
            </p:sp>
          </p:grpSp>
          <p:sp>
            <p:nvSpPr>
              <p:cNvPr id="1288742" name="Rectangle 550"/>
              <p:cNvSpPr>
                <a:spLocks noChangeArrowheads="1"/>
              </p:cNvSpPr>
              <p:nvPr/>
            </p:nvSpPr>
            <p:spPr bwMode="auto">
              <a:xfrm>
                <a:off x="1431" y="2484"/>
                <a:ext cx="358" cy="332"/>
              </a:xfrm>
              <a:prstGeom prst="rect">
                <a:avLst/>
              </a:prstGeom>
              <a:noFill/>
              <a:ln w="9525">
                <a:noFill/>
                <a:miter lim="800000"/>
                <a:headEnd/>
                <a:tailEnd/>
              </a:ln>
              <a:effectLst/>
            </p:spPr>
            <p:txBody>
              <a:bodyPr wrap="none" lIns="89515" tIns="44758" rIns="89515" bIns="44758">
                <a:spAutoFit/>
              </a:bodyPr>
              <a:lstStyle/>
              <a:p>
                <a:pPr algn="l" defTabSz="741363"/>
                <a:r>
                  <a:rPr lang="de-DE" sz="1200" b="1">
                    <a:solidFill>
                      <a:schemeClr val="tx2"/>
                    </a:solidFill>
                    <a:latin typeface="Times" pitchFamily="18" charset="0"/>
                    <a:cs typeface="Arial" charset="0"/>
                  </a:rPr>
                  <a:t>DCS</a:t>
                </a:r>
              </a:p>
            </p:txBody>
          </p:sp>
          <p:sp>
            <p:nvSpPr>
              <p:cNvPr id="1288743" name="Rectangle 551"/>
              <p:cNvSpPr>
                <a:spLocks noChangeArrowheads="1"/>
              </p:cNvSpPr>
              <p:nvPr/>
            </p:nvSpPr>
            <p:spPr bwMode="auto">
              <a:xfrm>
                <a:off x="2159" y="2454"/>
                <a:ext cx="651" cy="331"/>
              </a:xfrm>
              <a:prstGeom prst="rect">
                <a:avLst/>
              </a:prstGeom>
              <a:noFill/>
              <a:ln w="9525">
                <a:noFill/>
                <a:miter lim="800000"/>
                <a:headEnd/>
                <a:tailEnd/>
              </a:ln>
              <a:effectLst/>
            </p:spPr>
            <p:txBody>
              <a:bodyPr wrap="none" lIns="89515" tIns="44758" rIns="89515" bIns="44758">
                <a:spAutoFit/>
              </a:bodyPr>
              <a:lstStyle/>
              <a:p>
                <a:pPr algn="l" defTabSz="741363"/>
                <a:r>
                  <a:rPr lang="de-DE" sz="1200" b="1">
                    <a:solidFill>
                      <a:schemeClr val="tx2"/>
                    </a:solidFill>
                    <a:latin typeface="Times" pitchFamily="18" charset="0"/>
                    <a:cs typeface="Arial" charset="0"/>
                  </a:rPr>
                  <a:t>Controller</a:t>
                </a:r>
              </a:p>
            </p:txBody>
          </p:sp>
          <p:grpSp>
            <p:nvGrpSpPr>
              <p:cNvPr id="1288744" name="Group 552"/>
              <p:cNvGrpSpPr>
                <a:grpSpLocks/>
              </p:cNvGrpSpPr>
              <p:nvPr/>
            </p:nvGrpSpPr>
            <p:grpSpPr bwMode="auto">
              <a:xfrm>
                <a:off x="586" y="2181"/>
                <a:ext cx="364" cy="207"/>
                <a:chOff x="586" y="2181"/>
                <a:chExt cx="364" cy="207"/>
              </a:xfrm>
            </p:grpSpPr>
            <p:sp>
              <p:nvSpPr>
                <p:cNvPr id="1288745" name="Rectangle 553"/>
                <p:cNvSpPr>
                  <a:spLocks noChangeArrowheads="1"/>
                </p:cNvSpPr>
                <p:nvPr/>
              </p:nvSpPr>
              <p:spPr bwMode="auto">
                <a:xfrm>
                  <a:off x="594" y="2181"/>
                  <a:ext cx="356" cy="207"/>
                </a:xfrm>
                <a:prstGeom prst="rect">
                  <a:avLst/>
                </a:prstGeom>
                <a:solidFill>
                  <a:srgbClr val="FFFFFF"/>
                </a:solidFill>
                <a:ln w="25400">
                  <a:solidFill>
                    <a:srgbClr val="919191"/>
                  </a:solidFill>
                  <a:miter lim="800000"/>
                  <a:headEnd/>
                  <a:tailEnd/>
                </a:ln>
                <a:effectLst/>
              </p:spPr>
              <p:txBody>
                <a:bodyPr wrap="none" anchor="ctr"/>
                <a:lstStyle/>
                <a:p>
                  <a:endParaRPr lang="en-US"/>
                </a:p>
              </p:txBody>
            </p:sp>
            <p:sp>
              <p:nvSpPr>
                <p:cNvPr id="1288746" name="Rectangle 554"/>
                <p:cNvSpPr>
                  <a:spLocks noChangeArrowheads="1"/>
                </p:cNvSpPr>
                <p:nvPr/>
              </p:nvSpPr>
              <p:spPr bwMode="auto">
                <a:xfrm>
                  <a:off x="856" y="2256"/>
                  <a:ext cx="94" cy="132"/>
                </a:xfrm>
                <a:prstGeom prst="rect">
                  <a:avLst/>
                </a:prstGeom>
                <a:solidFill>
                  <a:srgbClr val="FFFFFF"/>
                </a:solidFill>
                <a:ln w="25400">
                  <a:solidFill>
                    <a:srgbClr val="919191"/>
                  </a:solidFill>
                  <a:miter lim="800000"/>
                  <a:headEnd/>
                  <a:tailEnd/>
                </a:ln>
                <a:effectLst/>
              </p:spPr>
              <p:txBody>
                <a:bodyPr wrap="none" anchor="ctr"/>
                <a:lstStyle/>
                <a:p>
                  <a:endParaRPr lang="en-US"/>
                </a:p>
              </p:txBody>
            </p:sp>
            <p:sp>
              <p:nvSpPr>
                <p:cNvPr id="1288747" name="Line 555"/>
                <p:cNvSpPr>
                  <a:spLocks noChangeShapeType="1"/>
                </p:cNvSpPr>
                <p:nvPr/>
              </p:nvSpPr>
              <p:spPr bwMode="auto">
                <a:xfrm>
                  <a:off x="586" y="2360"/>
                  <a:ext cx="268" cy="0"/>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748" name="Line 556"/>
                <p:cNvSpPr>
                  <a:spLocks noChangeShapeType="1"/>
                </p:cNvSpPr>
                <p:nvPr/>
              </p:nvSpPr>
              <p:spPr bwMode="auto">
                <a:xfrm>
                  <a:off x="586" y="2323"/>
                  <a:ext cx="268" cy="0"/>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749" name="Line 557"/>
                <p:cNvSpPr>
                  <a:spLocks noChangeShapeType="1"/>
                </p:cNvSpPr>
                <p:nvPr/>
              </p:nvSpPr>
              <p:spPr bwMode="auto">
                <a:xfrm>
                  <a:off x="624" y="2211"/>
                  <a:ext cx="192" cy="0"/>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750" name="Line 558"/>
                <p:cNvSpPr>
                  <a:spLocks noChangeShapeType="1"/>
                </p:cNvSpPr>
                <p:nvPr/>
              </p:nvSpPr>
              <p:spPr bwMode="auto">
                <a:xfrm>
                  <a:off x="624" y="2248"/>
                  <a:ext cx="192" cy="0"/>
                </a:xfrm>
                <a:prstGeom prst="line">
                  <a:avLst/>
                </a:prstGeom>
                <a:noFill/>
                <a:ln w="25400">
                  <a:solidFill>
                    <a:srgbClr val="919191"/>
                  </a:solidFill>
                  <a:round/>
                  <a:headEnd type="none" w="sm" len="sm"/>
                  <a:tailEnd type="none" w="sm" len="sm"/>
                </a:ln>
                <a:effectLst/>
              </p:spPr>
              <p:txBody>
                <a:bodyPr wrap="none" anchor="ctr"/>
                <a:lstStyle/>
                <a:p>
                  <a:endParaRPr lang="en-US"/>
                </a:p>
              </p:txBody>
            </p:sp>
            <p:sp>
              <p:nvSpPr>
                <p:cNvPr id="1288751" name="Rectangle 559"/>
                <p:cNvSpPr>
                  <a:spLocks noChangeArrowheads="1"/>
                </p:cNvSpPr>
                <p:nvPr/>
              </p:nvSpPr>
              <p:spPr bwMode="auto">
                <a:xfrm>
                  <a:off x="893" y="2294"/>
                  <a:ext cx="19" cy="56"/>
                </a:xfrm>
                <a:prstGeom prst="rect">
                  <a:avLst/>
                </a:prstGeom>
                <a:solidFill>
                  <a:srgbClr val="FFFFFF"/>
                </a:solidFill>
                <a:ln w="25400">
                  <a:solidFill>
                    <a:srgbClr val="919191"/>
                  </a:solidFill>
                  <a:miter lim="800000"/>
                  <a:headEnd/>
                  <a:tailEnd/>
                </a:ln>
                <a:effectLst/>
              </p:spPr>
              <p:txBody>
                <a:bodyPr wrap="none" anchor="ctr"/>
                <a:lstStyle/>
                <a:p>
                  <a:endParaRPr lang="en-US"/>
                </a:p>
              </p:txBody>
            </p:sp>
          </p:grpSp>
          <p:sp>
            <p:nvSpPr>
              <p:cNvPr id="1288752" name="Rectangle 560"/>
              <p:cNvSpPr>
                <a:spLocks noChangeArrowheads="1"/>
              </p:cNvSpPr>
              <p:nvPr/>
            </p:nvSpPr>
            <p:spPr bwMode="auto">
              <a:xfrm>
                <a:off x="623" y="2440"/>
                <a:ext cx="346" cy="331"/>
              </a:xfrm>
              <a:prstGeom prst="rect">
                <a:avLst/>
              </a:prstGeom>
              <a:noFill/>
              <a:ln w="9525">
                <a:noFill/>
                <a:miter lim="800000"/>
                <a:headEnd/>
                <a:tailEnd/>
              </a:ln>
              <a:effectLst/>
            </p:spPr>
            <p:txBody>
              <a:bodyPr wrap="none" lIns="89515" tIns="44758" rIns="89515" bIns="44758">
                <a:spAutoFit/>
              </a:bodyPr>
              <a:lstStyle/>
              <a:p>
                <a:pPr algn="l" defTabSz="741363"/>
                <a:r>
                  <a:rPr lang="de-DE" sz="1200" b="1">
                    <a:solidFill>
                      <a:schemeClr val="tx2"/>
                    </a:solidFill>
                    <a:latin typeface="Times" pitchFamily="18" charset="0"/>
                    <a:cs typeface="Arial" charset="0"/>
                  </a:rPr>
                  <a:t>PLC</a:t>
                </a:r>
              </a:p>
            </p:txBody>
          </p:sp>
        </p:grpSp>
        <p:sp>
          <p:nvSpPr>
            <p:cNvPr id="1288753" name="Rectangle 561"/>
            <p:cNvSpPr>
              <a:spLocks noChangeArrowheads="1"/>
            </p:cNvSpPr>
            <p:nvPr/>
          </p:nvSpPr>
          <p:spPr bwMode="auto">
            <a:xfrm>
              <a:off x="1458" y="2785"/>
              <a:ext cx="765" cy="175"/>
            </a:xfrm>
            <a:prstGeom prst="rect">
              <a:avLst/>
            </a:prstGeom>
            <a:solidFill>
              <a:schemeClr val="bg1"/>
            </a:solidFill>
            <a:ln w="9525">
              <a:solidFill>
                <a:schemeClr val="tx1"/>
              </a:solidFill>
              <a:miter lim="800000"/>
              <a:headEnd/>
              <a:tailEnd/>
            </a:ln>
            <a:effectLst/>
          </p:spPr>
          <p:txBody>
            <a:bodyPr lIns="87972" tIns="43214" rIns="87972" bIns="43214">
              <a:spAutoFit/>
            </a:bodyPr>
            <a:lstStyle/>
            <a:p>
              <a:pPr defTabSz="889000"/>
              <a:r>
                <a:rPr lang="de-DE" sz="1200" b="1">
                  <a:solidFill>
                    <a:schemeClr val="tx1"/>
                  </a:solidFill>
                  <a:latin typeface="Arial" charset="0"/>
                  <a:cs typeface="Arial" charset="0"/>
                </a:rPr>
                <a:t>Application Y</a:t>
              </a:r>
            </a:p>
          </p:txBody>
        </p:sp>
      </p:grpSp>
      <p:sp>
        <p:nvSpPr>
          <p:cNvPr id="1288754" name="Line 562"/>
          <p:cNvSpPr>
            <a:spLocks noChangeShapeType="1"/>
          </p:cNvSpPr>
          <p:nvPr/>
        </p:nvSpPr>
        <p:spPr bwMode="auto">
          <a:xfrm>
            <a:off x="6613525" y="5081588"/>
            <a:ext cx="0" cy="423862"/>
          </a:xfrm>
          <a:prstGeom prst="line">
            <a:avLst/>
          </a:prstGeom>
          <a:noFill/>
          <a:ln w="28575">
            <a:solidFill>
              <a:schemeClr val="tx1"/>
            </a:solidFill>
            <a:round/>
            <a:headEnd type="none" w="sm" len="sm"/>
            <a:tailEnd type="stealth" w="med" len="med"/>
          </a:ln>
          <a:effectLst/>
        </p:spPr>
        <p:txBody>
          <a:bodyPr wrap="none" anchor="ctr"/>
          <a:lstStyle/>
          <a:p>
            <a:endParaRPr lang="en-US"/>
          </a:p>
        </p:txBody>
      </p:sp>
      <p:sp>
        <p:nvSpPr>
          <p:cNvPr id="1288755" name="Line 563"/>
          <p:cNvSpPr>
            <a:spLocks noChangeShapeType="1"/>
          </p:cNvSpPr>
          <p:nvPr/>
        </p:nvSpPr>
        <p:spPr bwMode="auto">
          <a:xfrm>
            <a:off x="7889875" y="5049838"/>
            <a:ext cx="0" cy="423862"/>
          </a:xfrm>
          <a:prstGeom prst="line">
            <a:avLst/>
          </a:prstGeom>
          <a:noFill/>
          <a:ln w="28575">
            <a:solidFill>
              <a:schemeClr val="tx1"/>
            </a:solidFill>
            <a:round/>
            <a:headEnd type="none" w="sm" len="sm"/>
            <a:tailEnd type="stealth" w="med" len="med"/>
          </a:ln>
          <a:effectLst/>
        </p:spPr>
        <p:txBody>
          <a:bodyPr wrap="none" anchor="ctr"/>
          <a:lstStyle/>
          <a:p>
            <a:endParaRPr lang="en-US"/>
          </a:p>
        </p:txBody>
      </p:sp>
      <p:sp>
        <p:nvSpPr>
          <p:cNvPr id="1288756" name="Rectangle 564"/>
          <p:cNvSpPr>
            <a:spLocks noChangeArrowheads="1"/>
          </p:cNvSpPr>
          <p:nvPr/>
        </p:nvSpPr>
        <p:spPr bwMode="auto">
          <a:xfrm>
            <a:off x="911225" y="1978025"/>
            <a:ext cx="2517775" cy="384175"/>
          </a:xfrm>
          <a:prstGeom prst="rect">
            <a:avLst/>
          </a:prstGeom>
          <a:noFill/>
          <a:ln w="12700">
            <a:noFill/>
            <a:miter lim="800000"/>
            <a:headEnd/>
            <a:tailEnd/>
          </a:ln>
          <a:effectLst/>
        </p:spPr>
        <p:txBody>
          <a:bodyPr lIns="0" tIns="29323" rIns="0" bIns="29323"/>
          <a:lstStyle/>
          <a:p>
            <a:pPr marL="1774825" indent="-1774825" algn="l" eaLnBrk="0" hangingPunct="0">
              <a:spcBef>
                <a:spcPct val="20000"/>
              </a:spcBef>
            </a:pPr>
            <a:r>
              <a:rPr lang="en-US" sz="1800">
                <a:solidFill>
                  <a:schemeClr val="tx1"/>
                </a:solidFill>
                <a:latin typeface="Arial" charset="0"/>
              </a:rPr>
              <a:t>Custom interfaces</a:t>
            </a:r>
            <a:endParaRPr lang="en-US" sz="2000">
              <a:solidFill>
                <a:schemeClr val="tx1"/>
              </a:solidFill>
              <a:latin typeface="Arial" charset="0"/>
            </a:endParaRPr>
          </a:p>
        </p:txBody>
      </p:sp>
      <p:sp>
        <p:nvSpPr>
          <p:cNvPr id="1288757" name="Rectangle 565"/>
          <p:cNvSpPr>
            <a:spLocks noChangeArrowheads="1"/>
          </p:cNvSpPr>
          <p:nvPr/>
        </p:nvSpPr>
        <p:spPr bwMode="auto">
          <a:xfrm>
            <a:off x="4687888" y="1978025"/>
            <a:ext cx="5373687" cy="509588"/>
          </a:xfrm>
          <a:prstGeom prst="rect">
            <a:avLst/>
          </a:prstGeom>
          <a:noFill/>
          <a:ln w="12700">
            <a:noFill/>
            <a:miter lim="800000"/>
            <a:headEnd/>
            <a:tailEnd/>
          </a:ln>
          <a:effectLst/>
        </p:spPr>
        <p:txBody>
          <a:bodyPr lIns="0" tIns="29323" rIns="0" bIns="29323"/>
          <a:lstStyle/>
          <a:p>
            <a:pPr algn="l" eaLnBrk="0" hangingPunct="0">
              <a:spcBef>
                <a:spcPct val="20000"/>
              </a:spcBef>
            </a:pPr>
            <a:r>
              <a:rPr lang="en-US">
                <a:solidFill>
                  <a:schemeClr val="tx1"/>
                </a:solidFill>
                <a:latin typeface="Arial" charset="0"/>
              </a:rPr>
              <a:t>Client and Server write to a standard</a:t>
            </a:r>
            <a:endParaRPr lang="en-US" sz="1800">
              <a:solidFill>
                <a:schemeClr val="tx1"/>
              </a:solidFill>
              <a:latin typeface="Arial" charset="0"/>
            </a:endParaRPr>
          </a:p>
        </p:txBody>
      </p:sp>
      <p:sp>
        <p:nvSpPr>
          <p:cNvPr id="1288758" name="AutoShape 566"/>
          <p:cNvSpPr>
            <a:spLocks noChangeArrowheads="1"/>
          </p:cNvSpPr>
          <p:nvPr/>
        </p:nvSpPr>
        <p:spPr bwMode="auto">
          <a:xfrm>
            <a:off x="3470275" y="1973263"/>
            <a:ext cx="776288" cy="388937"/>
          </a:xfrm>
          <a:prstGeom prst="rightArrow">
            <a:avLst>
              <a:gd name="adj1" fmla="val 36361"/>
              <a:gd name="adj2" fmla="val 77638"/>
            </a:avLst>
          </a:prstGeom>
          <a:solidFill>
            <a:schemeClr val="bg1"/>
          </a:solidFill>
          <a:ln w="9525">
            <a:solidFill>
              <a:schemeClr val="tx1"/>
            </a:solidFill>
            <a:miter lim="800000"/>
            <a:headEnd/>
            <a:tailEnd/>
          </a:ln>
          <a:effectLst>
            <a:outerShdw dist="89803" dir="2700000" algn="ctr" rotWithShape="0">
              <a:schemeClr val="tx1"/>
            </a:outerShdw>
          </a:effectLst>
        </p:spPr>
        <p:txBody>
          <a:bodyPr wrap="none" anchor="ctr"/>
          <a:lstStyle/>
          <a:p>
            <a:endParaRPr lang="en-US"/>
          </a:p>
        </p:txBody>
      </p:sp>
      <p:sp>
        <p:nvSpPr>
          <p:cNvPr id="1288759" name="AutoShape 567"/>
          <p:cNvSpPr>
            <a:spLocks noChangeArrowheads="1"/>
          </p:cNvSpPr>
          <p:nvPr/>
        </p:nvSpPr>
        <p:spPr bwMode="auto">
          <a:xfrm>
            <a:off x="3795713" y="4824413"/>
            <a:ext cx="776287" cy="388937"/>
          </a:xfrm>
          <a:prstGeom prst="rightArrow">
            <a:avLst>
              <a:gd name="adj1" fmla="val 36361"/>
              <a:gd name="adj2" fmla="val 77638"/>
            </a:avLst>
          </a:prstGeom>
          <a:solidFill>
            <a:schemeClr val="bg1"/>
          </a:solidFill>
          <a:ln w="9525">
            <a:solidFill>
              <a:schemeClr val="tx1"/>
            </a:solidFill>
            <a:miter lim="800000"/>
            <a:headEnd/>
            <a:tailEnd/>
          </a:ln>
          <a:effectLst>
            <a:outerShdw dist="89803" dir="2700000" algn="ctr" rotWithShape="0">
              <a:schemeClr val="tx1"/>
            </a:outerShdw>
          </a:effectLst>
        </p:spPr>
        <p:txBody>
          <a:bodyPr wrap="none" anchor="ctr"/>
          <a:lstStyle/>
          <a:p>
            <a:endParaRPr lang="en-US"/>
          </a:p>
        </p:txBody>
      </p:sp>
      <p:sp>
        <p:nvSpPr>
          <p:cNvPr id="1288760" name="Rectangle 568"/>
          <p:cNvSpPr>
            <a:spLocks noChangeArrowheads="1"/>
          </p:cNvSpPr>
          <p:nvPr/>
        </p:nvSpPr>
        <p:spPr bwMode="auto">
          <a:xfrm>
            <a:off x="2249488" y="152400"/>
            <a:ext cx="6894512" cy="503238"/>
          </a:xfrm>
          <a:prstGeom prst="rect">
            <a:avLst/>
          </a:prstGeom>
          <a:solidFill>
            <a:srgbClr val="FF9900"/>
          </a:solidFill>
          <a:ln w="9525">
            <a:noFill/>
            <a:miter lim="800000"/>
            <a:headEnd/>
            <a:tailEnd/>
          </a:ln>
          <a:effectLst/>
        </p:spPr>
        <p:txBody>
          <a:bodyPr wrap="none" anchor="ctr"/>
          <a:lstStyle/>
          <a:p>
            <a:endParaRPr lang="en-US"/>
          </a:p>
        </p:txBody>
      </p:sp>
      <p:sp>
        <p:nvSpPr>
          <p:cNvPr id="1288761" name="Text Box 569"/>
          <p:cNvSpPr txBox="1">
            <a:spLocks noChangeArrowheads="1"/>
          </p:cNvSpPr>
          <p:nvPr/>
        </p:nvSpPr>
        <p:spPr bwMode="auto">
          <a:xfrm>
            <a:off x="4491038" y="165100"/>
            <a:ext cx="3200400" cy="579438"/>
          </a:xfrm>
          <a:prstGeom prst="rect">
            <a:avLst/>
          </a:prstGeom>
          <a:noFill/>
          <a:ln w="9525">
            <a:noFill/>
            <a:miter lim="800000"/>
            <a:headEnd/>
            <a:tailEnd/>
          </a:ln>
          <a:effectLst/>
        </p:spPr>
        <p:txBody>
          <a:bodyPr>
            <a:spAutoFit/>
          </a:bodyPr>
          <a:lstStyle/>
          <a:p>
            <a:pPr algn="l">
              <a:spcBef>
                <a:spcPct val="50000"/>
              </a:spcBef>
            </a:pPr>
            <a:r>
              <a:rPr lang="en-US" sz="3200">
                <a:solidFill>
                  <a:schemeClr val="tx1"/>
                </a:solidFill>
                <a:latin typeface="Arial" charset="0"/>
                <a:cs typeface="Arial" charset="0"/>
              </a:rPr>
              <a:t>InterOperability</a:t>
            </a:r>
            <a:r>
              <a:rPr lang="en-US" sz="2800">
                <a:solidFill>
                  <a:schemeClr val="tx1"/>
                </a:solidFill>
                <a:latin typeface="Arial" charset="0"/>
                <a:cs typeface="Arial" charset="0"/>
              </a:rPr>
              <a:t> </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2290" name="Rectangle 2"/>
          <p:cNvSpPr>
            <a:spLocks noGrp="1" noChangeArrowheads="1"/>
          </p:cNvSpPr>
          <p:nvPr>
            <p:ph type="title"/>
          </p:nvPr>
        </p:nvSpPr>
        <p:spPr/>
        <p:txBody>
          <a:bodyPr/>
          <a:lstStyle/>
          <a:p>
            <a:r>
              <a:rPr lang="en-GB" smtClean="0"/>
              <a:t>OPC 1996 – 2003</a:t>
            </a:r>
          </a:p>
        </p:txBody>
      </p:sp>
      <p:sp>
        <p:nvSpPr>
          <p:cNvPr id="1292291" name="Rectangle 3"/>
          <p:cNvSpPr>
            <a:spLocks noGrp="1" noChangeArrowheads="1"/>
          </p:cNvSpPr>
          <p:nvPr>
            <p:ph type="body" idx="1"/>
          </p:nvPr>
        </p:nvSpPr>
        <p:spPr/>
        <p:txBody>
          <a:bodyPr/>
          <a:lstStyle/>
          <a:p>
            <a:r>
              <a:rPr lang="en-GB" i="1" smtClean="0"/>
              <a:t>OPC Data Access (DA)</a:t>
            </a:r>
          </a:p>
          <a:p>
            <a:r>
              <a:rPr lang="en-GB" i="1" smtClean="0"/>
              <a:t>OPC Alarms &amp; Events (AE)</a:t>
            </a:r>
          </a:p>
          <a:p>
            <a:r>
              <a:rPr lang="en-GB" i="1" smtClean="0"/>
              <a:t>OPC Historical Data Access (HDA)</a:t>
            </a:r>
          </a:p>
          <a:p>
            <a:r>
              <a:rPr lang="en-GB" i="1" smtClean="0"/>
              <a:t>OPC Batch</a:t>
            </a:r>
          </a:p>
          <a:p>
            <a:r>
              <a:rPr lang="en-GB" i="1" smtClean="0"/>
              <a:t>OPC Security</a:t>
            </a:r>
          </a:p>
          <a:p>
            <a:r>
              <a:rPr lang="en-GB" i="1" smtClean="0"/>
              <a:t>OPC Complex Data</a:t>
            </a:r>
          </a:p>
          <a:p>
            <a:r>
              <a:rPr lang="en-GB" i="1" smtClean="0"/>
              <a:t>OPC Data Exchange (DX)</a:t>
            </a:r>
          </a:p>
          <a:p>
            <a:r>
              <a:rPr lang="en-GB" i="1" smtClean="0"/>
              <a:t>OPC XML Data Access</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6386" name="Rectangle 2"/>
          <p:cNvSpPr>
            <a:spLocks noGrp="1" noChangeArrowheads="1"/>
          </p:cNvSpPr>
          <p:nvPr>
            <p:ph type="title"/>
          </p:nvPr>
        </p:nvSpPr>
        <p:spPr>
          <a:xfrm>
            <a:off x="2293938" y="441325"/>
            <a:ext cx="6392862" cy="358775"/>
          </a:xfrm>
        </p:spPr>
        <p:txBody>
          <a:bodyPr/>
          <a:lstStyle/>
          <a:p>
            <a:r>
              <a:rPr lang="en-US" smtClean="0"/>
              <a:t>OPC – Functional Areas</a:t>
            </a:r>
          </a:p>
        </p:txBody>
      </p:sp>
      <p:sp>
        <p:nvSpPr>
          <p:cNvPr id="1296387" name="Rectangle 3"/>
          <p:cNvSpPr>
            <a:spLocks noGrp="1" noChangeArrowheads="1"/>
          </p:cNvSpPr>
          <p:nvPr>
            <p:ph type="body" idx="1"/>
          </p:nvPr>
        </p:nvSpPr>
        <p:spPr>
          <a:xfrm>
            <a:off x="381000" y="1676400"/>
            <a:ext cx="8763000" cy="4419600"/>
          </a:xfrm>
        </p:spPr>
        <p:txBody>
          <a:bodyPr/>
          <a:lstStyle/>
          <a:p>
            <a:r>
              <a:rPr lang="en-US" sz="1800" smtClean="0"/>
              <a:t>Data Access</a:t>
            </a:r>
          </a:p>
          <a:p>
            <a:r>
              <a:rPr lang="en-US" sz="1800" smtClean="0"/>
              <a:t>Alarms &amp; Events</a:t>
            </a:r>
            <a:endParaRPr lang="en-US" sz="2000" smtClean="0"/>
          </a:p>
          <a:p>
            <a:r>
              <a:rPr lang="en-US" sz="1800" smtClean="0"/>
              <a:t>Historical Data Access</a:t>
            </a:r>
          </a:p>
          <a:p>
            <a:r>
              <a:rPr lang="en-US" sz="1800" smtClean="0"/>
              <a:t>Complex Data</a:t>
            </a:r>
          </a:p>
          <a:p>
            <a:r>
              <a:rPr lang="en-US" sz="1800" smtClean="0"/>
              <a:t>Batch</a:t>
            </a:r>
            <a:endParaRPr lang="en-US" sz="2000" smtClean="0"/>
          </a:p>
          <a:p>
            <a:r>
              <a:rPr lang="en-US" sz="2000" smtClean="0"/>
              <a:t>Data eXchange</a:t>
            </a:r>
          </a:p>
          <a:p>
            <a:r>
              <a:rPr lang="en-US" sz="2000" smtClean="0"/>
              <a:t>XML Data Access</a:t>
            </a:r>
          </a:p>
          <a:p>
            <a:r>
              <a:rPr lang="en-US" sz="2000" smtClean="0"/>
              <a:t>Commands</a:t>
            </a:r>
          </a:p>
          <a:p>
            <a:r>
              <a:rPr lang="en-US" sz="2000" smtClean="0"/>
              <a:t>Security</a:t>
            </a:r>
          </a:p>
        </p:txBody>
      </p:sp>
      <p:pic>
        <p:nvPicPr>
          <p:cNvPr id="1296388" name="Picture 4" descr="Fig1"/>
          <p:cNvPicPr>
            <a:picLocks noChangeAspect="1" noChangeArrowheads="1"/>
          </p:cNvPicPr>
          <p:nvPr/>
        </p:nvPicPr>
        <p:blipFill>
          <a:blip r:embed="rId3" cstate="print"/>
          <a:srcRect/>
          <a:stretch>
            <a:fillRect/>
          </a:stretch>
        </p:blipFill>
        <p:spPr bwMode="auto">
          <a:xfrm>
            <a:off x="4419600" y="1752600"/>
            <a:ext cx="4516438" cy="2152650"/>
          </a:xfrm>
          <a:prstGeom prst="rect">
            <a:avLst/>
          </a:prstGeom>
          <a:noFill/>
        </p:spPr>
      </p:pic>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4338" name="Rectangle 2"/>
          <p:cNvSpPr>
            <a:spLocks noGrp="1" noChangeArrowheads="1"/>
          </p:cNvSpPr>
          <p:nvPr>
            <p:ph type="title"/>
          </p:nvPr>
        </p:nvSpPr>
        <p:spPr/>
        <p:txBody>
          <a:bodyPr/>
          <a:lstStyle/>
          <a:p>
            <a:r>
              <a:rPr lang="en-GB" dirty="0" smtClean="0"/>
              <a:t>OPC 2004 - 2010</a:t>
            </a:r>
          </a:p>
        </p:txBody>
      </p:sp>
      <p:sp>
        <p:nvSpPr>
          <p:cNvPr id="1294339" name="Rectangle 3"/>
          <p:cNvSpPr>
            <a:spLocks noGrp="1" noChangeArrowheads="1"/>
          </p:cNvSpPr>
          <p:nvPr>
            <p:ph type="body" idx="1"/>
          </p:nvPr>
        </p:nvSpPr>
        <p:spPr/>
        <p:txBody>
          <a:bodyPr/>
          <a:lstStyle/>
          <a:p>
            <a:r>
              <a:rPr lang="en-GB" i="1" dirty="0" smtClean="0"/>
              <a:t>OPC Unified Architecture</a:t>
            </a:r>
          </a:p>
          <a:p>
            <a:r>
              <a:rPr lang="en-GB" i="1" dirty="0" smtClean="0"/>
              <a:t>OPC Xi</a:t>
            </a:r>
          </a:p>
          <a:p>
            <a:r>
              <a:rPr lang="en-GB" i="1" dirty="0" smtClean="0"/>
              <a:t>OPC Certification</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8434" name="Rectangle 2"/>
          <p:cNvSpPr>
            <a:spLocks noGrp="1" noChangeArrowheads="1"/>
          </p:cNvSpPr>
          <p:nvPr>
            <p:ph type="title"/>
          </p:nvPr>
        </p:nvSpPr>
        <p:spPr/>
        <p:txBody>
          <a:bodyPr/>
          <a:lstStyle/>
          <a:p>
            <a:pPr defTabSz="912813"/>
            <a:r>
              <a:rPr lang="en-US" smtClean="0"/>
              <a:t>OPC Market Acceptance</a:t>
            </a:r>
          </a:p>
        </p:txBody>
      </p:sp>
      <p:sp>
        <p:nvSpPr>
          <p:cNvPr id="1298435" name="Rectangle 3"/>
          <p:cNvSpPr>
            <a:spLocks noGrp="1" noChangeArrowheads="1"/>
          </p:cNvSpPr>
          <p:nvPr>
            <p:ph type="body" idx="1"/>
          </p:nvPr>
        </p:nvSpPr>
        <p:spPr>
          <a:xfrm>
            <a:off x="304800" y="1251698"/>
            <a:ext cx="8839200" cy="1571625"/>
          </a:xfrm>
        </p:spPr>
        <p:txBody>
          <a:bodyPr/>
          <a:lstStyle/>
          <a:p>
            <a:pPr defTabSz="912813">
              <a:spcBef>
                <a:spcPct val="40000"/>
              </a:spcBef>
            </a:pPr>
            <a:r>
              <a:rPr lang="en-US" sz="2100" dirty="0" smtClean="0"/>
              <a:t>Dramatic Market Acceptance &amp; Growth</a:t>
            </a:r>
          </a:p>
          <a:p>
            <a:pPr defTabSz="912813">
              <a:spcBef>
                <a:spcPct val="40000"/>
              </a:spcBef>
            </a:pPr>
            <a:r>
              <a:rPr lang="en-US" sz="2100" dirty="0" smtClean="0"/>
              <a:t>Clear business benefits &amp; risk mitigation</a:t>
            </a:r>
            <a:endParaRPr lang="en-US" sz="2100" i="1" dirty="0" smtClean="0"/>
          </a:p>
          <a:p>
            <a:pPr defTabSz="912813">
              <a:spcBef>
                <a:spcPct val="40000"/>
              </a:spcBef>
            </a:pPr>
            <a:r>
              <a:rPr lang="en-US" sz="2100" dirty="0" smtClean="0"/>
              <a:t>Many vertical industry references</a:t>
            </a:r>
          </a:p>
        </p:txBody>
      </p:sp>
      <p:grpSp>
        <p:nvGrpSpPr>
          <p:cNvPr id="1298436" name="Group 4"/>
          <p:cNvGrpSpPr>
            <a:grpSpLocks/>
          </p:cNvGrpSpPr>
          <p:nvPr/>
        </p:nvGrpSpPr>
        <p:grpSpPr bwMode="auto">
          <a:xfrm>
            <a:off x="309563" y="3109913"/>
            <a:ext cx="8372475" cy="3430587"/>
            <a:chOff x="195" y="1826"/>
            <a:chExt cx="5274" cy="2161"/>
          </a:xfrm>
        </p:grpSpPr>
        <p:sp>
          <p:nvSpPr>
            <p:cNvPr id="1298437" name="Text Box 5"/>
            <p:cNvSpPr txBox="1">
              <a:spLocks noChangeArrowheads="1"/>
            </p:cNvSpPr>
            <p:nvPr/>
          </p:nvSpPr>
          <p:spPr bwMode="auto">
            <a:xfrm>
              <a:off x="1815" y="3854"/>
              <a:ext cx="3638" cy="133"/>
            </a:xfrm>
            <a:prstGeom prst="rect">
              <a:avLst/>
            </a:prstGeom>
            <a:noFill/>
            <a:ln w="12700" algn="ctr">
              <a:noFill/>
              <a:miter lim="800000"/>
              <a:headEnd/>
              <a:tailEnd/>
            </a:ln>
            <a:effectLst/>
          </p:spPr>
          <p:txBody>
            <a:bodyPr wrap="none" lIns="90343" tIns="44379" rIns="90343" bIns="44379">
              <a:spAutoFit/>
            </a:bodyPr>
            <a:lstStyle/>
            <a:p>
              <a:pPr algn="r" defTabSz="912813" eaLnBrk="0" hangingPunct="0">
                <a:lnSpc>
                  <a:spcPct val="90000"/>
                </a:lnSpc>
              </a:pPr>
              <a:r>
                <a:rPr lang="en-US" sz="900" b="1">
                  <a:solidFill>
                    <a:srgbClr val="000000"/>
                  </a:solidFill>
                  <a:latin typeface="Arial Black" pitchFamily="34" charset="0"/>
                </a:rPr>
                <a:t>Source: </a:t>
              </a:r>
              <a:r>
                <a:rPr lang="en-US" sz="900" b="1" u="sng">
                  <a:solidFill>
                    <a:srgbClr val="000000"/>
                  </a:solidFill>
                  <a:latin typeface="Arial Black" pitchFamily="34" charset="0"/>
                </a:rPr>
                <a:t>Inside the Tornado</a:t>
              </a:r>
              <a:r>
                <a:rPr lang="en-US" sz="900" b="1">
                  <a:solidFill>
                    <a:srgbClr val="000000"/>
                  </a:solidFill>
                  <a:latin typeface="Arial Black" pitchFamily="34" charset="0"/>
                </a:rPr>
                <a:t> by Geoffrey A. Moore, HarperBusiness, 1995 pages 14 &amp; 19</a:t>
              </a:r>
            </a:p>
          </p:txBody>
        </p:sp>
        <p:sp>
          <p:nvSpPr>
            <p:cNvPr id="1298438" name="Freeform 6"/>
            <p:cNvSpPr>
              <a:spLocks noChangeAspect="1"/>
            </p:cNvSpPr>
            <p:nvPr/>
          </p:nvSpPr>
          <p:spPr bwMode="auto">
            <a:xfrm>
              <a:off x="880" y="2860"/>
              <a:ext cx="840" cy="431"/>
            </a:xfrm>
            <a:custGeom>
              <a:avLst/>
              <a:gdLst/>
              <a:ahLst/>
              <a:cxnLst>
                <a:cxn ang="0">
                  <a:pos x="0" y="300"/>
                </a:cxn>
                <a:cxn ang="0">
                  <a:pos x="0" y="480"/>
                </a:cxn>
                <a:cxn ang="0">
                  <a:pos x="816" y="480"/>
                </a:cxn>
                <a:cxn ang="0">
                  <a:pos x="816" y="0"/>
                </a:cxn>
                <a:cxn ang="0">
                  <a:pos x="738" y="51"/>
                </a:cxn>
                <a:cxn ang="0">
                  <a:pos x="645" y="102"/>
                </a:cxn>
                <a:cxn ang="0">
                  <a:pos x="573" y="129"/>
                </a:cxn>
                <a:cxn ang="0">
                  <a:pos x="456" y="165"/>
                </a:cxn>
                <a:cxn ang="0">
                  <a:pos x="339" y="201"/>
                </a:cxn>
                <a:cxn ang="0">
                  <a:pos x="207" y="243"/>
                </a:cxn>
                <a:cxn ang="0">
                  <a:pos x="81" y="279"/>
                </a:cxn>
                <a:cxn ang="0">
                  <a:pos x="0" y="300"/>
                </a:cxn>
              </a:cxnLst>
              <a:rect l="0" t="0" r="r" b="b"/>
              <a:pathLst>
                <a:path w="816" h="480">
                  <a:moveTo>
                    <a:pt x="0" y="300"/>
                  </a:moveTo>
                  <a:lnTo>
                    <a:pt x="0" y="480"/>
                  </a:lnTo>
                  <a:lnTo>
                    <a:pt x="816" y="480"/>
                  </a:lnTo>
                  <a:lnTo>
                    <a:pt x="816" y="0"/>
                  </a:lnTo>
                  <a:lnTo>
                    <a:pt x="738" y="51"/>
                  </a:lnTo>
                  <a:lnTo>
                    <a:pt x="645" y="102"/>
                  </a:lnTo>
                  <a:lnTo>
                    <a:pt x="573" y="129"/>
                  </a:lnTo>
                  <a:lnTo>
                    <a:pt x="456" y="165"/>
                  </a:lnTo>
                  <a:lnTo>
                    <a:pt x="339" y="201"/>
                  </a:lnTo>
                  <a:lnTo>
                    <a:pt x="207" y="243"/>
                  </a:lnTo>
                  <a:lnTo>
                    <a:pt x="81" y="279"/>
                  </a:lnTo>
                  <a:lnTo>
                    <a:pt x="0" y="300"/>
                  </a:lnTo>
                  <a:close/>
                </a:path>
              </a:pathLst>
            </a:custGeom>
            <a:solidFill>
              <a:srgbClr val="FFCC00"/>
            </a:solidFill>
            <a:ln w="12700" cap="sq" cmpd="sng">
              <a:solidFill>
                <a:schemeClr val="tx1"/>
              </a:solidFill>
              <a:prstDash val="solid"/>
              <a:round/>
              <a:headEnd type="none" w="sm" len="sm"/>
              <a:tailEnd type="none" w="sm" len="sm"/>
            </a:ln>
            <a:effectLst/>
          </p:spPr>
          <p:txBody>
            <a:bodyPr wrap="none" anchor="ctr"/>
            <a:lstStyle/>
            <a:p>
              <a:endParaRPr lang="en-US"/>
            </a:p>
          </p:txBody>
        </p:sp>
        <p:sp>
          <p:nvSpPr>
            <p:cNvPr id="1298439" name="Freeform 7"/>
            <p:cNvSpPr>
              <a:spLocks noChangeAspect="1"/>
            </p:cNvSpPr>
            <p:nvPr/>
          </p:nvSpPr>
          <p:spPr bwMode="auto">
            <a:xfrm>
              <a:off x="553" y="3156"/>
              <a:ext cx="278" cy="135"/>
            </a:xfrm>
            <a:custGeom>
              <a:avLst/>
              <a:gdLst/>
              <a:ahLst/>
              <a:cxnLst>
                <a:cxn ang="0">
                  <a:pos x="0" y="123"/>
                </a:cxn>
                <a:cxn ang="0">
                  <a:pos x="0" y="174"/>
                </a:cxn>
                <a:cxn ang="0">
                  <a:pos x="366" y="174"/>
                </a:cxn>
                <a:cxn ang="0">
                  <a:pos x="366" y="0"/>
                </a:cxn>
                <a:cxn ang="0">
                  <a:pos x="320" y="18"/>
                </a:cxn>
                <a:cxn ang="0">
                  <a:pos x="267" y="39"/>
                </a:cxn>
                <a:cxn ang="0">
                  <a:pos x="198" y="61"/>
                </a:cxn>
                <a:cxn ang="0">
                  <a:pos x="132" y="86"/>
                </a:cxn>
                <a:cxn ang="0">
                  <a:pos x="74" y="106"/>
                </a:cxn>
                <a:cxn ang="0">
                  <a:pos x="0" y="123"/>
                </a:cxn>
              </a:cxnLst>
              <a:rect l="0" t="0" r="r" b="b"/>
              <a:pathLst>
                <a:path w="366" h="174">
                  <a:moveTo>
                    <a:pt x="0" y="123"/>
                  </a:moveTo>
                  <a:lnTo>
                    <a:pt x="0" y="174"/>
                  </a:lnTo>
                  <a:lnTo>
                    <a:pt x="366" y="174"/>
                  </a:lnTo>
                  <a:lnTo>
                    <a:pt x="366" y="0"/>
                  </a:lnTo>
                  <a:lnTo>
                    <a:pt x="320" y="18"/>
                  </a:lnTo>
                  <a:lnTo>
                    <a:pt x="267" y="39"/>
                  </a:lnTo>
                  <a:lnTo>
                    <a:pt x="198" y="61"/>
                  </a:lnTo>
                  <a:lnTo>
                    <a:pt x="132" y="86"/>
                  </a:lnTo>
                  <a:lnTo>
                    <a:pt x="74" y="106"/>
                  </a:lnTo>
                  <a:lnTo>
                    <a:pt x="0" y="123"/>
                  </a:lnTo>
                  <a:close/>
                </a:path>
              </a:pathLst>
            </a:custGeom>
            <a:solidFill>
              <a:srgbClr val="FF0000"/>
            </a:solidFill>
            <a:ln w="12700" cap="sq" cmpd="sng">
              <a:solidFill>
                <a:schemeClr val="tx1"/>
              </a:solidFill>
              <a:prstDash val="solid"/>
              <a:round/>
              <a:headEnd type="none" w="sm" len="sm"/>
              <a:tailEnd type="none" w="sm" len="sm"/>
            </a:ln>
            <a:effectLst/>
          </p:spPr>
          <p:txBody>
            <a:bodyPr wrap="none" anchor="ctr"/>
            <a:lstStyle/>
            <a:p>
              <a:endParaRPr lang="en-US"/>
            </a:p>
          </p:txBody>
        </p:sp>
        <p:sp>
          <p:nvSpPr>
            <p:cNvPr id="1298440" name="Text Box 8"/>
            <p:cNvSpPr txBox="1">
              <a:spLocks noChangeArrowheads="1"/>
            </p:cNvSpPr>
            <p:nvPr/>
          </p:nvSpPr>
          <p:spPr bwMode="auto">
            <a:xfrm>
              <a:off x="263" y="3473"/>
              <a:ext cx="5037" cy="429"/>
            </a:xfrm>
            <a:prstGeom prst="rect">
              <a:avLst/>
            </a:prstGeom>
            <a:noFill/>
            <a:ln w="12700" algn="ctr">
              <a:noFill/>
              <a:miter lim="800000"/>
              <a:headEnd/>
              <a:tailEnd/>
            </a:ln>
            <a:effectLst/>
          </p:spPr>
          <p:txBody>
            <a:bodyPr wrap="none" lIns="90343" tIns="44379" rIns="90343" bIns="44379"/>
            <a:lstStyle/>
            <a:p>
              <a:pPr algn="l" defTabSz="912813" eaLnBrk="0" hangingPunct="0">
                <a:spcAft>
                  <a:spcPct val="50000"/>
                </a:spcAft>
                <a:tabLst>
                  <a:tab pos="1828800" algn="ctr"/>
                  <a:tab pos="3657600" algn="ctr"/>
                  <a:tab pos="5254625" algn="ctr"/>
                  <a:tab pos="6632575" algn="ctr"/>
                </a:tabLst>
              </a:pPr>
              <a:r>
                <a:rPr lang="en-US" sz="1200" b="1">
                  <a:solidFill>
                    <a:schemeClr val="tx1"/>
                  </a:solidFill>
                  <a:latin typeface="Arial Black" pitchFamily="34" charset="0"/>
                </a:rPr>
                <a:t>Innovators	Early Adopters	Early Majority	Late Majority	Laggards</a:t>
              </a:r>
            </a:p>
            <a:p>
              <a:pPr algn="l" defTabSz="912813" eaLnBrk="0" hangingPunct="0">
                <a:spcAft>
                  <a:spcPct val="50000"/>
                </a:spcAft>
                <a:tabLst>
                  <a:tab pos="1828800" algn="ctr"/>
                  <a:tab pos="3657600" algn="ctr"/>
                  <a:tab pos="5254625" algn="ctr"/>
                  <a:tab pos="6632575" algn="ctr"/>
                </a:tabLst>
              </a:pPr>
              <a:r>
                <a:rPr lang="en-US" sz="1200" b="1">
                  <a:solidFill>
                    <a:schemeClr val="tx1"/>
                  </a:solidFill>
                  <a:latin typeface="Arial Black" pitchFamily="34" charset="0"/>
                </a:rPr>
                <a:t>Technology	Visionaries	Pragmatists	Conservatives	Skeptics</a:t>
              </a:r>
              <a:br>
                <a:rPr lang="en-US" sz="1200" b="1">
                  <a:solidFill>
                    <a:schemeClr val="tx1"/>
                  </a:solidFill>
                  <a:latin typeface="Arial Black" pitchFamily="34" charset="0"/>
                </a:rPr>
              </a:br>
              <a:r>
                <a:rPr lang="en-US" sz="1200" b="1">
                  <a:solidFill>
                    <a:schemeClr val="tx1"/>
                  </a:solidFill>
                  <a:latin typeface="Arial Black" pitchFamily="34" charset="0"/>
                </a:rPr>
                <a:t>Enthusiasts</a:t>
              </a:r>
            </a:p>
          </p:txBody>
        </p:sp>
        <p:sp>
          <p:nvSpPr>
            <p:cNvPr id="1298441" name="Text Box 9"/>
            <p:cNvSpPr txBox="1">
              <a:spLocks noChangeArrowheads="1"/>
            </p:cNvSpPr>
            <p:nvPr/>
          </p:nvSpPr>
          <p:spPr bwMode="auto">
            <a:xfrm>
              <a:off x="1720" y="3007"/>
              <a:ext cx="474" cy="160"/>
            </a:xfrm>
            <a:prstGeom prst="rect">
              <a:avLst/>
            </a:prstGeom>
            <a:noFill/>
            <a:ln w="12700" algn="ctr">
              <a:noFill/>
              <a:miter lim="800000"/>
              <a:headEnd/>
              <a:tailEnd/>
            </a:ln>
            <a:effectLst/>
          </p:spPr>
          <p:txBody>
            <a:bodyPr wrap="none" lIns="90343" tIns="44379" rIns="90343" bIns="44379" anchorCtr="1">
              <a:spAutoFit/>
            </a:bodyPr>
            <a:lstStyle/>
            <a:p>
              <a:pPr algn="l" defTabSz="912813" eaLnBrk="0" hangingPunct="0">
                <a:lnSpc>
                  <a:spcPct val="90000"/>
                </a:lnSpc>
              </a:pPr>
              <a:r>
                <a:rPr lang="en-US" sz="1200" b="1">
                  <a:solidFill>
                    <a:schemeClr val="accent1"/>
                  </a:solidFill>
                  <a:latin typeface="Arial Black" pitchFamily="34" charset="0"/>
                </a:rPr>
                <a:t>Chasm</a:t>
              </a:r>
            </a:p>
          </p:txBody>
        </p:sp>
        <p:sp>
          <p:nvSpPr>
            <p:cNvPr id="1298442" name="Line 10"/>
            <p:cNvSpPr>
              <a:spLocks noChangeShapeType="1"/>
            </p:cNvSpPr>
            <p:nvPr/>
          </p:nvSpPr>
          <p:spPr bwMode="auto">
            <a:xfrm>
              <a:off x="413" y="1918"/>
              <a:ext cx="0" cy="1500"/>
            </a:xfrm>
            <a:prstGeom prst="line">
              <a:avLst/>
            </a:prstGeom>
            <a:noFill/>
            <a:ln w="57150">
              <a:solidFill>
                <a:srgbClr val="000000"/>
              </a:solidFill>
              <a:round/>
              <a:headEnd type="triangle" w="med" len="med"/>
              <a:tailEnd/>
            </a:ln>
            <a:effectLst/>
          </p:spPr>
          <p:txBody>
            <a:bodyPr lIns="90343" tIns="44379" rIns="90343" bIns="44379" anchorCtr="1">
              <a:spAutoFit/>
            </a:bodyPr>
            <a:lstStyle/>
            <a:p>
              <a:endParaRPr lang="en-US"/>
            </a:p>
          </p:txBody>
        </p:sp>
        <p:sp>
          <p:nvSpPr>
            <p:cNvPr id="1298443" name="Line 11"/>
            <p:cNvSpPr>
              <a:spLocks noChangeShapeType="1"/>
            </p:cNvSpPr>
            <p:nvPr/>
          </p:nvSpPr>
          <p:spPr bwMode="auto">
            <a:xfrm rot="5400000">
              <a:off x="2941" y="866"/>
              <a:ext cx="0" cy="5056"/>
            </a:xfrm>
            <a:prstGeom prst="line">
              <a:avLst/>
            </a:prstGeom>
            <a:noFill/>
            <a:ln w="57150">
              <a:solidFill>
                <a:srgbClr val="000000"/>
              </a:solidFill>
              <a:round/>
              <a:headEnd type="triangle" w="med" len="med"/>
              <a:tailEnd/>
            </a:ln>
            <a:effectLst/>
          </p:spPr>
          <p:txBody>
            <a:bodyPr lIns="90343" tIns="44379" rIns="90343" bIns="44379" anchorCtr="1">
              <a:spAutoFit/>
            </a:bodyPr>
            <a:lstStyle/>
            <a:p>
              <a:endParaRPr lang="en-US"/>
            </a:p>
          </p:txBody>
        </p:sp>
        <p:sp>
          <p:nvSpPr>
            <p:cNvPr id="1298444" name="Text Box 12"/>
            <p:cNvSpPr txBox="1">
              <a:spLocks noChangeArrowheads="1"/>
            </p:cNvSpPr>
            <p:nvPr/>
          </p:nvSpPr>
          <p:spPr bwMode="auto">
            <a:xfrm>
              <a:off x="195" y="2451"/>
              <a:ext cx="239" cy="246"/>
            </a:xfrm>
            <a:prstGeom prst="rect">
              <a:avLst/>
            </a:prstGeom>
            <a:noFill/>
            <a:ln w="12700" algn="ctr">
              <a:noFill/>
              <a:miter lim="800000"/>
              <a:headEnd/>
              <a:tailEnd/>
            </a:ln>
            <a:effectLst/>
          </p:spPr>
          <p:txBody>
            <a:bodyPr wrap="none" lIns="90343" tIns="44379" rIns="90343" bIns="44379" anchorCtr="1">
              <a:spAutoFit/>
            </a:bodyPr>
            <a:lstStyle/>
            <a:p>
              <a:pPr algn="l" defTabSz="912813" eaLnBrk="0" hangingPunct="0">
                <a:lnSpc>
                  <a:spcPct val="90000"/>
                </a:lnSpc>
              </a:pPr>
              <a:r>
                <a:rPr lang="en-US" sz="2200" b="1">
                  <a:solidFill>
                    <a:schemeClr val="accent1"/>
                  </a:solidFill>
                  <a:latin typeface="Arial Black" pitchFamily="34" charset="0"/>
                </a:rPr>
                <a:t>$</a:t>
              </a:r>
            </a:p>
          </p:txBody>
        </p:sp>
        <p:sp>
          <p:nvSpPr>
            <p:cNvPr id="1298445" name="Text Box 13"/>
            <p:cNvSpPr txBox="1">
              <a:spLocks noChangeArrowheads="1"/>
            </p:cNvSpPr>
            <p:nvPr/>
          </p:nvSpPr>
          <p:spPr bwMode="auto">
            <a:xfrm>
              <a:off x="4868" y="3152"/>
              <a:ext cx="597" cy="246"/>
            </a:xfrm>
            <a:prstGeom prst="rect">
              <a:avLst/>
            </a:prstGeom>
            <a:noFill/>
            <a:ln w="12700" algn="ctr">
              <a:noFill/>
              <a:miter lim="800000"/>
              <a:headEnd/>
              <a:tailEnd/>
            </a:ln>
            <a:effectLst/>
          </p:spPr>
          <p:txBody>
            <a:bodyPr wrap="none" lIns="90343" tIns="44379" rIns="90343" bIns="44379" anchorCtr="1">
              <a:spAutoFit/>
            </a:bodyPr>
            <a:lstStyle/>
            <a:p>
              <a:pPr algn="l" defTabSz="912813" eaLnBrk="0" hangingPunct="0">
                <a:lnSpc>
                  <a:spcPct val="90000"/>
                </a:lnSpc>
              </a:pPr>
              <a:r>
                <a:rPr lang="en-US" sz="2200" b="1">
                  <a:solidFill>
                    <a:schemeClr val="accent1"/>
                  </a:solidFill>
                  <a:latin typeface="Arial Black" pitchFamily="34" charset="0"/>
                </a:rPr>
                <a:t>Time</a:t>
              </a:r>
            </a:p>
          </p:txBody>
        </p:sp>
        <p:sp>
          <p:nvSpPr>
            <p:cNvPr id="1298446" name="Freeform 14"/>
            <p:cNvSpPr>
              <a:spLocks noChangeAspect="1"/>
            </p:cNvSpPr>
            <p:nvPr/>
          </p:nvSpPr>
          <p:spPr bwMode="auto">
            <a:xfrm>
              <a:off x="2166" y="2014"/>
              <a:ext cx="894" cy="1277"/>
            </a:xfrm>
            <a:custGeom>
              <a:avLst/>
              <a:gdLst/>
              <a:ahLst/>
              <a:cxnLst>
                <a:cxn ang="0">
                  <a:pos x="894" y="1"/>
                </a:cxn>
                <a:cxn ang="0">
                  <a:pos x="893" y="1277"/>
                </a:cxn>
                <a:cxn ang="0">
                  <a:pos x="0" y="1275"/>
                </a:cxn>
                <a:cxn ang="0">
                  <a:pos x="0" y="795"/>
                </a:cxn>
                <a:cxn ang="0">
                  <a:pos x="87" y="724"/>
                </a:cxn>
                <a:cxn ang="0">
                  <a:pos x="161" y="662"/>
                </a:cxn>
                <a:cxn ang="0">
                  <a:pos x="229" y="592"/>
                </a:cxn>
                <a:cxn ang="0">
                  <a:pos x="306" y="503"/>
                </a:cxn>
                <a:cxn ang="0">
                  <a:pos x="393" y="409"/>
                </a:cxn>
                <a:cxn ang="0">
                  <a:pos x="501" y="287"/>
                </a:cxn>
                <a:cxn ang="0">
                  <a:pos x="560" y="217"/>
                </a:cxn>
                <a:cxn ang="0">
                  <a:pos x="650" y="117"/>
                </a:cxn>
                <a:cxn ang="0">
                  <a:pos x="708" y="66"/>
                </a:cxn>
                <a:cxn ang="0">
                  <a:pos x="776" y="25"/>
                </a:cxn>
                <a:cxn ang="0">
                  <a:pos x="837" y="0"/>
                </a:cxn>
                <a:cxn ang="0">
                  <a:pos x="894" y="1"/>
                </a:cxn>
              </a:cxnLst>
              <a:rect l="0" t="0" r="r" b="b"/>
              <a:pathLst>
                <a:path w="894" h="1277">
                  <a:moveTo>
                    <a:pt x="894" y="1"/>
                  </a:moveTo>
                  <a:lnTo>
                    <a:pt x="893" y="1277"/>
                  </a:lnTo>
                  <a:lnTo>
                    <a:pt x="0" y="1275"/>
                  </a:lnTo>
                  <a:lnTo>
                    <a:pt x="0" y="795"/>
                  </a:lnTo>
                  <a:lnTo>
                    <a:pt x="87" y="724"/>
                  </a:lnTo>
                  <a:lnTo>
                    <a:pt x="161" y="662"/>
                  </a:lnTo>
                  <a:lnTo>
                    <a:pt x="229" y="592"/>
                  </a:lnTo>
                  <a:lnTo>
                    <a:pt x="306" y="503"/>
                  </a:lnTo>
                  <a:lnTo>
                    <a:pt x="393" y="409"/>
                  </a:lnTo>
                  <a:lnTo>
                    <a:pt x="501" y="287"/>
                  </a:lnTo>
                  <a:lnTo>
                    <a:pt x="560" y="217"/>
                  </a:lnTo>
                  <a:lnTo>
                    <a:pt x="650" y="117"/>
                  </a:lnTo>
                  <a:lnTo>
                    <a:pt x="708" y="66"/>
                  </a:lnTo>
                  <a:lnTo>
                    <a:pt x="776" y="25"/>
                  </a:lnTo>
                  <a:lnTo>
                    <a:pt x="837" y="0"/>
                  </a:lnTo>
                  <a:lnTo>
                    <a:pt x="894" y="1"/>
                  </a:lnTo>
                  <a:close/>
                </a:path>
              </a:pathLst>
            </a:custGeom>
            <a:solidFill>
              <a:srgbClr val="FFFF00"/>
            </a:solidFill>
            <a:ln w="12700" cap="sq" cmpd="sng">
              <a:solidFill>
                <a:schemeClr val="tx1"/>
              </a:solidFill>
              <a:prstDash val="solid"/>
              <a:round/>
              <a:headEnd type="none" w="sm" len="sm"/>
              <a:tailEnd type="none" w="sm" len="sm"/>
            </a:ln>
            <a:effectLst/>
          </p:spPr>
          <p:txBody>
            <a:bodyPr wrap="none" anchor="ctr"/>
            <a:lstStyle/>
            <a:p>
              <a:endParaRPr lang="en-US"/>
            </a:p>
          </p:txBody>
        </p:sp>
        <p:sp>
          <p:nvSpPr>
            <p:cNvPr id="1298447" name="Freeform 15"/>
            <p:cNvSpPr>
              <a:spLocks noChangeAspect="1"/>
            </p:cNvSpPr>
            <p:nvPr/>
          </p:nvSpPr>
          <p:spPr bwMode="auto">
            <a:xfrm>
              <a:off x="4044" y="2317"/>
              <a:ext cx="840" cy="974"/>
            </a:xfrm>
            <a:custGeom>
              <a:avLst/>
              <a:gdLst/>
              <a:ahLst/>
              <a:cxnLst>
                <a:cxn ang="0">
                  <a:pos x="834" y="75"/>
                </a:cxn>
                <a:cxn ang="0">
                  <a:pos x="840" y="974"/>
                </a:cxn>
                <a:cxn ang="0">
                  <a:pos x="0" y="974"/>
                </a:cxn>
                <a:cxn ang="0">
                  <a:pos x="0" y="0"/>
                </a:cxn>
                <a:cxn ang="0">
                  <a:pos x="129" y="15"/>
                </a:cxn>
                <a:cxn ang="0">
                  <a:pos x="249" y="33"/>
                </a:cxn>
                <a:cxn ang="0">
                  <a:pos x="378" y="57"/>
                </a:cxn>
                <a:cxn ang="0">
                  <a:pos x="540" y="72"/>
                </a:cxn>
                <a:cxn ang="0">
                  <a:pos x="834" y="75"/>
                </a:cxn>
              </a:cxnLst>
              <a:rect l="0" t="0" r="r" b="b"/>
              <a:pathLst>
                <a:path w="840" h="974">
                  <a:moveTo>
                    <a:pt x="834" y="75"/>
                  </a:moveTo>
                  <a:lnTo>
                    <a:pt x="840" y="974"/>
                  </a:lnTo>
                  <a:lnTo>
                    <a:pt x="0" y="974"/>
                  </a:lnTo>
                  <a:lnTo>
                    <a:pt x="0" y="0"/>
                  </a:lnTo>
                  <a:lnTo>
                    <a:pt x="129" y="15"/>
                  </a:lnTo>
                  <a:lnTo>
                    <a:pt x="249" y="33"/>
                  </a:lnTo>
                  <a:lnTo>
                    <a:pt x="378" y="57"/>
                  </a:lnTo>
                  <a:lnTo>
                    <a:pt x="540" y="72"/>
                  </a:lnTo>
                  <a:lnTo>
                    <a:pt x="834" y="75"/>
                  </a:lnTo>
                  <a:close/>
                </a:path>
              </a:pathLst>
            </a:custGeom>
            <a:solidFill>
              <a:srgbClr val="000099"/>
            </a:solidFill>
            <a:ln w="12700" cap="sq" cmpd="sng">
              <a:solidFill>
                <a:schemeClr val="tx1"/>
              </a:solidFill>
              <a:prstDash val="solid"/>
              <a:round/>
              <a:headEnd type="none" w="sm" len="sm"/>
              <a:tailEnd type="none" w="sm" len="sm"/>
            </a:ln>
            <a:effectLst/>
          </p:spPr>
          <p:txBody>
            <a:bodyPr wrap="none" anchor="ctr"/>
            <a:lstStyle/>
            <a:p>
              <a:endParaRPr lang="en-US"/>
            </a:p>
          </p:txBody>
        </p:sp>
        <p:sp>
          <p:nvSpPr>
            <p:cNvPr id="1298448" name="Freeform 16"/>
            <p:cNvSpPr>
              <a:spLocks noChangeAspect="1"/>
            </p:cNvSpPr>
            <p:nvPr/>
          </p:nvSpPr>
          <p:spPr bwMode="auto">
            <a:xfrm>
              <a:off x="3105" y="2015"/>
              <a:ext cx="892" cy="1276"/>
            </a:xfrm>
            <a:custGeom>
              <a:avLst/>
              <a:gdLst/>
              <a:ahLst/>
              <a:cxnLst>
                <a:cxn ang="0">
                  <a:pos x="0" y="0"/>
                </a:cxn>
                <a:cxn ang="0">
                  <a:pos x="1" y="1276"/>
                </a:cxn>
                <a:cxn ang="0">
                  <a:pos x="892" y="1274"/>
                </a:cxn>
                <a:cxn ang="0">
                  <a:pos x="891" y="302"/>
                </a:cxn>
                <a:cxn ang="0">
                  <a:pos x="753" y="284"/>
                </a:cxn>
                <a:cxn ang="0">
                  <a:pos x="609" y="251"/>
                </a:cxn>
                <a:cxn ang="0">
                  <a:pos x="501" y="215"/>
                </a:cxn>
                <a:cxn ang="0">
                  <a:pos x="423" y="182"/>
                </a:cxn>
                <a:cxn ang="0">
                  <a:pos x="342" y="128"/>
                </a:cxn>
                <a:cxn ang="0">
                  <a:pos x="246" y="74"/>
                </a:cxn>
                <a:cxn ang="0">
                  <a:pos x="192" y="35"/>
                </a:cxn>
                <a:cxn ang="0">
                  <a:pos x="123" y="11"/>
                </a:cxn>
                <a:cxn ang="0">
                  <a:pos x="63" y="5"/>
                </a:cxn>
                <a:cxn ang="0">
                  <a:pos x="0" y="0"/>
                </a:cxn>
              </a:cxnLst>
              <a:rect l="0" t="0" r="r" b="b"/>
              <a:pathLst>
                <a:path w="892" h="1276">
                  <a:moveTo>
                    <a:pt x="0" y="0"/>
                  </a:moveTo>
                  <a:lnTo>
                    <a:pt x="1" y="1276"/>
                  </a:lnTo>
                  <a:lnTo>
                    <a:pt x="892" y="1274"/>
                  </a:lnTo>
                  <a:lnTo>
                    <a:pt x="891" y="302"/>
                  </a:lnTo>
                  <a:lnTo>
                    <a:pt x="753" y="284"/>
                  </a:lnTo>
                  <a:lnTo>
                    <a:pt x="609" y="251"/>
                  </a:lnTo>
                  <a:lnTo>
                    <a:pt x="501" y="215"/>
                  </a:lnTo>
                  <a:lnTo>
                    <a:pt x="423" y="182"/>
                  </a:lnTo>
                  <a:lnTo>
                    <a:pt x="342" y="128"/>
                  </a:lnTo>
                  <a:lnTo>
                    <a:pt x="246" y="74"/>
                  </a:lnTo>
                  <a:lnTo>
                    <a:pt x="192" y="35"/>
                  </a:lnTo>
                  <a:lnTo>
                    <a:pt x="123" y="11"/>
                  </a:lnTo>
                  <a:lnTo>
                    <a:pt x="63" y="5"/>
                  </a:lnTo>
                  <a:lnTo>
                    <a:pt x="0" y="0"/>
                  </a:lnTo>
                  <a:close/>
                </a:path>
              </a:pathLst>
            </a:custGeom>
            <a:solidFill>
              <a:srgbClr val="00CC00"/>
            </a:solidFill>
            <a:ln w="12700" cap="sq" cmpd="sng">
              <a:solidFill>
                <a:schemeClr val="tx1"/>
              </a:solidFill>
              <a:prstDash val="solid"/>
              <a:round/>
              <a:headEnd type="none" w="sm" len="sm"/>
              <a:tailEnd type="none" w="sm" len="sm"/>
            </a:ln>
            <a:effectLst/>
          </p:spPr>
          <p:txBody>
            <a:bodyPr wrap="none" anchor="ctr"/>
            <a:lstStyle/>
            <a:p>
              <a:endParaRPr lang="en-US"/>
            </a:p>
          </p:txBody>
        </p:sp>
        <p:sp>
          <p:nvSpPr>
            <p:cNvPr id="1298449" name="Text Box 17"/>
            <p:cNvSpPr txBox="1">
              <a:spLocks noChangeArrowheads="1"/>
            </p:cNvSpPr>
            <p:nvPr/>
          </p:nvSpPr>
          <p:spPr bwMode="auto">
            <a:xfrm>
              <a:off x="1823" y="1826"/>
              <a:ext cx="2383" cy="212"/>
            </a:xfrm>
            <a:prstGeom prst="rect">
              <a:avLst/>
            </a:prstGeom>
            <a:noFill/>
            <a:ln w="12700" algn="ctr">
              <a:noFill/>
              <a:miter lim="800000"/>
              <a:headEnd/>
              <a:tailEnd/>
            </a:ln>
            <a:effectLst/>
          </p:spPr>
          <p:txBody>
            <a:bodyPr wrap="none" lIns="90343" tIns="44379" rIns="90343" bIns="44379" anchorCtr="1">
              <a:spAutoFit/>
            </a:bodyPr>
            <a:lstStyle/>
            <a:p>
              <a:pPr algn="l" defTabSz="912813" eaLnBrk="0" hangingPunct="0">
                <a:lnSpc>
                  <a:spcPct val="90000"/>
                </a:lnSpc>
              </a:pPr>
              <a:r>
                <a:rPr lang="en-US" sz="1800" b="1">
                  <a:solidFill>
                    <a:srgbClr val="000000"/>
                  </a:solidFill>
                  <a:latin typeface="Arial Black" pitchFamily="34" charset="0"/>
                </a:rPr>
                <a:t>Technology Life Cycle Curve</a:t>
              </a:r>
            </a:p>
          </p:txBody>
        </p:sp>
      </p:grpSp>
      <p:sp>
        <p:nvSpPr>
          <p:cNvPr id="1298450" name="Oval 18"/>
          <p:cNvSpPr>
            <a:spLocks noChangeArrowheads="1"/>
          </p:cNvSpPr>
          <p:nvPr/>
        </p:nvSpPr>
        <p:spPr bwMode="auto">
          <a:xfrm>
            <a:off x="3532188" y="3619500"/>
            <a:ext cx="1111250" cy="533400"/>
          </a:xfrm>
          <a:prstGeom prst="ellipse">
            <a:avLst/>
          </a:prstGeom>
          <a:solidFill>
            <a:schemeClr val="accent1"/>
          </a:solidFill>
          <a:ln w="12700" algn="ctr">
            <a:solidFill>
              <a:srgbClr val="000000"/>
            </a:solidFill>
            <a:round/>
            <a:headEnd/>
            <a:tailEnd/>
          </a:ln>
          <a:effectLst/>
        </p:spPr>
        <p:txBody>
          <a:bodyPr wrap="none" anchor="ctr">
            <a:spAutoFit/>
          </a:bodyPr>
          <a:lstStyle/>
          <a:p>
            <a:pPr defTabSz="912813" eaLnBrk="0" hangingPunct="0">
              <a:lnSpc>
                <a:spcPct val="90000"/>
              </a:lnSpc>
            </a:pPr>
            <a:r>
              <a:rPr lang="en-US" sz="2200" b="1">
                <a:solidFill>
                  <a:schemeClr val="tx1"/>
                </a:solidFill>
                <a:latin typeface="Arial Black" pitchFamily="34" charset="0"/>
              </a:rPr>
              <a:t>OPC</a:t>
            </a:r>
          </a:p>
        </p:txBody>
      </p:sp>
      <p:sp>
        <p:nvSpPr>
          <p:cNvPr id="1298451" name="Oval 19"/>
          <p:cNvSpPr>
            <a:spLocks noChangeArrowheads="1"/>
          </p:cNvSpPr>
          <p:nvPr/>
        </p:nvSpPr>
        <p:spPr bwMode="auto">
          <a:xfrm>
            <a:off x="1335344" y="4269117"/>
            <a:ext cx="1945762" cy="986766"/>
          </a:xfrm>
          <a:prstGeom prst="ellipse">
            <a:avLst/>
          </a:prstGeom>
          <a:solidFill>
            <a:schemeClr val="accent1"/>
          </a:solidFill>
          <a:ln w="12700" algn="ctr">
            <a:solidFill>
              <a:srgbClr val="000000"/>
            </a:solidFill>
            <a:round/>
            <a:headEnd/>
            <a:tailEnd/>
          </a:ln>
          <a:effectLst/>
        </p:spPr>
        <p:txBody>
          <a:bodyPr wrap="none" anchor="ctr">
            <a:spAutoFit/>
          </a:bodyPr>
          <a:lstStyle/>
          <a:p>
            <a:pPr defTabSz="912813" eaLnBrk="0" hangingPunct="0">
              <a:lnSpc>
                <a:spcPct val="90000"/>
              </a:lnSpc>
            </a:pPr>
            <a:r>
              <a:rPr lang="en-US" sz="2200" b="1" dirty="0">
                <a:solidFill>
                  <a:schemeClr val="tx1"/>
                </a:solidFill>
                <a:latin typeface="Arial Black" pitchFamily="34" charset="0"/>
              </a:rPr>
              <a:t>OPC </a:t>
            </a:r>
            <a:r>
              <a:rPr lang="en-US" sz="2200" b="1" dirty="0" smtClean="0">
                <a:solidFill>
                  <a:schemeClr val="tx1"/>
                </a:solidFill>
                <a:latin typeface="Arial Black" pitchFamily="34" charset="0"/>
              </a:rPr>
              <a:t>UA</a:t>
            </a:r>
          </a:p>
          <a:p>
            <a:pPr defTabSz="912813" eaLnBrk="0" hangingPunct="0">
              <a:lnSpc>
                <a:spcPct val="90000"/>
              </a:lnSpc>
            </a:pPr>
            <a:r>
              <a:rPr lang="en-US" sz="2200" b="1" dirty="0" smtClean="0">
                <a:solidFill>
                  <a:schemeClr val="tx1"/>
                </a:solidFill>
                <a:latin typeface="Arial Black" pitchFamily="34" charset="0"/>
              </a:rPr>
              <a:t>OPC Xi</a:t>
            </a:r>
            <a:endParaRPr lang="en-US" sz="2200" b="1" dirty="0">
              <a:solidFill>
                <a:schemeClr val="tx1"/>
              </a:solidFill>
              <a:latin typeface="Arial Black" pitchFamily="34" charset="0"/>
            </a:endParaRPr>
          </a:p>
        </p:txBody>
      </p:sp>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82" name="Rectangle 2"/>
          <p:cNvSpPr>
            <a:spLocks noGrp="1" noChangeArrowheads="1"/>
          </p:cNvSpPr>
          <p:nvPr>
            <p:ph type="title"/>
          </p:nvPr>
        </p:nvSpPr>
        <p:spPr/>
        <p:txBody>
          <a:bodyPr/>
          <a:lstStyle/>
          <a:p>
            <a:r>
              <a:rPr lang="en-US" smtClean="0"/>
              <a:t>OPC In Action</a:t>
            </a:r>
          </a:p>
        </p:txBody>
      </p:sp>
      <p:grpSp>
        <p:nvGrpSpPr>
          <p:cNvPr id="1300483" name="Group 3"/>
          <p:cNvGrpSpPr>
            <a:grpSpLocks/>
          </p:cNvGrpSpPr>
          <p:nvPr/>
        </p:nvGrpSpPr>
        <p:grpSpPr bwMode="auto">
          <a:xfrm>
            <a:off x="838200" y="1066800"/>
            <a:ext cx="7529513" cy="5284788"/>
            <a:chOff x="1200" y="864"/>
            <a:chExt cx="4457" cy="2666"/>
          </a:xfrm>
        </p:grpSpPr>
        <p:grpSp>
          <p:nvGrpSpPr>
            <p:cNvPr id="1300484" name="Group 4"/>
            <p:cNvGrpSpPr>
              <a:grpSpLocks/>
            </p:cNvGrpSpPr>
            <p:nvPr/>
          </p:nvGrpSpPr>
          <p:grpSpPr bwMode="auto">
            <a:xfrm>
              <a:off x="1200" y="864"/>
              <a:ext cx="3495" cy="2454"/>
              <a:chOff x="1288" y="957"/>
              <a:chExt cx="3495" cy="2454"/>
            </a:xfrm>
          </p:grpSpPr>
          <p:sp>
            <p:nvSpPr>
              <p:cNvPr id="1300485" name="Rectangle 5"/>
              <p:cNvSpPr>
                <a:spLocks noChangeArrowheads="1"/>
              </p:cNvSpPr>
              <p:nvPr/>
            </p:nvSpPr>
            <p:spPr bwMode="auto">
              <a:xfrm>
                <a:off x="1866" y="3123"/>
                <a:ext cx="2514" cy="118"/>
              </a:xfrm>
              <a:prstGeom prst="rect">
                <a:avLst/>
              </a:prstGeom>
              <a:solidFill>
                <a:srgbClr val="0000FF"/>
              </a:solidFill>
              <a:ln w="9525">
                <a:solidFill>
                  <a:srgbClr val="000000"/>
                </a:solidFill>
                <a:miter lim="800000"/>
                <a:headEnd/>
                <a:tailEnd/>
              </a:ln>
            </p:spPr>
            <p:txBody>
              <a:bodyPr/>
              <a:lstStyle/>
              <a:p>
                <a:endParaRPr lang="en-US"/>
              </a:p>
            </p:txBody>
          </p:sp>
          <p:sp>
            <p:nvSpPr>
              <p:cNvPr id="1300486" name="Rectangle 6"/>
              <p:cNvSpPr>
                <a:spLocks noChangeArrowheads="1"/>
              </p:cNvSpPr>
              <p:nvPr/>
            </p:nvSpPr>
            <p:spPr bwMode="auto">
              <a:xfrm>
                <a:off x="1872" y="2336"/>
                <a:ext cx="1296" cy="119"/>
              </a:xfrm>
              <a:prstGeom prst="rect">
                <a:avLst/>
              </a:prstGeom>
              <a:solidFill>
                <a:srgbClr val="0000FF"/>
              </a:solidFill>
              <a:ln w="9525">
                <a:solidFill>
                  <a:srgbClr val="000000"/>
                </a:solidFill>
                <a:miter lim="800000"/>
                <a:headEnd/>
                <a:tailEnd/>
              </a:ln>
            </p:spPr>
            <p:txBody>
              <a:bodyPr/>
              <a:lstStyle/>
              <a:p>
                <a:endParaRPr lang="en-US"/>
              </a:p>
            </p:txBody>
          </p:sp>
          <p:sp>
            <p:nvSpPr>
              <p:cNvPr id="1300487" name="Rectangle 7"/>
              <p:cNvSpPr>
                <a:spLocks noChangeArrowheads="1"/>
              </p:cNvSpPr>
              <p:nvPr/>
            </p:nvSpPr>
            <p:spPr bwMode="auto">
              <a:xfrm>
                <a:off x="1872" y="2064"/>
                <a:ext cx="1266" cy="118"/>
              </a:xfrm>
              <a:prstGeom prst="rect">
                <a:avLst/>
              </a:prstGeom>
              <a:solidFill>
                <a:srgbClr val="0000FF"/>
              </a:solidFill>
              <a:ln w="9525">
                <a:solidFill>
                  <a:srgbClr val="000000"/>
                </a:solidFill>
                <a:miter lim="800000"/>
                <a:headEnd/>
                <a:tailEnd/>
              </a:ln>
            </p:spPr>
            <p:txBody>
              <a:bodyPr/>
              <a:lstStyle/>
              <a:p>
                <a:endParaRPr lang="en-US"/>
              </a:p>
            </p:txBody>
          </p:sp>
          <p:sp>
            <p:nvSpPr>
              <p:cNvPr id="1300488" name="Rectangle 8"/>
              <p:cNvSpPr>
                <a:spLocks noChangeArrowheads="1"/>
              </p:cNvSpPr>
              <p:nvPr/>
            </p:nvSpPr>
            <p:spPr bwMode="auto">
              <a:xfrm>
                <a:off x="1872" y="2592"/>
                <a:ext cx="1434" cy="118"/>
              </a:xfrm>
              <a:prstGeom prst="rect">
                <a:avLst/>
              </a:prstGeom>
              <a:solidFill>
                <a:srgbClr val="0000FF"/>
              </a:solidFill>
              <a:ln w="9525">
                <a:solidFill>
                  <a:srgbClr val="000000"/>
                </a:solidFill>
                <a:miter lim="800000"/>
                <a:headEnd/>
                <a:tailEnd/>
              </a:ln>
            </p:spPr>
            <p:txBody>
              <a:bodyPr/>
              <a:lstStyle/>
              <a:p>
                <a:endParaRPr lang="en-US"/>
              </a:p>
            </p:txBody>
          </p:sp>
          <p:sp>
            <p:nvSpPr>
              <p:cNvPr id="1300489" name="Rectangle 9"/>
              <p:cNvSpPr>
                <a:spLocks noChangeArrowheads="1"/>
              </p:cNvSpPr>
              <p:nvPr/>
            </p:nvSpPr>
            <p:spPr bwMode="auto">
              <a:xfrm>
                <a:off x="1872" y="1520"/>
                <a:ext cx="582" cy="119"/>
              </a:xfrm>
              <a:prstGeom prst="rect">
                <a:avLst/>
              </a:prstGeom>
              <a:solidFill>
                <a:srgbClr val="0000FF"/>
              </a:solidFill>
              <a:ln w="9525">
                <a:solidFill>
                  <a:srgbClr val="000000"/>
                </a:solidFill>
                <a:miter lim="800000"/>
                <a:headEnd/>
                <a:tailEnd/>
              </a:ln>
            </p:spPr>
            <p:txBody>
              <a:bodyPr/>
              <a:lstStyle/>
              <a:p>
                <a:endParaRPr lang="en-US"/>
              </a:p>
            </p:txBody>
          </p:sp>
          <p:sp>
            <p:nvSpPr>
              <p:cNvPr id="1300490" name="Rectangle 10"/>
              <p:cNvSpPr>
                <a:spLocks noChangeArrowheads="1"/>
              </p:cNvSpPr>
              <p:nvPr/>
            </p:nvSpPr>
            <p:spPr bwMode="auto">
              <a:xfrm>
                <a:off x="1864" y="2856"/>
                <a:ext cx="1632" cy="118"/>
              </a:xfrm>
              <a:prstGeom prst="rect">
                <a:avLst/>
              </a:prstGeom>
              <a:solidFill>
                <a:srgbClr val="0000FF"/>
              </a:solidFill>
              <a:ln w="9525">
                <a:solidFill>
                  <a:srgbClr val="000000"/>
                </a:solidFill>
                <a:miter lim="800000"/>
                <a:headEnd/>
                <a:tailEnd/>
              </a:ln>
            </p:spPr>
            <p:txBody>
              <a:bodyPr/>
              <a:lstStyle/>
              <a:p>
                <a:endParaRPr lang="en-US"/>
              </a:p>
            </p:txBody>
          </p:sp>
          <p:sp>
            <p:nvSpPr>
              <p:cNvPr id="1300491" name="Rectangle 11"/>
              <p:cNvSpPr>
                <a:spLocks noChangeArrowheads="1"/>
              </p:cNvSpPr>
              <p:nvPr/>
            </p:nvSpPr>
            <p:spPr bwMode="auto">
              <a:xfrm>
                <a:off x="1872" y="1792"/>
                <a:ext cx="630" cy="118"/>
              </a:xfrm>
              <a:prstGeom prst="rect">
                <a:avLst/>
              </a:prstGeom>
              <a:solidFill>
                <a:srgbClr val="0000FF"/>
              </a:solidFill>
              <a:ln w="9525">
                <a:solidFill>
                  <a:srgbClr val="000000"/>
                </a:solidFill>
                <a:miter lim="800000"/>
                <a:headEnd/>
                <a:tailEnd/>
              </a:ln>
            </p:spPr>
            <p:txBody>
              <a:bodyPr/>
              <a:lstStyle/>
              <a:p>
                <a:endParaRPr lang="en-US"/>
              </a:p>
            </p:txBody>
          </p:sp>
          <p:sp>
            <p:nvSpPr>
              <p:cNvPr id="1300492" name="Rectangle 12"/>
              <p:cNvSpPr>
                <a:spLocks noChangeArrowheads="1"/>
              </p:cNvSpPr>
              <p:nvPr/>
            </p:nvSpPr>
            <p:spPr bwMode="auto">
              <a:xfrm>
                <a:off x="1866" y="1236"/>
                <a:ext cx="336" cy="119"/>
              </a:xfrm>
              <a:prstGeom prst="rect">
                <a:avLst/>
              </a:prstGeom>
              <a:solidFill>
                <a:srgbClr val="0000FF"/>
              </a:solidFill>
              <a:ln w="9525">
                <a:solidFill>
                  <a:srgbClr val="000000"/>
                </a:solidFill>
                <a:miter lim="800000"/>
                <a:headEnd/>
                <a:tailEnd/>
              </a:ln>
            </p:spPr>
            <p:txBody>
              <a:bodyPr/>
              <a:lstStyle/>
              <a:p>
                <a:endParaRPr lang="en-US"/>
              </a:p>
            </p:txBody>
          </p:sp>
          <p:sp>
            <p:nvSpPr>
              <p:cNvPr id="1300493" name="Rectangle 13"/>
              <p:cNvSpPr>
                <a:spLocks noChangeArrowheads="1"/>
              </p:cNvSpPr>
              <p:nvPr/>
            </p:nvSpPr>
            <p:spPr bwMode="auto">
              <a:xfrm>
                <a:off x="1866" y="3011"/>
                <a:ext cx="12" cy="112"/>
              </a:xfrm>
              <a:prstGeom prst="rect">
                <a:avLst/>
              </a:prstGeom>
              <a:solidFill>
                <a:srgbClr val="993366"/>
              </a:solidFill>
              <a:ln w="9525">
                <a:solidFill>
                  <a:srgbClr val="000000"/>
                </a:solidFill>
                <a:miter lim="800000"/>
                <a:headEnd/>
                <a:tailEnd/>
              </a:ln>
            </p:spPr>
            <p:txBody>
              <a:bodyPr/>
              <a:lstStyle/>
              <a:p>
                <a:endParaRPr lang="en-US"/>
              </a:p>
            </p:txBody>
          </p:sp>
          <p:sp>
            <p:nvSpPr>
              <p:cNvPr id="1300494" name="Line 14"/>
              <p:cNvSpPr>
                <a:spLocks noChangeShapeType="1"/>
              </p:cNvSpPr>
              <p:nvPr/>
            </p:nvSpPr>
            <p:spPr bwMode="auto">
              <a:xfrm flipV="1">
                <a:off x="1872" y="3264"/>
                <a:ext cx="2880" cy="2"/>
              </a:xfrm>
              <a:prstGeom prst="line">
                <a:avLst/>
              </a:prstGeom>
              <a:noFill/>
              <a:ln w="9525">
                <a:solidFill>
                  <a:srgbClr val="000000"/>
                </a:solidFill>
                <a:round/>
                <a:headEnd/>
                <a:tailEnd/>
              </a:ln>
            </p:spPr>
            <p:txBody>
              <a:bodyPr/>
              <a:lstStyle/>
              <a:p>
                <a:endParaRPr lang="en-US"/>
              </a:p>
            </p:txBody>
          </p:sp>
          <p:sp>
            <p:nvSpPr>
              <p:cNvPr id="1300495" name="Line 15"/>
              <p:cNvSpPr>
                <a:spLocks noChangeShapeType="1"/>
              </p:cNvSpPr>
              <p:nvPr/>
            </p:nvSpPr>
            <p:spPr bwMode="auto">
              <a:xfrm flipV="1">
                <a:off x="1866" y="3241"/>
                <a:ext cx="1" cy="50"/>
              </a:xfrm>
              <a:prstGeom prst="line">
                <a:avLst/>
              </a:prstGeom>
              <a:noFill/>
              <a:ln w="9525">
                <a:solidFill>
                  <a:srgbClr val="000000"/>
                </a:solidFill>
                <a:round/>
                <a:headEnd/>
                <a:tailEnd/>
              </a:ln>
            </p:spPr>
            <p:txBody>
              <a:bodyPr/>
              <a:lstStyle/>
              <a:p>
                <a:endParaRPr lang="en-US"/>
              </a:p>
            </p:txBody>
          </p:sp>
          <p:sp>
            <p:nvSpPr>
              <p:cNvPr id="1300496" name="Line 16"/>
              <p:cNvSpPr>
                <a:spLocks noChangeShapeType="1"/>
              </p:cNvSpPr>
              <p:nvPr/>
            </p:nvSpPr>
            <p:spPr bwMode="auto">
              <a:xfrm flipV="1">
                <a:off x="2247" y="3241"/>
                <a:ext cx="1" cy="50"/>
              </a:xfrm>
              <a:prstGeom prst="line">
                <a:avLst/>
              </a:prstGeom>
              <a:noFill/>
              <a:ln w="9525">
                <a:solidFill>
                  <a:srgbClr val="000000"/>
                </a:solidFill>
                <a:round/>
                <a:headEnd/>
                <a:tailEnd/>
              </a:ln>
            </p:spPr>
            <p:txBody>
              <a:bodyPr/>
              <a:lstStyle/>
              <a:p>
                <a:endParaRPr lang="en-US"/>
              </a:p>
            </p:txBody>
          </p:sp>
          <p:sp>
            <p:nvSpPr>
              <p:cNvPr id="1300497" name="Line 17"/>
              <p:cNvSpPr>
                <a:spLocks noChangeShapeType="1"/>
              </p:cNvSpPr>
              <p:nvPr/>
            </p:nvSpPr>
            <p:spPr bwMode="auto">
              <a:xfrm flipV="1">
                <a:off x="2639" y="3241"/>
                <a:ext cx="1" cy="50"/>
              </a:xfrm>
              <a:prstGeom prst="line">
                <a:avLst/>
              </a:prstGeom>
              <a:noFill/>
              <a:ln w="9525">
                <a:solidFill>
                  <a:srgbClr val="000000"/>
                </a:solidFill>
                <a:round/>
                <a:headEnd/>
                <a:tailEnd/>
              </a:ln>
            </p:spPr>
            <p:txBody>
              <a:bodyPr/>
              <a:lstStyle/>
              <a:p>
                <a:endParaRPr lang="en-US"/>
              </a:p>
            </p:txBody>
          </p:sp>
          <p:sp>
            <p:nvSpPr>
              <p:cNvPr id="1300498" name="Line 18"/>
              <p:cNvSpPr>
                <a:spLocks noChangeShapeType="1"/>
              </p:cNvSpPr>
              <p:nvPr/>
            </p:nvSpPr>
            <p:spPr bwMode="auto">
              <a:xfrm flipV="1">
                <a:off x="2975" y="3241"/>
                <a:ext cx="1" cy="50"/>
              </a:xfrm>
              <a:prstGeom prst="line">
                <a:avLst/>
              </a:prstGeom>
              <a:noFill/>
              <a:ln w="9525">
                <a:solidFill>
                  <a:srgbClr val="000000"/>
                </a:solidFill>
                <a:round/>
                <a:headEnd/>
                <a:tailEnd/>
              </a:ln>
            </p:spPr>
            <p:txBody>
              <a:bodyPr/>
              <a:lstStyle/>
              <a:p>
                <a:endParaRPr lang="en-US"/>
              </a:p>
            </p:txBody>
          </p:sp>
          <p:sp>
            <p:nvSpPr>
              <p:cNvPr id="1300499" name="Line 19"/>
              <p:cNvSpPr>
                <a:spLocks noChangeShapeType="1"/>
              </p:cNvSpPr>
              <p:nvPr/>
            </p:nvSpPr>
            <p:spPr bwMode="auto">
              <a:xfrm flipV="1">
                <a:off x="3312" y="3241"/>
                <a:ext cx="1" cy="50"/>
              </a:xfrm>
              <a:prstGeom prst="line">
                <a:avLst/>
              </a:prstGeom>
              <a:noFill/>
              <a:ln w="9525">
                <a:solidFill>
                  <a:srgbClr val="000000"/>
                </a:solidFill>
                <a:round/>
                <a:headEnd/>
                <a:tailEnd/>
              </a:ln>
            </p:spPr>
            <p:txBody>
              <a:bodyPr/>
              <a:lstStyle/>
              <a:p>
                <a:endParaRPr lang="en-US"/>
              </a:p>
            </p:txBody>
          </p:sp>
          <p:sp>
            <p:nvSpPr>
              <p:cNvPr id="1300500" name="Line 20"/>
              <p:cNvSpPr>
                <a:spLocks noChangeShapeType="1"/>
              </p:cNvSpPr>
              <p:nvPr/>
            </p:nvSpPr>
            <p:spPr bwMode="auto">
              <a:xfrm flipV="1">
                <a:off x="3695" y="3241"/>
                <a:ext cx="1" cy="50"/>
              </a:xfrm>
              <a:prstGeom prst="line">
                <a:avLst/>
              </a:prstGeom>
              <a:noFill/>
              <a:ln w="9525">
                <a:solidFill>
                  <a:srgbClr val="000000"/>
                </a:solidFill>
                <a:round/>
                <a:headEnd/>
                <a:tailEnd/>
              </a:ln>
            </p:spPr>
            <p:txBody>
              <a:bodyPr/>
              <a:lstStyle/>
              <a:p>
                <a:endParaRPr lang="en-US"/>
              </a:p>
            </p:txBody>
          </p:sp>
          <p:sp>
            <p:nvSpPr>
              <p:cNvPr id="1300501" name="Line 21"/>
              <p:cNvSpPr>
                <a:spLocks noChangeShapeType="1"/>
              </p:cNvSpPr>
              <p:nvPr/>
            </p:nvSpPr>
            <p:spPr bwMode="auto">
              <a:xfrm flipV="1">
                <a:off x="4031" y="3241"/>
                <a:ext cx="1" cy="50"/>
              </a:xfrm>
              <a:prstGeom prst="line">
                <a:avLst/>
              </a:prstGeom>
              <a:noFill/>
              <a:ln w="9525">
                <a:solidFill>
                  <a:srgbClr val="000000"/>
                </a:solidFill>
                <a:round/>
                <a:headEnd/>
                <a:tailEnd/>
              </a:ln>
            </p:spPr>
            <p:txBody>
              <a:bodyPr/>
              <a:lstStyle/>
              <a:p>
                <a:endParaRPr lang="en-US"/>
              </a:p>
            </p:txBody>
          </p:sp>
          <p:sp>
            <p:nvSpPr>
              <p:cNvPr id="1300502" name="Line 22"/>
              <p:cNvSpPr>
                <a:spLocks noChangeShapeType="1"/>
              </p:cNvSpPr>
              <p:nvPr/>
            </p:nvSpPr>
            <p:spPr bwMode="auto">
              <a:xfrm flipV="1">
                <a:off x="4367" y="3241"/>
                <a:ext cx="1" cy="50"/>
              </a:xfrm>
              <a:prstGeom prst="line">
                <a:avLst/>
              </a:prstGeom>
              <a:noFill/>
              <a:ln w="9525">
                <a:solidFill>
                  <a:srgbClr val="000000"/>
                </a:solidFill>
                <a:round/>
                <a:headEnd/>
                <a:tailEnd/>
              </a:ln>
            </p:spPr>
            <p:txBody>
              <a:bodyPr/>
              <a:lstStyle/>
              <a:p>
                <a:endParaRPr lang="en-US"/>
              </a:p>
            </p:txBody>
          </p:sp>
          <p:sp>
            <p:nvSpPr>
              <p:cNvPr id="1300503" name="Line 23"/>
              <p:cNvSpPr>
                <a:spLocks noChangeShapeType="1"/>
              </p:cNvSpPr>
              <p:nvPr/>
            </p:nvSpPr>
            <p:spPr bwMode="auto">
              <a:xfrm flipV="1">
                <a:off x="4656" y="3210"/>
                <a:ext cx="0" cy="96"/>
              </a:xfrm>
              <a:prstGeom prst="line">
                <a:avLst/>
              </a:prstGeom>
              <a:noFill/>
              <a:ln w="9525">
                <a:solidFill>
                  <a:srgbClr val="000000"/>
                </a:solidFill>
                <a:round/>
                <a:headEnd/>
                <a:tailEnd/>
              </a:ln>
            </p:spPr>
            <p:txBody>
              <a:bodyPr/>
              <a:lstStyle/>
              <a:p>
                <a:endParaRPr lang="en-US"/>
              </a:p>
            </p:txBody>
          </p:sp>
          <p:sp>
            <p:nvSpPr>
              <p:cNvPr id="1300504" name="Line 24"/>
              <p:cNvSpPr>
                <a:spLocks noChangeShapeType="1"/>
              </p:cNvSpPr>
              <p:nvPr/>
            </p:nvSpPr>
            <p:spPr bwMode="auto">
              <a:xfrm>
                <a:off x="1866" y="957"/>
                <a:ext cx="1" cy="2309"/>
              </a:xfrm>
              <a:prstGeom prst="line">
                <a:avLst/>
              </a:prstGeom>
              <a:noFill/>
              <a:ln w="9525">
                <a:solidFill>
                  <a:srgbClr val="000000"/>
                </a:solidFill>
                <a:round/>
                <a:headEnd/>
                <a:tailEnd/>
              </a:ln>
            </p:spPr>
            <p:txBody>
              <a:bodyPr/>
              <a:lstStyle/>
              <a:p>
                <a:endParaRPr lang="en-US"/>
              </a:p>
            </p:txBody>
          </p:sp>
          <p:sp>
            <p:nvSpPr>
              <p:cNvPr id="1300505" name="Line 25"/>
              <p:cNvSpPr>
                <a:spLocks noChangeShapeType="1"/>
              </p:cNvSpPr>
              <p:nvPr/>
            </p:nvSpPr>
            <p:spPr bwMode="auto">
              <a:xfrm>
                <a:off x="1842" y="3266"/>
                <a:ext cx="48" cy="1"/>
              </a:xfrm>
              <a:prstGeom prst="line">
                <a:avLst/>
              </a:prstGeom>
              <a:noFill/>
              <a:ln w="9525">
                <a:solidFill>
                  <a:srgbClr val="000000"/>
                </a:solidFill>
                <a:round/>
                <a:headEnd/>
                <a:tailEnd/>
              </a:ln>
            </p:spPr>
            <p:txBody>
              <a:bodyPr/>
              <a:lstStyle/>
              <a:p>
                <a:endParaRPr lang="en-US"/>
              </a:p>
            </p:txBody>
          </p:sp>
          <p:sp>
            <p:nvSpPr>
              <p:cNvPr id="1300506" name="Line 26"/>
              <p:cNvSpPr>
                <a:spLocks noChangeShapeType="1"/>
              </p:cNvSpPr>
              <p:nvPr/>
            </p:nvSpPr>
            <p:spPr bwMode="auto">
              <a:xfrm>
                <a:off x="1842" y="957"/>
                <a:ext cx="48" cy="1"/>
              </a:xfrm>
              <a:prstGeom prst="line">
                <a:avLst/>
              </a:prstGeom>
              <a:noFill/>
              <a:ln w="9525">
                <a:solidFill>
                  <a:srgbClr val="000000"/>
                </a:solidFill>
                <a:round/>
                <a:headEnd/>
                <a:tailEnd/>
              </a:ln>
            </p:spPr>
            <p:txBody>
              <a:bodyPr/>
              <a:lstStyle/>
              <a:p>
                <a:endParaRPr lang="en-US"/>
              </a:p>
            </p:txBody>
          </p:sp>
          <p:sp>
            <p:nvSpPr>
              <p:cNvPr id="1300507" name="Rectangle 27"/>
              <p:cNvSpPr>
                <a:spLocks noChangeArrowheads="1"/>
              </p:cNvSpPr>
              <p:nvPr/>
            </p:nvSpPr>
            <p:spPr bwMode="auto">
              <a:xfrm>
                <a:off x="1842" y="3334"/>
                <a:ext cx="50" cy="77"/>
              </a:xfrm>
              <a:prstGeom prst="rect">
                <a:avLst/>
              </a:prstGeom>
              <a:noFill/>
              <a:ln w="9525">
                <a:noFill/>
                <a:miter lim="800000"/>
                <a:headEnd/>
                <a:tailEnd/>
              </a:ln>
            </p:spPr>
            <p:txBody>
              <a:bodyPr wrap="none" lIns="0" tIns="0" rIns="0" bIns="0">
                <a:spAutoFit/>
              </a:bodyPr>
              <a:lstStyle/>
              <a:p>
                <a:pPr algn="l"/>
                <a:r>
                  <a:rPr lang="en-US" sz="1000">
                    <a:solidFill>
                      <a:srgbClr val="000000"/>
                    </a:solidFill>
                    <a:latin typeface="Arial Black" pitchFamily="34" charset="0"/>
                  </a:rPr>
                  <a:t>0</a:t>
                </a:r>
                <a:endParaRPr lang="en-US" sz="1800">
                  <a:solidFill>
                    <a:schemeClr val="tx1"/>
                  </a:solidFill>
                  <a:latin typeface="Arial" charset="0"/>
                </a:endParaRPr>
              </a:p>
            </p:txBody>
          </p:sp>
          <p:sp>
            <p:nvSpPr>
              <p:cNvPr id="1300508" name="Rectangle 28"/>
              <p:cNvSpPr>
                <a:spLocks noChangeArrowheads="1"/>
              </p:cNvSpPr>
              <p:nvPr/>
            </p:nvSpPr>
            <p:spPr bwMode="auto">
              <a:xfrm>
                <a:off x="2166" y="3298"/>
                <a:ext cx="175" cy="77"/>
              </a:xfrm>
              <a:prstGeom prst="rect">
                <a:avLst/>
              </a:prstGeom>
              <a:noFill/>
              <a:ln w="9525">
                <a:noFill/>
                <a:miter lim="800000"/>
                <a:headEnd/>
                <a:tailEnd/>
              </a:ln>
            </p:spPr>
            <p:txBody>
              <a:bodyPr wrap="none" lIns="0" tIns="0" rIns="0" bIns="0">
                <a:spAutoFit/>
              </a:bodyPr>
              <a:lstStyle/>
              <a:p>
                <a:pPr algn="l"/>
                <a:r>
                  <a:rPr lang="en-US" sz="1000">
                    <a:solidFill>
                      <a:srgbClr val="000000"/>
                    </a:solidFill>
                    <a:latin typeface="Arial Black" pitchFamily="34" charset="0"/>
                  </a:rPr>
                  <a:t>10%</a:t>
                </a:r>
                <a:endParaRPr lang="en-US" sz="1800">
                  <a:solidFill>
                    <a:schemeClr val="tx1"/>
                  </a:solidFill>
                  <a:latin typeface="Arial" charset="0"/>
                </a:endParaRPr>
              </a:p>
            </p:txBody>
          </p:sp>
          <p:sp>
            <p:nvSpPr>
              <p:cNvPr id="1300509" name="Rectangle 29"/>
              <p:cNvSpPr>
                <a:spLocks noChangeArrowheads="1"/>
              </p:cNvSpPr>
              <p:nvPr/>
            </p:nvSpPr>
            <p:spPr bwMode="auto">
              <a:xfrm>
                <a:off x="2566" y="3304"/>
                <a:ext cx="175" cy="77"/>
              </a:xfrm>
              <a:prstGeom prst="rect">
                <a:avLst/>
              </a:prstGeom>
              <a:noFill/>
              <a:ln w="9525">
                <a:noFill/>
                <a:miter lim="800000"/>
                <a:headEnd/>
                <a:tailEnd/>
              </a:ln>
            </p:spPr>
            <p:txBody>
              <a:bodyPr wrap="none" lIns="0" tIns="0" rIns="0" bIns="0">
                <a:spAutoFit/>
              </a:bodyPr>
              <a:lstStyle/>
              <a:p>
                <a:pPr algn="l"/>
                <a:r>
                  <a:rPr lang="en-US" sz="1000">
                    <a:solidFill>
                      <a:srgbClr val="000000"/>
                    </a:solidFill>
                    <a:latin typeface="Arial Black" pitchFamily="34" charset="0"/>
                  </a:rPr>
                  <a:t>20%</a:t>
                </a:r>
                <a:endParaRPr lang="en-US" sz="1800">
                  <a:solidFill>
                    <a:schemeClr val="tx1"/>
                  </a:solidFill>
                  <a:latin typeface="Arial" charset="0"/>
                </a:endParaRPr>
              </a:p>
            </p:txBody>
          </p:sp>
          <p:sp>
            <p:nvSpPr>
              <p:cNvPr id="1300510" name="Rectangle 30"/>
              <p:cNvSpPr>
                <a:spLocks noChangeArrowheads="1"/>
              </p:cNvSpPr>
              <p:nvPr/>
            </p:nvSpPr>
            <p:spPr bwMode="auto">
              <a:xfrm>
                <a:off x="2910" y="3304"/>
                <a:ext cx="175" cy="77"/>
              </a:xfrm>
              <a:prstGeom prst="rect">
                <a:avLst/>
              </a:prstGeom>
              <a:noFill/>
              <a:ln w="9525">
                <a:noFill/>
                <a:miter lim="800000"/>
                <a:headEnd/>
                <a:tailEnd/>
              </a:ln>
            </p:spPr>
            <p:txBody>
              <a:bodyPr wrap="none" lIns="0" tIns="0" rIns="0" bIns="0">
                <a:spAutoFit/>
              </a:bodyPr>
              <a:lstStyle/>
              <a:p>
                <a:pPr algn="l"/>
                <a:r>
                  <a:rPr lang="en-US" sz="1000">
                    <a:solidFill>
                      <a:srgbClr val="000000"/>
                    </a:solidFill>
                    <a:latin typeface="Arial Black" pitchFamily="34" charset="0"/>
                  </a:rPr>
                  <a:t>30%</a:t>
                </a:r>
                <a:endParaRPr lang="en-US" sz="1800">
                  <a:solidFill>
                    <a:schemeClr val="tx1"/>
                  </a:solidFill>
                  <a:latin typeface="Arial" charset="0"/>
                </a:endParaRPr>
              </a:p>
            </p:txBody>
          </p:sp>
          <p:sp>
            <p:nvSpPr>
              <p:cNvPr id="1300511" name="Rectangle 31"/>
              <p:cNvSpPr>
                <a:spLocks noChangeArrowheads="1"/>
              </p:cNvSpPr>
              <p:nvPr/>
            </p:nvSpPr>
            <p:spPr bwMode="auto">
              <a:xfrm>
                <a:off x="3240" y="3304"/>
                <a:ext cx="175" cy="77"/>
              </a:xfrm>
              <a:prstGeom prst="rect">
                <a:avLst/>
              </a:prstGeom>
              <a:noFill/>
              <a:ln w="9525">
                <a:noFill/>
                <a:miter lim="800000"/>
                <a:headEnd/>
                <a:tailEnd/>
              </a:ln>
            </p:spPr>
            <p:txBody>
              <a:bodyPr wrap="none" lIns="0" tIns="0" rIns="0" bIns="0">
                <a:spAutoFit/>
              </a:bodyPr>
              <a:lstStyle/>
              <a:p>
                <a:pPr algn="l"/>
                <a:r>
                  <a:rPr lang="en-US" sz="1000">
                    <a:solidFill>
                      <a:srgbClr val="000000"/>
                    </a:solidFill>
                    <a:latin typeface="Arial Black" pitchFamily="34" charset="0"/>
                  </a:rPr>
                  <a:t>40%</a:t>
                </a:r>
                <a:endParaRPr lang="en-US" sz="1800">
                  <a:solidFill>
                    <a:schemeClr val="tx1"/>
                  </a:solidFill>
                  <a:latin typeface="Arial" charset="0"/>
                </a:endParaRPr>
              </a:p>
            </p:txBody>
          </p:sp>
          <p:sp>
            <p:nvSpPr>
              <p:cNvPr id="1300512" name="Rectangle 32"/>
              <p:cNvSpPr>
                <a:spLocks noChangeArrowheads="1"/>
              </p:cNvSpPr>
              <p:nvPr/>
            </p:nvSpPr>
            <p:spPr bwMode="auto">
              <a:xfrm>
                <a:off x="3612" y="3310"/>
                <a:ext cx="175" cy="77"/>
              </a:xfrm>
              <a:prstGeom prst="rect">
                <a:avLst/>
              </a:prstGeom>
              <a:noFill/>
              <a:ln w="9525">
                <a:noFill/>
                <a:miter lim="800000"/>
                <a:headEnd/>
                <a:tailEnd/>
              </a:ln>
            </p:spPr>
            <p:txBody>
              <a:bodyPr wrap="none" lIns="0" tIns="0" rIns="0" bIns="0">
                <a:spAutoFit/>
              </a:bodyPr>
              <a:lstStyle/>
              <a:p>
                <a:pPr algn="l"/>
                <a:r>
                  <a:rPr lang="en-US" sz="1000">
                    <a:solidFill>
                      <a:srgbClr val="000000"/>
                    </a:solidFill>
                    <a:latin typeface="Arial Black" pitchFamily="34" charset="0"/>
                  </a:rPr>
                  <a:t>50%</a:t>
                </a:r>
                <a:endParaRPr lang="en-US" sz="1800">
                  <a:solidFill>
                    <a:schemeClr val="tx1"/>
                  </a:solidFill>
                  <a:latin typeface="Arial" charset="0"/>
                </a:endParaRPr>
              </a:p>
            </p:txBody>
          </p:sp>
          <p:sp>
            <p:nvSpPr>
              <p:cNvPr id="1300513" name="Rectangle 33"/>
              <p:cNvSpPr>
                <a:spLocks noChangeArrowheads="1"/>
              </p:cNvSpPr>
              <p:nvPr/>
            </p:nvSpPr>
            <p:spPr bwMode="auto">
              <a:xfrm>
                <a:off x="3966" y="3310"/>
                <a:ext cx="175" cy="77"/>
              </a:xfrm>
              <a:prstGeom prst="rect">
                <a:avLst/>
              </a:prstGeom>
              <a:noFill/>
              <a:ln w="9525">
                <a:noFill/>
                <a:miter lim="800000"/>
                <a:headEnd/>
                <a:tailEnd/>
              </a:ln>
            </p:spPr>
            <p:txBody>
              <a:bodyPr wrap="none" lIns="0" tIns="0" rIns="0" bIns="0">
                <a:spAutoFit/>
              </a:bodyPr>
              <a:lstStyle/>
              <a:p>
                <a:pPr algn="l"/>
                <a:r>
                  <a:rPr lang="en-US" sz="1000">
                    <a:solidFill>
                      <a:srgbClr val="000000"/>
                    </a:solidFill>
                    <a:latin typeface="Arial Black" pitchFamily="34" charset="0"/>
                  </a:rPr>
                  <a:t>60%</a:t>
                </a:r>
                <a:endParaRPr lang="en-US" sz="1800">
                  <a:solidFill>
                    <a:schemeClr val="tx1"/>
                  </a:solidFill>
                  <a:latin typeface="Arial" charset="0"/>
                </a:endParaRPr>
              </a:p>
            </p:txBody>
          </p:sp>
          <p:sp>
            <p:nvSpPr>
              <p:cNvPr id="1300514" name="Rectangle 34"/>
              <p:cNvSpPr>
                <a:spLocks noChangeArrowheads="1"/>
              </p:cNvSpPr>
              <p:nvPr/>
            </p:nvSpPr>
            <p:spPr bwMode="auto">
              <a:xfrm>
                <a:off x="4276" y="3312"/>
                <a:ext cx="176" cy="77"/>
              </a:xfrm>
              <a:prstGeom prst="rect">
                <a:avLst/>
              </a:prstGeom>
              <a:noFill/>
              <a:ln w="9525">
                <a:noFill/>
                <a:miter lim="800000"/>
                <a:headEnd/>
                <a:tailEnd/>
              </a:ln>
            </p:spPr>
            <p:txBody>
              <a:bodyPr wrap="none" lIns="0" tIns="0" rIns="0" bIns="0">
                <a:spAutoFit/>
              </a:bodyPr>
              <a:lstStyle/>
              <a:p>
                <a:pPr algn="l"/>
                <a:r>
                  <a:rPr lang="en-US" sz="1000">
                    <a:solidFill>
                      <a:srgbClr val="000000"/>
                    </a:solidFill>
                    <a:latin typeface="Arial Black" pitchFamily="34" charset="0"/>
                  </a:rPr>
                  <a:t>70%</a:t>
                </a:r>
                <a:endParaRPr lang="en-US" sz="1800">
                  <a:solidFill>
                    <a:schemeClr val="tx1"/>
                  </a:solidFill>
                  <a:latin typeface="Arial" charset="0"/>
                </a:endParaRPr>
              </a:p>
            </p:txBody>
          </p:sp>
          <p:sp>
            <p:nvSpPr>
              <p:cNvPr id="1300515" name="Rectangle 35"/>
              <p:cNvSpPr>
                <a:spLocks noChangeArrowheads="1"/>
              </p:cNvSpPr>
              <p:nvPr/>
            </p:nvSpPr>
            <p:spPr bwMode="auto">
              <a:xfrm>
                <a:off x="4608" y="3312"/>
                <a:ext cx="175" cy="77"/>
              </a:xfrm>
              <a:prstGeom prst="rect">
                <a:avLst/>
              </a:prstGeom>
              <a:noFill/>
              <a:ln w="9525">
                <a:noFill/>
                <a:miter lim="800000"/>
                <a:headEnd/>
                <a:tailEnd/>
              </a:ln>
            </p:spPr>
            <p:txBody>
              <a:bodyPr wrap="none" lIns="0" tIns="0" rIns="0" bIns="0">
                <a:spAutoFit/>
              </a:bodyPr>
              <a:lstStyle/>
              <a:p>
                <a:pPr algn="l"/>
                <a:r>
                  <a:rPr lang="en-US" sz="1000">
                    <a:solidFill>
                      <a:srgbClr val="000000"/>
                    </a:solidFill>
                    <a:latin typeface="Arial Black" pitchFamily="34" charset="0"/>
                  </a:rPr>
                  <a:t>80%</a:t>
                </a:r>
                <a:endParaRPr lang="en-US" sz="1800">
                  <a:solidFill>
                    <a:schemeClr val="tx1"/>
                  </a:solidFill>
                  <a:latin typeface="Arial" charset="0"/>
                </a:endParaRPr>
              </a:p>
            </p:txBody>
          </p:sp>
          <p:sp>
            <p:nvSpPr>
              <p:cNvPr id="1300516" name="Rectangle 36"/>
              <p:cNvSpPr>
                <a:spLocks noChangeArrowheads="1"/>
              </p:cNvSpPr>
              <p:nvPr/>
            </p:nvSpPr>
            <p:spPr bwMode="auto">
              <a:xfrm>
                <a:off x="1476" y="3121"/>
                <a:ext cx="314" cy="77"/>
              </a:xfrm>
              <a:prstGeom prst="rect">
                <a:avLst/>
              </a:prstGeom>
              <a:noFill/>
              <a:ln w="9525">
                <a:noFill/>
                <a:miter lim="800000"/>
                <a:headEnd/>
                <a:tailEnd/>
              </a:ln>
            </p:spPr>
            <p:txBody>
              <a:bodyPr wrap="none" lIns="0" tIns="0" rIns="0" bIns="0">
                <a:spAutoFit/>
              </a:bodyPr>
              <a:lstStyle/>
              <a:p>
                <a:pPr algn="l"/>
                <a:r>
                  <a:rPr lang="en-US" sz="1000">
                    <a:solidFill>
                      <a:srgbClr val="000000"/>
                    </a:solidFill>
                    <a:latin typeface="Arial Black" pitchFamily="34" charset="0"/>
                  </a:rPr>
                  <a:t> </a:t>
                </a:r>
                <a:r>
                  <a:rPr lang="en-US" sz="1000">
                    <a:solidFill>
                      <a:srgbClr val="000000"/>
                    </a:solidFill>
                    <a:latin typeface="Arial" charset="0"/>
                  </a:rPr>
                  <a:t>OPC DA</a:t>
                </a:r>
                <a:endParaRPr lang="en-US" sz="1000">
                  <a:solidFill>
                    <a:schemeClr val="tx1"/>
                  </a:solidFill>
                  <a:latin typeface="Arial" charset="0"/>
                </a:endParaRPr>
              </a:p>
            </p:txBody>
          </p:sp>
          <p:sp>
            <p:nvSpPr>
              <p:cNvPr id="1300517" name="Rectangle 37"/>
              <p:cNvSpPr>
                <a:spLocks noChangeArrowheads="1"/>
              </p:cNvSpPr>
              <p:nvPr/>
            </p:nvSpPr>
            <p:spPr bwMode="auto">
              <a:xfrm>
                <a:off x="1288" y="2352"/>
                <a:ext cx="493" cy="77"/>
              </a:xfrm>
              <a:prstGeom prst="rect">
                <a:avLst/>
              </a:prstGeom>
              <a:noFill/>
              <a:ln w="9525">
                <a:noFill/>
                <a:miter lim="800000"/>
                <a:headEnd/>
                <a:tailEnd/>
              </a:ln>
            </p:spPr>
            <p:txBody>
              <a:bodyPr wrap="none" lIns="0" tIns="0" rIns="0" bIns="0">
                <a:spAutoFit/>
              </a:bodyPr>
              <a:lstStyle/>
              <a:p>
                <a:pPr algn="l"/>
                <a:r>
                  <a:rPr lang="en-US" sz="1000">
                    <a:solidFill>
                      <a:srgbClr val="000000"/>
                    </a:solidFill>
                    <a:latin typeface="Arial Black" pitchFamily="34" charset="0"/>
                  </a:rPr>
                  <a:t> </a:t>
                </a:r>
                <a:r>
                  <a:rPr lang="en-US" sz="1000">
                    <a:solidFill>
                      <a:srgbClr val="000000"/>
                    </a:solidFill>
                    <a:latin typeface="Arial" charset="0"/>
                  </a:rPr>
                  <a:t>OPC XML-DA</a:t>
                </a:r>
                <a:endParaRPr lang="en-US" sz="1000">
                  <a:solidFill>
                    <a:schemeClr val="tx1"/>
                  </a:solidFill>
                  <a:latin typeface="Arial" charset="0"/>
                </a:endParaRPr>
              </a:p>
            </p:txBody>
          </p:sp>
          <p:sp>
            <p:nvSpPr>
              <p:cNvPr id="1300518" name="Rectangle 38"/>
              <p:cNvSpPr>
                <a:spLocks noChangeArrowheads="1"/>
              </p:cNvSpPr>
              <p:nvPr/>
            </p:nvSpPr>
            <p:spPr bwMode="auto">
              <a:xfrm>
                <a:off x="1458" y="2072"/>
                <a:ext cx="314" cy="77"/>
              </a:xfrm>
              <a:prstGeom prst="rect">
                <a:avLst/>
              </a:prstGeom>
              <a:noFill/>
              <a:ln w="9525">
                <a:noFill/>
                <a:miter lim="800000"/>
                <a:headEnd/>
                <a:tailEnd/>
              </a:ln>
            </p:spPr>
            <p:txBody>
              <a:bodyPr wrap="none" lIns="0" tIns="0" rIns="0" bIns="0">
                <a:spAutoFit/>
              </a:bodyPr>
              <a:lstStyle/>
              <a:p>
                <a:pPr algn="l"/>
                <a:r>
                  <a:rPr lang="en-US" sz="1000">
                    <a:solidFill>
                      <a:srgbClr val="000000"/>
                    </a:solidFill>
                    <a:latin typeface="Arial Black" pitchFamily="34" charset="0"/>
                  </a:rPr>
                  <a:t> </a:t>
                </a:r>
                <a:r>
                  <a:rPr lang="en-US" sz="1000">
                    <a:solidFill>
                      <a:srgbClr val="000000"/>
                    </a:solidFill>
                    <a:latin typeface="Arial" charset="0"/>
                  </a:rPr>
                  <a:t>OPC DX</a:t>
                </a:r>
                <a:endParaRPr lang="en-US" sz="1000">
                  <a:solidFill>
                    <a:schemeClr val="tx1"/>
                  </a:solidFill>
                  <a:latin typeface="Arial" charset="0"/>
                </a:endParaRPr>
              </a:p>
            </p:txBody>
          </p:sp>
          <p:sp>
            <p:nvSpPr>
              <p:cNvPr id="1300519" name="Rectangle 39"/>
              <p:cNvSpPr>
                <a:spLocks noChangeArrowheads="1"/>
              </p:cNvSpPr>
              <p:nvPr/>
            </p:nvSpPr>
            <p:spPr bwMode="auto">
              <a:xfrm>
                <a:off x="1424" y="2600"/>
                <a:ext cx="359" cy="77"/>
              </a:xfrm>
              <a:prstGeom prst="rect">
                <a:avLst/>
              </a:prstGeom>
              <a:noFill/>
              <a:ln w="9525">
                <a:noFill/>
                <a:miter lim="800000"/>
                <a:headEnd/>
                <a:tailEnd/>
              </a:ln>
            </p:spPr>
            <p:txBody>
              <a:bodyPr wrap="none" lIns="0" tIns="0" rIns="0" bIns="0">
                <a:spAutoFit/>
              </a:bodyPr>
              <a:lstStyle/>
              <a:p>
                <a:pPr algn="l"/>
                <a:r>
                  <a:rPr lang="en-US" sz="1000">
                    <a:solidFill>
                      <a:srgbClr val="000000"/>
                    </a:solidFill>
                    <a:latin typeface="Arial Black" pitchFamily="34" charset="0"/>
                  </a:rPr>
                  <a:t> </a:t>
                </a:r>
                <a:r>
                  <a:rPr lang="en-US" sz="1000">
                    <a:solidFill>
                      <a:srgbClr val="000000"/>
                    </a:solidFill>
                    <a:latin typeface="Arial" charset="0"/>
                  </a:rPr>
                  <a:t>OPC A&amp;E</a:t>
                </a:r>
                <a:endParaRPr lang="en-US" sz="1000">
                  <a:solidFill>
                    <a:schemeClr val="tx1"/>
                  </a:solidFill>
                  <a:latin typeface="Arial" charset="0"/>
                </a:endParaRPr>
              </a:p>
            </p:txBody>
          </p:sp>
          <p:sp>
            <p:nvSpPr>
              <p:cNvPr id="1300520" name="Rectangle 40"/>
              <p:cNvSpPr>
                <a:spLocks noChangeArrowheads="1"/>
              </p:cNvSpPr>
              <p:nvPr/>
            </p:nvSpPr>
            <p:spPr bwMode="auto">
              <a:xfrm>
                <a:off x="1416" y="2864"/>
                <a:ext cx="368" cy="77"/>
              </a:xfrm>
              <a:prstGeom prst="rect">
                <a:avLst/>
              </a:prstGeom>
              <a:noFill/>
              <a:ln w="9525">
                <a:noFill/>
                <a:miter lim="800000"/>
                <a:headEnd/>
                <a:tailEnd/>
              </a:ln>
            </p:spPr>
            <p:txBody>
              <a:bodyPr wrap="none" lIns="0" tIns="0" rIns="0" bIns="0">
                <a:spAutoFit/>
              </a:bodyPr>
              <a:lstStyle/>
              <a:p>
                <a:pPr algn="l"/>
                <a:r>
                  <a:rPr lang="en-US" sz="1000">
                    <a:solidFill>
                      <a:srgbClr val="000000"/>
                    </a:solidFill>
                    <a:latin typeface="Arial Black" pitchFamily="34" charset="0"/>
                  </a:rPr>
                  <a:t> </a:t>
                </a:r>
                <a:r>
                  <a:rPr lang="en-US" sz="1000">
                    <a:solidFill>
                      <a:srgbClr val="000000"/>
                    </a:solidFill>
                    <a:latin typeface="Arial" charset="0"/>
                  </a:rPr>
                  <a:t>OPC HDA</a:t>
                </a:r>
                <a:endParaRPr lang="en-US" sz="1000">
                  <a:solidFill>
                    <a:schemeClr val="tx1"/>
                  </a:solidFill>
                  <a:latin typeface="Arial" charset="0"/>
                </a:endParaRPr>
              </a:p>
            </p:txBody>
          </p:sp>
          <p:sp>
            <p:nvSpPr>
              <p:cNvPr id="1300521" name="Rectangle 41"/>
              <p:cNvSpPr>
                <a:spLocks noChangeArrowheads="1"/>
              </p:cNvSpPr>
              <p:nvPr/>
            </p:nvSpPr>
            <p:spPr bwMode="auto">
              <a:xfrm>
                <a:off x="1304" y="1800"/>
                <a:ext cx="480" cy="77"/>
              </a:xfrm>
              <a:prstGeom prst="rect">
                <a:avLst/>
              </a:prstGeom>
              <a:noFill/>
              <a:ln w="9525">
                <a:noFill/>
                <a:miter lim="800000"/>
                <a:headEnd/>
                <a:tailEnd/>
              </a:ln>
            </p:spPr>
            <p:txBody>
              <a:bodyPr wrap="none" lIns="0" tIns="0" rIns="0" bIns="0">
                <a:spAutoFit/>
              </a:bodyPr>
              <a:lstStyle/>
              <a:p>
                <a:pPr algn="l"/>
                <a:r>
                  <a:rPr lang="en-US" sz="1000">
                    <a:solidFill>
                      <a:srgbClr val="000000"/>
                    </a:solidFill>
                    <a:latin typeface="Arial Black" pitchFamily="34" charset="0"/>
                  </a:rPr>
                  <a:t> </a:t>
                </a:r>
                <a:r>
                  <a:rPr lang="en-US" sz="1000">
                    <a:solidFill>
                      <a:srgbClr val="000000"/>
                    </a:solidFill>
                    <a:latin typeface="Arial" charset="0"/>
                  </a:rPr>
                  <a:t>OPC Security</a:t>
                </a:r>
                <a:endParaRPr lang="en-US" sz="1000">
                  <a:solidFill>
                    <a:schemeClr val="tx1"/>
                  </a:solidFill>
                  <a:latin typeface="Arial" charset="0"/>
                </a:endParaRPr>
              </a:p>
            </p:txBody>
          </p:sp>
          <p:sp>
            <p:nvSpPr>
              <p:cNvPr id="1300522" name="Rectangle 42"/>
              <p:cNvSpPr>
                <a:spLocks noChangeArrowheads="1"/>
              </p:cNvSpPr>
              <p:nvPr/>
            </p:nvSpPr>
            <p:spPr bwMode="auto">
              <a:xfrm>
                <a:off x="1430" y="1243"/>
                <a:ext cx="352" cy="77"/>
              </a:xfrm>
              <a:prstGeom prst="rect">
                <a:avLst/>
              </a:prstGeom>
              <a:noFill/>
              <a:ln w="9525">
                <a:noFill/>
                <a:miter lim="800000"/>
                <a:headEnd/>
                <a:tailEnd/>
              </a:ln>
            </p:spPr>
            <p:txBody>
              <a:bodyPr wrap="none" lIns="0" tIns="0" rIns="0" bIns="0">
                <a:spAutoFit/>
              </a:bodyPr>
              <a:lstStyle/>
              <a:p>
                <a:pPr algn="l"/>
                <a:r>
                  <a:rPr lang="en-US" sz="1000">
                    <a:solidFill>
                      <a:srgbClr val="000000"/>
                    </a:solidFill>
                    <a:latin typeface="Arial Black" pitchFamily="34" charset="0"/>
                  </a:rPr>
                  <a:t> </a:t>
                </a:r>
                <a:r>
                  <a:rPr lang="en-US" sz="1000">
                    <a:solidFill>
                      <a:srgbClr val="000000"/>
                    </a:solidFill>
                    <a:latin typeface="Arial" charset="0"/>
                  </a:rPr>
                  <a:t>Don't Use</a:t>
                </a:r>
                <a:endParaRPr lang="en-US" sz="1800">
                  <a:solidFill>
                    <a:schemeClr val="tx1"/>
                  </a:solidFill>
                  <a:latin typeface="Arial" charset="0"/>
                </a:endParaRPr>
              </a:p>
            </p:txBody>
          </p:sp>
          <p:sp>
            <p:nvSpPr>
              <p:cNvPr id="1300523" name="Rectangle 43"/>
              <p:cNvSpPr>
                <a:spLocks noChangeArrowheads="1"/>
              </p:cNvSpPr>
              <p:nvPr/>
            </p:nvSpPr>
            <p:spPr bwMode="auto">
              <a:xfrm>
                <a:off x="1392" y="1520"/>
                <a:ext cx="401" cy="77"/>
              </a:xfrm>
              <a:prstGeom prst="rect">
                <a:avLst/>
              </a:prstGeom>
              <a:noFill/>
              <a:ln w="9525">
                <a:noFill/>
                <a:miter lim="800000"/>
                <a:headEnd/>
                <a:tailEnd/>
              </a:ln>
            </p:spPr>
            <p:txBody>
              <a:bodyPr wrap="none" lIns="0" tIns="0" rIns="0" bIns="0">
                <a:spAutoFit/>
              </a:bodyPr>
              <a:lstStyle/>
              <a:p>
                <a:pPr algn="l"/>
                <a:r>
                  <a:rPr lang="en-US" sz="1000">
                    <a:solidFill>
                      <a:srgbClr val="000000"/>
                    </a:solidFill>
                    <a:latin typeface="Arial Black" pitchFamily="34" charset="0"/>
                  </a:rPr>
                  <a:t> </a:t>
                </a:r>
                <a:r>
                  <a:rPr lang="en-US" sz="1000">
                    <a:solidFill>
                      <a:srgbClr val="000000"/>
                    </a:solidFill>
                    <a:latin typeface="Arial" charset="0"/>
                  </a:rPr>
                  <a:t>OPC Batch</a:t>
                </a:r>
                <a:endParaRPr lang="en-US" sz="1000">
                  <a:solidFill>
                    <a:schemeClr val="tx1"/>
                  </a:solidFill>
                  <a:latin typeface="Arial" charset="0"/>
                </a:endParaRPr>
              </a:p>
            </p:txBody>
          </p:sp>
        </p:grpSp>
        <p:sp>
          <p:nvSpPr>
            <p:cNvPr id="1300524" name="Text Box 44"/>
            <p:cNvSpPr txBox="1">
              <a:spLocks noChangeArrowheads="1"/>
            </p:cNvSpPr>
            <p:nvPr/>
          </p:nvSpPr>
          <p:spPr bwMode="auto">
            <a:xfrm>
              <a:off x="2146" y="3360"/>
              <a:ext cx="3511" cy="170"/>
            </a:xfrm>
            <a:prstGeom prst="rect">
              <a:avLst/>
            </a:prstGeom>
            <a:noFill/>
            <a:ln w="9525">
              <a:noFill/>
              <a:miter lim="800000"/>
              <a:headEnd/>
              <a:tailEnd/>
            </a:ln>
            <a:effectLst/>
          </p:spPr>
          <p:txBody>
            <a:bodyPr wrap="none">
              <a:spAutoFit/>
            </a:bodyPr>
            <a:lstStyle/>
            <a:p>
              <a:r>
                <a:rPr lang="en-US" b="1">
                  <a:solidFill>
                    <a:schemeClr val="accent2"/>
                  </a:solidFill>
                  <a:latin typeface="Arial Black" pitchFamily="34" charset="0"/>
                </a:rPr>
                <a:t>OPC Specification Usage Across Vertical Industries</a:t>
              </a:r>
            </a:p>
          </p:txBody>
        </p:sp>
      </p:grpSp>
      <p:pic>
        <p:nvPicPr>
          <p:cNvPr id="1300525" name="Picture 45" descr="MCEN00630_0000[1]"/>
          <p:cNvPicPr>
            <a:picLocks noChangeAspect="1" noChangeArrowheads="1"/>
          </p:cNvPicPr>
          <p:nvPr/>
        </p:nvPicPr>
        <p:blipFill>
          <a:blip r:embed="rId3" cstate="print"/>
          <a:srcRect/>
          <a:stretch>
            <a:fillRect/>
          </a:stretch>
        </p:blipFill>
        <p:spPr bwMode="auto">
          <a:xfrm>
            <a:off x="5410200" y="1295400"/>
            <a:ext cx="3441700" cy="3468688"/>
          </a:xfrm>
          <a:prstGeom prst="rect">
            <a:avLst/>
          </a:prstGeom>
          <a:noFill/>
        </p:spPr>
      </p:pic>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4578" name="Rectangle 2"/>
          <p:cNvSpPr>
            <a:spLocks noGrp="1" noChangeArrowheads="1"/>
          </p:cNvSpPr>
          <p:nvPr>
            <p:ph type="title"/>
          </p:nvPr>
        </p:nvSpPr>
        <p:spPr/>
        <p:txBody>
          <a:bodyPr/>
          <a:lstStyle/>
          <a:p>
            <a:r>
              <a:rPr lang="en-GB" b="1" dirty="0" smtClean="0"/>
              <a:t>OPC Data Access Problems</a:t>
            </a:r>
          </a:p>
        </p:txBody>
      </p:sp>
      <p:sp>
        <p:nvSpPr>
          <p:cNvPr id="1304579" name="Rectangle 3"/>
          <p:cNvSpPr>
            <a:spLocks noGrp="1" noChangeArrowheads="1"/>
          </p:cNvSpPr>
          <p:nvPr>
            <p:ph type="body" idx="1"/>
          </p:nvPr>
        </p:nvSpPr>
        <p:spPr/>
        <p:txBody>
          <a:bodyPr/>
          <a:lstStyle/>
          <a:p>
            <a:r>
              <a:rPr lang="en-GB" i="1" dirty="0" smtClean="0"/>
              <a:t>Reliability</a:t>
            </a:r>
          </a:p>
          <a:p>
            <a:r>
              <a:rPr lang="en-GB" i="1" dirty="0" smtClean="0"/>
              <a:t>Microsoft DCOM Platform Dependent</a:t>
            </a:r>
          </a:p>
          <a:p>
            <a:r>
              <a:rPr lang="en-GB" i="1" dirty="0" smtClean="0"/>
              <a:t>Complicated to use for embedded devices</a:t>
            </a:r>
          </a:p>
          <a:p>
            <a:pPr lvl="1"/>
            <a:r>
              <a:rPr lang="en-GB" dirty="0" smtClean="0"/>
              <a:t>Almost impossible</a:t>
            </a:r>
          </a:p>
          <a:p>
            <a:r>
              <a:rPr lang="en-GB" i="1" dirty="0" smtClean="0"/>
              <a:t>Certification not mandatory</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4770" name="Rectangle 2"/>
          <p:cNvSpPr>
            <a:spLocks noChangeArrowheads="1"/>
          </p:cNvSpPr>
          <p:nvPr/>
        </p:nvSpPr>
        <p:spPr bwMode="auto">
          <a:xfrm>
            <a:off x="85725" y="2219325"/>
            <a:ext cx="2087563" cy="3081338"/>
          </a:xfrm>
          <a:prstGeom prst="rect">
            <a:avLst/>
          </a:prstGeom>
          <a:solidFill>
            <a:srgbClr val="FFFF99">
              <a:alpha val="80000"/>
            </a:srgbClr>
          </a:solidFill>
          <a:ln w="25400">
            <a:solidFill>
              <a:schemeClr val="tx1"/>
            </a:solidFill>
            <a:miter lim="800000"/>
            <a:headEnd/>
            <a:tailEnd/>
          </a:ln>
          <a:effectLst/>
        </p:spPr>
        <p:txBody>
          <a:bodyPr tIns="0" anchor="ctr"/>
          <a:lstStyle/>
          <a:p>
            <a:r>
              <a:rPr lang="en-US" sz="2000" b="1">
                <a:solidFill>
                  <a:schemeClr val="tx1"/>
                </a:solidFill>
                <a:latin typeface="Arial" charset="0"/>
              </a:rPr>
              <a:t>How Can I Access My Engineering Designs &amp; Reliability Study Data? (</a:t>
            </a:r>
            <a:r>
              <a:rPr lang="en-US" sz="1400" b="1">
                <a:solidFill>
                  <a:schemeClr val="tx1"/>
                </a:solidFill>
              </a:rPr>
              <a:t>P&amp;ID Designs and OEM Component Part Cut Sheet Data)</a:t>
            </a:r>
            <a:r>
              <a:rPr lang="en-US" sz="1400" b="1"/>
              <a:t> </a:t>
            </a:r>
          </a:p>
        </p:txBody>
      </p:sp>
      <p:sp>
        <p:nvSpPr>
          <p:cNvPr id="1824771" name="Rectangle 3"/>
          <p:cNvSpPr>
            <a:spLocks noChangeArrowheads="1"/>
          </p:cNvSpPr>
          <p:nvPr/>
        </p:nvSpPr>
        <p:spPr bwMode="auto">
          <a:xfrm>
            <a:off x="0" y="5613400"/>
            <a:ext cx="9144000" cy="838200"/>
          </a:xfrm>
          <a:prstGeom prst="rect">
            <a:avLst/>
          </a:prstGeom>
          <a:solidFill>
            <a:srgbClr val="FF9966"/>
          </a:solidFill>
          <a:ln w="9525">
            <a:solidFill>
              <a:srgbClr val="FF6600"/>
            </a:solidFill>
            <a:miter lim="800000"/>
            <a:headEnd/>
            <a:tailEnd/>
          </a:ln>
          <a:effectLst/>
        </p:spPr>
        <p:txBody>
          <a:bodyPr wrap="none" anchorCtr="1"/>
          <a:lstStyle/>
          <a:p>
            <a:r>
              <a:rPr kumimoji="1" lang="en-US" sz="1800" b="1">
                <a:solidFill>
                  <a:schemeClr val="tx2"/>
                </a:solidFill>
                <a:latin typeface="Tahoma" pitchFamily="34" charset="0"/>
                <a:ea typeface="ＭＳ Ｐゴシック" pitchFamily="34" charset="-128"/>
              </a:rPr>
              <a:t>How Can My Control Systems, Plant Data Historians &amp; </a:t>
            </a:r>
          </a:p>
          <a:p>
            <a:r>
              <a:rPr kumimoji="1" lang="en-US" sz="1800" b="1">
                <a:solidFill>
                  <a:schemeClr val="tx2"/>
                </a:solidFill>
                <a:latin typeface="Tahoma" pitchFamily="34" charset="0"/>
                <a:ea typeface="ＭＳ Ｐゴシック" pitchFamily="34" charset="-128"/>
              </a:rPr>
              <a:t>Plant Asset Health/Safety/Environmental Systems </a:t>
            </a:r>
          </a:p>
          <a:p>
            <a:r>
              <a:rPr kumimoji="1" lang="en-US" sz="1800" b="1">
                <a:solidFill>
                  <a:schemeClr val="tx2"/>
                </a:solidFill>
                <a:latin typeface="Tahoma" pitchFamily="34" charset="0"/>
                <a:ea typeface="ＭＳ Ｐゴシック" pitchFamily="34" charset="-128"/>
              </a:rPr>
              <a:t>Provide Timely and Relevant Data and Events to all Other Enterprise Systems? </a:t>
            </a:r>
          </a:p>
        </p:txBody>
      </p:sp>
      <p:sp>
        <p:nvSpPr>
          <p:cNvPr id="1824773" name="Rectangle 5"/>
          <p:cNvSpPr>
            <a:spLocks noChangeArrowheads="1"/>
          </p:cNvSpPr>
          <p:nvPr/>
        </p:nvSpPr>
        <p:spPr bwMode="auto">
          <a:xfrm>
            <a:off x="6753225" y="2014538"/>
            <a:ext cx="2290763" cy="3484562"/>
          </a:xfrm>
          <a:prstGeom prst="rect">
            <a:avLst/>
          </a:prstGeom>
          <a:solidFill>
            <a:srgbClr val="D3F5D7"/>
          </a:solidFill>
          <a:ln w="25400">
            <a:solidFill>
              <a:schemeClr val="tx1"/>
            </a:solidFill>
            <a:miter lim="800000"/>
            <a:headEnd/>
            <a:tailEnd/>
          </a:ln>
          <a:effectLst/>
        </p:spPr>
        <p:txBody>
          <a:bodyPr tIns="0" anchor="ctr"/>
          <a:lstStyle/>
          <a:p>
            <a:r>
              <a:rPr lang="en-US" sz="1800" b="1">
                <a:solidFill>
                  <a:schemeClr val="tx1"/>
                </a:solidFill>
                <a:latin typeface="Arial" charset="0"/>
              </a:rPr>
              <a:t>How Can I Make My Maintenance Systems Predictive or Condition-based (CBM)  and Optimize My Maintenance Resources (Labor, Parts, Tools, Utilities)?</a:t>
            </a:r>
            <a:r>
              <a:rPr lang="en-US" sz="2000" b="1">
                <a:solidFill>
                  <a:schemeClr val="tx1"/>
                </a:solidFill>
                <a:latin typeface="Arial" charset="0"/>
              </a:rPr>
              <a:t> </a:t>
            </a:r>
            <a:endParaRPr lang="en-US" b="1">
              <a:solidFill>
                <a:schemeClr val="tx1"/>
              </a:solidFill>
              <a:latin typeface="Arial" charset="0"/>
            </a:endParaRPr>
          </a:p>
        </p:txBody>
      </p:sp>
      <p:sp>
        <p:nvSpPr>
          <p:cNvPr id="1824774" name="Oval 6"/>
          <p:cNvSpPr>
            <a:spLocks noChangeArrowheads="1"/>
          </p:cNvSpPr>
          <p:nvPr/>
        </p:nvSpPr>
        <p:spPr bwMode="auto">
          <a:xfrm>
            <a:off x="3325813" y="2438400"/>
            <a:ext cx="2336800" cy="2286000"/>
          </a:xfrm>
          <a:prstGeom prst="ellipse">
            <a:avLst/>
          </a:prstGeom>
          <a:solidFill>
            <a:srgbClr val="53AB6E"/>
          </a:solidFill>
          <a:ln w="25400">
            <a:solidFill>
              <a:schemeClr val="tx1"/>
            </a:solidFill>
            <a:round/>
            <a:headEnd/>
            <a:tailEnd/>
          </a:ln>
          <a:effectLst/>
        </p:spPr>
        <p:txBody>
          <a:bodyPr tIns="0" anchor="ctr"/>
          <a:lstStyle/>
          <a:p>
            <a:endParaRPr lang="en-US" sz="2000" i="1">
              <a:solidFill>
                <a:schemeClr val="tx1"/>
              </a:solidFill>
              <a:latin typeface="Arial" charset="0"/>
            </a:endParaRPr>
          </a:p>
        </p:txBody>
      </p:sp>
      <p:sp>
        <p:nvSpPr>
          <p:cNvPr id="1824775" name="Text Box 7"/>
          <p:cNvSpPr txBox="1">
            <a:spLocks noChangeArrowheads="1"/>
          </p:cNvSpPr>
          <p:nvPr/>
        </p:nvSpPr>
        <p:spPr bwMode="auto">
          <a:xfrm>
            <a:off x="3511550" y="2903538"/>
            <a:ext cx="2062163" cy="1368425"/>
          </a:xfrm>
          <a:prstGeom prst="rect">
            <a:avLst/>
          </a:prstGeom>
          <a:noFill/>
          <a:ln w="9525">
            <a:noFill/>
            <a:miter lim="800000"/>
            <a:headEnd/>
            <a:tailEnd/>
          </a:ln>
          <a:effectLst/>
        </p:spPr>
        <p:txBody>
          <a:bodyPr>
            <a:spAutoFit/>
          </a:bodyPr>
          <a:lstStyle/>
          <a:p>
            <a:r>
              <a:rPr kumimoji="1" lang="en-US" sz="1400" b="1">
                <a:solidFill>
                  <a:schemeClr val="tx2"/>
                </a:solidFill>
                <a:latin typeface="Arial" charset="0"/>
              </a:rPr>
              <a:t>How Can I Access My Physical Plant Configuration and Installed Equipment Registry Components (Past &amp; Present)?</a:t>
            </a:r>
            <a:endParaRPr lang="en-US" sz="1400" b="1" i="1">
              <a:solidFill>
                <a:schemeClr val="tx1"/>
              </a:solidFill>
              <a:latin typeface="Arial" charset="0"/>
            </a:endParaRPr>
          </a:p>
        </p:txBody>
      </p:sp>
      <p:sp>
        <p:nvSpPr>
          <p:cNvPr id="1824776" name="Rectangle 8"/>
          <p:cNvSpPr>
            <a:spLocks noGrp="1" noChangeArrowheads="1"/>
          </p:cNvSpPr>
          <p:nvPr>
            <p:ph type="title"/>
          </p:nvPr>
        </p:nvSpPr>
        <p:spPr>
          <a:xfrm>
            <a:off x="2352675" y="180975"/>
            <a:ext cx="5822950" cy="657225"/>
          </a:xfrm>
        </p:spPr>
        <p:txBody>
          <a:bodyPr/>
          <a:lstStyle/>
          <a:p>
            <a:r>
              <a:rPr lang="en-US" sz="2400" smtClean="0"/>
              <a:t>Industrial Asset Management </a:t>
            </a:r>
            <a:br>
              <a:rPr lang="en-US" sz="2400" smtClean="0"/>
            </a:br>
            <a:r>
              <a:rPr lang="en-US" sz="2400" smtClean="0"/>
              <a:t>Data Integration Challenges </a:t>
            </a:r>
          </a:p>
        </p:txBody>
      </p:sp>
    </p:spTree>
  </p:cSld>
  <p:clrMapOvr>
    <a:masterClrMapping/>
  </p:clrMapOv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8674" name="Rectangle 2"/>
          <p:cNvSpPr>
            <a:spLocks noGrp="1" noChangeArrowheads="1"/>
          </p:cNvSpPr>
          <p:nvPr>
            <p:ph type="title"/>
          </p:nvPr>
        </p:nvSpPr>
        <p:spPr>
          <a:xfrm>
            <a:off x="2751138" y="309563"/>
            <a:ext cx="6392862" cy="657225"/>
          </a:xfrm>
        </p:spPr>
        <p:txBody>
          <a:bodyPr/>
          <a:lstStyle/>
          <a:p>
            <a:r>
              <a:rPr lang="en-US" b="1" dirty="0" smtClean="0">
                <a:latin typeface="Calibri" pitchFamily="34" charset="0"/>
              </a:rPr>
              <a:t>OPC UA Technology</a:t>
            </a:r>
          </a:p>
        </p:txBody>
      </p:sp>
      <p:sp>
        <p:nvSpPr>
          <p:cNvPr id="1308675" name="Rectangle 3"/>
          <p:cNvSpPr>
            <a:spLocks noGrp="1" noChangeArrowheads="1"/>
          </p:cNvSpPr>
          <p:nvPr>
            <p:ph type="body" idx="1"/>
          </p:nvPr>
        </p:nvSpPr>
        <p:spPr/>
        <p:txBody>
          <a:bodyPr/>
          <a:lstStyle/>
          <a:p>
            <a:r>
              <a:rPr lang="en-US" dirty="0" smtClean="0">
                <a:latin typeface="Calibri" pitchFamily="34" charset="0"/>
              </a:rPr>
              <a:t>Web Services is the key technology enabler for the new architecture and enables deployment of widely dispersed applications across LANs, WANs, Intranets and the Internet.</a:t>
            </a:r>
          </a:p>
        </p:txBody>
      </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925950" y="269222"/>
            <a:ext cx="6392862" cy="657225"/>
          </a:xfrm>
        </p:spPr>
        <p:txBody>
          <a:bodyPr anchor="ctr"/>
          <a:lstStyle/>
          <a:p>
            <a:r>
              <a:rPr lang="en-US" b="1" dirty="0" smtClean="0">
                <a:effectLst>
                  <a:outerShdw blurRad="38100" dist="38100" dir="2700000" algn="tl">
                    <a:srgbClr val="C0C0C0"/>
                  </a:outerShdw>
                </a:effectLst>
              </a:rPr>
              <a:t>Benefits of OPC-UA</a:t>
            </a:r>
          </a:p>
        </p:txBody>
      </p:sp>
      <p:sp>
        <p:nvSpPr>
          <p:cNvPr id="1316867" name="Content Placeholder 2"/>
          <p:cNvSpPr>
            <a:spLocks noGrp="1"/>
          </p:cNvSpPr>
          <p:nvPr>
            <p:ph idx="4294967295"/>
          </p:nvPr>
        </p:nvSpPr>
        <p:spPr>
          <a:xfrm>
            <a:off x="1371600" y="1535113"/>
            <a:ext cx="7772400" cy="4908550"/>
          </a:xfrm>
        </p:spPr>
        <p:txBody>
          <a:bodyPr/>
          <a:lstStyle/>
          <a:p>
            <a:r>
              <a:rPr lang="en-US" sz="2000" dirty="0" smtClean="0"/>
              <a:t>Solving the Problems of OPC - DA, AE, HDA ….</a:t>
            </a:r>
          </a:p>
          <a:p>
            <a:pPr lvl="1"/>
            <a:r>
              <a:rPr lang="en-US" sz="2000" dirty="0" smtClean="0"/>
              <a:t>Solving the Issues of Reliability and Connectivity</a:t>
            </a:r>
          </a:p>
          <a:p>
            <a:pPr lvl="1"/>
            <a:r>
              <a:rPr lang="en-US" sz="2000" dirty="0" smtClean="0"/>
              <a:t>Solving the Complexity of Security</a:t>
            </a:r>
          </a:p>
          <a:p>
            <a:pPr lvl="1"/>
            <a:r>
              <a:rPr lang="en-US" sz="2000" dirty="0" smtClean="0"/>
              <a:t>Overlapping Specifications for Services (&amp; Protocol</a:t>
            </a:r>
          </a:p>
          <a:p>
            <a:r>
              <a:rPr lang="en-US" sz="2000" dirty="0" smtClean="0"/>
              <a:t>Delivering Benefits that the End-users Expect &amp; Demand</a:t>
            </a:r>
          </a:p>
          <a:p>
            <a:pPr lvl="1"/>
            <a:r>
              <a:rPr lang="en-US" sz="2000" dirty="0" smtClean="0"/>
              <a:t>Security Designed and Built in</a:t>
            </a:r>
          </a:p>
          <a:p>
            <a:pPr lvl="1"/>
            <a:r>
              <a:rPr lang="en-US" sz="2000" dirty="0" smtClean="0"/>
              <a:t>Designed For High Performance</a:t>
            </a:r>
          </a:p>
          <a:p>
            <a:pPr lvl="1"/>
            <a:r>
              <a:rPr lang="en-US" sz="2000" dirty="0" smtClean="0"/>
              <a:t>Portability to Embedded Platforms</a:t>
            </a:r>
          </a:p>
          <a:p>
            <a:pPr lvl="1"/>
            <a:r>
              <a:rPr lang="en-US" sz="2000" dirty="0" smtClean="0"/>
              <a:t>Support for Complex Data Types</a:t>
            </a:r>
          </a:p>
          <a:p>
            <a:pPr lvl="1"/>
            <a:r>
              <a:rPr lang="en-US" sz="2000" dirty="0" smtClean="0"/>
              <a:t>Collaboration</a:t>
            </a:r>
          </a:p>
          <a:p>
            <a:pPr lvl="1"/>
            <a:r>
              <a:rPr lang="en-US" sz="2000" dirty="0" smtClean="0"/>
              <a:t>Profiles</a:t>
            </a:r>
          </a:p>
          <a:p>
            <a:pPr lvl="1"/>
            <a:r>
              <a:rPr lang="en-US" sz="2000" dirty="0" smtClean="0"/>
              <a:t>Extensibility &amp; Scalability</a:t>
            </a:r>
          </a:p>
        </p:txBody>
      </p:sp>
      <p:sp>
        <p:nvSpPr>
          <p:cNvPr id="1316868" name="Slide Number Placeholder 3"/>
          <p:cNvSpPr txBox="1">
            <a:spLocks noGrp="1"/>
          </p:cNvSpPr>
          <p:nvPr/>
        </p:nvSpPr>
        <p:spPr bwMode="auto">
          <a:xfrm>
            <a:off x="8736013" y="6553200"/>
            <a:ext cx="404812" cy="158750"/>
          </a:xfrm>
          <a:prstGeom prst="rect">
            <a:avLst/>
          </a:prstGeom>
          <a:noFill/>
          <a:ln w="9525">
            <a:noFill/>
            <a:miter lim="800000"/>
            <a:headEnd/>
            <a:tailEnd/>
          </a:ln>
        </p:spPr>
        <p:txBody>
          <a:bodyPr/>
          <a:lstStyle/>
          <a:p>
            <a:pPr algn="r"/>
            <a:fld id="{5AB53467-BC4C-40F5-9ED5-FC185A68CA85}" type="slidenum">
              <a:rPr lang="en-US" sz="900" b="1">
                <a:solidFill>
                  <a:schemeClr val="tx1"/>
                </a:solidFill>
                <a:latin typeface="Tahoma" pitchFamily="34" charset="0"/>
              </a:rPr>
              <a:pPr algn="r"/>
              <a:t>91</a:t>
            </a:fld>
            <a:endParaRPr lang="en-US" sz="900" b="1">
              <a:solidFill>
                <a:schemeClr val="tx1"/>
              </a:solidFill>
              <a:latin typeface="Tahoma" pitchFamily="34" charset="0"/>
            </a:endParaRP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62" name="Rectangle 2"/>
          <p:cNvSpPr>
            <a:spLocks noGrp="1" noChangeArrowheads="1"/>
          </p:cNvSpPr>
          <p:nvPr>
            <p:ph type="body" sz="half" idx="2"/>
          </p:nvPr>
        </p:nvSpPr>
        <p:spPr>
          <a:xfrm>
            <a:off x="4667250" y="1427163"/>
            <a:ext cx="4248150" cy="4768850"/>
          </a:xfrm>
        </p:spPr>
        <p:txBody>
          <a:bodyPr/>
          <a:lstStyle/>
          <a:p>
            <a:r>
              <a:rPr lang="en-US" sz="2000" smtClean="0"/>
              <a:t>SOA </a:t>
            </a:r>
            <a:r>
              <a:rPr lang="en-US" sz="1000" smtClean="0"/>
              <a:t>(Service Oriented Architecture)</a:t>
            </a:r>
          </a:p>
          <a:p>
            <a:pPr>
              <a:buFontTx/>
              <a:buNone/>
            </a:pPr>
            <a:endParaRPr lang="en-US" sz="1000" smtClean="0"/>
          </a:p>
          <a:p>
            <a:r>
              <a:rPr lang="en-US" sz="2000" smtClean="0"/>
              <a:t>Single set of Services</a:t>
            </a:r>
          </a:p>
          <a:p>
            <a:pPr lvl="1"/>
            <a:r>
              <a:rPr lang="en-US" sz="2000" smtClean="0"/>
              <a:t>Query, Read, Write, Subscribe… </a:t>
            </a:r>
          </a:p>
          <a:p>
            <a:endParaRPr lang="en-US" sz="2000" smtClean="0"/>
          </a:p>
          <a:p>
            <a:r>
              <a:rPr lang="en-US" sz="2000" smtClean="0"/>
              <a:t>Named/Typed relationships between nodes.</a:t>
            </a:r>
          </a:p>
        </p:txBody>
      </p:sp>
      <p:sp>
        <p:nvSpPr>
          <p:cNvPr id="1320963" name="Rectangle 3"/>
          <p:cNvSpPr>
            <a:spLocks noGrp="1" noChangeArrowheads="1"/>
          </p:cNvSpPr>
          <p:nvPr>
            <p:ph type="title"/>
          </p:nvPr>
        </p:nvSpPr>
        <p:spPr/>
        <p:txBody>
          <a:bodyPr/>
          <a:lstStyle/>
          <a:p>
            <a:r>
              <a:rPr lang="en-US" smtClean="0"/>
              <a:t>OPC Interface Unification</a:t>
            </a:r>
          </a:p>
        </p:txBody>
      </p:sp>
      <p:sp>
        <p:nvSpPr>
          <p:cNvPr id="1320964" name="Rectangle 4"/>
          <p:cNvSpPr>
            <a:spLocks noChangeArrowheads="1"/>
          </p:cNvSpPr>
          <p:nvPr/>
        </p:nvSpPr>
        <p:spPr bwMode="auto">
          <a:xfrm>
            <a:off x="381000" y="1371600"/>
            <a:ext cx="3733800" cy="4038600"/>
          </a:xfrm>
          <a:prstGeom prst="rect">
            <a:avLst/>
          </a:prstGeom>
          <a:solidFill>
            <a:schemeClr val="accent1"/>
          </a:solidFill>
          <a:ln w="9525">
            <a:miter lim="800000"/>
            <a:headEnd/>
            <a:tailEnd/>
          </a:ln>
          <a:effectLst/>
          <a:scene3d>
            <a:camera prst="legacyObliqueTopRight"/>
            <a:lightRig rig="legacyFlat3" dir="b"/>
          </a:scene3d>
          <a:sp3d extrusionH="430200" prstMaterial="legacyMatte">
            <a:bevelT w="13500" h="13500" prst="angle"/>
            <a:bevelB w="13500" h="13500" prst="angle"/>
            <a:extrusionClr>
              <a:schemeClr val="accent1"/>
            </a:extrusionClr>
          </a:sp3d>
        </p:spPr>
        <p:txBody>
          <a:bodyPr wrap="none" anchor="ctr">
            <a:flatTx/>
          </a:bodyPr>
          <a:lstStyle/>
          <a:p>
            <a:endParaRPr lang="en-US"/>
          </a:p>
        </p:txBody>
      </p:sp>
      <p:sp>
        <p:nvSpPr>
          <p:cNvPr id="1320965" name="Oval 5"/>
          <p:cNvSpPr>
            <a:spLocks noChangeArrowheads="1"/>
          </p:cNvSpPr>
          <p:nvPr/>
        </p:nvSpPr>
        <p:spPr bwMode="auto">
          <a:xfrm>
            <a:off x="685800" y="3124200"/>
            <a:ext cx="1600200" cy="838200"/>
          </a:xfrm>
          <a:prstGeom prst="ellipse">
            <a:avLst/>
          </a:prstGeom>
          <a:solidFill>
            <a:srgbClr val="F0F0AE"/>
          </a:solidFill>
          <a:ln w="9525">
            <a:round/>
            <a:headEnd/>
            <a:tailEnd/>
          </a:ln>
          <a:effectLst/>
          <a:scene3d>
            <a:camera prst="legacyObliqueTopRight"/>
            <a:lightRig rig="legacyFlat3" dir="b"/>
          </a:scene3d>
          <a:sp3d extrusionH="430200" prstMaterial="legacyMatte">
            <a:bevelT w="13500" h="13500" prst="angle"/>
            <a:bevelB w="13500" h="13500" prst="angle"/>
            <a:extrusionClr>
              <a:srgbClr val="F0F0AE"/>
            </a:extrusionClr>
          </a:sp3d>
        </p:spPr>
        <p:txBody>
          <a:bodyPr wrap="none" anchor="ctr">
            <a:flatTx/>
          </a:bodyPr>
          <a:lstStyle/>
          <a:p>
            <a:r>
              <a:rPr lang="en-US" sz="1800">
                <a:solidFill>
                  <a:schemeClr val="tx1"/>
                </a:solidFill>
                <a:latin typeface="Arial" charset="0"/>
                <a:cs typeface="Arial" charset="0"/>
              </a:rPr>
              <a:t>Historical </a:t>
            </a:r>
            <a:br>
              <a:rPr lang="en-US" sz="1800">
                <a:solidFill>
                  <a:schemeClr val="tx1"/>
                </a:solidFill>
                <a:latin typeface="Arial" charset="0"/>
                <a:cs typeface="Arial" charset="0"/>
              </a:rPr>
            </a:br>
            <a:r>
              <a:rPr lang="en-US" sz="1800">
                <a:solidFill>
                  <a:schemeClr val="tx1"/>
                </a:solidFill>
                <a:latin typeface="Arial" charset="0"/>
                <a:cs typeface="Arial" charset="0"/>
              </a:rPr>
              <a:t>Data</a:t>
            </a:r>
            <a:br>
              <a:rPr lang="en-US" sz="1800">
                <a:solidFill>
                  <a:schemeClr val="tx1"/>
                </a:solidFill>
                <a:latin typeface="Arial" charset="0"/>
                <a:cs typeface="Arial" charset="0"/>
              </a:rPr>
            </a:br>
            <a:r>
              <a:rPr lang="en-US" sz="1800">
                <a:solidFill>
                  <a:schemeClr val="tx1"/>
                </a:solidFill>
                <a:latin typeface="Arial" charset="0"/>
                <a:cs typeface="Arial" charset="0"/>
              </a:rPr>
              <a:t>Access</a:t>
            </a:r>
          </a:p>
        </p:txBody>
      </p:sp>
      <p:cxnSp>
        <p:nvCxnSpPr>
          <p:cNvPr id="1320966" name="AutoShape 6"/>
          <p:cNvCxnSpPr>
            <a:cxnSpLocks noChangeShapeType="1"/>
            <a:stCxn id="1320969" idx="4"/>
            <a:endCxn id="1320965" idx="0"/>
          </p:cNvCxnSpPr>
          <p:nvPr/>
        </p:nvCxnSpPr>
        <p:spPr bwMode="auto">
          <a:xfrm flipH="1">
            <a:off x="1485900" y="2438400"/>
            <a:ext cx="76200" cy="685800"/>
          </a:xfrm>
          <a:prstGeom prst="straightConnector1">
            <a:avLst/>
          </a:prstGeom>
          <a:noFill/>
          <a:ln w="9525">
            <a:solidFill>
              <a:srgbClr val="FF0000"/>
            </a:solidFill>
            <a:round/>
            <a:headEnd type="stealth" w="lg" len="med"/>
            <a:tailEnd type="stealth" w="lg" len="med"/>
          </a:ln>
          <a:effectLst/>
          <a:scene3d>
            <a:camera prst="legacyObliqueTopRight"/>
            <a:lightRig rig="legacyFlat3" dir="b"/>
          </a:scene3d>
          <a:sp3d extrusionH="430200" prstMaterial="legacyMatte">
            <a:bevelT w="13500" h="13500" prst="angle"/>
            <a:bevelB w="13500" h="13500" prst="angle"/>
            <a:extrusionClr>
              <a:srgbClr val="FF0000"/>
            </a:extrusionClr>
          </a:sp3d>
        </p:spPr>
      </p:cxnSp>
      <p:cxnSp>
        <p:nvCxnSpPr>
          <p:cNvPr id="1320967" name="AutoShape 7"/>
          <p:cNvCxnSpPr>
            <a:cxnSpLocks noChangeShapeType="1"/>
            <a:stCxn id="1320975" idx="3"/>
            <a:endCxn id="1320965" idx="7"/>
          </p:cNvCxnSpPr>
          <p:nvPr/>
        </p:nvCxnSpPr>
        <p:spPr bwMode="auto">
          <a:xfrm flipH="1">
            <a:off x="2051050" y="3001963"/>
            <a:ext cx="393700" cy="244475"/>
          </a:xfrm>
          <a:prstGeom prst="straightConnector1">
            <a:avLst/>
          </a:prstGeom>
          <a:noFill/>
          <a:ln w="9525">
            <a:solidFill>
              <a:srgbClr val="FF0000"/>
            </a:solidFill>
            <a:round/>
            <a:headEnd type="stealth" w="lg" len="med"/>
            <a:tailEnd type="stealth" w="lg" len="med"/>
          </a:ln>
          <a:effectLst/>
          <a:scene3d>
            <a:camera prst="legacyObliqueTopRight"/>
            <a:lightRig rig="legacyFlat3" dir="b"/>
          </a:scene3d>
          <a:sp3d extrusionH="430200" prstMaterial="legacyMatte">
            <a:bevelT w="13500" h="13500" prst="angle"/>
            <a:bevelB w="13500" h="13500" prst="angle"/>
            <a:extrusionClr>
              <a:srgbClr val="FF0000"/>
            </a:extrusionClr>
          </a:sp3d>
        </p:spPr>
      </p:cxnSp>
      <p:cxnSp>
        <p:nvCxnSpPr>
          <p:cNvPr id="1320968" name="AutoShape 8"/>
          <p:cNvCxnSpPr>
            <a:cxnSpLocks noChangeShapeType="1"/>
            <a:stCxn id="1320970" idx="2"/>
            <a:endCxn id="1320969" idx="3"/>
          </p:cNvCxnSpPr>
          <p:nvPr/>
        </p:nvCxnSpPr>
        <p:spPr bwMode="auto">
          <a:xfrm rot="10800000" flipH="1">
            <a:off x="685800" y="2316163"/>
            <a:ext cx="311150" cy="2598737"/>
          </a:xfrm>
          <a:prstGeom prst="curvedConnector4">
            <a:avLst>
              <a:gd name="adj1" fmla="val -73468"/>
              <a:gd name="adj2" fmla="val 79106"/>
            </a:avLst>
          </a:prstGeom>
          <a:noFill/>
          <a:ln w="9525">
            <a:solidFill>
              <a:srgbClr val="FF0000"/>
            </a:solidFill>
            <a:round/>
            <a:headEnd type="stealth" w="lg" len="med"/>
            <a:tailEnd type="stealth" w="lg" len="med"/>
          </a:ln>
          <a:effectLst/>
          <a:scene3d>
            <a:camera prst="legacyObliqueTopRight"/>
            <a:lightRig rig="legacyFlat3" dir="b"/>
          </a:scene3d>
          <a:sp3d extrusionH="430200" prstMaterial="legacyMatte">
            <a:bevelT w="13500" h="13500" prst="angle"/>
            <a:bevelB w="13500" h="13500" prst="angle"/>
            <a:extrusionClr>
              <a:srgbClr val="FF0000"/>
            </a:extrusionClr>
          </a:sp3d>
        </p:spPr>
      </p:cxnSp>
      <p:sp>
        <p:nvSpPr>
          <p:cNvPr id="1320969" name="Oval 9"/>
          <p:cNvSpPr>
            <a:spLocks noChangeArrowheads="1"/>
          </p:cNvSpPr>
          <p:nvPr/>
        </p:nvSpPr>
        <p:spPr bwMode="auto">
          <a:xfrm>
            <a:off x="762000" y="1600200"/>
            <a:ext cx="1600200" cy="838200"/>
          </a:xfrm>
          <a:prstGeom prst="ellipse">
            <a:avLst/>
          </a:prstGeom>
          <a:solidFill>
            <a:srgbClr val="F0F0AE"/>
          </a:solidFill>
          <a:ln w="9525">
            <a:round/>
            <a:headEnd/>
            <a:tailEnd/>
          </a:ln>
          <a:effectLst/>
          <a:scene3d>
            <a:camera prst="legacyObliqueTopRight"/>
            <a:lightRig rig="legacyFlat3" dir="b"/>
          </a:scene3d>
          <a:sp3d extrusionH="430200" prstMaterial="legacyMatte">
            <a:bevelT w="13500" h="13500" prst="angle"/>
            <a:bevelB w="13500" h="13500" prst="angle"/>
            <a:extrusionClr>
              <a:srgbClr val="F0F0AE"/>
            </a:extrusionClr>
          </a:sp3d>
        </p:spPr>
        <p:txBody>
          <a:bodyPr wrap="none" anchor="ctr">
            <a:flatTx/>
          </a:bodyPr>
          <a:lstStyle/>
          <a:p>
            <a:r>
              <a:rPr lang="en-US" sz="1800">
                <a:solidFill>
                  <a:schemeClr val="tx1"/>
                </a:solidFill>
                <a:latin typeface="Arial" charset="0"/>
                <a:cs typeface="Arial" charset="0"/>
              </a:rPr>
              <a:t>Alarms</a:t>
            </a:r>
            <a:br>
              <a:rPr lang="en-US" sz="1800">
                <a:solidFill>
                  <a:schemeClr val="tx1"/>
                </a:solidFill>
                <a:latin typeface="Arial" charset="0"/>
                <a:cs typeface="Arial" charset="0"/>
              </a:rPr>
            </a:br>
            <a:r>
              <a:rPr lang="en-US" sz="1800">
                <a:solidFill>
                  <a:schemeClr val="tx1"/>
                </a:solidFill>
                <a:latin typeface="Arial" charset="0"/>
                <a:cs typeface="Arial" charset="0"/>
              </a:rPr>
              <a:t>&amp;</a:t>
            </a:r>
            <a:br>
              <a:rPr lang="en-US" sz="1800">
                <a:solidFill>
                  <a:schemeClr val="tx1"/>
                </a:solidFill>
                <a:latin typeface="Arial" charset="0"/>
                <a:cs typeface="Arial" charset="0"/>
              </a:rPr>
            </a:br>
            <a:r>
              <a:rPr lang="en-US" sz="1800">
                <a:solidFill>
                  <a:schemeClr val="tx1"/>
                </a:solidFill>
                <a:latin typeface="Arial" charset="0"/>
                <a:cs typeface="Arial" charset="0"/>
              </a:rPr>
              <a:t>Events</a:t>
            </a:r>
          </a:p>
        </p:txBody>
      </p:sp>
      <p:sp>
        <p:nvSpPr>
          <p:cNvPr id="1320970" name="Oval 10"/>
          <p:cNvSpPr>
            <a:spLocks noChangeArrowheads="1"/>
          </p:cNvSpPr>
          <p:nvPr/>
        </p:nvSpPr>
        <p:spPr bwMode="auto">
          <a:xfrm>
            <a:off x="685800" y="4495800"/>
            <a:ext cx="1600200" cy="838200"/>
          </a:xfrm>
          <a:prstGeom prst="ellipse">
            <a:avLst/>
          </a:prstGeom>
          <a:solidFill>
            <a:srgbClr val="F0F0AE"/>
          </a:solidFill>
          <a:ln w="9525">
            <a:round/>
            <a:headEnd/>
            <a:tailEnd/>
          </a:ln>
          <a:effectLst/>
          <a:scene3d>
            <a:camera prst="legacyObliqueTopRight"/>
            <a:lightRig rig="legacyFlat3" dir="b"/>
          </a:scene3d>
          <a:sp3d extrusionH="430200" prstMaterial="legacyMatte">
            <a:bevelT w="13500" h="13500" prst="angle"/>
            <a:bevelB w="13500" h="13500" prst="angle"/>
            <a:extrusionClr>
              <a:srgbClr val="F0F0AE"/>
            </a:extrusionClr>
          </a:sp3d>
        </p:spPr>
        <p:txBody>
          <a:bodyPr wrap="none" anchor="ctr">
            <a:flatTx/>
          </a:bodyPr>
          <a:lstStyle/>
          <a:p>
            <a:r>
              <a:rPr lang="en-US" sz="1800">
                <a:solidFill>
                  <a:schemeClr val="tx1"/>
                </a:solidFill>
                <a:latin typeface="Arial" charset="0"/>
                <a:cs typeface="Arial" charset="0"/>
              </a:rPr>
              <a:t>Complex</a:t>
            </a:r>
            <a:br>
              <a:rPr lang="en-US" sz="1800">
                <a:solidFill>
                  <a:schemeClr val="tx1"/>
                </a:solidFill>
                <a:latin typeface="Arial" charset="0"/>
                <a:cs typeface="Arial" charset="0"/>
              </a:rPr>
            </a:br>
            <a:r>
              <a:rPr lang="en-US" sz="1800">
                <a:solidFill>
                  <a:schemeClr val="tx1"/>
                </a:solidFill>
                <a:latin typeface="Arial" charset="0"/>
                <a:cs typeface="Arial" charset="0"/>
              </a:rPr>
              <a:t>Data</a:t>
            </a:r>
          </a:p>
        </p:txBody>
      </p:sp>
      <p:cxnSp>
        <p:nvCxnSpPr>
          <p:cNvPr id="1320971" name="AutoShape 11"/>
          <p:cNvCxnSpPr>
            <a:cxnSpLocks noChangeShapeType="1"/>
            <a:stCxn id="1320970" idx="6"/>
            <a:endCxn id="1320973" idx="5"/>
          </p:cNvCxnSpPr>
          <p:nvPr/>
        </p:nvCxnSpPr>
        <p:spPr bwMode="auto">
          <a:xfrm flipV="1">
            <a:off x="2286000" y="4449763"/>
            <a:ext cx="1289050" cy="465137"/>
          </a:xfrm>
          <a:prstGeom prst="curvedConnector2">
            <a:avLst/>
          </a:prstGeom>
          <a:noFill/>
          <a:ln w="9525">
            <a:solidFill>
              <a:srgbClr val="FF0000"/>
            </a:solidFill>
            <a:round/>
            <a:headEnd type="stealth" w="lg" len="med"/>
            <a:tailEnd type="stealth" w="lg" len="med"/>
          </a:ln>
          <a:effectLst/>
          <a:scene3d>
            <a:camera prst="legacyObliqueTopRight"/>
            <a:lightRig rig="legacyFlat3" dir="b"/>
          </a:scene3d>
          <a:sp3d extrusionH="430200" prstMaterial="legacyMatte">
            <a:bevelT w="13500" h="13500" prst="angle"/>
            <a:bevelB w="13500" h="13500" prst="angle"/>
            <a:extrusionClr>
              <a:srgbClr val="FF0000"/>
            </a:extrusionClr>
          </a:sp3d>
        </p:spPr>
      </p:cxnSp>
      <p:cxnSp>
        <p:nvCxnSpPr>
          <p:cNvPr id="1320972" name="AutoShape 12"/>
          <p:cNvCxnSpPr>
            <a:cxnSpLocks noChangeShapeType="1"/>
            <a:stCxn id="1320975" idx="4"/>
            <a:endCxn id="1320970" idx="0"/>
          </p:cNvCxnSpPr>
          <p:nvPr/>
        </p:nvCxnSpPr>
        <p:spPr bwMode="auto">
          <a:xfrm flipH="1">
            <a:off x="1485900" y="3124200"/>
            <a:ext cx="1524000" cy="1371600"/>
          </a:xfrm>
          <a:prstGeom prst="straightConnector1">
            <a:avLst/>
          </a:prstGeom>
          <a:noFill/>
          <a:ln w="9525">
            <a:solidFill>
              <a:srgbClr val="FF0000"/>
            </a:solidFill>
            <a:round/>
            <a:headEnd type="stealth" w="lg" len="med"/>
            <a:tailEnd type="stealth" w="lg" len="med"/>
          </a:ln>
          <a:effectLst/>
          <a:scene3d>
            <a:camera prst="legacyObliqueTopRight"/>
            <a:lightRig rig="legacyFlat3" dir="b"/>
          </a:scene3d>
          <a:sp3d extrusionH="430200" prstMaterial="legacyMatte">
            <a:bevelT w="13500" h="13500" prst="angle"/>
            <a:bevelB w="13500" h="13500" prst="angle"/>
            <a:extrusionClr>
              <a:srgbClr val="FF0000"/>
            </a:extrusionClr>
          </a:sp3d>
        </p:spPr>
      </p:cxnSp>
      <p:sp>
        <p:nvSpPr>
          <p:cNvPr id="1320973" name="Oval 13"/>
          <p:cNvSpPr>
            <a:spLocks noChangeArrowheads="1"/>
          </p:cNvSpPr>
          <p:nvPr/>
        </p:nvSpPr>
        <p:spPr bwMode="auto">
          <a:xfrm>
            <a:off x="2209800" y="3733800"/>
            <a:ext cx="1600200" cy="838200"/>
          </a:xfrm>
          <a:prstGeom prst="ellipse">
            <a:avLst/>
          </a:prstGeom>
          <a:solidFill>
            <a:srgbClr val="F0F0AE"/>
          </a:solidFill>
          <a:ln w="9525">
            <a:round/>
            <a:headEnd/>
            <a:tailEnd/>
          </a:ln>
          <a:effectLst/>
          <a:scene3d>
            <a:camera prst="legacyObliqueTopRight"/>
            <a:lightRig rig="legacyFlat3" dir="b"/>
          </a:scene3d>
          <a:sp3d extrusionH="430200" prstMaterial="legacyMatte">
            <a:bevelT w="13500" h="13500" prst="angle"/>
            <a:bevelB w="13500" h="13500" prst="angle"/>
            <a:extrusionClr>
              <a:srgbClr val="F0F0AE"/>
            </a:extrusionClr>
          </a:sp3d>
        </p:spPr>
        <p:txBody>
          <a:bodyPr wrap="none" anchor="ctr">
            <a:flatTx/>
          </a:bodyPr>
          <a:lstStyle/>
          <a:p>
            <a:r>
              <a:rPr lang="en-US" sz="1800">
                <a:solidFill>
                  <a:schemeClr val="tx1"/>
                </a:solidFill>
                <a:latin typeface="Arial" charset="0"/>
                <a:cs typeface="Arial" charset="0"/>
              </a:rPr>
              <a:t>Commands</a:t>
            </a:r>
          </a:p>
        </p:txBody>
      </p:sp>
      <p:cxnSp>
        <p:nvCxnSpPr>
          <p:cNvPr id="1320974" name="AutoShape 14"/>
          <p:cNvCxnSpPr>
            <a:cxnSpLocks noChangeShapeType="1"/>
            <a:stCxn id="1320975" idx="5"/>
            <a:endCxn id="1320973" idx="7"/>
          </p:cNvCxnSpPr>
          <p:nvPr/>
        </p:nvCxnSpPr>
        <p:spPr bwMode="auto">
          <a:xfrm>
            <a:off x="3575050" y="3001963"/>
            <a:ext cx="0" cy="854075"/>
          </a:xfrm>
          <a:prstGeom prst="straightConnector1">
            <a:avLst/>
          </a:prstGeom>
          <a:noFill/>
          <a:ln w="9525">
            <a:solidFill>
              <a:srgbClr val="FF0000"/>
            </a:solidFill>
            <a:round/>
            <a:headEnd type="stealth" w="lg" len="med"/>
            <a:tailEnd type="stealth" w="lg" len="med"/>
          </a:ln>
          <a:effectLst/>
          <a:scene3d>
            <a:camera prst="legacyObliqueTopRight"/>
            <a:lightRig rig="legacyFlat3" dir="b"/>
          </a:scene3d>
          <a:sp3d extrusionH="430200" prstMaterial="legacyMatte">
            <a:bevelT w="13500" h="13500" prst="angle"/>
            <a:bevelB w="13500" h="13500" prst="angle"/>
            <a:extrusionClr>
              <a:srgbClr val="FF0000"/>
            </a:extrusionClr>
          </a:sp3d>
        </p:spPr>
      </p:cxnSp>
      <p:sp>
        <p:nvSpPr>
          <p:cNvPr id="1320975" name="Oval 15"/>
          <p:cNvSpPr>
            <a:spLocks noChangeArrowheads="1"/>
          </p:cNvSpPr>
          <p:nvPr/>
        </p:nvSpPr>
        <p:spPr bwMode="auto">
          <a:xfrm>
            <a:off x="2209800" y="2286000"/>
            <a:ext cx="1600200" cy="838200"/>
          </a:xfrm>
          <a:prstGeom prst="ellipse">
            <a:avLst/>
          </a:prstGeom>
          <a:solidFill>
            <a:srgbClr val="F0F0AE"/>
          </a:solidFill>
          <a:ln w="9525">
            <a:round/>
            <a:headEnd/>
            <a:tailEnd/>
          </a:ln>
          <a:effectLst/>
          <a:scene3d>
            <a:camera prst="legacyObliqueTopRight"/>
            <a:lightRig rig="legacyFlat3" dir="b"/>
          </a:scene3d>
          <a:sp3d extrusionH="430200" prstMaterial="legacyMatte">
            <a:bevelT w="13500" h="13500" prst="angle"/>
            <a:bevelB w="13500" h="13500" prst="angle"/>
            <a:extrusionClr>
              <a:srgbClr val="F0F0AE"/>
            </a:extrusionClr>
          </a:sp3d>
        </p:spPr>
        <p:txBody>
          <a:bodyPr wrap="none" anchor="ctr">
            <a:flatTx/>
          </a:bodyPr>
          <a:lstStyle/>
          <a:p>
            <a:r>
              <a:rPr lang="en-US" sz="1800">
                <a:solidFill>
                  <a:schemeClr val="tx1"/>
                </a:solidFill>
                <a:latin typeface="Arial" charset="0"/>
                <a:cs typeface="Arial" charset="0"/>
              </a:rPr>
              <a:t>Data</a:t>
            </a:r>
            <a:br>
              <a:rPr lang="en-US" sz="1800">
                <a:solidFill>
                  <a:schemeClr val="tx1"/>
                </a:solidFill>
                <a:latin typeface="Arial" charset="0"/>
                <a:cs typeface="Arial" charset="0"/>
              </a:rPr>
            </a:br>
            <a:r>
              <a:rPr lang="en-US" sz="1800">
                <a:solidFill>
                  <a:schemeClr val="tx1"/>
                </a:solidFill>
                <a:latin typeface="Arial" charset="0"/>
                <a:cs typeface="Arial" charset="0"/>
              </a:rPr>
              <a:t>Access</a:t>
            </a:r>
          </a:p>
        </p:txBody>
      </p:sp>
      <p:cxnSp>
        <p:nvCxnSpPr>
          <p:cNvPr id="1320976" name="AutoShape 16"/>
          <p:cNvCxnSpPr>
            <a:cxnSpLocks noChangeShapeType="1"/>
            <a:stCxn id="1320975" idx="0"/>
            <a:endCxn id="1320969" idx="7"/>
          </p:cNvCxnSpPr>
          <p:nvPr/>
        </p:nvCxnSpPr>
        <p:spPr bwMode="auto">
          <a:xfrm rot="5400000" flipH="1">
            <a:off x="2286794" y="1562894"/>
            <a:ext cx="563562" cy="882650"/>
          </a:xfrm>
          <a:prstGeom prst="curvedConnector3">
            <a:avLst>
              <a:gd name="adj1" fmla="val 116338"/>
            </a:avLst>
          </a:prstGeom>
          <a:noFill/>
          <a:ln w="9525">
            <a:solidFill>
              <a:srgbClr val="FF0000"/>
            </a:solidFill>
            <a:round/>
            <a:headEnd type="stealth" w="lg" len="med"/>
            <a:tailEnd type="stealth" w="lg" len="med"/>
          </a:ln>
          <a:effectLst/>
          <a:scene3d>
            <a:camera prst="legacyObliqueTopRight"/>
            <a:lightRig rig="legacyFlat3" dir="b"/>
          </a:scene3d>
          <a:sp3d extrusionH="430200" prstMaterial="legacyMatte">
            <a:bevelT w="13500" h="13500" prst="angle"/>
            <a:bevelB w="13500" h="13500" prst="angle"/>
            <a:extrusionClr>
              <a:srgbClr val="FF0000"/>
            </a:extrusionClr>
          </a:sp3d>
        </p:spPr>
      </p:cxnSp>
      <p:sp>
        <p:nvSpPr>
          <p:cNvPr id="1320977" name="Text Box 17"/>
          <p:cNvSpPr txBox="1">
            <a:spLocks noChangeArrowheads="1"/>
          </p:cNvSpPr>
          <p:nvPr/>
        </p:nvSpPr>
        <p:spPr bwMode="auto">
          <a:xfrm>
            <a:off x="365125" y="5599113"/>
            <a:ext cx="8540750" cy="641350"/>
          </a:xfrm>
          <a:prstGeom prst="rect">
            <a:avLst/>
          </a:prstGeom>
          <a:noFill/>
          <a:ln w="9525">
            <a:noFill/>
            <a:miter lim="800000"/>
            <a:headEnd/>
            <a:tailEnd/>
          </a:ln>
          <a:effectLst/>
        </p:spPr>
        <p:txBody>
          <a:bodyPr>
            <a:spAutoFit/>
          </a:bodyPr>
          <a:lstStyle/>
          <a:p>
            <a:r>
              <a:rPr lang="en-US" sz="1800">
                <a:solidFill>
                  <a:schemeClr val="tx1"/>
                </a:solidFill>
                <a:latin typeface="Arial" charset="0"/>
                <a:cs typeface="Arial" charset="0"/>
              </a:rPr>
              <a:t>The UA Server embodies the functionality of existing OPC Servers using </a:t>
            </a:r>
            <a:br>
              <a:rPr lang="en-US" sz="1800">
                <a:solidFill>
                  <a:schemeClr val="tx1"/>
                </a:solidFill>
                <a:latin typeface="Arial" charset="0"/>
                <a:cs typeface="Arial" charset="0"/>
              </a:rPr>
            </a:br>
            <a:r>
              <a:rPr lang="en-US" sz="1800">
                <a:solidFill>
                  <a:schemeClr val="tx1"/>
                </a:solidFill>
                <a:latin typeface="Arial" charset="0"/>
                <a:cs typeface="Arial" charset="0"/>
              </a:rPr>
              <a:t>a single set of services</a:t>
            </a:r>
          </a:p>
        </p:txBody>
      </p:sp>
      <p:sp>
        <p:nvSpPr>
          <p:cNvPr id="1320978" name="Text Box 18"/>
          <p:cNvSpPr txBox="1">
            <a:spLocks noChangeArrowheads="1"/>
          </p:cNvSpPr>
          <p:nvPr/>
        </p:nvSpPr>
        <p:spPr bwMode="auto">
          <a:xfrm>
            <a:off x="2743200" y="4953000"/>
            <a:ext cx="1238250" cy="366713"/>
          </a:xfrm>
          <a:prstGeom prst="rect">
            <a:avLst/>
          </a:prstGeom>
          <a:noFill/>
          <a:ln w="9525">
            <a:noFill/>
            <a:miter lim="800000"/>
            <a:headEnd/>
            <a:tailEnd/>
          </a:ln>
          <a:effectLst>
            <a:outerShdw dist="35921" dir="2700000" algn="ctr" rotWithShape="0">
              <a:schemeClr val="bg2">
                <a:alpha val="50000"/>
              </a:schemeClr>
            </a:outerShdw>
          </a:effectLst>
        </p:spPr>
        <p:txBody>
          <a:bodyPr wrap="none">
            <a:spAutoFit/>
          </a:bodyPr>
          <a:lstStyle/>
          <a:p>
            <a:pPr algn="l"/>
            <a:r>
              <a:rPr lang="en-US" sz="1800">
                <a:solidFill>
                  <a:schemeClr val="tx1"/>
                </a:solidFill>
                <a:latin typeface="Arial" charset="0"/>
                <a:cs typeface="Arial" charset="0"/>
              </a:rPr>
              <a:t>UA Server</a:t>
            </a:r>
          </a:p>
        </p:txBody>
      </p:sp>
      <p:cxnSp>
        <p:nvCxnSpPr>
          <p:cNvPr id="1320979" name="AutoShape 19"/>
          <p:cNvCxnSpPr>
            <a:cxnSpLocks noChangeShapeType="1"/>
            <a:stCxn id="1320962" idx="3"/>
            <a:endCxn id="1320962" idx="3"/>
          </p:cNvCxnSpPr>
          <p:nvPr/>
        </p:nvCxnSpPr>
        <p:spPr bwMode="auto">
          <a:xfrm>
            <a:off x="8686800" y="3803650"/>
            <a:ext cx="0" cy="0"/>
          </a:xfrm>
          <a:prstGeom prst="straightConnector1">
            <a:avLst/>
          </a:prstGeom>
          <a:noFill/>
          <a:ln w="9525">
            <a:solidFill>
              <a:srgbClr val="FF0000"/>
            </a:solidFill>
            <a:round/>
            <a:headEnd type="stealth" w="lg" len="med"/>
            <a:tailEnd type="stealth" w="lg" len="med"/>
          </a:ln>
          <a:effectLst/>
          <a:scene3d>
            <a:camera prst="legacyObliqueTopRight"/>
            <a:lightRig rig="legacyFlat3" dir="b"/>
          </a:scene3d>
          <a:sp3d extrusionH="430200" prstMaterial="legacyMatte">
            <a:bevelT w="13500" h="13500" prst="angle"/>
            <a:bevelB w="13500" h="13500" prst="angle"/>
            <a:extrusionClr>
              <a:srgbClr val="FF0000"/>
            </a:extrusionClr>
          </a:sp3d>
        </p:spPr>
      </p:cxn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7138" name="Rectangle 2"/>
          <p:cNvSpPr>
            <a:spLocks noChangeArrowheads="1"/>
          </p:cNvSpPr>
          <p:nvPr/>
        </p:nvSpPr>
        <p:spPr bwMode="auto">
          <a:xfrm>
            <a:off x="85725" y="2219325"/>
            <a:ext cx="2087563" cy="3081338"/>
          </a:xfrm>
          <a:prstGeom prst="rect">
            <a:avLst/>
          </a:prstGeom>
          <a:solidFill>
            <a:srgbClr val="FFFF99">
              <a:alpha val="80000"/>
            </a:srgbClr>
          </a:solidFill>
          <a:ln w="25400">
            <a:solidFill>
              <a:schemeClr val="tx1"/>
            </a:solidFill>
            <a:miter lim="800000"/>
            <a:headEnd/>
            <a:tailEnd/>
          </a:ln>
          <a:effectLst/>
        </p:spPr>
        <p:txBody>
          <a:bodyPr tIns="0" anchor="ctr"/>
          <a:lstStyle/>
          <a:p>
            <a:r>
              <a:rPr lang="en-US" sz="2000" b="1">
                <a:solidFill>
                  <a:schemeClr val="tx1"/>
                </a:solidFill>
                <a:latin typeface="Arial" charset="0"/>
              </a:rPr>
              <a:t>EPC &amp; OEM Engineering Product Design Data &amp; Reliability Study Data</a:t>
            </a:r>
          </a:p>
        </p:txBody>
      </p:sp>
      <p:sp>
        <p:nvSpPr>
          <p:cNvPr id="987139" name="Rectangle 3"/>
          <p:cNvSpPr>
            <a:spLocks noChangeArrowheads="1"/>
          </p:cNvSpPr>
          <p:nvPr/>
        </p:nvSpPr>
        <p:spPr bwMode="auto">
          <a:xfrm>
            <a:off x="0" y="5613400"/>
            <a:ext cx="9144000" cy="838200"/>
          </a:xfrm>
          <a:prstGeom prst="rect">
            <a:avLst/>
          </a:prstGeom>
          <a:solidFill>
            <a:srgbClr val="FF9966"/>
          </a:solidFill>
          <a:ln w="9525">
            <a:solidFill>
              <a:srgbClr val="FF6600"/>
            </a:solidFill>
            <a:miter lim="800000"/>
            <a:headEnd/>
            <a:tailEnd/>
          </a:ln>
          <a:effectLst/>
        </p:spPr>
        <p:txBody>
          <a:bodyPr wrap="none" anchorCtr="1"/>
          <a:lstStyle/>
          <a:p>
            <a:r>
              <a:rPr kumimoji="1" lang="en-US" sz="2400" b="1">
                <a:solidFill>
                  <a:schemeClr val="tx2"/>
                </a:solidFill>
                <a:latin typeface="Tahoma" pitchFamily="34" charset="0"/>
                <a:ea typeface="ＭＳ Ｐゴシック" pitchFamily="34" charset="-128"/>
              </a:rPr>
              <a:t>Control Systems, Plant Data Historians  </a:t>
            </a:r>
          </a:p>
          <a:p>
            <a:r>
              <a:rPr kumimoji="1" lang="en-US" sz="2400" b="1">
                <a:solidFill>
                  <a:schemeClr val="tx2"/>
                </a:solidFill>
                <a:latin typeface="Tahoma" pitchFamily="34" charset="0"/>
                <a:ea typeface="ＭＳ Ｐゴシック" pitchFamily="34" charset="-128"/>
              </a:rPr>
              <a:t>&amp; Plant Asset </a:t>
            </a:r>
            <a:r>
              <a:rPr kumimoji="1" lang="en-US" sz="2400" b="1">
                <a:solidFill>
                  <a:schemeClr val="tx2"/>
                </a:solidFill>
                <a:latin typeface="Tahoma" pitchFamily="34" charset="0"/>
              </a:rPr>
              <a:t>Health/Safety/Environmental Systems</a:t>
            </a:r>
            <a:r>
              <a:rPr kumimoji="1" lang="en-US" sz="2400" b="1">
                <a:solidFill>
                  <a:schemeClr val="tx2"/>
                </a:solidFill>
                <a:latin typeface="Tahoma" pitchFamily="34" charset="0"/>
                <a:ea typeface="ＭＳ Ｐゴシック" pitchFamily="34" charset="-128"/>
              </a:rPr>
              <a:t> Data</a:t>
            </a:r>
          </a:p>
        </p:txBody>
      </p:sp>
      <p:sp>
        <p:nvSpPr>
          <p:cNvPr id="987140" name="Rectangle 4"/>
          <p:cNvSpPr>
            <a:spLocks noChangeArrowheads="1"/>
          </p:cNvSpPr>
          <p:nvPr/>
        </p:nvSpPr>
        <p:spPr bwMode="auto">
          <a:xfrm>
            <a:off x="117475" y="1031875"/>
            <a:ext cx="3787775" cy="922338"/>
          </a:xfrm>
          <a:prstGeom prst="rect">
            <a:avLst/>
          </a:prstGeom>
          <a:solidFill>
            <a:srgbClr val="3399FF">
              <a:alpha val="50000"/>
            </a:srgbClr>
          </a:solidFill>
          <a:ln w="9525">
            <a:solidFill>
              <a:schemeClr val="tx1"/>
            </a:solidFill>
            <a:miter lim="800000"/>
            <a:headEnd/>
            <a:tailEnd/>
          </a:ln>
          <a:effectLst/>
        </p:spPr>
        <p:txBody>
          <a:bodyPr wrap="none" anchor="ctr"/>
          <a:lstStyle/>
          <a:p>
            <a:r>
              <a:rPr kumimoji="1" lang="en-US" sz="2000" b="1">
                <a:solidFill>
                  <a:schemeClr val="tx2"/>
                </a:solidFill>
                <a:latin typeface="Tahoma" pitchFamily="34" charset="0"/>
                <a:ea typeface="ＭＳ Ｐゴシック" pitchFamily="34" charset="-128"/>
              </a:rPr>
              <a:t>Enterprise HR, Financial,</a:t>
            </a:r>
          </a:p>
          <a:p>
            <a:r>
              <a:rPr kumimoji="1" lang="en-US" sz="2000" b="1">
                <a:solidFill>
                  <a:schemeClr val="tx2"/>
                </a:solidFill>
                <a:latin typeface="Tahoma" pitchFamily="34" charset="0"/>
                <a:ea typeface="ＭＳ Ｐゴシック" pitchFamily="34" charset="-128"/>
              </a:rPr>
              <a:t>Materiel, Logistics, &amp;</a:t>
            </a:r>
          </a:p>
          <a:p>
            <a:r>
              <a:rPr kumimoji="1" lang="en-US" sz="2000" b="1">
                <a:solidFill>
                  <a:schemeClr val="tx2"/>
                </a:solidFill>
                <a:latin typeface="Tahoma" pitchFamily="34" charset="0"/>
                <a:ea typeface="ＭＳ Ｐゴシック" pitchFamily="34" charset="-128"/>
              </a:rPr>
              <a:t>Mission Capability Data</a:t>
            </a:r>
          </a:p>
        </p:txBody>
      </p:sp>
      <p:sp>
        <p:nvSpPr>
          <p:cNvPr id="987141" name="Rectangle 5"/>
          <p:cNvSpPr>
            <a:spLocks noChangeArrowheads="1"/>
          </p:cNvSpPr>
          <p:nvPr/>
        </p:nvSpPr>
        <p:spPr bwMode="auto">
          <a:xfrm>
            <a:off x="6753225" y="2453950"/>
            <a:ext cx="2290763" cy="2687217"/>
          </a:xfrm>
          <a:prstGeom prst="rect">
            <a:avLst/>
          </a:prstGeom>
          <a:solidFill>
            <a:srgbClr val="D3F5D7"/>
          </a:solidFill>
          <a:ln w="25400">
            <a:solidFill>
              <a:schemeClr val="tx1"/>
            </a:solidFill>
            <a:miter lim="800000"/>
            <a:headEnd/>
            <a:tailEnd/>
          </a:ln>
          <a:effectLst/>
        </p:spPr>
        <p:txBody>
          <a:bodyPr tIns="0" anchor="ctr"/>
          <a:lstStyle/>
          <a:p>
            <a:r>
              <a:rPr lang="en-US" sz="2000" b="1" dirty="0">
                <a:solidFill>
                  <a:schemeClr val="tx1"/>
                </a:solidFill>
                <a:latin typeface="Arial" charset="0"/>
              </a:rPr>
              <a:t>Maintenance System </a:t>
            </a:r>
            <a:r>
              <a:rPr lang="en-US" sz="2000" b="1" dirty="0" smtClean="0">
                <a:solidFill>
                  <a:schemeClr val="tx1"/>
                </a:solidFill>
                <a:latin typeface="Arial" charset="0"/>
              </a:rPr>
              <a:t>Data</a:t>
            </a:r>
            <a:endParaRPr lang="en-US" sz="2000" b="1" dirty="0">
              <a:solidFill>
                <a:schemeClr val="tx1"/>
              </a:solidFill>
              <a:latin typeface="Arial" charset="0"/>
            </a:endParaRPr>
          </a:p>
        </p:txBody>
      </p:sp>
      <p:sp>
        <p:nvSpPr>
          <p:cNvPr id="987142" name="Oval 6"/>
          <p:cNvSpPr>
            <a:spLocks noChangeArrowheads="1"/>
          </p:cNvSpPr>
          <p:nvPr/>
        </p:nvSpPr>
        <p:spPr bwMode="auto">
          <a:xfrm>
            <a:off x="3325813" y="2438400"/>
            <a:ext cx="2336800" cy="2286000"/>
          </a:xfrm>
          <a:prstGeom prst="ellipse">
            <a:avLst/>
          </a:prstGeom>
          <a:solidFill>
            <a:srgbClr val="53AB6E"/>
          </a:solidFill>
          <a:ln w="25400">
            <a:solidFill>
              <a:schemeClr val="tx1"/>
            </a:solidFill>
            <a:round/>
            <a:headEnd/>
            <a:tailEnd/>
          </a:ln>
          <a:effectLst/>
        </p:spPr>
        <p:txBody>
          <a:bodyPr tIns="0" anchor="ctr"/>
          <a:lstStyle/>
          <a:p>
            <a:r>
              <a:rPr kumimoji="1" lang="en-US" b="1" dirty="0" err="1" smtClean="0">
                <a:solidFill>
                  <a:schemeClr val="tx2"/>
                </a:solidFill>
                <a:latin typeface="Arial" charset="0"/>
              </a:rPr>
              <a:t>ActiveTags</a:t>
            </a:r>
            <a:r>
              <a:rPr kumimoji="1" lang="en-US" b="1" dirty="0" smtClean="0">
                <a:solidFill>
                  <a:schemeClr val="tx2"/>
                </a:solidFill>
                <a:latin typeface="Arial" charset="0"/>
              </a:rPr>
              <a:t> &amp; Topology Registry, Serialized </a:t>
            </a:r>
          </a:p>
          <a:p>
            <a:r>
              <a:rPr kumimoji="1" lang="en-US" b="1" dirty="0" smtClean="0">
                <a:solidFill>
                  <a:schemeClr val="tx2"/>
                </a:solidFill>
                <a:latin typeface="Arial" charset="0"/>
              </a:rPr>
              <a:t>Asset Registry, &amp; Lifecycle Configuration Management </a:t>
            </a:r>
            <a:endParaRPr lang="en-US" sz="1800" i="1" dirty="0">
              <a:solidFill>
                <a:schemeClr val="tx1"/>
              </a:solidFill>
              <a:latin typeface="Arial" charset="0"/>
            </a:endParaRPr>
          </a:p>
        </p:txBody>
      </p:sp>
      <p:sp>
        <p:nvSpPr>
          <p:cNvPr id="987143" name="Rectangle 7"/>
          <p:cNvSpPr>
            <a:spLocks noChangeArrowheads="1"/>
          </p:cNvSpPr>
          <p:nvPr/>
        </p:nvSpPr>
        <p:spPr bwMode="auto">
          <a:xfrm>
            <a:off x="5080000" y="1001713"/>
            <a:ext cx="4006850" cy="931862"/>
          </a:xfrm>
          <a:prstGeom prst="rect">
            <a:avLst/>
          </a:prstGeom>
          <a:solidFill>
            <a:srgbClr val="FF66FF"/>
          </a:solidFill>
          <a:ln w="25400">
            <a:solidFill>
              <a:schemeClr val="tx1"/>
            </a:solidFill>
            <a:miter lim="800000"/>
            <a:headEnd/>
            <a:tailEnd/>
          </a:ln>
          <a:effectLst/>
        </p:spPr>
        <p:txBody>
          <a:bodyPr tIns="0" anchor="ctr"/>
          <a:lstStyle/>
          <a:p>
            <a:r>
              <a:rPr lang="en-US" sz="2000" b="1" dirty="0" smtClean="0">
                <a:solidFill>
                  <a:schemeClr val="tx1"/>
                </a:solidFill>
                <a:latin typeface="Arial" charset="0"/>
              </a:rPr>
              <a:t>Production Reporting, Optimization, Planning &amp; Scheduling Data</a:t>
            </a:r>
            <a:endParaRPr lang="en-US" sz="2000" b="1" dirty="0">
              <a:solidFill>
                <a:schemeClr val="tx1"/>
              </a:solidFill>
              <a:latin typeface="Arial" charset="0"/>
            </a:endParaRPr>
          </a:p>
        </p:txBody>
      </p:sp>
      <p:sp>
        <p:nvSpPr>
          <p:cNvPr id="987156" name="Rectangle 20"/>
          <p:cNvSpPr>
            <a:spLocks noGrp="1" noChangeArrowheads="1"/>
          </p:cNvSpPr>
          <p:nvPr>
            <p:ph type="title"/>
          </p:nvPr>
        </p:nvSpPr>
        <p:spPr>
          <a:xfrm>
            <a:off x="2263775" y="192088"/>
            <a:ext cx="7156450" cy="569912"/>
          </a:xfrm>
        </p:spPr>
        <p:txBody>
          <a:bodyPr/>
          <a:lstStyle/>
          <a:p>
            <a:r>
              <a:rPr lang="en-US" sz="2000" b="1" dirty="0" smtClean="0"/>
              <a:t>Production Planning &amp; Scheduling / Execution (MES)</a:t>
            </a:r>
            <a:endParaRPr lang="en-US" sz="2000" dirty="0" smtClean="0"/>
          </a:p>
        </p:txBody>
      </p:sp>
      <p:pic>
        <p:nvPicPr>
          <p:cNvPr id="11" name="Picture 12" descr="ISA Logo"/>
          <p:cNvPicPr>
            <a:picLocks noChangeAspect="1" noChangeArrowheads="1"/>
          </p:cNvPicPr>
          <p:nvPr/>
        </p:nvPicPr>
        <p:blipFill>
          <a:blip r:embed="rId3" cstate="print"/>
          <a:srcRect/>
          <a:stretch>
            <a:fillRect/>
          </a:stretch>
        </p:blipFill>
        <p:spPr bwMode="auto">
          <a:xfrm>
            <a:off x="4830763" y="849085"/>
            <a:ext cx="683922" cy="495527"/>
          </a:xfrm>
          <a:prstGeom prst="rect">
            <a:avLst/>
          </a:prstGeom>
          <a:noFill/>
          <a:ln w="9525">
            <a:noFill/>
            <a:miter lim="800000"/>
            <a:headEnd/>
            <a:tailEnd/>
          </a:ln>
        </p:spPr>
      </p:pic>
      <p:pic>
        <p:nvPicPr>
          <p:cNvPr id="12" name="Picture 13"/>
          <p:cNvPicPr>
            <a:picLocks noChangeAspect="1" noChangeArrowheads="1"/>
          </p:cNvPicPr>
          <p:nvPr/>
        </p:nvPicPr>
        <p:blipFill>
          <a:blip r:embed="rId4" cstate="print"/>
          <a:srcRect/>
          <a:stretch>
            <a:fillRect/>
          </a:stretch>
        </p:blipFill>
        <p:spPr bwMode="auto">
          <a:xfrm>
            <a:off x="4781743" y="1543762"/>
            <a:ext cx="694030" cy="378343"/>
          </a:xfrm>
          <a:prstGeom prst="rect">
            <a:avLst/>
          </a:prstGeom>
          <a:noFill/>
          <a:ln w="9525">
            <a:noFill/>
            <a:miter lim="800000"/>
            <a:headEnd/>
            <a:tailEnd/>
          </a:ln>
        </p:spPr>
      </p:pic>
      <p:pic>
        <p:nvPicPr>
          <p:cNvPr id="13" name="Picture 22"/>
          <p:cNvPicPr>
            <a:picLocks noChangeAspect="1" noChangeArrowheads="1"/>
          </p:cNvPicPr>
          <p:nvPr/>
        </p:nvPicPr>
        <p:blipFill>
          <a:blip r:embed="rId4" cstate="print"/>
          <a:srcRect/>
          <a:stretch>
            <a:fillRect/>
          </a:stretch>
        </p:blipFill>
        <p:spPr bwMode="auto">
          <a:xfrm>
            <a:off x="3580428" y="1520891"/>
            <a:ext cx="721841" cy="39350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7970" name="Rectangle 2"/>
          <p:cNvSpPr>
            <a:spLocks noGrp="1" noChangeArrowheads="1"/>
          </p:cNvSpPr>
          <p:nvPr>
            <p:ph type="title"/>
          </p:nvPr>
        </p:nvSpPr>
        <p:spPr/>
        <p:txBody>
          <a:bodyPr/>
          <a:lstStyle/>
          <a:p>
            <a:r>
              <a:rPr lang="en-US" smtClean="0"/>
              <a:t>Agenda</a:t>
            </a:r>
          </a:p>
        </p:txBody>
      </p:sp>
      <p:sp>
        <p:nvSpPr>
          <p:cNvPr id="1747971" name="Rectangle 3"/>
          <p:cNvSpPr>
            <a:spLocks noGrp="1" noChangeArrowheads="1"/>
          </p:cNvSpPr>
          <p:nvPr>
            <p:ph type="body" idx="1"/>
          </p:nvPr>
        </p:nvSpPr>
        <p:spPr/>
        <p:txBody>
          <a:bodyPr/>
          <a:lstStyle/>
          <a:p>
            <a:r>
              <a:rPr lang="en-US" smtClean="0"/>
              <a:t>ISA-95, brief introduction</a:t>
            </a:r>
          </a:p>
          <a:p>
            <a:r>
              <a:rPr lang="en-US" smtClean="0"/>
              <a:t>B2MML, brief introduction</a:t>
            </a:r>
          </a:p>
          <a:p>
            <a:r>
              <a:rPr lang="en-US" smtClean="0"/>
              <a:t>ISA-95/B2MML and OpenO&amp;M</a:t>
            </a:r>
          </a:p>
          <a:p>
            <a:r>
              <a:rPr lang="en-US" smtClean="0"/>
              <a:t>MIMOSA influence on ISA-95</a:t>
            </a:r>
          </a:p>
          <a:p>
            <a:r>
              <a:rPr lang="en-US" smtClean="0"/>
              <a:t>Moving forward</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0018" name="Rectangle 2"/>
          <p:cNvSpPr>
            <a:spLocks noGrp="1" noChangeArrowheads="1"/>
          </p:cNvSpPr>
          <p:nvPr>
            <p:ph type="title"/>
          </p:nvPr>
        </p:nvSpPr>
        <p:spPr/>
        <p:txBody>
          <a:bodyPr/>
          <a:lstStyle/>
          <a:p>
            <a:r>
              <a:rPr lang="en-US" smtClean="0"/>
              <a:t>ISA-95 a Multi-Part Standard</a:t>
            </a:r>
          </a:p>
        </p:txBody>
      </p:sp>
      <p:graphicFrame>
        <p:nvGraphicFramePr>
          <p:cNvPr id="1750019" name="Group 3"/>
          <p:cNvGraphicFramePr>
            <a:graphicFrameLocks noGrp="1"/>
          </p:cNvGraphicFramePr>
          <p:nvPr>
            <p:ph type="tbl" idx="1"/>
          </p:nvPr>
        </p:nvGraphicFramePr>
        <p:xfrm>
          <a:off x="228600" y="1398588"/>
          <a:ext cx="8686800" cy="5095623"/>
        </p:xfrm>
        <a:graphic>
          <a:graphicData uri="http://schemas.openxmlformats.org/drawingml/2006/table">
            <a:tbl>
              <a:tblPr/>
              <a:tblGrid>
                <a:gridCol w="1550988"/>
                <a:gridCol w="2160587"/>
                <a:gridCol w="4975225"/>
              </a:tblGrid>
              <a:tr h="62388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U.S. Standard</a:t>
                      </a:r>
                    </a:p>
                  </a:txBody>
                  <a:tcPr horzOverflow="overflow">
                    <a:lnL cap="flat">
                      <a:noFill/>
                    </a:lnL>
                    <a:lnR>
                      <a:noFill/>
                    </a:lnR>
                    <a:lnT cap="fla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Times New Roman" pitchFamily="18" charset="0"/>
                        </a:rPr>
                        <a:t>International Standard</a:t>
                      </a:r>
                    </a:p>
                  </a:txBody>
                  <a:tcPr horzOverflow="overflow">
                    <a:lnL>
                      <a:noFill/>
                    </a:lnL>
                    <a:lnR>
                      <a:noFill/>
                    </a:lnR>
                    <a:lnT cap="fla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rPr>
                        <a:t>Title</a:t>
                      </a:r>
                    </a:p>
                  </a:txBody>
                  <a:tcPr horzOverflow="overflow">
                    <a:lnL>
                      <a:noFill/>
                    </a:lnL>
                    <a:lnR cap="flat">
                      <a:noFill/>
                    </a:lnR>
                    <a:lnT cap="flat">
                      <a:noFill/>
                    </a:lnT>
                    <a:lnB>
                      <a:noFill/>
                    </a:lnB>
                    <a:lnTlToBr>
                      <a:noFill/>
                    </a:lnTlToBr>
                    <a:lnBlToTr>
                      <a:noFill/>
                    </a:lnBlToTr>
                    <a:noFill/>
                  </a:tcPr>
                </a:tc>
              </a:tr>
              <a:tr h="83661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ANSI/ISA-95.00.01-2000</a:t>
                      </a: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Times New Roman" pitchFamily="18" charset="0"/>
                        </a:rPr>
                        <a:t>IEC/ISO</a:t>
                      </a:r>
                      <a:br>
                        <a:rPr kumimoji="0" lang="en-US" sz="1600" b="0" i="0" u="none" strike="noStrike" cap="none" normalizeH="0" baseline="0" smtClean="0">
                          <a:ln>
                            <a:noFill/>
                          </a:ln>
                          <a:solidFill>
                            <a:schemeClr val="tx1"/>
                          </a:solidFill>
                          <a:effectLst/>
                          <a:latin typeface="Arial" charset="0"/>
                          <a:cs typeface="Times New Roman" pitchFamily="18" charset="0"/>
                        </a:rPr>
                      </a:br>
                      <a:r>
                        <a:rPr kumimoji="0" lang="en-US" sz="1600" b="0" i="0" u="none" strike="noStrike" cap="none" normalizeH="0" baseline="0" smtClean="0">
                          <a:ln>
                            <a:noFill/>
                          </a:ln>
                          <a:solidFill>
                            <a:schemeClr val="tx1"/>
                          </a:solidFill>
                          <a:effectLst/>
                          <a:latin typeface="Arial" charset="0"/>
                          <a:cs typeface="Times New Roman" pitchFamily="18" charset="0"/>
                        </a:rPr>
                        <a:t>62264-1:2003</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Enterprise - Control System Integration - Part 1: Models and Terminology</a:t>
                      </a:r>
                    </a:p>
                  </a:txBody>
                  <a:tcPr horzOverflow="overflow">
                    <a:lnL>
                      <a:noFill/>
                    </a:lnL>
                    <a:lnR cap="flat">
                      <a:noFill/>
                    </a:lnR>
                    <a:lnT>
                      <a:noFill/>
                    </a:lnT>
                    <a:lnB>
                      <a:noFill/>
                    </a:lnB>
                    <a:lnTlToBr>
                      <a:noFill/>
                    </a:lnTlToBr>
                    <a:lnBlToTr>
                      <a:noFill/>
                    </a:lnBlToTr>
                    <a:noFill/>
                  </a:tcPr>
                </a:tc>
              </a:tr>
              <a:tr h="85090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ANSI/ISA-95.00.02-2001</a:t>
                      </a: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Times New Roman" pitchFamily="18" charset="0"/>
                        </a:rPr>
                        <a:t>IEC/ISO </a:t>
                      </a:r>
                      <a:br>
                        <a:rPr kumimoji="0" lang="en-US" sz="1600" b="0" i="0" u="none" strike="noStrike" cap="none" normalizeH="0" baseline="0" smtClean="0">
                          <a:ln>
                            <a:noFill/>
                          </a:ln>
                          <a:solidFill>
                            <a:schemeClr val="tx1"/>
                          </a:solidFill>
                          <a:effectLst/>
                          <a:latin typeface="Arial" charset="0"/>
                          <a:cs typeface="Times New Roman" pitchFamily="18" charset="0"/>
                        </a:rPr>
                      </a:br>
                      <a:r>
                        <a:rPr kumimoji="0" lang="en-US" sz="1600" b="0" i="0" u="none" strike="noStrike" cap="none" normalizeH="0" baseline="0" smtClean="0">
                          <a:ln>
                            <a:noFill/>
                          </a:ln>
                          <a:solidFill>
                            <a:schemeClr val="tx1"/>
                          </a:solidFill>
                          <a:effectLst/>
                          <a:latin typeface="Arial" charset="0"/>
                          <a:cs typeface="Times New Roman" pitchFamily="18" charset="0"/>
                        </a:rPr>
                        <a:t>62264-2:2004</a:t>
                      </a: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Enterprise - Control System Integration - Part 2: Object Model Attributes</a:t>
                      </a:r>
                    </a:p>
                  </a:txBody>
                  <a:tcPr horzOverflow="overflow">
                    <a:lnL>
                      <a:noFill/>
                    </a:lnL>
                    <a:lnR cap="flat">
                      <a:noFill/>
                    </a:lnR>
                    <a:lnT>
                      <a:noFill/>
                    </a:lnT>
                    <a:lnB>
                      <a:noFill/>
                    </a:lnB>
                    <a:lnTlToBr>
                      <a:noFill/>
                    </a:lnTlToBr>
                    <a:lnBlToTr>
                      <a:noFill/>
                    </a:lnBlToTr>
                    <a:noFill/>
                  </a:tcPr>
                </a:tc>
              </a:tr>
              <a:tr h="8731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ANSI.ISA-  95.00.03 </a:t>
                      </a:r>
                      <a:br>
                        <a:rPr kumimoji="0" lang="en-US" sz="1600" b="0" i="0" u="none" strike="noStrike" cap="none" normalizeH="0" baseline="0" smtClean="0">
                          <a:ln>
                            <a:noFill/>
                          </a:ln>
                          <a:solidFill>
                            <a:schemeClr val="tx1"/>
                          </a:solidFill>
                          <a:effectLst/>
                          <a:latin typeface="Arial" charset="0"/>
                        </a:rPr>
                      </a:br>
                      <a:endParaRPr kumimoji="0" lang="en-US" sz="1600" b="0" i="0" u="none" strike="noStrike" cap="none" normalizeH="0" baseline="0" smtClean="0">
                        <a:ln>
                          <a:noFill/>
                        </a:ln>
                        <a:solidFill>
                          <a:schemeClr val="tx1"/>
                        </a:solidFill>
                        <a:effectLst/>
                        <a:latin typeface="Arial" charset="0"/>
                      </a:endParaRP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Times New Roman" pitchFamily="18" charset="0"/>
                        </a:rPr>
                        <a:t>IEC/ISO</a:t>
                      </a:r>
                    </a:p>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Times New Roman" pitchFamily="18" charset="0"/>
                        </a:rPr>
                        <a:t>62264-3:2005</a:t>
                      </a:r>
                    </a:p>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Enterprise - Control System Integration - Part 3:</a:t>
                      </a:r>
                      <a:br>
                        <a:rPr kumimoji="0" lang="en-US" sz="1600" b="0" i="0" u="none" strike="noStrike" cap="none" normalizeH="0" baseline="0" smtClean="0">
                          <a:ln>
                            <a:noFill/>
                          </a:ln>
                          <a:solidFill>
                            <a:schemeClr val="tx1"/>
                          </a:solidFill>
                          <a:effectLst/>
                          <a:latin typeface="Arial" charset="0"/>
                        </a:rPr>
                      </a:br>
                      <a:r>
                        <a:rPr kumimoji="0" lang="en-US" sz="1600" b="0" i="0" u="none" strike="noStrike" cap="none" normalizeH="0" baseline="0" smtClean="0">
                          <a:ln>
                            <a:noFill/>
                          </a:ln>
                          <a:solidFill>
                            <a:schemeClr val="tx1"/>
                          </a:solidFill>
                          <a:effectLst/>
                          <a:latin typeface="Arial" charset="0"/>
                        </a:rPr>
                        <a:t>Activity Models of Manufacturing Operations Management</a:t>
                      </a:r>
                    </a:p>
                  </a:txBody>
                  <a:tcPr horzOverflow="overflow">
                    <a:lnL>
                      <a:noFill/>
                    </a:lnL>
                    <a:lnR cap="flat">
                      <a:noFill/>
                    </a:lnR>
                    <a:lnT>
                      <a:noFill/>
                    </a:lnT>
                    <a:lnB>
                      <a:noFill/>
                    </a:lnB>
                    <a:lnTlToBr>
                      <a:noFill/>
                    </a:lnTlToBr>
                    <a:lnBlToTr>
                      <a:noFill/>
                    </a:lnBlToTr>
                    <a:noFill/>
                  </a:tcPr>
                </a:tc>
              </a:tr>
              <a:tr h="9318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ISA draft 95.00.04</a:t>
                      </a:r>
                      <a:br>
                        <a:rPr kumimoji="0" lang="en-US" sz="1600" b="0" i="0" u="none" strike="noStrike" cap="none" normalizeH="0" baseline="0" smtClean="0">
                          <a:ln>
                            <a:noFill/>
                          </a:ln>
                          <a:solidFill>
                            <a:schemeClr val="tx1"/>
                          </a:solidFill>
                          <a:effectLst/>
                          <a:latin typeface="Arial" charset="0"/>
                        </a:rPr>
                      </a:br>
                      <a:r>
                        <a:rPr kumimoji="0" lang="en-US" sz="1600" b="0" i="0" u="none" strike="noStrike" cap="none" normalizeH="0" baseline="0" smtClean="0">
                          <a:ln>
                            <a:noFill/>
                          </a:ln>
                          <a:solidFill>
                            <a:schemeClr val="tx1"/>
                          </a:solidFill>
                          <a:effectLst/>
                          <a:latin typeface="Arial" charset="0"/>
                        </a:rPr>
                        <a:t>Draft</a:t>
                      </a:r>
                    </a:p>
                  </a:txBody>
                  <a:tcPr horzOverflow="overflow">
                    <a:lnL cap="flat">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Enterprise - Control System Integration - Part 4:</a:t>
                      </a:r>
                      <a:br>
                        <a:rPr kumimoji="0" lang="en-US" sz="1600" b="0" i="0" u="none" strike="noStrike" cap="none" normalizeH="0" baseline="0" smtClean="0">
                          <a:ln>
                            <a:noFill/>
                          </a:ln>
                          <a:solidFill>
                            <a:schemeClr val="tx1"/>
                          </a:solidFill>
                          <a:effectLst/>
                          <a:latin typeface="Arial" charset="0"/>
                        </a:rPr>
                      </a:br>
                      <a:r>
                        <a:rPr kumimoji="0" lang="en-US" sz="1600" b="0" i="0" u="none" strike="noStrike" cap="none" normalizeH="0" baseline="0" smtClean="0">
                          <a:ln>
                            <a:noFill/>
                          </a:ln>
                          <a:solidFill>
                            <a:schemeClr val="tx1"/>
                          </a:solidFill>
                          <a:effectLst/>
                          <a:latin typeface="Arial" charset="0"/>
                        </a:rPr>
                        <a:t>Object Models and Attributes of Manufacturing Operations Management </a:t>
                      </a:r>
                    </a:p>
                  </a:txBody>
                  <a:tcPr horzOverflow="overflow">
                    <a:lnL>
                      <a:noFill/>
                    </a:lnL>
                    <a:lnR cap="flat">
                      <a:noFill/>
                    </a:lnR>
                    <a:lnT>
                      <a:noFill/>
                    </a:lnT>
                    <a:lnB>
                      <a:noFill/>
                    </a:lnB>
                    <a:lnTlToBr>
                      <a:noFill/>
                    </a:lnTlToBr>
                    <a:lnBlToTr>
                      <a:noFill/>
                    </a:lnBlToTr>
                    <a:noFill/>
                  </a:tcPr>
                </a:tc>
              </a:tr>
              <a:tr h="9318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ANSI/ISA 95.00.05</a:t>
                      </a:r>
                    </a:p>
                  </a:txBody>
                  <a:tcPr horzOverflow="overflow">
                    <a:lnL cap="flat">
                      <a:noFill/>
                    </a:lnL>
                    <a:lnR>
                      <a:noFill/>
                    </a:lnR>
                    <a:lnT>
                      <a:noFill/>
                    </a:lnT>
                    <a:lnB cap="flat">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Times New Roman" pitchFamily="18" charset="0"/>
                        </a:rPr>
                        <a:t>IEC/ISO</a:t>
                      </a:r>
                      <a:br>
                        <a:rPr kumimoji="0" lang="en-US" sz="1600" b="0" i="0" u="none" strike="noStrike" cap="none" normalizeH="0" baseline="0" smtClean="0">
                          <a:ln>
                            <a:noFill/>
                          </a:ln>
                          <a:solidFill>
                            <a:schemeClr val="tx1"/>
                          </a:solidFill>
                          <a:effectLst/>
                          <a:latin typeface="Arial" charset="0"/>
                          <a:cs typeface="Times New Roman" pitchFamily="18" charset="0"/>
                        </a:rPr>
                      </a:br>
                      <a:r>
                        <a:rPr kumimoji="0" lang="en-US" sz="1600" b="0" i="0" u="none" strike="noStrike" cap="none" normalizeH="0" baseline="0" smtClean="0">
                          <a:ln>
                            <a:noFill/>
                          </a:ln>
                          <a:solidFill>
                            <a:schemeClr val="tx1"/>
                          </a:solidFill>
                          <a:effectLst/>
                          <a:latin typeface="Arial" charset="0"/>
                          <a:cs typeface="Times New Roman" pitchFamily="18" charset="0"/>
                        </a:rPr>
                        <a:t>JWG5 Work Item</a:t>
                      </a:r>
                    </a:p>
                  </a:txBody>
                  <a:tcPr horzOverflow="overflow">
                    <a:lnL>
                      <a:noFill/>
                    </a:lnL>
                    <a:lnR>
                      <a:noFill/>
                    </a:lnR>
                    <a:lnT>
                      <a:noFill/>
                    </a:lnT>
                    <a:lnB cap="flat">
                      <a:noFill/>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rPr>
                        <a:t>Enterprise - Control System Integration - Part 5:</a:t>
                      </a:r>
                      <a:br>
                        <a:rPr kumimoji="0" lang="en-US" sz="1600" b="0" i="0" u="none" strike="noStrike" cap="none" normalizeH="0" baseline="0" smtClean="0">
                          <a:ln>
                            <a:noFill/>
                          </a:ln>
                          <a:solidFill>
                            <a:schemeClr val="tx1"/>
                          </a:solidFill>
                          <a:effectLst/>
                          <a:latin typeface="Arial" charset="0"/>
                        </a:rPr>
                      </a:br>
                      <a:r>
                        <a:rPr kumimoji="0" lang="en-US" sz="1600" b="0" i="0" u="none" strike="noStrike" cap="none" normalizeH="0" baseline="0" smtClean="0">
                          <a:ln>
                            <a:noFill/>
                          </a:ln>
                          <a:solidFill>
                            <a:schemeClr val="tx1"/>
                          </a:solidFill>
                          <a:effectLst/>
                          <a:latin typeface="Arial" charset="0"/>
                        </a:rPr>
                        <a:t>Business to Manufacturing Transactions </a:t>
                      </a:r>
                    </a:p>
                  </a:txBody>
                  <a:tcPr horzOverflow="overflow">
                    <a:lnL>
                      <a:noFill/>
                    </a:lnL>
                    <a:lnR cap="flat">
                      <a:noFill/>
                    </a:lnR>
                    <a:lnT>
                      <a:noFill/>
                    </a:lnT>
                    <a:lnB cap="flat">
                      <a:noFill/>
                    </a:lnB>
                    <a:lnTlToBr>
                      <a:noFill/>
                    </a:lnTlToBr>
                    <a:lnBlToTr>
                      <a:noFill/>
                    </a:lnBlToTr>
                    <a:noFill/>
                  </a:tcPr>
                </a:tc>
              </a:tr>
            </a:tbl>
          </a:graphicData>
        </a:graphic>
      </p:graphicFrame>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2066" name="Rectangle 2"/>
          <p:cNvSpPr>
            <a:spLocks noGrp="1" noChangeArrowheads="1"/>
          </p:cNvSpPr>
          <p:nvPr>
            <p:ph type="title"/>
          </p:nvPr>
        </p:nvSpPr>
        <p:spPr/>
        <p:txBody>
          <a:bodyPr/>
          <a:lstStyle/>
          <a:p>
            <a:r>
              <a:rPr lang="en-US" smtClean="0"/>
              <a:t>ISA-95 in Nutshell</a:t>
            </a:r>
          </a:p>
        </p:txBody>
      </p:sp>
      <p:sp>
        <p:nvSpPr>
          <p:cNvPr id="1752067" name="Rectangle 3"/>
          <p:cNvSpPr>
            <a:spLocks noGrp="1" noChangeArrowheads="1"/>
          </p:cNvSpPr>
          <p:nvPr>
            <p:ph type="body" idx="1"/>
          </p:nvPr>
        </p:nvSpPr>
        <p:spPr>
          <a:xfrm>
            <a:off x="228600" y="1600200"/>
            <a:ext cx="8686800" cy="5043488"/>
          </a:xfrm>
        </p:spPr>
        <p:txBody>
          <a:bodyPr/>
          <a:lstStyle/>
          <a:p>
            <a:pPr>
              <a:lnSpc>
                <a:spcPct val="80000"/>
              </a:lnSpc>
            </a:pPr>
            <a:r>
              <a:rPr lang="en-US" smtClean="0"/>
              <a:t>Framework for integration projects</a:t>
            </a:r>
          </a:p>
          <a:p>
            <a:pPr>
              <a:lnSpc>
                <a:spcPct val="80000"/>
              </a:lnSpc>
            </a:pPr>
            <a:r>
              <a:rPr lang="en-US" smtClean="0"/>
              <a:t>Separation of business processes from manufacturing processes</a:t>
            </a:r>
          </a:p>
          <a:p>
            <a:pPr>
              <a:lnSpc>
                <a:spcPct val="80000"/>
              </a:lnSpc>
            </a:pPr>
            <a:r>
              <a:rPr lang="en-US" smtClean="0"/>
              <a:t>Focus on functions, not systems, organizations </a:t>
            </a:r>
            <a:br>
              <a:rPr lang="en-US" smtClean="0"/>
            </a:br>
            <a:r>
              <a:rPr lang="en-US" smtClean="0"/>
              <a:t>or individuals</a:t>
            </a:r>
          </a:p>
          <a:p>
            <a:pPr>
              <a:lnSpc>
                <a:spcPct val="80000"/>
              </a:lnSpc>
            </a:pPr>
            <a:r>
              <a:rPr lang="en-US" smtClean="0"/>
              <a:t>Defines models and terminology</a:t>
            </a:r>
          </a:p>
          <a:p>
            <a:pPr>
              <a:lnSpc>
                <a:spcPct val="80000"/>
              </a:lnSpc>
            </a:pPr>
            <a:r>
              <a:rPr lang="en-US" smtClean="0"/>
              <a:t>Independent of data exchange</a:t>
            </a:r>
            <a:br>
              <a:rPr lang="en-US" smtClean="0"/>
            </a:br>
            <a:r>
              <a:rPr lang="en-US" smtClean="0"/>
              <a:t>technology</a:t>
            </a:r>
          </a:p>
          <a:p>
            <a:pPr>
              <a:lnSpc>
                <a:spcPct val="80000"/>
              </a:lnSpc>
            </a:pPr>
            <a:r>
              <a:rPr lang="en-US" smtClean="0"/>
              <a:t>Original work focused on </a:t>
            </a:r>
            <a:br>
              <a:rPr lang="en-US" smtClean="0"/>
            </a:br>
            <a:r>
              <a:rPr lang="en-US" smtClean="0"/>
              <a:t>production of manufacturing plants</a:t>
            </a:r>
          </a:p>
          <a:p>
            <a:pPr>
              <a:lnSpc>
                <a:spcPct val="80000"/>
              </a:lnSpc>
            </a:pPr>
            <a:r>
              <a:rPr lang="en-US" smtClean="0"/>
              <a:t>Expanding to cover</a:t>
            </a:r>
          </a:p>
          <a:p>
            <a:pPr lvl="1">
              <a:lnSpc>
                <a:spcPct val="80000"/>
              </a:lnSpc>
            </a:pPr>
            <a:r>
              <a:rPr lang="en-US" smtClean="0"/>
              <a:t>Maintenance</a:t>
            </a:r>
          </a:p>
          <a:p>
            <a:pPr lvl="1">
              <a:lnSpc>
                <a:spcPct val="80000"/>
              </a:lnSpc>
            </a:pPr>
            <a:r>
              <a:rPr lang="en-US" smtClean="0"/>
              <a:t>Inventory</a:t>
            </a:r>
          </a:p>
          <a:p>
            <a:pPr lvl="1">
              <a:lnSpc>
                <a:spcPct val="80000"/>
              </a:lnSpc>
            </a:pPr>
            <a:r>
              <a:rPr lang="en-US" smtClean="0"/>
              <a:t>Quality Data</a:t>
            </a:r>
          </a:p>
        </p:txBody>
      </p:sp>
      <p:grpSp>
        <p:nvGrpSpPr>
          <p:cNvPr id="1752068" name="Group 4"/>
          <p:cNvGrpSpPr>
            <a:grpSpLocks/>
          </p:cNvGrpSpPr>
          <p:nvPr/>
        </p:nvGrpSpPr>
        <p:grpSpPr bwMode="auto">
          <a:xfrm>
            <a:off x="4816475" y="3514725"/>
            <a:ext cx="4211638" cy="2847975"/>
            <a:chOff x="2547" y="1929"/>
            <a:chExt cx="3120" cy="2110"/>
          </a:xfrm>
        </p:grpSpPr>
        <p:pic>
          <p:nvPicPr>
            <p:cNvPr id="1752069" name="Picture 5" descr="IN00594_[1]"/>
            <p:cNvPicPr>
              <a:picLocks noChangeAspect="1" noChangeArrowheads="1"/>
            </p:cNvPicPr>
            <p:nvPr/>
          </p:nvPicPr>
          <p:blipFill>
            <a:blip r:embed="rId3" cstate="print"/>
            <a:srcRect/>
            <a:stretch>
              <a:fillRect/>
            </a:stretch>
          </p:blipFill>
          <p:spPr bwMode="auto">
            <a:xfrm>
              <a:off x="3266" y="1929"/>
              <a:ext cx="1558" cy="687"/>
            </a:xfrm>
            <a:prstGeom prst="rect">
              <a:avLst/>
            </a:prstGeom>
            <a:noFill/>
            <a:ln>
              <a:noFill/>
            </a:ln>
            <a:effectLst/>
          </p:spPr>
        </p:pic>
        <p:pic>
          <p:nvPicPr>
            <p:cNvPr id="1752070" name="Picture 6"/>
            <p:cNvPicPr>
              <a:picLocks noChangeAspect="1" noChangeArrowheads="1"/>
            </p:cNvPicPr>
            <p:nvPr/>
          </p:nvPicPr>
          <p:blipFill>
            <a:blip r:embed="rId4" cstate="print"/>
            <a:srcRect/>
            <a:stretch>
              <a:fillRect/>
            </a:stretch>
          </p:blipFill>
          <p:spPr bwMode="auto">
            <a:xfrm>
              <a:off x="2547" y="3259"/>
              <a:ext cx="747" cy="780"/>
            </a:xfrm>
            <a:prstGeom prst="rect">
              <a:avLst/>
            </a:prstGeom>
            <a:noFill/>
            <a:ln w="9525">
              <a:noFill/>
              <a:miter lim="800000"/>
              <a:headEnd/>
              <a:tailEnd/>
            </a:ln>
            <a:effectLst/>
          </p:spPr>
        </p:pic>
        <p:pic>
          <p:nvPicPr>
            <p:cNvPr id="1752071" name="Picture 7"/>
            <p:cNvPicPr>
              <a:picLocks noChangeAspect="1" noChangeArrowheads="1"/>
            </p:cNvPicPr>
            <p:nvPr/>
          </p:nvPicPr>
          <p:blipFill>
            <a:blip r:embed="rId5" cstate="print"/>
            <a:srcRect/>
            <a:stretch>
              <a:fillRect/>
            </a:stretch>
          </p:blipFill>
          <p:spPr bwMode="auto">
            <a:xfrm>
              <a:off x="3603" y="3109"/>
              <a:ext cx="793" cy="930"/>
            </a:xfrm>
            <a:prstGeom prst="rect">
              <a:avLst/>
            </a:prstGeom>
            <a:noFill/>
            <a:ln w="9525">
              <a:noFill/>
              <a:miter lim="800000"/>
              <a:headEnd/>
              <a:tailEnd/>
            </a:ln>
            <a:effectLst/>
          </p:spPr>
        </p:pic>
        <p:pic>
          <p:nvPicPr>
            <p:cNvPr id="1752072" name="Picture 8"/>
            <p:cNvPicPr>
              <a:picLocks noChangeAspect="1" noChangeArrowheads="1"/>
            </p:cNvPicPr>
            <p:nvPr/>
          </p:nvPicPr>
          <p:blipFill>
            <a:blip r:embed="rId6" cstate="print"/>
            <a:srcRect/>
            <a:stretch>
              <a:fillRect/>
            </a:stretch>
          </p:blipFill>
          <p:spPr bwMode="auto">
            <a:xfrm>
              <a:off x="4659" y="3225"/>
              <a:ext cx="1008" cy="814"/>
            </a:xfrm>
            <a:prstGeom prst="rect">
              <a:avLst/>
            </a:prstGeom>
            <a:noFill/>
            <a:ln w="9525">
              <a:noFill/>
              <a:miter lim="800000"/>
              <a:headEnd/>
              <a:tailEnd/>
            </a:ln>
            <a:effectLst/>
          </p:spPr>
        </p:pic>
        <p:sp>
          <p:nvSpPr>
            <p:cNvPr id="1752073" name="AutoShape 9"/>
            <p:cNvSpPr>
              <a:spLocks noChangeArrowheads="1"/>
            </p:cNvSpPr>
            <p:nvPr/>
          </p:nvSpPr>
          <p:spPr bwMode="auto">
            <a:xfrm>
              <a:off x="3868" y="2489"/>
              <a:ext cx="336" cy="672"/>
            </a:xfrm>
            <a:prstGeom prst="upDownArrow">
              <a:avLst>
                <a:gd name="adj1" fmla="val 50000"/>
                <a:gd name="adj2" fmla="val 40000"/>
              </a:avLst>
            </a:prstGeom>
            <a:solidFill>
              <a:srgbClr val="3399FF"/>
            </a:solidFill>
            <a:ln w="9525">
              <a:noFill/>
              <a:miter lim="800000"/>
              <a:headEnd/>
              <a:tailEnd/>
            </a:ln>
            <a:effectLst/>
          </p:spPr>
          <p:txBody>
            <a:bodyPr wrap="none" anchor="ctr"/>
            <a:lstStyle/>
            <a:p>
              <a:endParaRPr lang="en-US"/>
            </a:p>
          </p:txBody>
        </p:sp>
        <p:sp>
          <p:nvSpPr>
            <p:cNvPr id="1752074" name="AutoShape 10"/>
            <p:cNvSpPr>
              <a:spLocks noChangeArrowheads="1"/>
            </p:cNvSpPr>
            <p:nvPr/>
          </p:nvSpPr>
          <p:spPr bwMode="auto">
            <a:xfrm rot="2257236">
              <a:off x="3080" y="2381"/>
              <a:ext cx="336" cy="992"/>
            </a:xfrm>
            <a:prstGeom prst="upDownArrow">
              <a:avLst>
                <a:gd name="adj1" fmla="val 50000"/>
                <a:gd name="adj2" fmla="val 59048"/>
              </a:avLst>
            </a:prstGeom>
            <a:solidFill>
              <a:srgbClr val="3399FF"/>
            </a:solidFill>
            <a:ln w="9525">
              <a:noFill/>
              <a:miter lim="800000"/>
              <a:headEnd/>
              <a:tailEnd/>
            </a:ln>
            <a:effectLst/>
          </p:spPr>
          <p:txBody>
            <a:bodyPr wrap="none" anchor="ctr"/>
            <a:lstStyle/>
            <a:p>
              <a:endParaRPr lang="en-US"/>
            </a:p>
          </p:txBody>
        </p:sp>
        <p:sp>
          <p:nvSpPr>
            <p:cNvPr id="1752075" name="AutoShape 11"/>
            <p:cNvSpPr>
              <a:spLocks noChangeArrowheads="1"/>
            </p:cNvSpPr>
            <p:nvPr/>
          </p:nvSpPr>
          <p:spPr bwMode="auto">
            <a:xfrm rot="19342764" flipH="1">
              <a:off x="4664" y="2439"/>
              <a:ext cx="336" cy="819"/>
            </a:xfrm>
            <a:prstGeom prst="upDownArrow">
              <a:avLst>
                <a:gd name="adj1" fmla="val 50000"/>
                <a:gd name="adj2" fmla="val 48750"/>
              </a:avLst>
            </a:prstGeom>
            <a:solidFill>
              <a:srgbClr val="3399FF"/>
            </a:solidFill>
            <a:ln w="9525">
              <a:noFill/>
              <a:miter lim="800000"/>
              <a:headEnd/>
              <a:tailEnd/>
            </a:ln>
            <a:effectLst/>
          </p:spPr>
          <p:txBody>
            <a:bodyPr wrap="none" anchor="ctr"/>
            <a:lstStyle/>
            <a:p>
              <a:endParaRPr lang="en-US"/>
            </a:p>
          </p:txBody>
        </p:sp>
      </p:grpSp>
      <p:pic>
        <p:nvPicPr>
          <p:cNvPr id="1752076" name="Picture 12" descr="ISA Logo"/>
          <p:cNvPicPr>
            <a:picLocks noChangeAspect="1" noChangeArrowheads="1"/>
          </p:cNvPicPr>
          <p:nvPr/>
        </p:nvPicPr>
        <p:blipFill>
          <a:blip r:embed="rId7" cstate="print"/>
          <a:srcRect/>
          <a:stretch>
            <a:fillRect/>
          </a:stretch>
        </p:blipFill>
        <p:spPr bwMode="auto">
          <a:xfrm>
            <a:off x="7704138" y="277813"/>
            <a:ext cx="838200" cy="601662"/>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4114" name="Rectangle 2"/>
          <p:cNvSpPr>
            <a:spLocks noGrp="1" noChangeArrowheads="1"/>
          </p:cNvSpPr>
          <p:nvPr>
            <p:ph type="title"/>
          </p:nvPr>
        </p:nvSpPr>
        <p:spPr/>
        <p:txBody>
          <a:bodyPr/>
          <a:lstStyle/>
          <a:p>
            <a:r>
              <a:rPr lang="en-US" smtClean="0"/>
              <a:t>ISA-95 Continuous Improvement Cycle</a:t>
            </a:r>
          </a:p>
        </p:txBody>
      </p:sp>
      <p:grpSp>
        <p:nvGrpSpPr>
          <p:cNvPr id="1754115" name="Group 3"/>
          <p:cNvGrpSpPr>
            <a:grpSpLocks/>
          </p:cNvGrpSpPr>
          <p:nvPr/>
        </p:nvGrpSpPr>
        <p:grpSpPr bwMode="auto">
          <a:xfrm>
            <a:off x="53975" y="1323975"/>
            <a:ext cx="8748713" cy="4486275"/>
            <a:chOff x="34" y="836"/>
            <a:chExt cx="5511" cy="2826"/>
          </a:xfrm>
        </p:grpSpPr>
        <p:sp>
          <p:nvSpPr>
            <p:cNvPr id="1754116" name="Rectangle 4"/>
            <p:cNvSpPr>
              <a:spLocks noChangeArrowheads="1"/>
            </p:cNvSpPr>
            <p:nvPr/>
          </p:nvSpPr>
          <p:spPr bwMode="auto">
            <a:xfrm>
              <a:off x="4002" y="2138"/>
              <a:ext cx="828" cy="372"/>
            </a:xfrm>
            <a:prstGeom prst="rect">
              <a:avLst/>
            </a:prstGeom>
            <a:solidFill>
              <a:srgbClr val="CCFFFF"/>
            </a:solidFill>
            <a:ln w="9525" algn="ctr">
              <a:solidFill>
                <a:schemeClr val="bg2"/>
              </a:solidFill>
              <a:miter lim="800000"/>
              <a:headEnd/>
              <a:tailEnd/>
            </a:ln>
            <a:effectLst/>
          </p:spPr>
          <p:txBody>
            <a:bodyPr wrap="none" anchor="ctr">
              <a:spAutoFit/>
            </a:bodyPr>
            <a:lstStyle/>
            <a:p>
              <a:r>
                <a:rPr lang="en-US" b="1">
                  <a:solidFill>
                    <a:srgbClr val="000000"/>
                  </a:solidFill>
                  <a:latin typeface="Verdana" pitchFamily="34" charset="0"/>
                  <a:ea typeface="ＭＳ Ｐゴシック" pitchFamily="34" charset="-128"/>
                </a:rPr>
                <a:t>Vertical</a:t>
              </a:r>
            </a:p>
            <a:p>
              <a:r>
                <a:rPr lang="en-US" b="1">
                  <a:solidFill>
                    <a:srgbClr val="000000"/>
                  </a:solidFill>
                  <a:latin typeface="Verdana" pitchFamily="34" charset="0"/>
                  <a:ea typeface="ＭＳ Ｐゴシック" pitchFamily="34" charset="-128"/>
                </a:rPr>
                <a:t>Extension</a:t>
              </a:r>
            </a:p>
          </p:txBody>
        </p:sp>
        <p:sp>
          <p:nvSpPr>
            <p:cNvPr id="1754117" name="Rectangle 5"/>
            <p:cNvSpPr>
              <a:spLocks noChangeArrowheads="1"/>
            </p:cNvSpPr>
            <p:nvPr/>
          </p:nvSpPr>
          <p:spPr bwMode="auto">
            <a:xfrm>
              <a:off x="1353" y="2134"/>
              <a:ext cx="1180" cy="372"/>
            </a:xfrm>
            <a:prstGeom prst="rect">
              <a:avLst/>
            </a:prstGeom>
            <a:solidFill>
              <a:srgbClr val="FFFF99"/>
            </a:solidFill>
            <a:ln w="9525" algn="ctr">
              <a:solidFill>
                <a:schemeClr val="bg2"/>
              </a:solidFill>
              <a:miter lim="800000"/>
              <a:headEnd/>
              <a:tailEnd/>
            </a:ln>
            <a:effectLst/>
          </p:spPr>
          <p:txBody>
            <a:bodyPr wrap="none" anchor="ctr">
              <a:spAutoFit/>
            </a:bodyPr>
            <a:lstStyle/>
            <a:p>
              <a:r>
                <a:rPr lang="en-US" b="1">
                  <a:solidFill>
                    <a:srgbClr val="000000"/>
                  </a:solidFill>
                  <a:latin typeface="Verdana" pitchFamily="34" charset="0"/>
                  <a:ea typeface="ＭＳ Ｐゴシック" pitchFamily="34" charset="-128"/>
                </a:rPr>
                <a:t>ISA-95</a:t>
              </a:r>
            </a:p>
            <a:p>
              <a:r>
                <a:rPr lang="en-US" b="1">
                  <a:solidFill>
                    <a:srgbClr val="000000"/>
                  </a:solidFill>
                  <a:latin typeface="Verdana" pitchFamily="34" charset="0"/>
                  <a:ea typeface="ＭＳ Ｐゴシック" pitchFamily="34" charset="-128"/>
                </a:rPr>
                <a:t>Harmonization</a:t>
              </a:r>
            </a:p>
          </p:txBody>
        </p:sp>
        <p:sp>
          <p:nvSpPr>
            <p:cNvPr id="1754118" name="Rectangle 6"/>
            <p:cNvSpPr>
              <a:spLocks noChangeArrowheads="1"/>
            </p:cNvSpPr>
            <p:nvPr/>
          </p:nvSpPr>
          <p:spPr bwMode="auto">
            <a:xfrm>
              <a:off x="34" y="1464"/>
              <a:ext cx="964" cy="218"/>
            </a:xfrm>
            <a:prstGeom prst="rect">
              <a:avLst/>
            </a:prstGeom>
            <a:solidFill>
              <a:srgbClr val="00CC00"/>
            </a:solidFill>
            <a:ln w="9525" algn="ctr">
              <a:solidFill>
                <a:schemeClr val="bg2"/>
              </a:solidFill>
              <a:miter lim="800000"/>
              <a:headEnd/>
              <a:tailEnd/>
            </a:ln>
            <a:effectLst/>
          </p:spPr>
          <p:txBody>
            <a:bodyPr wrap="none" anchor="ctr">
              <a:spAutoFit/>
            </a:bodyPr>
            <a:lstStyle/>
            <a:p>
              <a:r>
                <a:rPr lang="en-US" b="1">
                  <a:solidFill>
                    <a:schemeClr val="bg1"/>
                  </a:solidFill>
                  <a:latin typeface="Verdana" pitchFamily="34" charset="0"/>
                  <a:ea typeface="ＭＳ Ｐゴシック" pitchFamily="34" charset="-128"/>
                </a:rPr>
                <a:t>UN/CEFACT</a:t>
              </a:r>
            </a:p>
          </p:txBody>
        </p:sp>
        <p:cxnSp>
          <p:nvCxnSpPr>
            <p:cNvPr id="1754119" name="AutoShape 7"/>
            <p:cNvCxnSpPr>
              <a:cxnSpLocks noChangeShapeType="1"/>
              <a:stCxn id="1754127" idx="0"/>
              <a:endCxn id="1754116" idx="0"/>
            </p:cNvCxnSpPr>
            <p:nvPr/>
          </p:nvCxnSpPr>
          <p:spPr bwMode="auto">
            <a:xfrm rot="16200000" flipH="1" flipV="1">
              <a:off x="4868" y="1686"/>
              <a:ext cx="1" cy="906"/>
            </a:xfrm>
            <a:prstGeom prst="bentConnector3">
              <a:avLst>
                <a:gd name="adj1" fmla="val -14400000"/>
              </a:avLst>
            </a:prstGeom>
            <a:noFill/>
            <a:ln w="25400">
              <a:solidFill>
                <a:srgbClr val="000000"/>
              </a:solidFill>
              <a:miter lim="800000"/>
              <a:headEnd/>
              <a:tailEnd type="triangle" w="med" len="med"/>
            </a:ln>
            <a:effectLst/>
          </p:spPr>
        </p:cxnSp>
        <p:cxnSp>
          <p:nvCxnSpPr>
            <p:cNvPr id="1754120" name="AutoShape 8"/>
            <p:cNvCxnSpPr>
              <a:cxnSpLocks noChangeShapeType="1"/>
              <a:stCxn id="1754116" idx="3"/>
              <a:endCxn id="1754127" idx="1"/>
            </p:cNvCxnSpPr>
            <p:nvPr/>
          </p:nvCxnSpPr>
          <p:spPr bwMode="auto">
            <a:xfrm>
              <a:off x="4830" y="2324"/>
              <a:ext cx="268" cy="0"/>
            </a:xfrm>
            <a:prstGeom prst="straightConnector1">
              <a:avLst/>
            </a:prstGeom>
            <a:noFill/>
            <a:ln w="25400">
              <a:solidFill>
                <a:srgbClr val="000000"/>
              </a:solidFill>
              <a:round/>
              <a:headEnd/>
              <a:tailEnd type="triangle" w="med" len="med"/>
            </a:ln>
            <a:effectLst/>
          </p:spPr>
        </p:cxnSp>
        <p:cxnSp>
          <p:nvCxnSpPr>
            <p:cNvPr id="1754121" name="AutoShape 9"/>
            <p:cNvCxnSpPr>
              <a:cxnSpLocks noChangeShapeType="1"/>
              <a:stCxn id="1754122" idx="2"/>
              <a:endCxn id="1754127" idx="2"/>
            </p:cNvCxnSpPr>
            <p:nvPr/>
          </p:nvCxnSpPr>
          <p:spPr bwMode="auto">
            <a:xfrm rot="16200000" flipH="1">
              <a:off x="4279" y="1467"/>
              <a:ext cx="7" cy="2079"/>
            </a:xfrm>
            <a:prstGeom prst="bentConnector3">
              <a:avLst>
                <a:gd name="adj1" fmla="val 5457139"/>
              </a:avLst>
            </a:prstGeom>
            <a:noFill/>
            <a:ln w="25400">
              <a:solidFill>
                <a:srgbClr val="000000"/>
              </a:solidFill>
              <a:miter lim="800000"/>
              <a:headEnd/>
              <a:tailEnd type="triangle" w="med" len="med"/>
            </a:ln>
            <a:effectLst/>
          </p:spPr>
        </p:cxnSp>
        <p:sp>
          <p:nvSpPr>
            <p:cNvPr id="1754122" name="Rectangle 10"/>
            <p:cNvSpPr>
              <a:spLocks noChangeArrowheads="1"/>
            </p:cNvSpPr>
            <p:nvPr/>
          </p:nvSpPr>
          <p:spPr bwMode="auto">
            <a:xfrm>
              <a:off x="2725" y="2131"/>
              <a:ext cx="1035" cy="372"/>
            </a:xfrm>
            <a:prstGeom prst="rect">
              <a:avLst/>
            </a:prstGeom>
            <a:solidFill>
              <a:srgbClr val="CCFFCC"/>
            </a:solidFill>
            <a:ln w="9525" algn="ctr">
              <a:solidFill>
                <a:schemeClr val="bg2"/>
              </a:solidFill>
              <a:miter lim="800000"/>
              <a:headEnd/>
              <a:tailEnd/>
            </a:ln>
            <a:effectLst/>
          </p:spPr>
          <p:txBody>
            <a:bodyPr wrap="none" anchor="ctr">
              <a:spAutoFit/>
            </a:bodyPr>
            <a:lstStyle/>
            <a:p>
              <a:r>
                <a:rPr lang="en-US" b="1">
                  <a:solidFill>
                    <a:srgbClr val="000000"/>
                  </a:solidFill>
                  <a:latin typeface="Verdana" pitchFamily="34" charset="0"/>
                  <a:ea typeface="ＭＳ Ｐゴシック" pitchFamily="34" charset="-128"/>
                </a:rPr>
                <a:t>ISA-95</a:t>
              </a:r>
            </a:p>
            <a:p>
              <a:r>
                <a:rPr lang="en-US" b="1">
                  <a:solidFill>
                    <a:srgbClr val="000000"/>
                  </a:solidFill>
                  <a:latin typeface="Verdana" pitchFamily="34" charset="0"/>
                  <a:ea typeface="ＭＳ Ｐゴシック" pitchFamily="34" charset="-128"/>
                </a:rPr>
                <a:t>Maintenance</a:t>
              </a:r>
            </a:p>
          </p:txBody>
        </p:sp>
        <p:cxnSp>
          <p:nvCxnSpPr>
            <p:cNvPr id="1754123" name="AutoShape 11"/>
            <p:cNvCxnSpPr>
              <a:cxnSpLocks noChangeShapeType="1"/>
              <a:stCxn id="1754127" idx="3"/>
              <a:endCxn id="1754117" idx="0"/>
            </p:cNvCxnSpPr>
            <p:nvPr/>
          </p:nvCxnSpPr>
          <p:spPr bwMode="auto">
            <a:xfrm flipH="1" flipV="1">
              <a:off x="1943" y="2134"/>
              <a:ext cx="3602" cy="190"/>
            </a:xfrm>
            <a:prstGeom prst="bentConnector4">
              <a:avLst>
                <a:gd name="adj1" fmla="val -3972"/>
                <a:gd name="adj2" fmla="val 555259"/>
              </a:avLst>
            </a:prstGeom>
            <a:noFill/>
            <a:ln w="25400">
              <a:solidFill>
                <a:srgbClr val="000000"/>
              </a:solidFill>
              <a:miter lim="800000"/>
              <a:headEnd/>
              <a:tailEnd type="triangle" w="med" len="med"/>
            </a:ln>
            <a:effectLst/>
          </p:spPr>
        </p:cxnSp>
        <p:sp>
          <p:nvSpPr>
            <p:cNvPr id="1754124" name="Rectangle 12"/>
            <p:cNvSpPr>
              <a:spLocks noChangeArrowheads="1"/>
            </p:cNvSpPr>
            <p:nvPr/>
          </p:nvSpPr>
          <p:spPr bwMode="auto">
            <a:xfrm>
              <a:off x="146" y="1818"/>
              <a:ext cx="733" cy="218"/>
            </a:xfrm>
            <a:prstGeom prst="rect">
              <a:avLst/>
            </a:prstGeom>
            <a:solidFill>
              <a:srgbClr val="00CC00"/>
            </a:solidFill>
            <a:ln w="9525" algn="ctr">
              <a:solidFill>
                <a:schemeClr val="bg2"/>
              </a:solidFill>
              <a:miter lim="800000"/>
              <a:headEnd/>
              <a:tailEnd/>
            </a:ln>
            <a:effectLst/>
          </p:spPr>
          <p:txBody>
            <a:bodyPr wrap="none" anchor="ctr">
              <a:spAutoFit/>
            </a:bodyPr>
            <a:lstStyle/>
            <a:p>
              <a:r>
                <a:rPr lang="en-US" b="1">
                  <a:solidFill>
                    <a:schemeClr val="bg1"/>
                  </a:solidFill>
                  <a:latin typeface="Verdana" pitchFamily="34" charset="0"/>
                  <a:ea typeface="ＭＳ Ｐゴシック" pitchFamily="34" charset="-128"/>
                </a:rPr>
                <a:t>MIMOSA</a:t>
              </a:r>
            </a:p>
          </p:txBody>
        </p:sp>
        <p:sp>
          <p:nvSpPr>
            <p:cNvPr id="1754125" name="Rectangle 13"/>
            <p:cNvSpPr>
              <a:spLocks noChangeArrowheads="1"/>
            </p:cNvSpPr>
            <p:nvPr/>
          </p:nvSpPr>
          <p:spPr bwMode="auto">
            <a:xfrm>
              <a:off x="311" y="2204"/>
              <a:ext cx="461" cy="228"/>
            </a:xfrm>
            <a:prstGeom prst="rect">
              <a:avLst/>
            </a:prstGeom>
            <a:solidFill>
              <a:srgbClr val="00CC00"/>
            </a:solidFill>
            <a:ln w="25400" algn="ctr">
              <a:solidFill>
                <a:srgbClr val="000000"/>
              </a:solidFill>
              <a:miter lim="800000"/>
              <a:headEnd/>
              <a:tailEnd/>
            </a:ln>
            <a:effectLst/>
          </p:spPr>
          <p:txBody>
            <a:bodyPr wrap="none" anchor="ctr">
              <a:spAutoFit/>
            </a:bodyPr>
            <a:lstStyle/>
            <a:p>
              <a:r>
                <a:rPr lang="en-US" b="1">
                  <a:solidFill>
                    <a:schemeClr val="bg1"/>
                  </a:solidFill>
                  <a:latin typeface="Verdana" pitchFamily="34" charset="0"/>
                  <a:ea typeface="ＭＳ Ｐゴシック" pitchFamily="34" charset="-128"/>
                </a:rPr>
                <a:t>User</a:t>
              </a:r>
            </a:p>
          </p:txBody>
        </p:sp>
        <p:sp>
          <p:nvSpPr>
            <p:cNvPr id="1754126" name="Rectangle 14"/>
            <p:cNvSpPr>
              <a:spLocks noChangeArrowheads="1"/>
            </p:cNvSpPr>
            <p:nvPr/>
          </p:nvSpPr>
          <p:spPr bwMode="auto">
            <a:xfrm>
              <a:off x="139" y="2631"/>
              <a:ext cx="730" cy="218"/>
            </a:xfrm>
            <a:prstGeom prst="rect">
              <a:avLst/>
            </a:prstGeom>
            <a:solidFill>
              <a:srgbClr val="00CC00"/>
            </a:solidFill>
            <a:ln w="9525" algn="ctr">
              <a:solidFill>
                <a:schemeClr val="bg2"/>
              </a:solidFill>
              <a:miter lim="800000"/>
              <a:headEnd/>
              <a:tailEnd/>
            </a:ln>
            <a:effectLst/>
          </p:spPr>
          <p:txBody>
            <a:bodyPr wrap="none" anchor="ctr">
              <a:spAutoFit/>
            </a:bodyPr>
            <a:lstStyle/>
            <a:p>
              <a:r>
                <a:rPr lang="en-US" b="1">
                  <a:solidFill>
                    <a:schemeClr val="bg1"/>
                  </a:solidFill>
                  <a:latin typeface="Verdana" pitchFamily="34" charset="0"/>
                  <a:ea typeface="ＭＳ Ｐゴシック" pitchFamily="34" charset="-128"/>
                </a:rPr>
                <a:t>ISO/IEC</a:t>
              </a:r>
            </a:p>
          </p:txBody>
        </p:sp>
        <p:sp>
          <p:nvSpPr>
            <p:cNvPr id="1754127" name="Rectangle 15"/>
            <p:cNvSpPr>
              <a:spLocks noChangeArrowheads="1"/>
            </p:cNvSpPr>
            <p:nvPr/>
          </p:nvSpPr>
          <p:spPr bwMode="auto">
            <a:xfrm>
              <a:off x="5098" y="2138"/>
              <a:ext cx="447" cy="372"/>
            </a:xfrm>
            <a:prstGeom prst="rect">
              <a:avLst/>
            </a:prstGeom>
            <a:solidFill>
              <a:srgbClr val="CCFFFF"/>
            </a:solidFill>
            <a:ln w="9525" algn="ctr">
              <a:solidFill>
                <a:schemeClr val="bg2"/>
              </a:solidFill>
              <a:miter lim="800000"/>
              <a:headEnd/>
              <a:tailEnd/>
            </a:ln>
            <a:effectLst/>
          </p:spPr>
          <p:txBody>
            <a:bodyPr wrap="none" anchor="ctr">
              <a:spAutoFit/>
            </a:bodyPr>
            <a:lstStyle/>
            <a:p>
              <a:r>
                <a:rPr lang="en-US" b="1">
                  <a:solidFill>
                    <a:srgbClr val="000000"/>
                  </a:solidFill>
                  <a:latin typeface="Verdana" pitchFamily="34" charset="0"/>
                  <a:ea typeface="ＭＳ Ｐゴシック" pitchFamily="34" charset="-128"/>
                </a:rPr>
                <a:t>WBF</a:t>
              </a:r>
            </a:p>
            <a:p>
              <a:r>
                <a:rPr lang="en-US" b="1">
                  <a:solidFill>
                    <a:srgbClr val="000000"/>
                  </a:solidFill>
                  <a:latin typeface="Verdana" pitchFamily="34" charset="0"/>
                  <a:ea typeface="ＭＳ Ｐゴシック" pitchFamily="34" charset="-128"/>
                </a:rPr>
                <a:t>OAG</a:t>
              </a:r>
            </a:p>
          </p:txBody>
        </p:sp>
        <p:cxnSp>
          <p:nvCxnSpPr>
            <p:cNvPr id="1754128" name="AutoShape 16"/>
            <p:cNvCxnSpPr>
              <a:cxnSpLocks noChangeShapeType="1"/>
              <a:stCxn id="1754127" idx="3"/>
              <a:endCxn id="1754122" idx="0"/>
            </p:cNvCxnSpPr>
            <p:nvPr/>
          </p:nvCxnSpPr>
          <p:spPr bwMode="auto">
            <a:xfrm flipH="1" flipV="1">
              <a:off x="3243" y="2131"/>
              <a:ext cx="2302" cy="193"/>
            </a:xfrm>
            <a:prstGeom prst="bentConnector4">
              <a:avLst>
                <a:gd name="adj1" fmla="val -6213"/>
                <a:gd name="adj2" fmla="val 382380"/>
              </a:avLst>
            </a:prstGeom>
            <a:noFill/>
            <a:ln w="25400">
              <a:solidFill>
                <a:srgbClr val="000000"/>
              </a:solidFill>
              <a:miter lim="800000"/>
              <a:headEnd/>
              <a:tailEnd type="triangle" w="med" len="med"/>
            </a:ln>
            <a:effectLst/>
          </p:spPr>
        </p:cxnSp>
        <p:cxnSp>
          <p:nvCxnSpPr>
            <p:cNvPr id="1754129" name="AutoShape 17"/>
            <p:cNvCxnSpPr>
              <a:cxnSpLocks noChangeShapeType="1"/>
              <a:stCxn id="1754117" idx="2"/>
              <a:endCxn id="1754127" idx="2"/>
            </p:cNvCxnSpPr>
            <p:nvPr/>
          </p:nvCxnSpPr>
          <p:spPr bwMode="auto">
            <a:xfrm rot="16200000" flipH="1">
              <a:off x="3631" y="818"/>
              <a:ext cx="4" cy="3379"/>
            </a:xfrm>
            <a:prstGeom prst="bentConnector3">
              <a:avLst>
                <a:gd name="adj1" fmla="val 18150000"/>
              </a:avLst>
            </a:prstGeom>
            <a:noFill/>
            <a:ln w="25400">
              <a:solidFill>
                <a:srgbClr val="000000"/>
              </a:solidFill>
              <a:miter lim="800000"/>
              <a:headEnd/>
              <a:tailEnd type="triangle" w="med" len="med"/>
            </a:ln>
            <a:effectLst/>
          </p:spPr>
        </p:cxnSp>
        <p:sp>
          <p:nvSpPr>
            <p:cNvPr id="1754130" name="Rectangle 18"/>
            <p:cNvSpPr>
              <a:spLocks noChangeArrowheads="1"/>
            </p:cNvSpPr>
            <p:nvPr/>
          </p:nvSpPr>
          <p:spPr bwMode="auto">
            <a:xfrm>
              <a:off x="152" y="3038"/>
              <a:ext cx="834" cy="218"/>
            </a:xfrm>
            <a:prstGeom prst="rect">
              <a:avLst/>
            </a:prstGeom>
            <a:solidFill>
              <a:srgbClr val="00CC00"/>
            </a:solidFill>
            <a:ln w="9525" algn="ctr">
              <a:solidFill>
                <a:schemeClr val="bg2"/>
              </a:solidFill>
              <a:miter lim="800000"/>
              <a:headEnd/>
              <a:tailEnd/>
            </a:ln>
            <a:effectLst/>
          </p:spPr>
          <p:txBody>
            <a:bodyPr wrap="none" anchor="ctr">
              <a:spAutoFit/>
            </a:bodyPr>
            <a:lstStyle/>
            <a:p>
              <a:r>
                <a:rPr lang="en-US" b="1">
                  <a:solidFill>
                    <a:schemeClr val="bg1"/>
                  </a:solidFill>
                  <a:latin typeface="Verdana" pitchFamily="34" charset="0"/>
                  <a:ea typeface="ＭＳ Ｐゴシック" pitchFamily="34" charset="-128"/>
                </a:rPr>
                <a:t>ISA88/95</a:t>
              </a:r>
            </a:p>
          </p:txBody>
        </p:sp>
        <p:cxnSp>
          <p:nvCxnSpPr>
            <p:cNvPr id="1754131" name="AutoShape 19"/>
            <p:cNvCxnSpPr>
              <a:cxnSpLocks noChangeShapeType="1"/>
              <a:stCxn id="1754130" idx="3"/>
              <a:endCxn id="1754117" idx="1"/>
            </p:cNvCxnSpPr>
            <p:nvPr/>
          </p:nvCxnSpPr>
          <p:spPr bwMode="auto">
            <a:xfrm flipV="1">
              <a:off x="986" y="2320"/>
              <a:ext cx="367" cy="827"/>
            </a:xfrm>
            <a:prstGeom prst="bentConnector3">
              <a:avLst>
                <a:gd name="adj1" fmla="val 29972"/>
              </a:avLst>
            </a:prstGeom>
            <a:noFill/>
            <a:ln w="12700">
              <a:solidFill>
                <a:srgbClr val="000000"/>
              </a:solidFill>
              <a:miter lim="800000"/>
              <a:headEnd/>
              <a:tailEnd type="triangle" w="med" len="med"/>
            </a:ln>
            <a:effectLst/>
          </p:spPr>
        </p:cxnSp>
        <p:cxnSp>
          <p:nvCxnSpPr>
            <p:cNvPr id="1754132" name="AutoShape 20"/>
            <p:cNvCxnSpPr>
              <a:cxnSpLocks noChangeShapeType="1"/>
              <a:stCxn id="1754117" idx="3"/>
              <a:endCxn id="1754122" idx="1"/>
            </p:cNvCxnSpPr>
            <p:nvPr/>
          </p:nvCxnSpPr>
          <p:spPr bwMode="auto">
            <a:xfrm flipV="1">
              <a:off x="2533" y="2317"/>
              <a:ext cx="192" cy="3"/>
            </a:xfrm>
            <a:prstGeom prst="bentConnector3">
              <a:avLst>
                <a:gd name="adj1" fmla="val 50000"/>
              </a:avLst>
            </a:prstGeom>
            <a:noFill/>
            <a:ln w="25400">
              <a:solidFill>
                <a:srgbClr val="000000"/>
              </a:solidFill>
              <a:miter lim="800000"/>
              <a:headEnd/>
              <a:tailEnd type="triangle" w="med" len="med"/>
            </a:ln>
            <a:effectLst/>
          </p:spPr>
        </p:cxnSp>
        <p:cxnSp>
          <p:nvCxnSpPr>
            <p:cNvPr id="1754133" name="AutoShape 21"/>
            <p:cNvCxnSpPr>
              <a:cxnSpLocks noChangeShapeType="1"/>
              <a:stCxn id="1754126" idx="3"/>
              <a:endCxn id="1754117" idx="1"/>
            </p:cNvCxnSpPr>
            <p:nvPr/>
          </p:nvCxnSpPr>
          <p:spPr bwMode="auto">
            <a:xfrm flipV="1">
              <a:off x="869" y="2320"/>
              <a:ext cx="484" cy="420"/>
            </a:xfrm>
            <a:prstGeom prst="bentConnector3">
              <a:avLst>
                <a:gd name="adj1" fmla="val 19213"/>
              </a:avLst>
            </a:prstGeom>
            <a:noFill/>
            <a:ln w="12700">
              <a:solidFill>
                <a:srgbClr val="000000"/>
              </a:solidFill>
              <a:miter lim="800000"/>
              <a:headEnd/>
              <a:tailEnd/>
            </a:ln>
            <a:effectLst/>
          </p:spPr>
        </p:cxnSp>
        <p:cxnSp>
          <p:nvCxnSpPr>
            <p:cNvPr id="1754134" name="AutoShape 22"/>
            <p:cNvCxnSpPr>
              <a:cxnSpLocks noChangeShapeType="1"/>
              <a:stCxn id="1754125" idx="3"/>
              <a:endCxn id="1754117" idx="1"/>
            </p:cNvCxnSpPr>
            <p:nvPr/>
          </p:nvCxnSpPr>
          <p:spPr bwMode="auto">
            <a:xfrm>
              <a:off x="780" y="2318"/>
              <a:ext cx="573" cy="2"/>
            </a:xfrm>
            <a:prstGeom prst="bentConnector3">
              <a:avLst>
                <a:gd name="adj1" fmla="val 49213"/>
              </a:avLst>
            </a:prstGeom>
            <a:noFill/>
            <a:ln w="12700">
              <a:solidFill>
                <a:srgbClr val="000000"/>
              </a:solidFill>
              <a:miter lim="800000"/>
              <a:headEnd/>
              <a:tailEnd/>
            </a:ln>
            <a:effectLst/>
          </p:spPr>
        </p:cxnSp>
        <p:cxnSp>
          <p:nvCxnSpPr>
            <p:cNvPr id="1754135" name="AutoShape 23"/>
            <p:cNvCxnSpPr>
              <a:cxnSpLocks noChangeShapeType="1"/>
              <a:stCxn id="1754124" idx="3"/>
              <a:endCxn id="1754117" idx="1"/>
            </p:cNvCxnSpPr>
            <p:nvPr/>
          </p:nvCxnSpPr>
          <p:spPr bwMode="auto">
            <a:xfrm>
              <a:off x="879" y="1927"/>
              <a:ext cx="474" cy="393"/>
            </a:xfrm>
            <a:prstGeom prst="bentConnector3">
              <a:avLst>
                <a:gd name="adj1" fmla="val 16245"/>
              </a:avLst>
            </a:prstGeom>
            <a:noFill/>
            <a:ln w="12700">
              <a:solidFill>
                <a:srgbClr val="000000"/>
              </a:solidFill>
              <a:miter lim="800000"/>
              <a:headEnd/>
              <a:tailEnd type="triangle" w="med" len="med"/>
            </a:ln>
            <a:effectLst/>
          </p:spPr>
        </p:cxnSp>
        <p:cxnSp>
          <p:nvCxnSpPr>
            <p:cNvPr id="1754136" name="AutoShape 24"/>
            <p:cNvCxnSpPr>
              <a:cxnSpLocks noChangeShapeType="1"/>
              <a:stCxn id="1754118" idx="3"/>
              <a:endCxn id="1754117" idx="1"/>
            </p:cNvCxnSpPr>
            <p:nvPr/>
          </p:nvCxnSpPr>
          <p:spPr bwMode="auto">
            <a:xfrm>
              <a:off x="998" y="1573"/>
              <a:ext cx="355" cy="747"/>
            </a:xfrm>
            <a:prstGeom prst="bentConnector3">
              <a:avLst>
                <a:gd name="adj1" fmla="val 27606"/>
              </a:avLst>
            </a:prstGeom>
            <a:noFill/>
            <a:ln w="12700">
              <a:solidFill>
                <a:srgbClr val="000000"/>
              </a:solidFill>
              <a:miter lim="800000"/>
              <a:headEnd/>
              <a:tailEnd type="triangle" w="med" len="med"/>
            </a:ln>
            <a:effectLst/>
          </p:spPr>
        </p:cxnSp>
        <p:sp>
          <p:nvSpPr>
            <p:cNvPr id="1754137" name="Text Box 25"/>
            <p:cNvSpPr txBox="1">
              <a:spLocks noChangeArrowheads="1"/>
            </p:cNvSpPr>
            <p:nvPr/>
          </p:nvSpPr>
          <p:spPr bwMode="auto">
            <a:xfrm>
              <a:off x="289" y="836"/>
              <a:ext cx="653" cy="231"/>
            </a:xfrm>
            <a:prstGeom prst="rect">
              <a:avLst/>
            </a:prstGeom>
            <a:noFill/>
            <a:ln w="9525" algn="ctr">
              <a:noFill/>
              <a:miter lim="800000"/>
              <a:headEnd/>
              <a:tailEnd/>
            </a:ln>
            <a:effectLst/>
          </p:spPr>
          <p:txBody>
            <a:bodyPr wrap="none">
              <a:spAutoFit/>
            </a:bodyPr>
            <a:lstStyle/>
            <a:p>
              <a:r>
                <a:rPr lang="en-US" sz="1800" b="1">
                  <a:solidFill>
                    <a:srgbClr val="2053A3"/>
                  </a:solidFill>
                  <a:latin typeface="Verdana" pitchFamily="34" charset="0"/>
                  <a:ea typeface="ＭＳ Ｐゴシック" pitchFamily="34" charset="-128"/>
                </a:rPr>
                <a:t>Inputs</a:t>
              </a:r>
            </a:p>
          </p:txBody>
        </p:sp>
        <p:sp>
          <p:nvSpPr>
            <p:cNvPr id="1754138" name="Text Box 26"/>
            <p:cNvSpPr txBox="1">
              <a:spLocks noChangeArrowheads="1"/>
            </p:cNvSpPr>
            <p:nvPr/>
          </p:nvSpPr>
          <p:spPr bwMode="auto">
            <a:xfrm>
              <a:off x="2664" y="3301"/>
              <a:ext cx="1637" cy="231"/>
            </a:xfrm>
            <a:prstGeom prst="rect">
              <a:avLst/>
            </a:prstGeom>
            <a:noFill/>
            <a:ln w="9525" algn="ctr">
              <a:noFill/>
              <a:miter lim="800000"/>
              <a:headEnd/>
              <a:tailEnd/>
            </a:ln>
            <a:effectLst/>
          </p:spPr>
          <p:txBody>
            <a:bodyPr wrap="none">
              <a:spAutoFit/>
            </a:bodyPr>
            <a:lstStyle/>
            <a:p>
              <a:r>
                <a:rPr lang="en-US" sz="1800" b="1">
                  <a:solidFill>
                    <a:srgbClr val="2053A3"/>
                  </a:solidFill>
                  <a:latin typeface="Verdana" pitchFamily="34" charset="0"/>
                  <a:ea typeface="ＭＳ Ｐゴシック" pitchFamily="34" charset="-128"/>
                </a:rPr>
                <a:t>Strategic Direction</a:t>
              </a:r>
            </a:p>
          </p:txBody>
        </p:sp>
        <p:sp>
          <p:nvSpPr>
            <p:cNvPr id="1754139" name="Text Box 27"/>
            <p:cNvSpPr txBox="1">
              <a:spLocks noChangeArrowheads="1"/>
            </p:cNvSpPr>
            <p:nvPr/>
          </p:nvSpPr>
          <p:spPr bwMode="auto">
            <a:xfrm>
              <a:off x="3931" y="1766"/>
              <a:ext cx="1598" cy="231"/>
            </a:xfrm>
            <a:prstGeom prst="rect">
              <a:avLst/>
            </a:prstGeom>
            <a:noFill/>
            <a:ln w="9525" algn="ctr">
              <a:noFill/>
              <a:miter lim="800000"/>
              <a:headEnd/>
              <a:tailEnd/>
            </a:ln>
            <a:effectLst/>
          </p:spPr>
          <p:txBody>
            <a:bodyPr wrap="none">
              <a:spAutoFit/>
            </a:bodyPr>
            <a:lstStyle/>
            <a:p>
              <a:r>
                <a:rPr lang="en-US" sz="1800" b="1">
                  <a:solidFill>
                    <a:srgbClr val="2053A3"/>
                  </a:solidFill>
                  <a:latin typeface="Verdana" pitchFamily="34" charset="0"/>
                  <a:ea typeface="ＭＳ Ｐゴシック" pitchFamily="34" charset="-128"/>
                </a:rPr>
                <a:t>Industry Adoption</a:t>
              </a:r>
            </a:p>
          </p:txBody>
        </p:sp>
        <p:sp>
          <p:nvSpPr>
            <p:cNvPr id="1754140" name="Text Box 28"/>
            <p:cNvSpPr txBox="1">
              <a:spLocks noChangeArrowheads="1"/>
            </p:cNvSpPr>
            <p:nvPr/>
          </p:nvSpPr>
          <p:spPr bwMode="auto">
            <a:xfrm>
              <a:off x="2569" y="1022"/>
              <a:ext cx="2207" cy="250"/>
            </a:xfrm>
            <a:prstGeom prst="rect">
              <a:avLst/>
            </a:prstGeom>
            <a:noFill/>
            <a:ln w="9525" algn="ctr">
              <a:noFill/>
              <a:miter lim="800000"/>
              <a:headEnd/>
              <a:tailEnd/>
            </a:ln>
            <a:effectLst/>
          </p:spPr>
          <p:txBody>
            <a:bodyPr wrap="none">
              <a:spAutoFit/>
            </a:bodyPr>
            <a:lstStyle/>
            <a:p>
              <a:r>
                <a:rPr lang="en-US" sz="2000" b="1">
                  <a:solidFill>
                    <a:srgbClr val="2053A3"/>
                  </a:solidFill>
                  <a:latin typeface="Verdana" pitchFamily="34" charset="0"/>
                  <a:ea typeface="ＭＳ Ｐゴシック" pitchFamily="34" charset="-128"/>
                </a:rPr>
                <a:t>Development Feedback</a:t>
              </a:r>
            </a:p>
          </p:txBody>
        </p:sp>
        <p:sp>
          <p:nvSpPr>
            <p:cNvPr id="1754141" name="Text Box 29"/>
            <p:cNvSpPr txBox="1">
              <a:spLocks noChangeArrowheads="1"/>
            </p:cNvSpPr>
            <p:nvPr/>
          </p:nvSpPr>
          <p:spPr bwMode="auto">
            <a:xfrm>
              <a:off x="3502" y="2675"/>
              <a:ext cx="1458" cy="231"/>
            </a:xfrm>
            <a:prstGeom prst="rect">
              <a:avLst/>
            </a:prstGeom>
            <a:noFill/>
            <a:ln w="9525" algn="ctr">
              <a:noFill/>
              <a:miter lim="800000"/>
              <a:headEnd/>
              <a:tailEnd/>
            </a:ln>
            <a:effectLst/>
          </p:spPr>
          <p:txBody>
            <a:bodyPr wrap="none">
              <a:spAutoFit/>
            </a:bodyPr>
            <a:lstStyle/>
            <a:p>
              <a:r>
                <a:rPr lang="en-US" sz="1800" b="1">
                  <a:solidFill>
                    <a:srgbClr val="2053A3"/>
                  </a:solidFill>
                  <a:latin typeface="Verdana" pitchFamily="34" charset="0"/>
                  <a:ea typeface="ＭＳ Ｐゴシック" pitchFamily="34" charset="-128"/>
                </a:rPr>
                <a:t>Release Updates</a:t>
              </a:r>
            </a:p>
          </p:txBody>
        </p:sp>
        <p:sp>
          <p:nvSpPr>
            <p:cNvPr id="1754142" name="Text Box 30"/>
            <p:cNvSpPr txBox="1">
              <a:spLocks noChangeArrowheads="1"/>
            </p:cNvSpPr>
            <p:nvPr/>
          </p:nvSpPr>
          <p:spPr bwMode="auto">
            <a:xfrm>
              <a:off x="3332" y="1364"/>
              <a:ext cx="2041" cy="231"/>
            </a:xfrm>
            <a:prstGeom prst="rect">
              <a:avLst/>
            </a:prstGeom>
            <a:noFill/>
            <a:ln w="9525" algn="ctr">
              <a:noFill/>
              <a:miter lim="800000"/>
              <a:headEnd/>
              <a:tailEnd/>
            </a:ln>
            <a:effectLst/>
          </p:spPr>
          <p:txBody>
            <a:bodyPr wrap="none">
              <a:spAutoFit/>
            </a:bodyPr>
            <a:lstStyle/>
            <a:p>
              <a:r>
                <a:rPr lang="en-US" sz="1800" b="1">
                  <a:solidFill>
                    <a:srgbClr val="2053A3"/>
                  </a:solidFill>
                  <a:latin typeface="Verdana" pitchFamily="34" charset="0"/>
                  <a:ea typeface="ＭＳ Ｐゴシック" pitchFamily="34" charset="-128"/>
                </a:rPr>
                <a:t>Improvement Feedback</a:t>
              </a:r>
            </a:p>
          </p:txBody>
        </p:sp>
        <p:sp>
          <p:nvSpPr>
            <p:cNvPr id="1754143" name="Rectangle 31"/>
            <p:cNvSpPr>
              <a:spLocks noChangeArrowheads="1"/>
            </p:cNvSpPr>
            <p:nvPr/>
          </p:nvSpPr>
          <p:spPr bwMode="auto">
            <a:xfrm>
              <a:off x="412" y="3444"/>
              <a:ext cx="661" cy="218"/>
            </a:xfrm>
            <a:prstGeom prst="rect">
              <a:avLst/>
            </a:prstGeom>
            <a:solidFill>
              <a:srgbClr val="00CC00"/>
            </a:solidFill>
            <a:ln w="9525" algn="ctr">
              <a:solidFill>
                <a:schemeClr val="bg2"/>
              </a:solidFill>
              <a:miter lim="800000"/>
              <a:headEnd/>
              <a:tailEnd/>
            </a:ln>
            <a:effectLst/>
          </p:spPr>
          <p:txBody>
            <a:bodyPr wrap="none" anchor="ctr">
              <a:spAutoFit/>
            </a:bodyPr>
            <a:lstStyle/>
            <a:p>
              <a:r>
                <a:rPr lang="en-US" b="1">
                  <a:solidFill>
                    <a:schemeClr val="bg1"/>
                  </a:solidFill>
                  <a:latin typeface="Verdana" pitchFamily="34" charset="0"/>
                  <a:ea typeface="ＭＳ Ｐゴシック" pitchFamily="34" charset="-128"/>
                </a:rPr>
                <a:t>ProdML</a:t>
              </a:r>
            </a:p>
          </p:txBody>
        </p:sp>
        <p:sp>
          <p:nvSpPr>
            <p:cNvPr id="1754144" name="Rectangle 32"/>
            <p:cNvSpPr>
              <a:spLocks noChangeArrowheads="1"/>
            </p:cNvSpPr>
            <p:nvPr/>
          </p:nvSpPr>
          <p:spPr bwMode="auto">
            <a:xfrm>
              <a:off x="513" y="1119"/>
              <a:ext cx="494" cy="218"/>
            </a:xfrm>
            <a:prstGeom prst="rect">
              <a:avLst/>
            </a:prstGeom>
            <a:solidFill>
              <a:srgbClr val="00CC00"/>
            </a:solidFill>
            <a:ln w="9525" algn="ctr">
              <a:solidFill>
                <a:schemeClr val="bg2"/>
              </a:solidFill>
              <a:miter lim="800000"/>
              <a:headEnd/>
              <a:tailEnd/>
            </a:ln>
            <a:effectLst/>
          </p:spPr>
          <p:txBody>
            <a:bodyPr wrap="none" anchor="ctr">
              <a:spAutoFit/>
            </a:bodyPr>
            <a:lstStyle/>
            <a:p>
              <a:r>
                <a:rPr lang="en-US" b="1">
                  <a:solidFill>
                    <a:schemeClr val="bg1"/>
                  </a:solidFill>
                  <a:latin typeface="Verdana" pitchFamily="34" charset="0"/>
                  <a:ea typeface="ＭＳ Ｐゴシック" pitchFamily="34" charset="-128"/>
                </a:rPr>
                <a:t>AIAG</a:t>
              </a:r>
            </a:p>
          </p:txBody>
        </p:sp>
        <p:cxnSp>
          <p:nvCxnSpPr>
            <p:cNvPr id="1754145" name="AutoShape 33"/>
            <p:cNvCxnSpPr>
              <a:cxnSpLocks noChangeShapeType="1"/>
              <a:stCxn id="1754143" idx="3"/>
              <a:endCxn id="1754117" idx="1"/>
            </p:cNvCxnSpPr>
            <p:nvPr/>
          </p:nvCxnSpPr>
          <p:spPr bwMode="auto">
            <a:xfrm flipV="1">
              <a:off x="1073" y="2320"/>
              <a:ext cx="280" cy="1233"/>
            </a:xfrm>
            <a:prstGeom prst="bentConnector3">
              <a:avLst>
                <a:gd name="adj1" fmla="val 49644"/>
              </a:avLst>
            </a:prstGeom>
            <a:noFill/>
            <a:ln w="12700">
              <a:solidFill>
                <a:schemeClr val="tx1"/>
              </a:solidFill>
              <a:miter lim="800000"/>
              <a:headEnd/>
              <a:tailEnd type="triangle" w="med" len="med"/>
            </a:ln>
            <a:effectLst/>
          </p:spPr>
        </p:cxnSp>
        <p:cxnSp>
          <p:nvCxnSpPr>
            <p:cNvPr id="1754146" name="AutoShape 34"/>
            <p:cNvCxnSpPr>
              <a:cxnSpLocks noChangeShapeType="1"/>
              <a:stCxn id="1754144" idx="3"/>
              <a:endCxn id="1754117" idx="1"/>
            </p:cNvCxnSpPr>
            <p:nvPr/>
          </p:nvCxnSpPr>
          <p:spPr bwMode="auto">
            <a:xfrm>
              <a:off x="1007" y="1228"/>
              <a:ext cx="346" cy="1092"/>
            </a:xfrm>
            <a:prstGeom prst="bentConnector3">
              <a:avLst>
                <a:gd name="adj1" fmla="val 61560"/>
              </a:avLst>
            </a:prstGeom>
            <a:noFill/>
            <a:ln w="9525">
              <a:solidFill>
                <a:schemeClr val="tx1"/>
              </a:solidFill>
              <a:miter lim="800000"/>
              <a:headEnd/>
              <a:tailEnd type="triangle" w="med" len="med"/>
            </a:ln>
            <a:effectLst/>
          </p:spPr>
        </p:cxnSp>
      </p:grpSp>
      <p:sp>
        <p:nvSpPr>
          <p:cNvPr id="1754147" name="Text Box 35"/>
          <p:cNvSpPr txBox="1">
            <a:spLocks noChangeArrowheads="1"/>
          </p:cNvSpPr>
          <p:nvPr/>
        </p:nvSpPr>
        <p:spPr bwMode="auto">
          <a:xfrm>
            <a:off x="2044700" y="5749925"/>
            <a:ext cx="6854825" cy="701675"/>
          </a:xfrm>
          <a:prstGeom prst="rect">
            <a:avLst/>
          </a:prstGeom>
          <a:noFill/>
          <a:ln w="9525" algn="ctr">
            <a:noFill/>
            <a:miter lim="800000"/>
            <a:headEnd/>
            <a:tailEnd/>
          </a:ln>
          <a:effectLst/>
        </p:spPr>
        <p:txBody>
          <a:bodyPr>
            <a:spAutoFit/>
          </a:bodyPr>
          <a:lstStyle/>
          <a:p>
            <a:r>
              <a:rPr kumimoji="1" lang="en-US" sz="2000" b="1">
                <a:solidFill>
                  <a:schemeClr val="tx2"/>
                </a:solidFill>
                <a:latin typeface="Tahoma" pitchFamily="34" charset="0"/>
                <a:ea typeface="ＭＳ Ｐゴシック" pitchFamily="34" charset="-128"/>
              </a:rPr>
              <a:t>Collaboration with other standards groups is an important part of the committee’s activities</a:t>
            </a:r>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6162" name="Oval 2"/>
          <p:cNvSpPr>
            <a:spLocks noChangeArrowheads="1"/>
          </p:cNvSpPr>
          <p:nvPr/>
        </p:nvSpPr>
        <p:spPr bwMode="auto">
          <a:xfrm>
            <a:off x="1423988" y="1765300"/>
            <a:ext cx="4541837" cy="1308100"/>
          </a:xfrm>
          <a:prstGeom prst="ellipse">
            <a:avLst/>
          </a:prstGeom>
          <a:solidFill>
            <a:schemeClr val="bg1"/>
          </a:solidFill>
          <a:ln w="9525">
            <a:solidFill>
              <a:schemeClr val="tx1"/>
            </a:solidFill>
            <a:round/>
            <a:headEnd/>
            <a:tailEnd/>
          </a:ln>
          <a:effectLst/>
        </p:spPr>
        <p:txBody>
          <a:bodyPr wrap="none" lIns="91418" tIns="45709" rIns="91418" bIns="45709" anchor="ctr"/>
          <a:lstStyle/>
          <a:p>
            <a:pPr eaLnBrk="0" hangingPunct="0"/>
            <a:r>
              <a:rPr lang="en-US" sz="2200">
                <a:solidFill>
                  <a:schemeClr val="tx1"/>
                </a:solidFill>
                <a:latin typeface="Arial" charset="0"/>
                <a:ea typeface="ＭＳ Ｐゴシック" pitchFamily="34" charset="-128"/>
              </a:rPr>
              <a:t>Business Planning &amp; Logistics</a:t>
            </a:r>
          </a:p>
          <a:p>
            <a:pPr eaLnBrk="0" hangingPunct="0"/>
            <a:r>
              <a:rPr lang="en-US" sz="1400">
                <a:solidFill>
                  <a:schemeClr val="tx1"/>
                </a:solidFill>
                <a:latin typeface="Arial" charset="0"/>
                <a:ea typeface="ＭＳ Ｐゴシック" pitchFamily="34" charset="-128"/>
              </a:rPr>
              <a:t>Plant Production Scheduling,</a:t>
            </a:r>
          </a:p>
          <a:p>
            <a:pPr eaLnBrk="0" hangingPunct="0"/>
            <a:r>
              <a:rPr lang="en-US" sz="1400">
                <a:solidFill>
                  <a:schemeClr val="tx1"/>
                </a:solidFill>
                <a:latin typeface="Arial" charset="0"/>
                <a:ea typeface="ＭＳ Ｐゴシック" pitchFamily="34" charset="-128"/>
              </a:rPr>
              <a:t>Operational Management, etc</a:t>
            </a:r>
            <a:endParaRPr lang="en-US" sz="2900">
              <a:solidFill>
                <a:schemeClr val="tx1"/>
              </a:solidFill>
              <a:latin typeface="Arial" charset="0"/>
              <a:ea typeface="ＭＳ Ｐゴシック" pitchFamily="34" charset="-128"/>
            </a:endParaRPr>
          </a:p>
        </p:txBody>
      </p:sp>
      <p:sp>
        <p:nvSpPr>
          <p:cNvPr id="1756163" name="Oval 3"/>
          <p:cNvSpPr>
            <a:spLocks noChangeArrowheads="1"/>
          </p:cNvSpPr>
          <p:nvPr/>
        </p:nvSpPr>
        <p:spPr bwMode="auto">
          <a:xfrm>
            <a:off x="1423988" y="3541713"/>
            <a:ext cx="4541837" cy="1309687"/>
          </a:xfrm>
          <a:prstGeom prst="ellipse">
            <a:avLst/>
          </a:prstGeom>
          <a:solidFill>
            <a:schemeClr val="bg1"/>
          </a:solidFill>
          <a:ln w="9525">
            <a:solidFill>
              <a:schemeClr val="tx1"/>
            </a:solidFill>
            <a:round/>
            <a:headEnd/>
            <a:tailEnd/>
          </a:ln>
          <a:effectLst/>
        </p:spPr>
        <p:txBody>
          <a:bodyPr wrap="none" lIns="91418" tIns="45709" rIns="91418" bIns="45709" anchor="ctr"/>
          <a:lstStyle/>
          <a:p>
            <a:pPr eaLnBrk="0" hangingPunct="0"/>
            <a:r>
              <a:rPr lang="en-US" sz="2200">
                <a:solidFill>
                  <a:schemeClr val="tx1"/>
                </a:solidFill>
                <a:latin typeface="Arial" charset="0"/>
                <a:ea typeface="ＭＳ Ｐゴシック" pitchFamily="34" charset="-128"/>
              </a:rPr>
              <a:t>Manufacturing </a:t>
            </a:r>
          </a:p>
          <a:p>
            <a:pPr eaLnBrk="0" hangingPunct="0"/>
            <a:r>
              <a:rPr lang="en-US" sz="2200">
                <a:solidFill>
                  <a:schemeClr val="tx1"/>
                </a:solidFill>
                <a:latin typeface="Arial" charset="0"/>
                <a:ea typeface="ＭＳ Ｐゴシック" pitchFamily="34" charset="-128"/>
              </a:rPr>
              <a:t>Operations &amp; Control</a:t>
            </a:r>
          </a:p>
          <a:p>
            <a:pPr eaLnBrk="0" hangingPunct="0"/>
            <a:r>
              <a:rPr lang="en-US" sz="1400">
                <a:solidFill>
                  <a:schemeClr val="tx1"/>
                </a:solidFill>
                <a:latin typeface="Arial" charset="0"/>
                <a:ea typeface="ＭＳ Ｐゴシック" pitchFamily="34" charset="-128"/>
              </a:rPr>
              <a:t>Dispatching Production, Detailed Production</a:t>
            </a:r>
          </a:p>
          <a:p>
            <a:pPr eaLnBrk="0" hangingPunct="0"/>
            <a:r>
              <a:rPr lang="en-US" sz="1400">
                <a:solidFill>
                  <a:schemeClr val="tx1"/>
                </a:solidFill>
                <a:latin typeface="Arial" charset="0"/>
                <a:ea typeface="ＭＳ Ｐゴシック" pitchFamily="34" charset="-128"/>
              </a:rPr>
              <a:t>Scheduling, Reliability Assurance, ...</a:t>
            </a:r>
          </a:p>
        </p:txBody>
      </p:sp>
      <p:sp>
        <p:nvSpPr>
          <p:cNvPr id="1756164" name="Oval 4"/>
          <p:cNvSpPr>
            <a:spLocks noChangeArrowheads="1"/>
          </p:cNvSpPr>
          <p:nvPr/>
        </p:nvSpPr>
        <p:spPr bwMode="auto">
          <a:xfrm>
            <a:off x="1474788" y="5318125"/>
            <a:ext cx="1390650" cy="1347788"/>
          </a:xfrm>
          <a:prstGeom prst="ellipse">
            <a:avLst/>
          </a:prstGeom>
          <a:solidFill>
            <a:schemeClr val="bg1"/>
          </a:solidFill>
          <a:ln w="9525">
            <a:solidFill>
              <a:schemeClr val="tx1"/>
            </a:solidFill>
            <a:round/>
            <a:headEnd/>
            <a:tailEnd/>
          </a:ln>
          <a:effectLst/>
        </p:spPr>
        <p:txBody>
          <a:bodyPr wrap="none" lIns="91418" tIns="45709" rIns="91418" bIns="45709" anchor="ctr"/>
          <a:lstStyle/>
          <a:p>
            <a:pPr eaLnBrk="0" hangingPunct="0"/>
            <a:r>
              <a:rPr lang="en-US" sz="1800">
                <a:solidFill>
                  <a:schemeClr val="tx1"/>
                </a:solidFill>
                <a:latin typeface="Arial" charset="0"/>
                <a:ea typeface="ＭＳ Ｐゴシック" pitchFamily="34" charset="-128"/>
              </a:rPr>
              <a:t>Batch</a:t>
            </a:r>
          </a:p>
          <a:p>
            <a:pPr eaLnBrk="0" hangingPunct="0"/>
            <a:r>
              <a:rPr lang="en-US" sz="1800">
                <a:solidFill>
                  <a:schemeClr val="tx1"/>
                </a:solidFill>
                <a:latin typeface="Arial" charset="0"/>
                <a:ea typeface="ＭＳ Ｐゴシック" pitchFamily="34" charset="-128"/>
              </a:rPr>
              <a:t>Control</a:t>
            </a:r>
          </a:p>
        </p:txBody>
      </p:sp>
      <p:sp>
        <p:nvSpPr>
          <p:cNvPr id="1756165" name="Oval 5"/>
          <p:cNvSpPr>
            <a:spLocks noChangeArrowheads="1"/>
          </p:cNvSpPr>
          <p:nvPr/>
        </p:nvSpPr>
        <p:spPr bwMode="auto">
          <a:xfrm>
            <a:off x="4529138" y="5318125"/>
            <a:ext cx="1390650" cy="1347788"/>
          </a:xfrm>
          <a:prstGeom prst="ellipse">
            <a:avLst/>
          </a:prstGeom>
          <a:solidFill>
            <a:schemeClr val="bg1"/>
          </a:solidFill>
          <a:ln w="9525">
            <a:solidFill>
              <a:schemeClr val="tx1"/>
            </a:solidFill>
            <a:round/>
            <a:headEnd/>
            <a:tailEnd/>
          </a:ln>
          <a:effectLst/>
        </p:spPr>
        <p:txBody>
          <a:bodyPr wrap="none" lIns="91418" tIns="45709" rIns="91418" bIns="45709" anchor="ctr"/>
          <a:lstStyle/>
          <a:p>
            <a:pPr eaLnBrk="0" hangingPunct="0"/>
            <a:r>
              <a:rPr lang="en-US" sz="1800">
                <a:solidFill>
                  <a:schemeClr val="tx1"/>
                </a:solidFill>
                <a:latin typeface="Arial" charset="0"/>
                <a:ea typeface="ＭＳ Ｐゴシック" pitchFamily="34" charset="-128"/>
              </a:rPr>
              <a:t>Discrete</a:t>
            </a:r>
          </a:p>
          <a:p>
            <a:pPr eaLnBrk="0" hangingPunct="0"/>
            <a:r>
              <a:rPr lang="en-US" sz="1800">
                <a:solidFill>
                  <a:schemeClr val="tx1"/>
                </a:solidFill>
                <a:latin typeface="Arial" charset="0"/>
                <a:ea typeface="ＭＳ Ｐゴシック" pitchFamily="34" charset="-128"/>
              </a:rPr>
              <a:t>Control</a:t>
            </a:r>
          </a:p>
        </p:txBody>
      </p:sp>
      <p:sp>
        <p:nvSpPr>
          <p:cNvPr id="1756166" name="Oval 6"/>
          <p:cNvSpPr>
            <a:spLocks noChangeArrowheads="1"/>
          </p:cNvSpPr>
          <p:nvPr/>
        </p:nvSpPr>
        <p:spPr bwMode="auto">
          <a:xfrm>
            <a:off x="2998788" y="5318125"/>
            <a:ext cx="1389062" cy="1347788"/>
          </a:xfrm>
          <a:prstGeom prst="ellipse">
            <a:avLst/>
          </a:prstGeom>
          <a:solidFill>
            <a:schemeClr val="bg1"/>
          </a:solidFill>
          <a:ln w="9525">
            <a:solidFill>
              <a:schemeClr val="tx1"/>
            </a:solidFill>
            <a:round/>
            <a:headEnd/>
            <a:tailEnd/>
          </a:ln>
          <a:effectLst/>
        </p:spPr>
        <p:txBody>
          <a:bodyPr wrap="none" lIns="91418" tIns="45709" rIns="91418" bIns="45709" anchor="ctr"/>
          <a:lstStyle/>
          <a:p>
            <a:pPr eaLnBrk="0" hangingPunct="0"/>
            <a:r>
              <a:rPr lang="en-US" sz="1800">
                <a:solidFill>
                  <a:schemeClr val="tx1"/>
                </a:solidFill>
                <a:latin typeface="Arial" charset="0"/>
                <a:ea typeface="ＭＳ Ｐゴシック" pitchFamily="34" charset="-128"/>
              </a:rPr>
              <a:t>Continuous</a:t>
            </a:r>
          </a:p>
          <a:p>
            <a:pPr eaLnBrk="0" hangingPunct="0"/>
            <a:r>
              <a:rPr lang="en-US" sz="1800">
                <a:solidFill>
                  <a:schemeClr val="tx1"/>
                </a:solidFill>
                <a:latin typeface="Arial" charset="0"/>
                <a:ea typeface="ＭＳ Ｐゴシック" pitchFamily="34" charset="-128"/>
              </a:rPr>
              <a:t>Control</a:t>
            </a:r>
          </a:p>
        </p:txBody>
      </p:sp>
      <p:sp>
        <p:nvSpPr>
          <p:cNvPr id="1756167" name="Line 7"/>
          <p:cNvSpPr>
            <a:spLocks noChangeShapeType="1"/>
          </p:cNvSpPr>
          <p:nvPr/>
        </p:nvSpPr>
        <p:spPr bwMode="auto">
          <a:xfrm>
            <a:off x="773113" y="5038725"/>
            <a:ext cx="1390650" cy="0"/>
          </a:xfrm>
          <a:prstGeom prst="line">
            <a:avLst/>
          </a:prstGeom>
          <a:noFill/>
          <a:ln w="9525">
            <a:solidFill>
              <a:schemeClr val="tx1"/>
            </a:solidFill>
            <a:round/>
            <a:headEnd/>
            <a:tailEnd/>
          </a:ln>
          <a:effectLst/>
        </p:spPr>
        <p:txBody>
          <a:bodyPr wrap="none" anchor="ctr"/>
          <a:lstStyle/>
          <a:p>
            <a:endParaRPr lang="en-US"/>
          </a:p>
        </p:txBody>
      </p:sp>
      <p:sp>
        <p:nvSpPr>
          <p:cNvPr id="1756168" name="Line 8"/>
          <p:cNvSpPr>
            <a:spLocks noChangeShapeType="1"/>
          </p:cNvSpPr>
          <p:nvPr/>
        </p:nvSpPr>
        <p:spPr bwMode="auto">
          <a:xfrm>
            <a:off x="2163763" y="5038725"/>
            <a:ext cx="3059112" cy="0"/>
          </a:xfrm>
          <a:prstGeom prst="line">
            <a:avLst/>
          </a:prstGeom>
          <a:noFill/>
          <a:ln w="9525">
            <a:solidFill>
              <a:schemeClr val="tx1"/>
            </a:solidFill>
            <a:round/>
            <a:headEnd/>
            <a:tailEnd/>
          </a:ln>
          <a:effectLst/>
        </p:spPr>
        <p:txBody>
          <a:bodyPr wrap="none" anchor="ctr"/>
          <a:lstStyle/>
          <a:p>
            <a:endParaRPr lang="en-US"/>
          </a:p>
        </p:txBody>
      </p:sp>
      <p:sp>
        <p:nvSpPr>
          <p:cNvPr id="1756169" name="Line 9"/>
          <p:cNvSpPr>
            <a:spLocks noChangeShapeType="1"/>
          </p:cNvSpPr>
          <p:nvPr/>
        </p:nvSpPr>
        <p:spPr bwMode="auto">
          <a:xfrm>
            <a:off x="5222875" y="5038725"/>
            <a:ext cx="557213" cy="0"/>
          </a:xfrm>
          <a:prstGeom prst="line">
            <a:avLst/>
          </a:prstGeom>
          <a:noFill/>
          <a:ln w="9525">
            <a:solidFill>
              <a:schemeClr val="tx1"/>
            </a:solidFill>
            <a:round/>
            <a:headEnd/>
            <a:tailEnd/>
          </a:ln>
          <a:effectLst/>
        </p:spPr>
        <p:txBody>
          <a:bodyPr wrap="none" anchor="ctr"/>
          <a:lstStyle/>
          <a:p>
            <a:endParaRPr lang="en-US"/>
          </a:p>
        </p:txBody>
      </p:sp>
      <p:cxnSp>
        <p:nvCxnSpPr>
          <p:cNvPr id="1756170" name="AutoShape 10"/>
          <p:cNvCxnSpPr>
            <a:cxnSpLocks noChangeShapeType="1"/>
            <a:stCxn id="1756162" idx="4"/>
            <a:endCxn id="1756163" idx="0"/>
          </p:cNvCxnSpPr>
          <p:nvPr/>
        </p:nvCxnSpPr>
        <p:spPr bwMode="auto">
          <a:xfrm>
            <a:off x="3695700" y="3073400"/>
            <a:ext cx="0" cy="468313"/>
          </a:xfrm>
          <a:prstGeom prst="straightConnector1">
            <a:avLst/>
          </a:prstGeom>
          <a:noFill/>
          <a:ln w="9525">
            <a:solidFill>
              <a:schemeClr val="tx1"/>
            </a:solidFill>
            <a:round/>
            <a:headEnd type="triangle" w="med" len="med"/>
            <a:tailEnd type="triangle" w="med" len="med"/>
          </a:ln>
          <a:effectLst/>
        </p:spPr>
      </p:cxnSp>
      <p:cxnSp>
        <p:nvCxnSpPr>
          <p:cNvPr id="1756171" name="AutoShape 11"/>
          <p:cNvCxnSpPr>
            <a:cxnSpLocks noChangeShapeType="1"/>
            <a:stCxn id="1756163" idx="4"/>
            <a:endCxn id="1756166" idx="0"/>
          </p:cNvCxnSpPr>
          <p:nvPr/>
        </p:nvCxnSpPr>
        <p:spPr bwMode="auto">
          <a:xfrm flipH="1">
            <a:off x="3694113" y="4851400"/>
            <a:ext cx="1587" cy="466725"/>
          </a:xfrm>
          <a:prstGeom prst="straightConnector1">
            <a:avLst/>
          </a:prstGeom>
          <a:noFill/>
          <a:ln w="9525">
            <a:solidFill>
              <a:schemeClr val="tx1"/>
            </a:solidFill>
            <a:round/>
            <a:headEnd type="triangle" w="med" len="med"/>
            <a:tailEnd type="triangle" w="med" len="med"/>
          </a:ln>
          <a:effectLst/>
        </p:spPr>
      </p:cxnSp>
      <p:cxnSp>
        <p:nvCxnSpPr>
          <p:cNvPr id="1756172" name="AutoShape 12"/>
          <p:cNvCxnSpPr>
            <a:cxnSpLocks noChangeShapeType="1"/>
            <a:stCxn id="1756167" idx="1"/>
            <a:endCxn id="1756164" idx="0"/>
          </p:cNvCxnSpPr>
          <p:nvPr/>
        </p:nvCxnSpPr>
        <p:spPr bwMode="auto">
          <a:xfrm>
            <a:off x="2163763" y="5038725"/>
            <a:ext cx="6350" cy="279400"/>
          </a:xfrm>
          <a:prstGeom prst="straightConnector1">
            <a:avLst/>
          </a:prstGeom>
          <a:noFill/>
          <a:ln w="9525">
            <a:solidFill>
              <a:schemeClr val="tx1"/>
            </a:solidFill>
            <a:round/>
            <a:headEnd/>
            <a:tailEnd type="triangle" w="med" len="med"/>
          </a:ln>
          <a:effectLst/>
        </p:spPr>
      </p:cxnSp>
      <p:cxnSp>
        <p:nvCxnSpPr>
          <p:cNvPr id="1756173" name="AutoShape 13"/>
          <p:cNvCxnSpPr>
            <a:cxnSpLocks noChangeShapeType="1"/>
            <a:stCxn id="1756169" idx="0"/>
            <a:endCxn id="1756165" idx="0"/>
          </p:cNvCxnSpPr>
          <p:nvPr/>
        </p:nvCxnSpPr>
        <p:spPr bwMode="auto">
          <a:xfrm>
            <a:off x="5222875" y="5038725"/>
            <a:ext cx="1588" cy="279400"/>
          </a:xfrm>
          <a:prstGeom prst="straightConnector1">
            <a:avLst/>
          </a:prstGeom>
          <a:noFill/>
          <a:ln w="9525">
            <a:solidFill>
              <a:schemeClr val="tx1"/>
            </a:solidFill>
            <a:round/>
            <a:headEnd/>
            <a:tailEnd type="triangle" w="med" len="med"/>
          </a:ln>
          <a:effectLst/>
        </p:spPr>
      </p:cxnSp>
      <p:sp>
        <p:nvSpPr>
          <p:cNvPr id="1756174" name="Line 14"/>
          <p:cNvSpPr>
            <a:spLocks noChangeShapeType="1"/>
          </p:cNvSpPr>
          <p:nvPr/>
        </p:nvSpPr>
        <p:spPr bwMode="auto">
          <a:xfrm>
            <a:off x="773113" y="3197225"/>
            <a:ext cx="5099050" cy="0"/>
          </a:xfrm>
          <a:prstGeom prst="line">
            <a:avLst/>
          </a:prstGeom>
          <a:noFill/>
          <a:ln w="38100">
            <a:solidFill>
              <a:srgbClr val="FF3300"/>
            </a:solidFill>
            <a:round/>
            <a:headEnd/>
            <a:tailEnd/>
          </a:ln>
          <a:effectLst/>
        </p:spPr>
        <p:txBody>
          <a:bodyPr wrap="none" anchor="ctr"/>
          <a:lstStyle/>
          <a:p>
            <a:endParaRPr lang="en-US"/>
          </a:p>
        </p:txBody>
      </p:sp>
      <p:sp>
        <p:nvSpPr>
          <p:cNvPr id="1756175" name="Text Box 15"/>
          <p:cNvSpPr txBox="1">
            <a:spLocks noChangeArrowheads="1"/>
          </p:cNvSpPr>
          <p:nvPr/>
        </p:nvSpPr>
        <p:spPr bwMode="auto">
          <a:xfrm>
            <a:off x="681038" y="1600200"/>
            <a:ext cx="1085850" cy="427038"/>
          </a:xfrm>
          <a:prstGeom prst="rect">
            <a:avLst/>
          </a:prstGeom>
          <a:noFill/>
          <a:ln w="9525">
            <a:noFill/>
            <a:miter lim="800000"/>
            <a:headEnd/>
            <a:tailEnd/>
          </a:ln>
          <a:effectLst/>
        </p:spPr>
        <p:txBody>
          <a:bodyPr wrap="none" lIns="91418" tIns="45709" rIns="91418" bIns="45709">
            <a:spAutoFit/>
          </a:bodyPr>
          <a:lstStyle/>
          <a:p>
            <a:pPr algn="l" eaLnBrk="0" hangingPunct="0"/>
            <a:r>
              <a:rPr lang="en-US" sz="2200">
                <a:solidFill>
                  <a:schemeClr val="tx1"/>
                </a:solidFill>
                <a:latin typeface="Arial" charset="0"/>
                <a:ea typeface="ＭＳ Ｐゴシック" pitchFamily="34" charset="-128"/>
              </a:rPr>
              <a:t>Level 4</a:t>
            </a:r>
          </a:p>
        </p:txBody>
      </p:sp>
      <p:sp>
        <p:nvSpPr>
          <p:cNvPr id="1756176" name="Text Box 16"/>
          <p:cNvSpPr txBox="1">
            <a:spLocks noChangeArrowheads="1"/>
          </p:cNvSpPr>
          <p:nvPr/>
        </p:nvSpPr>
        <p:spPr bwMode="auto">
          <a:xfrm>
            <a:off x="681038" y="3282950"/>
            <a:ext cx="1085850" cy="427038"/>
          </a:xfrm>
          <a:prstGeom prst="rect">
            <a:avLst/>
          </a:prstGeom>
          <a:noFill/>
          <a:ln w="9525">
            <a:noFill/>
            <a:miter lim="800000"/>
            <a:headEnd/>
            <a:tailEnd/>
          </a:ln>
          <a:effectLst/>
        </p:spPr>
        <p:txBody>
          <a:bodyPr wrap="none" lIns="91418" tIns="45709" rIns="91418" bIns="45709">
            <a:spAutoFit/>
          </a:bodyPr>
          <a:lstStyle/>
          <a:p>
            <a:pPr algn="l" eaLnBrk="0" hangingPunct="0"/>
            <a:r>
              <a:rPr lang="en-US" sz="2200">
                <a:solidFill>
                  <a:schemeClr val="tx1"/>
                </a:solidFill>
                <a:latin typeface="Arial" charset="0"/>
                <a:ea typeface="ＭＳ Ｐゴシック" pitchFamily="34" charset="-128"/>
              </a:rPr>
              <a:t>Level 3</a:t>
            </a:r>
          </a:p>
        </p:txBody>
      </p:sp>
      <p:sp>
        <p:nvSpPr>
          <p:cNvPr id="1756177" name="Text Box 17"/>
          <p:cNvSpPr txBox="1">
            <a:spLocks noChangeArrowheads="1"/>
          </p:cNvSpPr>
          <p:nvPr/>
        </p:nvSpPr>
        <p:spPr bwMode="auto">
          <a:xfrm>
            <a:off x="681038" y="4968875"/>
            <a:ext cx="992187" cy="762000"/>
          </a:xfrm>
          <a:prstGeom prst="rect">
            <a:avLst/>
          </a:prstGeom>
          <a:noFill/>
          <a:ln w="9525">
            <a:noFill/>
            <a:miter lim="800000"/>
            <a:headEnd/>
            <a:tailEnd/>
          </a:ln>
          <a:effectLst/>
        </p:spPr>
        <p:txBody>
          <a:bodyPr wrap="none" lIns="91418" tIns="45709" rIns="91418" bIns="45709">
            <a:spAutoFit/>
          </a:bodyPr>
          <a:lstStyle/>
          <a:p>
            <a:pPr algn="l" eaLnBrk="0" hangingPunct="0"/>
            <a:r>
              <a:rPr lang="en-US" sz="2200">
                <a:solidFill>
                  <a:schemeClr val="tx1"/>
                </a:solidFill>
                <a:latin typeface="Arial" charset="0"/>
                <a:ea typeface="ＭＳ Ｐゴシック" pitchFamily="34" charset="-128"/>
              </a:rPr>
              <a:t>Levels</a:t>
            </a:r>
          </a:p>
          <a:p>
            <a:pPr algn="l" eaLnBrk="0" hangingPunct="0"/>
            <a:r>
              <a:rPr lang="en-US" sz="2200">
                <a:solidFill>
                  <a:schemeClr val="tx1"/>
                </a:solidFill>
                <a:latin typeface="Arial" charset="0"/>
                <a:ea typeface="ＭＳ Ｐゴシック" pitchFamily="34" charset="-128"/>
              </a:rPr>
              <a:t>2,1,0</a:t>
            </a:r>
          </a:p>
        </p:txBody>
      </p:sp>
      <p:sp>
        <p:nvSpPr>
          <p:cNvPr id="1756178" name="Rectangle 18"/>
          <p:cNvSpPr>
            <a:spLocks noGrp="1" noChangeArrowheads="1"/>
          </p:cNvSpPr>
          <p:nvPr>
            <p:ph type="title"/>
          </p:nvPr>
        </p:nvSpPr>
        <p:spPr/>
        <p:txBody>
          <a:bodyPr/>
          <a:lstStyle/>
          <a:p>
            <a:r>
              <a:rPr lang="en-US" smtClean="0"/>
              <a:t>ISA-95 Functional Levels</a:t>
            </a:r>
          </a:p>
        </p:txBody>
      </p:sp>
      <p:sp>
        <p:nvSpPr>
          <p:cNvPr id="1756179" name="AutoShape 19"/>
          <p:cNvSpPr>
            <a:spLocks/>
          </p:cNvSpPr>
          <p:nvPr/>
        </p:nvSpPr>
        <p:spPr bwMode="auto">
          <a:xfrm>
            <a:off x="5945188" y="2779713"/>
            <a:ext cx="500062" cy="914400"/>
          </a:xfrm>
          <a:prstGeom prst="leftBrace">
            <a:avLst>
              <a:gd name="adj1" fmla="val 15238"/>
              <a:gd name="adj2" fmla="val 46560"/>
            </a:avLst>
          </a:prstGeom>
          <a:noFill/>
          <a:ln w="9525">
            <a:solidFill>
              <a:schemeClr val="tx1"/>
            </a:solidFill>
            <a:round/>
            <a:headEnd/>
            <a:tailEnd/>
          </a:ln>
          <a:effectLst/>
        </p:spPr>
        <p:txBody>
          <a:bodyPr wrap="none" anchor="ctr"/>
          <a:lstStyle/>
          <a:p>
            <a:endParaRPr lang="en-US"/>
          </a:p>
        </p:txBody>
      </p:sp>
      <p:sp>
        <p:nvSpPr>
          <p:cNvPr id="1756180" name="Text Box 20"/>
          <p:cNvSpPr txBox="1">
            <a:spLocks noChangeArrowheads="1"/>
          </p:cNvSpPr>
          <p:nvPr/>
        </p:nvSpPr>
        <p:spPr bwMode="auto">
          <a:xfrm>
            <a:off x="6361113" y="2779713"/>
            <a:ext cx="2324100" cy="631825"/>
          </a:xfrm>
          <a:prstGeom prst="rect">
            <a:avLst/>
          </a:prstGeom>
          <a:noFill/>
          <a:ln w="9525">
            <a:noFill/>
            <a:miter lim="800000"/>
            <a:headEnd/>
            <a:tailEnd/>
          </a:ln>
          <a:effectLst/>
        </p:spPr>
        <p:txBody>
          <a:bodyPr wrap="none" lIns="82058" tIns="41029" rIns="82058" bIns="41029">
            <a:spAutoFit/>
          </a:bodyPr>
          <a:lstStyle/>
          <a:p>
            <a:pPr algn="l" defTabSz="820738" eaLnBrk="0" hangingPunct="0"/>
            <a:r>
              <a:rPr lang="en-US" sz="1800" b="1">
                <a:solidFill>
                  <a:schemeClr val="tx1"/>
                </a:solidFill>
                <a:latin typeface="Arial" charset="0"/>
                <a:ea typeface="ＭＳ Ｐゴシック" pitchFamily="34" charset="-128"/>
              </a:rPr>
              <a:t>Interface addressed</a:t>
            </a:r>
          </a:p>
          <a:p>
            <a:pPr algn="l" defTabSz="820738" eaLnBrk="0" hangingPunct="0"/>
            <a:r>
              <a:rPr lang="en-US" sz="1800" b="1">
                <a:solidFill>
                  <a:schemeClr val="tx1"/>
                </a:solidFill>
                <a:latin typeface="Arial" charset="0"/>
                <a:ea typeface="ＭＳ Ｐゴシック" pitchFamily="34" charset="-128"/>
              </a:rPr>
              <a:t>ISA-95 Parts 1 &amp; 2</a:t>
            </a:r>
          </a:p>
        </p:txBody>
      </p:sp>
      <p:sp>
        <p:nvSpPr>
          <p:cNvPr id="1756181" name="AutoShape 21"/>
          <p:cNvSpPr>
            <a:spLocks/>
          </p:cNvSpPr>
          <p:nvPr/>
        </p:nvSpPr>
        <p:spPr bwMode="auto">
          <a:xfrm flipH="1">
            <a:off x="5930900" y="3722688"/>
            <a:ext cx="500063" cy="1114425"/>
          </a:xfrm>
          <a:prstGeom prst="leftBrace">
            <a:avLst>
              <a:gd name="adj1" fmla="val 18571"/>
              <a:gd name="adj2" fmla="val 46560"/>
            </a:avLst>
          </a:prstGeom>
          <a:noFill/>
          <a:ln w="9525">
            <a:solidFill>
              <a:schemeClr val="tx1"/>
            </a:solidFill>
            <a:round/>
            <a:headEnd/>
            <a:tailEnd/>
          </a:ln>
          <a:effectLst/>
        </p:spPr>
        <p:txBody>
          <a:bodyPr wrap="none" anchor="ctr"/>
          <a:lstStyle/>
          <a:p>
            <a:endParaRPr lang="en-US"/>
          </a:p>
        </p:txBody>
      </p:sp>
      <p:sp>
        <p:nvSpPr>
          <p:cNvPr id="1756182" name="Text Box 22"/>
          <p:cNvSpPr txBox="1">
            <a:spLocks noChangeArrowheads="1"/>
          </p:cNvSpPr>
          <p:nvPr/>
        </p:nvSpPr>
        <p:spPr bwMode="auto">
          <a:xfrm>
            <a:off x="6478588" y="3846513"/>
            <a:ext cx="2120900" cy="631825"/>
          </a:xfrm>
          <a:prstGeom prst="rect">
            <a:avLst/>
          </a:prstGeom>
          <a:noFill/>
          <a:ln w="9525">
            <a:noFill/>
            <a:miter lim="800000"/>
            <a:headEnd/>
            <a:tailEnd/>
          </a:ln>
          <a:effectLst/>
        </p:spPr>
        <p:txBody>
          <a:bodyPr wrap="none" lIns="82058" tIns="41029" rIns="82058" bIns="41029">
            <a:spAutoFit/>
          </a:bodyPr>
          <a:lstStyle/>
          <a:p>
            <a:pPr algn="l" defTabSz="820738" eaLnBrk="0" hangingPunct="0"/>
            <a:r>
              <a:rPr lang="en-US" sz="1800" b="1">
                <a:solidFill>
                  <a:schemeClr val="tx1"/>
                </a:solidFill>
                <a:latin typeface="Arial" charset="0"/>
                <a:ea typeface="ＭＳ Ｐゴシック" pitchFamily="34" charset="-128"/>
              </a:rPr>
              <a:t>Area addressed</a:t>
            </a:r>
          </a:p>
          <a:p>
            <a:pPr algn="l" defTabSz="820738" eaLnBrk="0" hangingPunct="0"/>
            <a:r>
              <a:rPr lang="en-US" sz="1800" b="1">
                <a:solidFill>
                  <a:schemeClr val="tx1"/>
                </a:solidFill>
                <a:latin typeface="Arial" charset="0"/>
                <a:ea typeface="ＭＳ Ｐゴシック" pitchFamily="34" charset="-128"/>
              </a:rPr>
              <a:t>ISA-95 Parts 3 &amp; 4</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8210" name="Line 2"/>
          <p:cNvSpPr>
            <a:spLocks noChangeShapeType="1"/>
          </p:cNvSpPr>
          <p:nvPr/>
        </p:nvSpPr>
        <p:spPr bwMode="auto">
          <a:xfrm flipV="1">
            <a:off x="5435600" y="3387725"/>
            <a:ext cx="0" cy="228600"/>
          </a:xfrm>
          <a:prstGeom prst="line">
            <a:avLst/>
          </a:prstGeom>
          <a:noFill/>
          <a:ln w="9525">
            <a:solidFill>
              <a:schemeClr val="tx1"/>
            </a:solidFill>
            <a:round/>
            <a:headEnd/>
            <a:tailEnd/>
          </a:ln>
          <a:effectLst/>
        </p:spPr>
        <p:txBody>
          <a:bodyPr/>
          <a:lstStyle/>
          <a:p>
            <a:endParaRPr lang="en-US"/>
          </a:p>
        </p:txBody>
      </p:sp>
      <p:cxnSp>
        <p:nvCxnSpPr>
          <p:cNvPr id="1758211" name="AutoShape 3"/>
          <p:cNvCxnSpPr>
            <a:cxnSpLocks noChangeShapeType="1"/>
            <a:stCxn id="1758213" idx="0"/>
            <a:endCxn id="1758227" idx="0"/>
          </p:cNvCxnSpPr>
          <p:nvPr/>
        </p:nvCxnSpPr>
        <p:spPr bwMode="auto">
          <a:xfrm flipH="1">
            <a:off x="3240088" y="3616325"/>
            <a:ext cx="3175" cy="287338"/>
          </a:xfrm>
          <a:prstGeom prst="straightConnector1">
            <a:avLst/>
          </a:prstGeom>
          <a:noFill/>
          <a:ln w="9525">
            <a:solidFill>
              <a:schemeClr val="tx1"/>
            </a:solidFill>
            <a:round/>
            <a:headEnd/>
            <a:tailEnd type="oval" w="lg" len="lg"/>
          </a:ln>
          <a:effectLst/>
        </p:spPr>
      </p:cxnSp>
      <p:cxnSp>
        <p:nvCxnSpPr>
          <p:cNvPr id="1758212" name="AutoShape 4"/>
          <p:cNvCxnSpPr>
            <a:cxnSpLocks noChangeShapeType="1"/>
            <a:stCxn id="1758221" idx="2"/>
            <a:endCxn id="1758222" idx="0"/>
          </p:cNvCxnSpPr>
          <p:nvPr/>
        </p:nvCxnSpPr>
        <p:spPr bwMode="auto">
          <a:xfrm>
            <a:off x="5435600" y="1825625"/>
            <a:ext cx="0" cy="306388"/>
          </a:xfrm>
          <a:prstGeom prst="straightConnector1">
            <a:avLst/>
          </a:prstGeom>
          <a:noFill/>
          <a:ln w="9525">
            <a:solidFill>
              <a:schemeClr val="tx1"/>
            </a:solidFill>
            <a:round/>
            <a:headEnd/>
            <a:tailEnd type="oval" w="lg" len="lg"/>
          </a:ln>
          <a:effectLst/>
        </p:spPr>
      </p:cxnSp>
      <p:sp>
        <p:nvSpPr>
          <p:cNvPr id="1758213" name="Line 5"/>
          <p:cNvSpPr>
            <a:spLocks noChangeShapeType="1"/>
          </p:cNvSpPr>
          <p:nvPr/>
        </p:nvSpPr>
        <p:spPr bwMode="auto">
          <a:xfrm flipV="1">
            <a:off x="3243263" y="3616325"/>
            <a:ext cx="1524000" cy="0"/>
          </a:xfrm>
          <a:prstGeom prst="line">
            <a:avLst/>
          </a:prstGeom>
          <a:noFill/>
          <a:ln w="9525">
            <a:solidFill>
              <a:schemeClr val="tx1"/>
            </a:solidFill>
            <a:round/>
            <a:headEnd/>
            <a:tailEnd type="none" w="lg" len="lg"/>
          </a:ln>
          <a:effectLst/>
        </p:spPr>
        <p:txBody>
          <a:bodyPr wrap="none" anchor="ctr"/>
          <a:lstStyle/>
          <a:p>
            <a:endParaRPr lang="en-US"/>
          </a:p>
        </p:txBody>
      </p:sp>
      <p:sp>
        <p:nvSpPr>
          <p:cNvPr id="1758214" name="AutoShape 6"/>
          <p:cNvSpPr>
            <a:spLocks/>
          </p:cNvSpPr>
          <p:nvPr/>
        </p:nvSpPr>
        <p:spPr bwMode="auto">
          <a:xfrm>
            <a:off x="2078038" y="2930525"/>
            <a:ext cx="431800" cy="1524000"/>
          </a:xfrm>
          <a:prstGeom prst="leftBrace">
            <a:avLst>
              <a:gd name="adj1" fmla="val 29412"/>
              <a:gd name="adj2" fmla="val 46560"/>
            </a:avLst>
          </a:prstGeom>
          <a:noFill/>
          <a:ln w="9525">
            <a:solidFill>
              <a:schemeClr val="tx1"/>
            </a:solidFill>
            <a:round/>
            <a:headEnd/>
            <a:tailEnd/>
          </a:ln>
          <a:effectLst/>
        </p:spPr>
        <p:txBody>
          <a:bodyPr wrap="none" anchor="ctr"/>
          <a:lstStyle/>
          <a:p>
            <a:endParaRPr lang="en-US"/>
          </a:p>
        </p:txBody>
      </p:sp>
      <p:sp>
        <p:nvSpPr>
          <p:cNvPr id="1758215" name="Text Box 7"/>
          <p:cNvSpPr txBox="1">
            <a:spLocks noChangeArrowheads="1"/>
          </p:cNvSpPr>
          <p:nvPr/>
        </p:nvSpPr>
        <p:spPr bwMode="auto">
          <a:xfrm>
            <a:off x="292100" y="3311525"/>
            <a:ext cx="1800225" cy="815975"/>
          </a:xfrm>
          <a:prstGeom prst="rect">
            <a:avLst/>
          </a:prstGeom>
          <a:noFill/>
          <a:ln w="9525">
            <a:noFill/>
            <a:miter lim="800000"/>
            <a:headEnd/>
            <a:tailEnd/>
          </a:ln>
          <a:effectLst/>
        </p:spPr>
        <p:txBody>
          <a:bodyPr wrap="none" lIns="82058" tIns="41029" rIns="82058" bIns="41029">
            <a:spAutoFit/>
          </a:bodyPr>
          <a:lstStyle/>
          <a:p>
            <a:pPr algn="r" defTabSz="820738" eaLnBrk="0" hangingPunct="0"/>
            <a:r>
              <a:rPr lang="en-US">
                <a:solidFill>
                  <a:schemeClr val="tx1"/>
                </a:solidFill>
                <a:latin typeface="Arial" charset="0"/>
                <a:ea typeface="ＭＳ Ｐゴシック" pitchFamily="34" charset="-128"/>
              </a:rPr>
              <a:t>Level 3 activities</a:t>
            </a:r>
          </a:p>
          <a:p>
            <a:pPr algn="r" defTabSz="820738" eaLnBrk="0" hangingPunct="0"/>
            <a:r>
              <a:rPr lang="en-US">
                <a:solidFill>
                  <a:schemeClr val="tx1"/>
                </a:solidFill>
                <a:latin typeface="Arial" charset="0"/>
                <a:ea typeface="ＭＳ Ｐゴシック" pitchFamily="34" charset="-128"/>
              </a:rPr>
              <a:t>typically deal with </a:t>
            </a:r>
          </a:p>
          <a:p>
            <a:pPr algn="r" defTabSz="820738" eaLnBrk="0" hangingPunct="0"/>
            <a:r>
              <a:rPr lang="en-US">
                <a:solidFill>
                  <a:schemeClr val="tx1"/>
                </a:solidFill>
                <a:latin typeface="Arial" charset="0"/>
                <a:ea typeface="ＭＳ Ｐゴシック" pitchFamily="34" charset="-128"/>
              </a:rPr>
              <a:t>these objects</a:t>
            </a:r>
          </a:p>
        </p:txBody>
      </p:sp>
      <p:cxnSp>
        <p:nvCxnSpPr>
          <p:cNvPr id="1758216" name="AutoShape 8"/>
          <p:cNvCxnSpPr>
            <a:cxnSpLocks noChangeShapeType="1"/>
            <a:stCxn id="1758222" idx="2"/>
            <a:endCxn id="1758223" idx="0"/>
          </p:cNvCxnSpPr>
          <p:nvPr/>
        </p:nvCxnSpPr>
        <p:spPr bwMode="auto">
          <a:xfrm>
            <a:off x="5435600" y="2606675"/>
            <a:ext cx="0" cy="307975"/>
          </a:xfrm>
          <a:prstGeom prst="straightConnector1">
            <a:avLst/>
          </a:prstGeom>
          <a:noFill/>
          <a:ln w="9525">
            <a:solidFill>
              <a:schemeClr val="tx1"/>
            </a:solidFill>
            <a:round/>
            <a:headEnd/>
            <a:tailEnd type="oval" w="lg" len="lg"/>
          </a:ln>
          <a:effectLst/>
        </p:spPr>
      </p:cxnSp>
      <p:cxnSp>
        <p:nvCxnSpPr>
          <p:cNvPr id="1758217" name="AutoShape 9"/>
          <p:cNvCxnSpPr>
            <a:cxnSpLocks noChangeShapeType="1"/>
            <a:stCxn id="1758244" idx="1"/>
            <a:endCxn id="1758224" idx="0"/>
          </p:cNvCxnSpPr>
          <p:nvPr/>
        </p:nvCxnSpPr>
        <p:spPr bwMode="auto">
          <a:xfrm flipH="1">
            <a:off x="6221413" y="3616325"/>
            <a:ext cx="1587" cy="287338"/>
          </a:xfrm>
          <a:prstGeom prst="straightConnector1">
            <a:avLst/>
          </a:prstGeom>
          <a:noFill/>
          <a:ln w="9525">
            <a:solidFill>
              <a:schemeClr val="tx1"/>
            </a:solidFill>
            <a:round/>
            <a:headEnd/>
            <a:tailEnd type="oval" w="lg" len="lg"/>
          </a:ln>
          <a:effectLst/>
        </p:spPr>
      </p:cxnSp>
      <p:cxnSp>
        <p:nvCxnSpPr>
          <p:cNvPr id="1758218" name="AutoShape 10"/>
          <p:cNvCxnSpPr>
            <a:cxnSpLocks noChangeShapeType="1"/>
            <a:stCxn id="1758213" idx="1"/>
            <a:endCxn id="1758226" idx="0"/>
          </p:cNvCxnSpPr>
          <p:nvPr/>
        </p:nvCxnSpPr>
        <p:spPr bwMode="auto">
          <a:xfrm>
            <a:off x="4765675" y="3616325"/>
            <a:ext cx="0" cy="287338"/>
          </a:xfrm>
          <a:prstGeom prst="straightConnector1">
            <a:avLst/>
          </a:prstGeom>
          <a:noFill/>
          <a:ln w="9525">
            <a:solidFill>
              <a:schemeClr val="tx1"/>
            </a:solidFill>
            <a:round/>
            <a:headEnd/>
            <a:tailEnd type="oval" w="lg" len="lg"/>
          </a:ln>
          <a:effectLst/>
        </p:spPr>
      </p:cxnSp>
      <p:cxnSp>
        <p:nvCxnSpPr>
          <p:cNvPr id="1758219" name="AutoShape 11"/>
          <p:cNvCxnSpPr>
            <a:cxnSpLocks noChangeShapeType="1"/>
            <a:stCxn id="1758224" idx="2"/>
            <a:endCxn id="1758225" idx="0"/>
          </p:cNvCxnSpPr>
          <p:nvPr/>
        </p:nvCxnSpPr>
        <p:spPr bwMode="auto">
          <a:xfrm>
            <a:off x="6221413" y="4378325"/>
            <a:ext cx="0" cy="266700"/>
          </a:xfrm>
          <a:prstGeom prst="straightConnector1">
            <a:avLst/>
          </a:prstGeom>
          <a:noFill/>
          <a:ln w="9525">
            <a:solidFill>
              <a:schemeClr val="tx1"/>
            </a:solidFill>
            <a:round/>
            <a:headEnd/>
            <a:tailEnd type="oval" w="lg" len="lg"/>
          </a:ln>
          <a:effectLst/>
        </p:spPr>
      </p:cxnSp>
      <p:cxnSp>
        <p:nvCxnSpPr>
          <p:cNvPr id="1758220" name="AutoShape 12"/>
          <p:cNvCxnSpPr>
            <a:cxnSpLocks noChangeShapeType="1"/>
            <a:stCxn id="1758227" idx="2"/>
            <a:endCxn id="1758228" idx="0"/>
          </p:cNvCxnSpPr>
          <p:nvPr/>
        </p:nvCxnSpPr>
        <p:spPr bwMode="auto">
          <a:xfrm>
            <a:off x="3240088" y="4378325"/>
            <a:ext cx="0" cy="266700"/>
          </a:xfrm>
          <a:prstGeom prst="straightConnector1">
            <a:avLst/>
          </a:prstGeom>
          <a:noFill/>
          <a:ln w="9525">
            <a:solidFill>
              <a:schemeClr val="tx1"/>
            </a:solidFill>
            <a:round/>
            <a:headEnd/>
            <a:tailEnd type="oval" w="lg" len="lg"/>
          </a:ln>
          <a:effectLst/>
        </p:spPr>
      </p:cxnSp>
      <p:sp>
        <p:nvSpPr>
          <p:cNvPr id="1758221" name="Rectangle 13"/>
          <p:cNvSpPr>
            <a:spLocks noChangeArrowheads="1"/>
          </p:cNvSpPr>
          <p:nvPr/>
        </p:nvSpPr>
        <p:spPr bwMode="auto">
          <a:xfrm>
            <a:off x="4776788" y="1352550"/>
            <a:ext cx="1316037" cy="473075"/>
          </a:xfrm>
          <a:prstGeom prst="rect">
            <a:avLst/>
          </a:prstGeom>
          <a:solidFill>
            <a:schemeClr val="bg1"/>
          </a:solidFill>
          <a:ln w="9525">
            <a:solidFill>
              <a:schemeClr val="tx1"/>
            </a:solidFill>
            <a:miter lim="800000"/>
            <a:headEnd/>
            <a:tailEnd type="none" w="lg" len="lg"/>
          </a:ln>
          <a:effectLst/>
        </p:spPr>
        <p:txBody>
          <a:bodyPr wrap="none" lIns="82058" tIns="41029" rIns="82058" bIns="41029" anchor="ctr"/>
          <a:lstStyle/>
          <a:p>
            <a:pPr defTabSz="820738" eaLnBrk="0" hangingPunct="0"/>
            <a:r>
              <a:rPr lang="en-US" sz="1400">
                <a:solidFill>
                  <a:schemeClr val="tx1"/>
                </a:solidFill>
                <a:latin typeface="Arial" charset="0"/>
                <a:ea typeface="ＭＳ Ｐゴシック" pitchFamily="34" charset="-128"/>
              </a:rPr>
              <a:t>ENTERPRISE</a:t>
            </a:r>
          </a:p>
        </p:txBody>
      </p:sp>
      <p:sp>
        <p:nvSpPr>
          <p:cNvPr id="1758222" name="Rectangle 14"/>
          <p:cNvSpPr>
            <a:spLocks noChangeArrowheads="1"/>
          </p:cNvSpPr>
          <p:nvPr/>
        </p:nvSpPr>
        <p:spPr bwMode="auto">
          <a:xfrm>
            <a:off x="4776788" y="2132013"/>
            <a:ext cx="1316037" cy="474662"/>
          </a:xfrm>
          <a:prstGeom prst="rect">
            <a:avLst/>
          </a:prstGeom>
          <a:solidFill>
            <a:schemeClr val="bg1"/>
          </a:solidFill>
          <a:ln w="9525">
            <a:solidFill>
              <a:schemeClr val="tx1"/>
            </a:solidFill>
            <a:miter lim="800000"/>
            <a:headEnd/>
            <a:tailEnd type="none" w="lg" len="lg"/>
          </a:ln>
          <a:effectLst/>
        </p:spPr>
        <p:txBody>
          <a:bodyPr wrap="none" lIns="82058" tIns="41029" rIns="82058" bIns="41029" anchor="ctr"/>
          <a:lstStyle/>
          <a:p>
            <a:pPr defTabSz="820738" eaLnBrk="0" hangingPunct="0"/>
            <a:r>
              <a:rPr lang="en-US" sz="1400">
                <a:solidFill>
                  <a:schemeClr val="tx1"/>
                </a:solidFill>
                <a:latin typeface="Arial" charset="0"/>
                <a:ea typeface="ＭＳ Ｐゴシック" pitchFamily="34" charset="-128"/>
              </a:rPr>
              <a:t>SITE</a:t>
            </a:r>
          </a:p>
        </p:txBody>
      </p:sp>
      <p:sp>
        <p:nvSpPr>
          <p:cNvPr id="1758223" name="Rectangle 15"/>
          <p:cNvSpPr>
            <a:spLocks noChangeArrowheads="1"/>
          </p:cNvSpPr>
          <p:nvPr/>
        </p:nvSpPr>
        <p:spPr bwMode="auto">
          <a:xfrm>
            <a:off x="4776788" y="2914650"/>
            <a:ext cx="1316037" cy="473075"/>
          </a:xfrm>
          <a:prstGeom prst="rect">
            <a:avLst/>
          </a:prstGeom>
          <a:solidFill>
            <a:schemeClr val="bg1"/>
          </a:solidFill>
          <a:ln w="9525">
            <a:solidFill>
              <a:schemeClr val="tx1"/>
            </a:solidFill>
            <a:miter lim="800000"/>
            <a:headEnd/>
            <a:tailEnd type="none" w="lg" len="lg"/>
          </a:ln>
          <a:effectLst/>
        </p:spPr>
        <p:txBody>
          <a:bodyPr wrap="none" lIns="82058" tIns="41029" rIns="82058" bIns="41029" anchor="ctr"/>
          <a:lstStyle/>
          <a:p>
            <a:pPr defTabSz="820738" eaLnBrk="0" hangingPunct="0"/>
            <a:r>
              <a:rPr lang="en-US" sz="1400">
                <a:solidFill>
                  <a:schemeClr val="tx1"/>
                </a:solidFill>
                <a:latin typeface="Arial" charset="0"/>
                <a:ea typeface="ＭＳ Ｐゴシック" pitchFamily="34" charset="-128"/>
              </a:rPr>
              <a:t>AREA</a:t>
            </a:r>
          </a:p>
        </p:txBody>
      </p:sp>
      <p:sp>
        <p:nvSpPr>
          <p:cNvPr id="1758224" name="Rectangle 16"/>
          <p:cNvSpPr>
            <a:spLocks noChangeArrowheads="1"/>
          </p:cNvSpPr>
          <p:nvPr/>
        </p:nvSpPr>
        <p:spPr bwMode="auto">
          <a:xfrm>
            <a:off x="5564188" y="3903663"/>
            <a:ext cx="1314450" cy="474662"/>
          </a:xfrm>
          <a:prstGeom prst="rect">
            <a:avLst/>
          </a:prstGeom>
          <a:solidFill>
            <a:schemeClr val="bg1"/>
          </a:solidFill>
          <a:ln w="9525">
            <a:solidFill>
              <a:schemeClr val="tx1"/>
            </a:solidFill>
            <a:miter lim="800000"/>
            <a:headEnd/>
            <a:tailEnd type="none" w="lg" len="lg"/>
          </a:ln>
          <a:effectLst/>
        </p:spPr>
        <p:txBody>
          <a:bodyPr wrap="none" lIns="82058" tIns="41029" rIns="82058" bIns="41029" anchor="ctr"/>
          <a:lstStyle/>
          <a:p>
            <a:pPr defTabSz="820738" eaLnBrk="0" hangingPunct="0"/>
            <a:r>
              <a:rPr lang="en-US" sz="1400">
                <a:solidFill>
                  <a:schemeClr val="tx1"/>
                </a:solidFill>
                <a:latin typeface="Arial" charset="0"/>
                <a:ea typeface="ＭＳ Ｐゴシック" pitchFamily="34" charset="-128"/>
              </a:rPr>
              <a:t>PRODUCTION</a:t>
            </a:r>
          </a:p>
          <a:p>
            <a:pPr defTabSz="820738" eaLnBrk="0" hangingPunct="0"/>
            <a:r>
              <a:rPr lang="en-US" sz="1400">
                <a:solidFill>
                  <a:schemeClr val="tx1"/>
                </a:solidFill>
                <a:latin typeface="Arial" charset="0"/>
                <a:ea typeface="ＭＳ Ｐゴシック" pitchFamily="34" charset="-128"/>
              </a:rPr>
              <a:t>LINE</a:t>
            </a:r>
          </a:p>
        </p:txBody>
      </p:sp>
      <p:sp>
        <p:nvSpPr>
          <p:cNvPr id="1758225" name="Rectangle 17"/>
          <p:cNvSpPr>
            <a:spLocks noChangeArrowheads="1"/>
          </p:cNvSpPr>
          <p:nvPr/>
        </p:nvSpPr>
        <p:spPr bwMode="auto">
          <a:xfrm>
            <a:off x="5564188" y="4645025"/>
            <a:ext cx="1314450" cy="473075"/>
          </a:xfrm>
          <a:prstGeom prst="rect">
            <a:avLst/>
          </a:prstGeom>
          <a:solidFill>
            <a:schemeClr val="bg1"/>
          </a:solidFill>
          <a:ln w="9525">
            <a:solidFill>
              <a:schemeClr val="tx1"/>
            </a:solidFill>
            <a:miter lim="800000"/>
            <a:headEnd/>
            <a:tailEnd type="none" w="lg" len="lg"/>
          </a:ln>
          <a:effectLst/>
        </p:spPr>
        <p:txBody>
          <a:bodyPr wrap="none" lIns="82058" tIns="41029" rIns="82058" bIns="41029" anchor="ctr"/>
          <a:lstStyle/>
          <a:p>
            <a:pPr defTabSz="820738" eaLnBrk="0" hangingPunct="0"/>
            <a:r>
              <a:rPr lang="en-US" sz="1400">
                <a:solidFill>
                  <a:schemeClr val="tx1"/>
                </a:solidFill>
                <a:latin typeface="Arial" charset="0"/>
                <a:ea typeface="ＭＳ Ｐゴシック" pitchFamily="34" charset="-128"/>
              </a:rPr>
              <a:t>WORK</a:t>
            </a:r>
          </a:p>
          <a:p>
            <a:pPr defTabSz="820738" eaLnBrk="0" hangingPunct="0"/>
            <a:r>
              <a:rPr lang="en-US" sz="1400">
                <a:solidFill>
                  <a:schemeClr val="tx1"/>
                </a:solidFill>
                <a:latin typeface="Arial" charset="0"/>
                <a:ea typeface="ＭＳ Ｐゴシック" pitchFamily="34" charset="-128"/>
              </a:rPr>
              <a:t>CELL</a:t>
            </a:r>
          </a:p>
        </p:txBody>
      </p:sp>
      <p:sp>
        <p:nvSpPr>
          <p:cNvPr id="1758226" name="Rectangle 18"/>
          <p:cNvSpPr>
            <a:spLocks noChangeArrowheads="1"/>
          </p:cNvSpPr>
          <p:nvPr/>
        </p:nvSpPr>
        <p:spPr bwMode="auto">
          <a:xfrm>
            <a:off x="4108450" y="3903663"/>
            <a:ext cx="1314450" cy="474662"/>
          </a:xfrm>
          <a:prstGeom prst="rect">
            <a:avLst/>
          </a:prstGeom>
          <a:solidFill>
            <a:schemeClr val="bg1"/>
          </a:solidFill>
          <a:ln w="9525">
            <a:solidFill>
              <a:schemeClr val="tx1"/>
            </a:solidFill>
            <a:miter lim="800000"/>
            <a:headEnd/>
            <a:tailEnd type="none" w="lg" len="lg"/>
          </a:ln>
          <a:effectLst/>
        </p:spPr>
        <p:txBody>
          <a:bodyPr wrap="none" lIns="82058" tIns="41029" rIns="82058" bIns="41029" anchor="ctr"/>
          <a:lstStyle/>
          <a:p>
            <a:pPr defTabSz="820738" eaLnBrk="0" hangingPunct="0"/>
            <a:r>
              <a:rPr lang="en-US" sz="1400">
                <a:solidFill>
                  <a:schemeClr val="tx1"/>
                </a:solidFill>
                <a:latin typeface="Arial" charset="0"/>
                <a:ea typeface="ＭＳ Ｐゴシック" pitchFamily="34" charset="-128"/>
              </a:rPr>
              <a:t>PRODUCTION</a:t>
            </a:r>
          </a:p>
          <a:p>
            <a:pPr defTabSz="820738" eaLnBrk="0" hangingPunct="0"/>
            <a:r>
              <a:rPr lang="en-US" sz="1400">
                <a:solidFill>
                  <a:schemeClr val="tx1"/>
                </a:solidFill>
                <a:latin typeface="Arial" charset="0"/>
                <a:ea typeface="ＭＳ Ｐゴシック" pitchFamily="34" charset="-128"/>
              </a:rPr>
              <a:t>UNIT</a:t>
            </a:r>
          </a:p>
        </p:txBody>
      </p:sp>
      <p:sp>
        <p:nvSpPr>
          <p:cNvPr id="1758227" name="Rectangle 19"/>
          <p:cNvSpPr>
            <a:spLocks noChangeArrowheads="1"/>
          </p:cNvSpPr>
          <p:nvPr/>
        </p:nvSpPr>
        <p:spPr bwMode="auto">
          <a:xfrm>
            <a:off x="2582863" y="3903663"/>
            <a:ext cx="1314450" cy="474662"/>
          </a:xfrm>
          <a:prstGeom prst="rect">
            <a:avLst/>
          </a:prstGeom>
          <a:solidFill>
            <a:schemeClr val="bg1"/>
          </a:solidFill>
          <a:ln w="9525">
            <a:solidFill>
              <a:schemeClr val="tx1"/>
            </a:solidFill>
            <a:miter lim="800000"/>
            <a:headEnd/>
            <a:tailEnd type="none" w="lg" len="lg"/>
          </a:ln>
          <a:effectLst/>
        </p:spPr>
        <p:txBody>
          <a:bodyPr wrap="none" lIns="82058" tIns="41029" rIns="82058" bIns="41029" anchor="ctr"/>
          <a:lstStyle/>
          <a:p>
            <a:pPr defTabSz="820738" eaLnBrk="0" hangingPunct="0"/>
            <a:r>
              <a:rPr lang="en-US" sz="1400">
                <a:solidFill>
                  <a:schemeClr val="tx1"/>
                </a:solidFill>
                <a:latin typeface="Arial" charset="0"/>
                <a:ea typeface="ＭＳ Ｐゴシック" pitchFamily="34" charset="-128"/>
              </a:rPr>
              <a:t>PROCESS</a:t>
            </a:r>
          </a:p>
          <a:p>
            <a:pPr defTabSz="820738" eaLnBrk="0" hangingPunct="0"/>
            <a:r>
              <a:rPr lang="en-US" sz="1400">
                <a:solidFill>
                  <a:schemeClr val="tx1"/>
                </a:solidFill>
                <a:latin typeface="Arial" charset="0"/>
                <a:ea typeface="ＭＳ Ｐゴシック" pitchFamily="34" charset="-128"/>
              </a:rPr>
              <a:t>CELL</a:t>
            </a:r>
          </a:p>
        </p:txBody>
      </p:sp>
      <p:sp>
        <p:nvSpPr>
          <p:cNvPr id="1758228" name="Rectangle 20"/>
          <p:cNvSpPr>
            <a:spLocks noChangeArrowheads="1"/>
          </p:cNvSpPr>
          <p:nvPr/>
        </p:nvSpPr>
        <p:spPr bwMode="auto">
          <a:xfrm>
            <a:off x="2582863" y="4645025"/>
            <a:ext cx="1314450" cy="473075"/>
          </a:xfrm>
          <a:prstGeom prst="rect">
            <a:avLst/>
          </a:prstGeom>
          <a:solidFill>
            <a:schemeClr val="bg1"/>
          </a:solidFill>
          <a:ln w="9525">
            <a:solidFill>
              <a:schemeClr val="tx1"/>
            </a:solidFill>
            <a:miter lim="800000"/>
            <a:headEnd/>
            <a:tailEnd type="none" w="lg" len="lg"/>
          </a:ln>
          <a:effectLst/>
        </p:spPr>
        <p:txBody>
          <a:bodyPr wrap="none" lIns="82058" tIns="41029" rIns="82058" bIns="41029" anchor="ctr"/>
          <a:lstStyle/>
          <a:p>
            <a:pPr defTabSz="820738" eaLnBrk="0" hangingPunct="0"/>
            <a:r>
              <a:rPr lang="en-US" sz="1400">
                <a:solidFill>
                  <a:schemeClr val="tx1"/>
                </a:solidFill>
                <a:latin typeface="Arial" charset="0"/>
                <a:ea typeface="ＭＳ Ｐゴシック" pitchFamily="34" charset="-128"/>
              </a:rPr>
              <a:t>UNIT</a:t>
            </a:r>
          </a:p>
        </p:txBody>
      </p:sp>
      <p:sp>
        <p:nvSpPr>
          <p:cNvPr id="1758229" name="AutoShape 21"/>
          <p:cNvSpPr>
            <a:spLocks/>
          </p:cNvSpPr>
          <p:nvPr/>
        </p:nvSpPr>
        <p:spPr bwMode="auto">
          <a:xfrm flipH="1">
            <a:off x="3943350" y="1463675"/>
            <a:ext cx="574675" cy="1071563"/>
          </a:xfrm>
          <a:prstGeom prst="rightBrace">
            <a:avLst>
              <a:gd name="adj1" fmla="val 15539"/>
              <a:gd name="adj2" fmla="val 50000"/>
            </a:avLst>
          </a:prstGeom>
          <a:noFill/>
          <a:ln w="9525">
            <a:solidFill>
              <a:schemeClr val="tx1"/>
            </a:solidFill>
            <a:round/>
            <a:headEnd/>
            <a:tailEnd/>
          </a:ln>
          <a:effectLst/>
        </p:spPr>
        <p:txBody>
          <a:bodyPr wrap="none" anchor="ctr"/>
          <a:lstStyle/>
          <a:p>
            <a:endParaRPr lang="en-US"/>
          </a:p>
        </p:txBody>
      </p:sp>
      <p:sp>
        <p:nvSpPr>
          <p:cNvPr id="1758230" name="Text Box 22"/>
          <p:cNvSpPr txBox="1">
            <a:spLocks noChangeArrowheads="1"/>
          </p:cNvSpPr>
          <p:nvPr/>
        </p:nvSpPr>
        <p:spPr bwMode="auto">
          <a:xfrm>
            <a:off x="2044700" y="1958975"/>
            <a:ext cx="1800225" cy="815975"/>
          </a:xfrm>
          <a:prstGeom prst="rect">
            <a:avLst/>
          </a:prstGeom>
          <a:noFill/>
          <a:ln w="9525">
            <a:noFill/>
            <a:miter lim="800000"/>
            <a:headEnd/>
            <a:tailEnd/>
          </a:ln>
          <a:effectLst/>
        </p:spPr>
        <p:txBody>
          <a:bodyPr wrap="none" lIns="82058" tIns="41029" rIns="82058" bIns="41029">
            <a:spAutoFit/>
          </a:bodyPr>
          <a:lstStyle/>
          <a:p>
            <a:pPr algn="r" defTabSz="820738" eaLnBrk="0" hangingPunct="0"/>
            <a:r>
              <a:rPr lang="en-US">
                <a:solidFill>
                  <a:schemeClr val="tx1"/>
                </a:solidFill>
                <a:latin typeface="Arial" charset="0"/>
                <a:ea typeface="ＭＳ Ｐゴシック" pitchFamily="34" charset="-128"/>
              </a:rPr>
              <a:t>Level 4 activities</a:t>
            </a:r>
          </a:p>
          <a:p>
            <a:pPr algn="r" defTabSz="820738" eaLnBrk="0" hangingPunct="0"/>
            <a:r>
              <a:rPr lang="en-US">
                <a:solidFill>
                  <a:schemeClr val="tx1"/>
                </a:solidFill>
                <a:latin typeface="Arial" charset="0"/>
                <a:ea typeface="ＭＳ Ｐゴシック" pitchFamily="34" charset="-128"/>
              </a:rPr>
              <a:t>typically deal with </a:t>
            </a:r>
          </a:p>
          <a:p>
            <a:pPr algn="r" defTabSz="820738" eaLnBrk="0" hangingPunct="0"/>
            <a:r>
              <a:rPr lang="en-US">
                <a:solidFill>
                  <a:schemeClr val="tx1"/>
                </a:solidFill>
                <a:latin typeface="Arial" charset="0"/>
                <a:ea typeface="ＭＳ Ｐゴシック" pitchFamily="34" charset="-128"/>
              </a:rPr>
              <a:t>these objects</a:t>
            </a:r>
          </a:p>
        </p:txBody>
      </p:sp>
      <p:sp>
        <p:nvSpPr>
          <p:cNvPr id="1758231" name="AutoShape 23"/>
          <p:cNvSpPr>
            <a:spLocks/>
          </p:cNvSpPr>
          <p:nvPr/>
        </p:nvSpPr>
        <p:spPr bwMode="auto">
          <a:xfrm rot="-5400000">
            <a:off x="4653757" y="4934744"/>
            <a:ext cx="273050" cy="1220787"/>
          </a:xfrm>
          <a:prstGeom prst="leftBrace">
            <a:avLst>
              <a:gd name="adj1" fmla="val 37258"/>
              <a:gd name="adj2" fmla="val 50000"/>
            </a:avLst>
          </a:prstGeom>
          <a:noFill/>
          <a:ln w="9525">
            <a:solidFill>
              <a:schemeClr val="tx1"/>
            </a:solidFill>
            <a:round/>
            <a:headEnd/>
            <a:tailEnd/>
          </a:ln>
          <a:effectLst/>
        </p:spPr>
        <p:txBody>
          <a:bodyPr wrap="none" anchor="ctr"/>
          <a:lstStyle/>
          <a:p>
            <a:endParaRPr lang="en-US"/>
          </a:p>
        </p:txBody>
      </p:sp>
      <p:sp>
        <p:nvSpPr>
          <p:cNvPr id="1758232" name="Text Box 24"/>
          <p:cNvSpPr txBox="1">
            <a:spLocks noChangeArrowheads="1"/>
          </p:cNvSpPr>
          <p:nvPr/>
        </p:nvSpPr>
        <p:spPr bwMode="auto">
          <a:xfrm>
            <a:off x="5453063" y="5646738"/>
            <a:ext cx="1662112" cy="933450"/>
          </a:xfrm>
          <a:prstGeom prst="rect">
            <a:avLst/>
          </a:prstGeom>
          <a:noFill/>
          <a:ln w="9525">
            <a:noFill/>
            <a:miter lim="800000"/>
            <a:headEnd/>
            <a:tailEnd/>
          </a:ln>
          <a:effectLst/>
        </p:spPr>
        <p:txBody>
          <a:bodyPr wrap="none" lIns="82058" tIns="41029" rIns="82058" bIns="41029">
            <a:spAutoFit/>
          </a:bodyPr>
          <a:lstStyle/>
          <a:p>
            <a:pPr defTabSz="820738" eaLnBrk="0" hangingPunct="0"/>
            <a:r>
              <a:rPr lang="en-US" sz="1400">
                <a:solidFill>
                  <a:schemeClr val="tx1"/>
                </a:solidFill>
                <a:latin typeface="Arial" charset="0"/>
                <a:ea typeface="ＭＳ Ｐゴシック" pitchFamily="34" charset="-128"/>
              </a:rPr>
              <a:t>Lower level </a:t>
            </a:r>
          </a:p>
          <a:p>
            <a:pPr defTabSz="820738" eaLnBrk="0" hangingPunct="0"/>
            <a:r>
              <a:rPr lang="en-US" sz="1400">
                <a:solidFill>
                  <a:schemeClr val="tx1"/>
                </a:solidFill>
                <a:latin typeface="Arial" charset="0"/>
                <a:ea typeface="ＭＳ Ｐゴシック" pitchFamily="34" charset="-128"/>
              </a:rPr>
              <a:t>equipment used</a:t>
            </a:r>
          </a:p>
          <a:p>
            <a:pPr defTabSz="820738" eaLnBrk="0" hangingPunct="0"/>
            <a:r>
              <a:rPr lang="en-US" sz="1400">
                <a:solidFill>
                  <a:schemeClr val="tx1"/>
                </a:solidFill>
                <a:latin typeface="Arial" charset="0"/>
                <a:ea typeface="ＭＳ Ｐゴシック" pitchFamily="34" charset="-128"/>
              </a:rPr>
              <a:t>in repetitive or</a:t>
            </a:r>
          </a:p>
          <a:p>
            <a:pPr defTabSz="820738" eaLnBrk="0" hangingPunct="0"/>
            <a:r>
              <a:rPr lang="en-US" sz="1400">
                <a:solidFill>
                  <a:schemeClr val="tx1"/>
                </a:solidFill>
                <a:latin typeface="Arial" charset="0"/>
                <a:ea typeface="ＭＳ Ｐゴシック" pitchFamily="34" charset="-128"/>
              </a:rPr>
              <a:t>discrete production</a:t>
            </a:r>
          </a:p>
        </p:txBody>
      </p:sp>
      <p:sp>
        <p:nvSpPr>
          <p:cNvPr id="1758233" name="AutoShape 25"/>
          <p:cNvSpPr>
            <a:spLocks/>
          </p:cNvSpPr>
          <p:nvPr/>
        </p:nvSpPr>
        <p:spPr bwMode="auto">
          <a:xfrm rot="-5400000">
            <a:off x="6109494" y="4934744"/>
            <a:ext cx="273050" cy="1220788"/>
          </a:xfrm>
          <a:prstGeom prst="leftBrace">
            <a:avLst>
              <a:gd name="adj1" fmla="val 37258"/>
              <a:gd name="adj2" fmla="val 50000"/>
            </a:avLst>
          </a:prstGeom>
          <a:noFill/>
          <a:ln w="9525">
            <a:solidFill>
              <a:schemeClr val="tx1"/>
            </a:solidFill>
            <a:round/>
            <a:headEnd/>
            <a:tailEnd/>
          </a:ln>
          <a:effectLst/>
        </p:spPr>
        <p:txBody>
          <a:bodyPr wrap="none" anchor="ctr"/>
          <a:lstStyle/>
          <a:p>
            <a:endParaRPr lang="en-US"/>
          </a:p>
        </p:txBody>
      </p:sp>
      <p:sp>
        <p:nvSpPr>
          <p:cNvPr id="1758234" name="Text Box 26"/>
          <p:cNvSpPr txBox="1">
            <a:spLocks noChangeArrowheads="1"/>
          </p:cNvSpPr>
          <p:nvPr/>
        </p:nvSpPr>
        <p:spPr bwMode="auto">
          <a:xfrm>
            <a:off x="2524125" y="5646738"/>
            <a:ext cx="1425575" cy="933450"/>
          </a:xfrm>
          <a:prstGeom prst="rect">
            <a:avLst/>
          </a:prstGeom>
          <a:noFill/>
          <a:ln w="9525">
            <a:noFill/>
            <a:miter lim="800000"/>
            <a:headEnd/>
            <a:tailEnd/>
          </a:ln>
          <a:effectLst/>
        </p:spPr>
        <p:txBody>
          <a:bodyPr wrap="none" lIns="82058" tIns="41029" rIns="82058" bIns="41029">
            <a:spAutoFit/>
          </a:bodyPr>
          <a:lstStyle/>
          <a:p>
            <a:pPr defTabSz="820738" eaLnBrk="0" hangingPunct="0"/>
            <a:r>
              <a:rPr lang="en-US" sz="1400">
                <a:solidFill>
                  <a:schemeClr val="tx1"/>
                </a:solidFill>
                <a:latin typeface="Arial" charset="0"/>
                <a:ea typeface="ＭＳ Ｐゴシック" pitchFamily="34" charset="-128"/>
              </a:rPr>
              <a:t>Lower level </a:t>
            </a:r>
          </a:p>
          <a:p>
            <a:pPr defTabSz="820738" eaLnBrk="0" hangingPunct="0"/>
            <a:r>
              <a:rPr lang="en-US" sz="1400">
                <a:solidFill>
                  <a:schemeClr val="tx1"/>
                </a:solidFill>
                <a:latin typeface="Arial" charset="0"/>
                <a:ea typeface="ＭＳ Ｐゴシック" pitchFamily="34" charset="-128"/>
              </a:rPr>
              <a:t>equipment used</a:t>
            </a:r>
          </a:p>
          <a:p>
            <a:pPr defTabSz="820738" eaLnBrk="0" hangingPunct="0"/>
            <a:r>
              <a:rPr lang="en-US" sz="1400">
                <a:solidFill>
                  <a:schemeClr val="tx1"/>
                </a:solidFill>
                <a:latin typeface="Arial" charset="0"/>
                <a:ea typeface="ＭＳ Ｐゴシック" pitchFamily="34" charset="-128"/>
              </a:rPr>
              <a:t>in batch</a:t>
            </a:r>
          </a:p>
          <a:p>
            <a:pPr defTabSz="820738" eaLnBrk="0" hangingPunct="0"/>
            <a:r>
              <a:rPr lang="en-US" sz="1400">
                <a:solidFill>
                  <a:schemeClr val="tx1"/>
                </a:solidFill>
                <a:latin typeface="Arial" charset="0"/>
                <a:ea typeface="ＭＳ Ｐゴシック" pitchFamily="34" charset="-128"/>
              </a:rPr>
              <a:t>production</a:t>
            </a:r>
          </a:p>
        </p:txBody>
      </p:sp>
      <p:sp>
        <p:nvSpPr>
          <p:cNvPr id="1758235" name="AutoShape 27"/>
          <p:cNvSpPr>
            <a:spLocks/>
          </p:cNvSpPr>
          <p:nvPr/>
        </p:nvSpPr>
        <p:spPr bwMode="auto">
          <a:xfrm rot="-5400000">
            <a:off x="3094832" y="4934744"/>
            <a:ext cx="273050" cy="1220787"/>
          </a:xfrm>
          <a:prstGeom prst="leftBrace">
            <a:avLst>
              <a:gd name="adj1" fmla="val 37258"/>
              <a:gd name="adj2" fmla="val 50000"/>
            </a:avLst>
          </a:prstGeom>
          <a:noFill/>
          <a:ln w="9525">
            <a:solidFill>
              <a:schemeClr val="tx1"/>
            </a:solidFill>
            <a:round/>
            <a:headEnd/>
            <a:tailEnd/>
          </a:ln>
          <a:effectLst/>
        </p:spPr>
        <p:txBody>
          <a:bodyPr wrap="none" anchor="ctr"/>
          <a:lstStyle/>
          <a:p>
            <a:endParaRPr lang="en-US"/>
          </a:p>
        </p:txBody>
      </p:sp>
      <p:sp>
        <p:nvSpPr>
          <p:cNvPr id="1758236" name="Text Box 28"/>
          <p:cNvSpPr txBox="1">
            <a:spLocks noChangeArrowheads="1"/>
          </p:cNvSpPr>
          <p:nvPr/>
        </p:nvSpPr>
        <p:spPr bwMode="auto">
          <a:xfrm>
            <a:off x="4064000" y="5646738"/>
            <a:ext cx="1425575" cy="933450"/>
          </a:xfrm>
          <a:prstGeom prst="rect">
            <a:avLst/>
          </a:prstGeom>
          <a:noFill/>
          <a:ln w="9525">
            <a:noFill/>
            <a:miter lim="800000"/>
            <a:headEnd/>
            <a:tailEnd/>
          </a:ln>
          <a:effectLst/>
        </p:spPr>
        <p:txBody>
          <a:bodyPr wrap="none" lIns="82058" tIns="41029" rIns="82058" bIns="41029">
            <a:spAutoFit/>
          </a:bodyPr>
          <a:lstStyle/>
          <a:p>
            <a:pPr defTabSz="820738" eaLnBrk="0" hangingPunct="0"/>
            <a:r>
              <a:rPr lang="en-US" sz="1400">
                <a:solidFill>
                  <a:schemeClr val="tx1"/>
                </a:solidFill>
                <a:latin typeface="Arial" charset="0"/>
                <a:ea typeface="ＭＳ Ｐゴシック" pitchFamily="34" charset="-128"/>
              </a:rPr>
              <a:t>Lower level </a:t>
            </a:r>
          </a:p>
          <a:p>
            <a:pPr defTabSz="820738" eaLnBrk="0" hangingPunct="0"/>
            <a:r>
              <a:rPr lang="en-US" sz="1400">
                <a:solidFill>
                  <a:schemeClr val="tx1"/>
                </a:solidFill>
                <a:latin typeface="Arial" charset="0"/>
                <a:ea typeface="ＭＳ Ｐゴシック" pitchFamily="34" charset="-128"/>
              </a:rPr>
              <a:t>equipment used</a:t>
            </a:r>
          </a:p>
          <a:p>
            <a:pPr defTabSz="820738" eaLnBrk="0" hangingPunct="0"/>
            <a:r>
              <a:rPr lang="en-US" sz="1400">
                <a:solidFill>
                  <a:schemeClr val="tx1"/>
                </a:solidFill>
                <a:latin typeface="Arial" charset="0"/>
                <a:ea typeface="ＭＳ Ｐゴシック" pitchFamily="34" charset="-128"/>
              </a:rPr>
              <a:t>in continuous</a:t>
            </a:r>
          </a:p>
          <a:p>
            <a:pPr defTabSz="820738" eaLnBrk="0" hangingPunct="0"/>
            <a:r>
              <a:rPr lang="en-US" sz="1400">
                <a:solidFill>
                  <a:schemeClr val="tx1"/>
                </a:solidFill>
                <a:latin typeface="Arial" charset="0"/>
                <a:ea typeface="ＭＳ Ｐゴシック" pitchFamily="34" charset="-128"/>
              </a:rPr>
              <a:t>production</a:t>
            </a:r>
          </a:p>
        </p:txBody>
      </p:sp>
      <p:cxnSp>
        <p:nvCxnSpPr>
          <p:cNvPr id="1758237" name="AutoShape 29"/>
          <p:cNvCxnSpPr>
            <a:cxnSpLocks noChangeShapeType="1"/>
            <a:stCxn id="1758241" idx="1"/>
            <a:endCxn id="1758239" idx="0"/>
          </p:cNvCxnSpPr>
          <p:nvPr/>
        </p:nvCxnSpPr>
        <p:spPr bwMode="auto">
          <a:xfrm>
            <a:off x="7759700" y="3616325"/>
            <a:ext cx="1588" cy="287338"/>
          </a:xfrm>
          <a:prstGeom prst="straightConnector1">
            <a:avLst/>
          </a:prstGeom>
          <a:noFill/>
          <a:ln w="9525">
            <a:solidFill>
              <a:schemeClr val="tx1"/>
            </a:solidFill>
            <a:round/>
            <a:headEnd/>
            <a:tailEnd type="oval" w="lg" len="lg"/>
          </a:ln>
          <a:effectLst/>
        </p:spPr>
      </p:cxnSp>
      <p:cxnSp>
        <p:nvCxnSpPr>
          <p:cNvPr id="1758238" name="AutoShape 30"/>
          <p:cNvCxnSpPr>
            <a:cxnSpLocks noChangeShapeType="1"/>
            <a:stCxn id="1758239" idx="2"/>
            <a:endCxn id="1758240" idx="0"/>
          </p:cNvCxnSpPr>
          <p:nvPr/>
        </p:nvCxnSpPr>
        <p:spPr bwMode="auto">
          <a:xfrm>
            <a:off x="7761288" y="4378325"/>
            <a:ext cx="0" cy="266700"/>
          </a:xfrm>
          <a:prstGeom prst="straightConnector1">
            <a:avLst/>
          </a:prstGeom>
          <a:noFill/>
          <a:ln w="9525">
            <a:solidFill>
              <a:schemeClr val="tx1"/>
            </a:solidFill>
            <a:round/>
            <a:headEnd/>
            <a:tailEnd type="oval" w="lg" len="lg"/>
          </a:ln>
          <a:effectLst/>
        </p:spPr>
      </p:cxnSp>
      <p:sp>
        <p:nvSpPr>
          <p:cNvPr id="1758239" name="Rectangle 31"/>
          <p:cNvSpPr>
            <a:spLocks noChangeArrowheads="1"/>
          </p:cNvSpPr>
          <p:nvPr/>
        </p:nvSpPr>
        <p:spPr bwMode="auto">
          <a:xfrm>
            <a:off x="7104063" y="3903663"/>
            <a:ext cx="1314450" cy="474662"/>
          </a:xfrm>
          <a:prstGeom prst="rect">
            <a:avLst/>
          </a:prstGeom>
          <a:solidFill>
            <a:schemeClr val="bg1"/>
          </a:solidFill>
          <a:ln w="9525">
            <a:solidFill>
              <a:schemeClr val="tx1"/>
            </a:solidFill>
            <a:miter lim="800000"/>
            <a:headEnd/>
            <a:tailEnd type="none" w="lg" len="lg"/>
          </a:ln>
          <a:effectLst/>
        </p:spPr>
        <p:txBody>
          <a:bodyPr wrap="none" lIns="82058" tIns="41029" rIns="82058" bIns="41029" anchor="ctr"/>
          <a:lstStyle/>
          <a:p>
            <a:pPr defTabSz="820738" eaLnBrk="0" hangingPunct="0"/>
            <a:r>
              <a:rPr lang="en-US" sz="1400">
                <a:solidFill>
                  <a:schemeClr val="tx1"/>
                </a:solidFill>
                <a:latin typeface="Arial" charset="0"/>
                <a:ea typeface="ＭＳ Ｐゴシック" pitchFamily="34" charset="-128"/>
              </a:rPr>
              <a:t>STORAGE</a:t>
            </a:r>
          </a:p>
          <a:p>
            <a:pPr defTabSz="820738" eaLnBrk="0" hangingPunct="0"/>
            <a:r>
              <a:rPr lang="en-US" sz="1400">
                <a:solidFill>
                  <a:schemeClr val="tx1"/>
                </a:solidFill>
                <a:latin typeface="Arial" charset="0"/>
                <a:ea typeface="ＭＳ Ｐゴシック" pitchFamily="34" charset="-128"/>
              </a:rPr>
              <a:t>ZONE</a:t>
            </a:r>
          </a:p>
        </p:txBody>
      </p:sp>
      <p:sp>
        <p:nvSpPr>
          <p:cNvPr id="1758240" name="Rectangle 32"/>
          <p:cNvSpPr>
            <a:spLocks noChangeArrowheads="1"/>
          </p:cNvSpPr>
          <p:nvPr/>
        </p:nvSpPr>
        <p:spPr bwMode="auto">
          <a:xfrm>
            <a:off x="7104063" y="4645025"/>
            <a:ext cx="1314450" cy="473075"/>
          </a:xfrm>
          <a:prstGeom prst="rect">
            <a:avLst/>
          </a:prstGeom>
          <a:solidFill>
            <a:schemeClr val="bg1"/>
          </a:solidFill>
          <a:ln w="9525">
            <a:solidFill>
              <a:schemeClr val="tx1"/>
            </a:solidFill>
            <a:miter lim="800000"/>
            <a:headEnd/>
            <a:tailEnd type="none" w="lg" len="lg"/>
          </a:ln>
          <a:effectLst/>
        </p:spPr>
        <p:txBody>
          <a:bodyPr wrap="none" lIns="82058" tIns="41029" rIns="82058" bIns="41029" anchor="ctr"/>
          <a:lstStyle/>
          <a:p>
            <a:pPr defTabSz="820738" eaLnBrk="0" hangingPunct="0"/>
            <a:r>
              <a:rPr lang="en-US" sz="1400">
                <a:solidFill>
                  <a:schemeClr val="tx1"/>
                </a:solidFill>
                <a:latin typeface="Arial" charset="0"/>
                <a:ea typeface="ＭＳ Ｐゴシック" pitchFamily="34" charset="-128"/>
              </a:rPr>
              <a:t>STORAGE</a:t>
            </a:r>
          </a:p>
          <a:p>
            <a:pPr defTabSz="820738" eaLnBrk="0" hangingPunct="0"/>
            <a:r>
              <a:rPr lang="en-US" sz="1400">
                <a:solidFill>
                  <a:schemeClr val="tx1"/>
                </a:solidFill>
                <a:latin typeface="Arial" charset="0"/>
                <a:ea typeface="ＭＳ Ｐゴシック" pitchFamily="34" charset="-128"/>
              </a:rPr>
              <a:t>MODULE</a:t>
            </a:r>
          </a:p>
        </p:txBody>
      </p:sp>
      <p:sp>
        <p:nvSpPr>
          <p:cNvPr id="1758241" name="Line 33"/>
          <p:cNvSpPr>
            <a:spLocks noChangeShapeType="1"/>
          </p:cNvSpPr>
          <p:nvPr/>
        </p:nvSpPr>
        <p:spPr bwMode="auto">
          <a:xfrm>
            <a:off x="6215063" y="3616325"/>
            <a:ext cx="1544637" cy="0"/>
          </a:xfrm>
          <a:prstGeom prst="line">
            <a:avLst/>
          </a:prstGeom>
          <a:noFill/>
          <a:ln w="9525">
            <a:solidFill>
              <a:schemeClr val="tx1"/>
            </a:solidFill>
            <a:round/>
            <a:headEnd/>
            <a:tailEnd type="none" w="lg" len="lg"/>
          </a:ln>
          <a:effectLst/>
        </p:spPr>
        <p:txBody>
          <a:bodyPr wrap="none" anchor="ctr"/>
          <a:lstStyle/>
          <a:p>
            <a:endParaRPr lang="en-US"/>
          </a:p>
        </p:txBody>
      </p:sp>
      <p:sp>
        <p:nvSpPr>
          <p:cNvPr id="1758242" name="Text Box 34"/>
          <p:cNvSpPr txBox="1">
            <a:spLocks noChangeArrowheads="1"/>
          </p:cNvSpPr>
          <p:nvPr/>
        </p:nvSpPr>
        <p:spPr bwMode="auto">
          <a:xfrm>
            <a:off x="7070725" y="5654675"/>
            <a:ext cx="1425575" cy="720725"/>
          </a:xfrm>
          <a:prstGeom prst="rect">
            <a:avLst/>
          </a:prstGeom>
          <a:noFill/>
          <a:ln w="9525">
            <a:noFill/>
            <a:miter lim="800000"/>
            <a:headEnd/>
            <a:tailEnd/>
          </a:ln>
          <a:effectLst/>
        </p:spPr>
        <p:txBody>
          <a:bodyPr wrap="none" lIns="82058" tIns="41029" rIns="82058" bIns="41029">
            <a:spAutoFit/>
          </a:bodyPr>
          <a:lstStyle/>
          <a:p>
            <a:pPr defTabSz="820738" eaLnBrk="0" hangingPunct="0"/>
            <a:r>
              <a:rPr lang="en-US" sz="1400">
                <a:solidFill>
                  <a:schemeClr val="tx1"/>
                </a:solidFill>
                <a:latin typeface="Arial" charset="0"/>
                <a:ea typeface="ＭＳ Ｐゴシック" pitchFamily="34" charset="-128"/>
              </a:rPr>
              <a:t>Lower level </a:t>
            </a:r>
          </a:p>
          <a:p>
            <a:pPr defTabSz="820738" eaLnBrk="0" hangingPunct="0"/>
            <a:r>
              <a:rPr lang="en-US" sz="1400">
                <a:solidFill>
                  <a:schemeClr val="tx1"/>
                </a:solidFill>
                <a:latin typeface="Arial" charset="0"/>
                <a:ea typeface="ＭＳ Ｐゴシック" pitchFamily="34" charset="-128"/>
              </a:rPr>
              <a:t>equipment used</a:t>
            </a:r>
          </a:p>
          <a:p>
            <a:pPr defTabSz="820738" eaLnBrk="0" hangingPunct="0"/>
            <a:r>
              <a:rPr lang="en-US" sz="1400">
                <a:solidFill>
                  <a:schemeClr val="tx1"/>
                </a:solidFill>
                <a:latin typeface="Arial" charset="0"/>
                <a:ea typeface="ＭＳ Ｐゴシック" pitchFamily="34" charset="-128"/>
              </a:rPr>
              <a:t>for storage</a:t>
            </a:r>
          </a:p>
        </p:txBody>
      </p:sp>
      <p:sp>
        <p:nvSpPr>
          <p:cNvPr id="1758243" name="AutoShape 35"/>
          <p:cNvSpPr>
            <a:spLocks/>
          </p:cNvSpPr>
          <p:nvPr/>
        </p:nvSpPr>
        <p:spPr bwMode="auto">
          <a:xfrm rot="-5400000">
            <a:off x="7606507" y="4942681"/>
            <a:ext cx="273050" cy="1220787"/>
          </a:xfrm>
          <a:prstGeom prst="leftBrace">
            <a:avLst>
              <a:gd name="adj1" fmla="val 37258"/>
              <a:gd name="adj2" fmla="val 50000"/>
            </a:avLst>
          </a:prstGeom>
          <a:noFill/>
          <a:ln w="9525">
            <a:solidFill>
              <a:schemeClr val="tx1"/>
            </a:solidFill>
            <a:round/>
            <a:headEnd/>
            <a:tailEnd/>
          </a:ln>
          <a:effectLst/>
        </p:spPr>
        <p:txBody>
          <a:bodyPr wrap="none" anchor="ctr"/>
          <a:lstStyle/>
          <a:p>
            <a:endParaRPr lang="en-US"/>
          </a:p>
        </p:txBody>
      </p:sp>
      <p:sp>
        <p:nvSpPr>
          <p:cNvPr id="1758244" name="Line 36"/>
          <p:cNvSpPr>
            <a:spLocks noChangeShapeType="1"/>
          </p:cNvSpPr>
          <p:nvPr/>
        </p:nvSpPr>
        <p:spPr bwMode="auto">
          <a:xfrm>
            <a:off x="4775200" y="3616325"/>
            <a:ext cx="1447800" cy="0"/>
          </a:xfrm>
          <a:prstGeom prst="line">
            <a:avLst/>
          </a:prstGeom>
          <a:noFill/>
          <a:ln w="9525">
            <a:solidFill>
              <a:schemeClr val="tx1"/>
            </a:solidFill>
            <a:round/>
            <a:headEnd/>
            <a:tailEnd type="none" w="lg" len="lg"/>
          </a:ln>
          <a:effectLst/>
        </p:spPr>
        <p:txBody>
          <a:bodyPr wrap="none" anchor="ctr"/>
          <a:lstStyle/>
          <a:p>
            <a:endParaRPr lang="en-US"/>
          </a:p>
        </p:txBody>
      </p:sp>
      <p:sp>
        <p:nvSpPr>
          <p:cNvPr id="1758245" name="Rectangle 37"/>
          <p:cNvSpPr>
            <a:spLocks noGrp="1" noChangeArrowheads="1"/>
          </p:cNvSpPr>
          <p:nvPr>
            <p:ph type="title"/>
          </p:nvPr>
        </p:nvSpPr>
        <p:spPr/>
        <p:txBody>
          <a:bodyPr/>
          <a:lstStyle/>
          <a:p>
            <a:r>
              <a:rPr lang="en-US" smtClean="0"/>
              <a:t>ISA-95 Equipment Hierarchy</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0.7|3.6|3.2"/>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alpha val="50000"/>
          </a:schemeClr>
        </a:solidFill>
        <a:ln w="25400" cap="flat" cmpd="sng" algn="ctr">
          <a:solidFill>
            <a:schemeClr val="tx1"/>
          </a:solidFill>
          <a:prstDash val="solid"/>
          <a:round/>
          <a:headEnd type="none" w="med" len="med"/>
          <a:tailEnd type="none" w="med" len="med"/>
        </a:ln>
        <a:effectLst/>
      </a:spPr>
      <a:bodyPr vert="horz" wrap="none" lIns="91440" tIns="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bg2"/>
            </a:solidFill>
            <a:effectLst/>
            <a:latin typeface="Times New Roman" pitchFamily="18" charset="0"/>
          </a:defRPr>
        </a:defPPr>
      </a:lstStyle>
    </a:spDef>
    <a:lnDef>
      <a:spPr bwMode="auto">
        <a:xfrm>
          <a:off x="0" y="0"/>
          <a:ext cx="1" cy="1"/>
        </a:xfrm>
        <a:custGeom>
          <a:avLst/>
          <a:gdLst/>
          <a:ahLst/>
          <a:cxnLst/>
          <a:rect l="0" t="0" r="0" b="0"/>
          <a:pathLst/>
        </a:custGeom>
        <a:solidFill>
          <a:schemeClr val="bg1">
            <a:alpha val="50000"/>
          </a:schemeClr>
        </a:solidFill>
        <a:ln w="25400" cap="flat" cmpd="sng" algn="ctr">
          <a:solidFill>
            <a:schemeClr val="tx1"/>
          </a:solidFill>
          <a:prstDash val="solid"/>
          <a:round/>
          <a:headEnd type="none" w="med" len="med"/>
          <a:tailEnd type="none" w="med" len="med"/>
        </a:ln>
        <a:effectLst/>
      </a:spPr>
      <a:bodyPr vert="horz" wrap="none" lIns="91440" tIns="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600" b="0" i="0" u="none" strike="noStrike" cap="none" normalizeH="0" baseline="0" smtClean="0">
            <a:ln>
              <a:noFill/>
            </a:ln>
            <a:solidFill>
              <a:schemeClr val="bg2"/>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117127</TotalTime>
  <Words>12304</Words>
  <Application>Microsoft Office PowerPoint</Application>
  <PresentationFormat>On-screen Show (4:3)</PresentationFormat>
  <Paragraphs>2216</Paragraphs>
  <Slides>176</Slides>
  <Notes>106</Notes>
  <HiddenSlides>0</HiddenSlides>
  <MMClips>0</MMClips>
  <ScaleCrop>false</ScaleCrop>
  <HeadingPairs>
    <vt:vector size="6" baseType="variant">
      <vt:variant>
        <vt:lpstr>Theme</vt:lpstr>
      </vt:variant>
      <vt:variant>
        <vt:i4>1</vt:i4>
      </vt:variant>
      <vt:variant>
        <vt:lpstr>Embedded OLE Servers</vt:lpstr>
      </vt:variant>
      <vt:variant>
        <vt:i4>4</vt:i4>
      </vt:variant>
      <vt:variant>
        <vt:lpstr>Slide Titles</vt:lpstr>
      </vt:variant>
      <vt:variant>
        <vt:i4>176</vt:i4>
      </vt:variant>
    </vt:vector>
  </HeadingPairs>
  <TitlesOfParts>
    <vt:vector size="181" baseType="lpstr">
      <vt:lpstr>Default Design</vt:lpstr>
      <vt:lpstr>Document</vt:lpstr>
      <vt:lpstr>Visio</vt:lpstr>
      <vt:lpstr>Picture</vt:lpstr>
      <vt:lpstr>Chart</vt:lpstr>
      <vt:lpstr>OpenO&amp;M and MIMOSA Standards Introduction</vt:lpstr>
      <vt:lpstr>new collaborative work process</vt:lpstr>
      <vt:lpstr>the production management domain</vt:lpstr>
      <vt:lpstr>Sample work process – tank line up</vt:lpstr>
      <vt:lpstr>Sample work process – tank line up</vt:lpstr>
      <vt:lpstr>Industrial Asset Management  Data Integration Challenges </vt:lpstr>
      <vt:lpstr>Industrial Asset Management  Data Integration Challenges </vt:lpstr>
      <vt:lpstr>Industrial Asset Management  Data Integration Challenges </vt:lpstr>
      <vt:lpstr>Industrial Asset Management  Data Integration Challenges </vt:lpstr>
      <vt:lpstr>Industrial Asset Management  Data Integration Challenges </vt:lpstr>
      <vt:lpstr>Industrial Asset Management  Data Integration Challenges </vt:lpstr>
      <vt:lpstr>Industrial Asset Management  Data Integration Challenges </vt:lpstr>
      <vt:lpstr>current situation</vt:lpstr>
      <vt:lpstr>Need Interoperability</vt:lpstr>
      <vt:lpstr>Slide 15</vt:lpstr>
      <vt:lpstr>Slide 16</vt:lpstr>
      <vt:lpstr>Slide 17</vt:lpstr>
      <vt:lpstr>One Approach – Point-to-point Web Services </vt:lpstr>
      <vt:lpstr>Slide 19</vt:lpstr>
      <vt:lpstr>One Approach – Point to Point Web Services </vt:lpstr>
      <vt:lpstr>Slide 21</vt:lpstr>
      <vt:lpstr>One Approach – Point to Point Web Services </vt:lpstr>
      <vt:lpstr>Actual Proposed Design</vt:lpstr>
      <vt:lpstr>Actual Proposed Design</vt:lpstr>
      <vt:lpstr>Another Approach – Proprietary Middleware</vt:lpstr>
      <vt:lpstr>Another Approach – Proprietary Middleware</vt:lpstr>
      <vt:lpstr>Stop the Spaghetti – Use an OpenO&amp;M Information Bus</vt:lpstr>
      <vt:lpstr>The need for OpenO&amp;M</vt:lpstr>
      <vt:lpstr>Better Approach</vt:lpstr>
      <vt:lpstr>an implementation standard</vt:lpstr>
      <vt:lpstr>High-level architecture</vt:lpstr>
      <vt:lpstr>strategic fit</vt:lpstr>
      <vt:lpstr>OpenO&amp;M summary</vt:lpstr>
      <vt:lpstr>Slide 34</vt:lpstr>
      <vt:lpstr>Slide 35</vt:lpstr>
      <vt:lpstr>Slide 36</vt:lpstr>
      <vt:lpstr>OpenO&amp;M Approach –Each System Engineered to Speak a Common O&amp;M Language over a Common Information Bus</vt:lpstr>
      <vt:lpstr>Slide 38</vt:lpstr>
      <vt:lpstr>OpenO&amp;M™ Initiative Solutions Process  Leveraging Industry-Standard Information Models</vt:lpstr>
      <vt:lpstr>MIMOSA O&amp;M Active Registry &amp; Configuration Management</vt:lpstr>
      <vt:lpstr>MIMOSA’s Two Open Standards </vt:lpstr>
      <vt:lpstr>ISO 13374 Standard</vt:lpstr>
      <vt:lpstr>OSA-EAI Based Upon 5-Layer ISO 13374-2  Open Information Architecture Requirements</vt:lpstr>
      <vt:lpstr>OSA-EAI Based Upon 5-Layer ISO 13374-2  Open Information Architecture Requirements</vt:lpstr>
      <vt:lpstr>MIMOSA OSA-EAI V3.2.3 Specification</vt:lpstr>
      <vt:lpstr>MIMOSA OSA-EAI V3.2.3 Specification</vt:lpstr>
      <vt:lpstr>MIMOSA OSA-EAI V3.2.3 Specification</vt:lpstr>
      <vt:lpstr>Slide 48</vt:lpstr>
      <vt:lpstr>OSA-EAI O&amp;M Object Registry</vt:lpstr>
      <vt:lpstr>OSA-EAI Open Object Registry Management</vt:lpstr>
      <vt:lpstr>OSA-EAI Open Object Registry Management</vt:lpstr>
      <vt:lpstr>OSA-EAI Open Object Registry Management</vt:lpstr>
      <vt:lpstr>MIMOSA OSA-EAI Core Registry Model</vt:lpstr>
      <vt:lpstr>MIMOSA OSA-EAI Core Registry Model</vt:lpstr>
      <vt:lpstr>Slide 55</vt:lpstr>
      <vt:lpstr>Slide 56</vt:lpstr>
      <vt:lpstr>Slide 57</vt:lpstr>
      <vt:lpstr>Slide 58</vt:lpstr>
      <vt:lpstr>OSA-EAI Open Object Registry</vt:lpstr>
      <vt:lpstr>OSA-EAI Open Object Registry</vt:lpstr>
      <vt:lpstr>OSA-EAI Open Object Registry</vt:lpstr>
      <vt:lpstr>OSA-EAI Open Object Registry</vt:lpstr>
      <vt:lpstr>Slide 63</vt:lpstr>
      <vt:lpstr>Slide 64</vt:lpstr>
      <vt:lpstr>Slide 65</vt:lpstr>
      <vt:lpstr>Slide 66</vt:lpstr>
      <vt:lpstr>OSA-EAI Open Object Registry</vt:lpstr>
      <vt:lpstr>OSA-EAI Open Reliability Management</vt:lpstr>
      <vt:lpstr>OSA-EAI Open Reliability Management</vt:lpstr>
      <vt:lpstr>OSA-EAI Open Reliability Management</vt:lpstr>
      <vt:lpstr>OSA-EAI Open Condition Management</vt:lpstr>
      <vt:lpstr>OSA-EAI Open Condition Management</vt:lpstr>
      <vt:lpstr>OSA-EAI Open Condition Management</vt:lpstr>
      <vt:lpstr>OSA-EAI Open Condition Management</vt:lpstr>
      <vt:lpstr>OSA-EAI Open Maintenance Management</vt:lpstr>
      <vt:lpstr>OSA-EAI Open Maintenance Management</vt:lpstr>
      <vt:lpstr>OSA-EAI Open Capability Forecast Management</vt:lpstr>
      <vt:lpstr>OSA-EAI Open Capability Forecast Management</vt:lpstr>
      <vt:lpstr>MIMOSA Open Systems Architecture for Enterprise Application Integration (OSA-EAI)</vt:lpstr>
      <vt:lpstr>Slide 80</vt:lpstr>
      <vt:lpstr>“Live” Operations Control &amp; Monitoring Data &amp; Event </vt:lpstr>
      <vt:lpstr>      OPC Foundation</vt:lpstr>
      <vt:lpstr>Slide 83</vt:lpstr>
      <vt:lpstr>OPC 1996 – 2003</vt:lpstr>
      <vt:lpstr>OPC – Functional Areas</vt:lpstr>
      <vt:lpstr>OPC 2004 - 2010</vt:lpstr>
      <vt:lpstr>OPC Market Acceptance</vt:lpstr>
      <vt:lpstr>OPC In Action</vt:lpstr>
      <vt:lpstr>OPC Data Access Problems</vt:lpstr>
      <vt:lpstr>OPC UA Technology</vt:lpstr>
      <vt:lpstr>Benefits of OPC-UA</vt:lpstr>
      <vt:lpstr>OPC Interface Unification</vt:lpstr>
      <vt:lpstr>Production Planning &amp; Scheduling / Execution (MES)</vt:lpstr>
      <vt:lpstr>Agenda</vt:lpstr>
      <vt:lpstr>ISA-95 a Multi-Part Standard</vt:lpstr>
      <vt:lpstr>ISA-95 in Nutshell</vt:lpstr>
      <vt:lpstr>ISA-95 Continuous Improvement Cycle</vt:lpstr>
      <vt:lpstr>ISA-95 Functional Levels</vt:lpstr>
      <vt:lpstr>ISA-95 Equipment Hierarchy</vt:lpstr>
      <vt:lpstr>Exchanged Level 3-4 Information</vt:lpstr>
      <vt:lpstr>What Is B2MML?</vt:lpstr>
      <vt:lpstr>B2MML - Open Source Software</vt:lpstr>
      <vt:lpstr>Production Schedule</vt:lpstr>
      <vt:lpstr>An XML Document – Production Schedule</vt:lpstr>
      <vt:lpstr>How do ISA-95 &amp; MIMOSA fit together?</vt:lpstr>
      <vt:lpstr>Summary</vt:lpstr>
      <vt:lpstr>Slide 107</vt:lpstr>
      <vt:lpstr>Slide 108</vt:lpstr>
      <vt:lpstr>OpenO&amp;M Common Interoperability Registry (CIR)</vt:lpstr>
      <vt:lpstr>OpenO&amp;M Approach –Each System Engineered to Speak a Common O&amp;M Language over a Common Information Bus</vt:lpstr>
      <vt:lpstr>OpenO&amp;M Common Interoperability Registry UML Model</vt:lpstr>
      <vt:lpstr>Slide 112</vt:lpstr>
      <vt:lpstr>Slide 113</vt:lpstr>
      <vt:lpstr>Slide 114</vt:lpstr>
      <vt:lpstr>Slide 115</vt:lpstr>
      <vt:lpstr>Slide 116</vt:lpstr>
      <vt:lpstr>Slide 117</vt:lpstr>
      <vt:lpstr>Slide 118</vt:lpstr>
      <vt:lpstr>Slide 119</vt:lpstr>
      <vt:lpstr>Slide 120</vt:lpstr>
      <vt:lpstr>Slide 121</vt:lpstr>
      <vt:lpstr>OpenO&amp;M Approach –Each System Engineered to Speak a Common O&amp;M Language over a Common Information Bus</vt:lpstr>
      <vt:lpstr>OpenO&amp;M Information Service Bus</vt:lpstr>
      <vt:lpstr>Slide 124</vt:lpstr>
      <vt:lpstr>Slide 125</vt:lpstr>
      <vt:lpstr>Slide 126</vt:lpstr>
      <vt:lpstr>Slide 127</vt:lpstr>
      <vt:lpstr>Slide 128</vt:lpstr>
      <vt:lpstr>Slide 129</vt:lpstr>
      <vt:lpstr>Slide 130</vt:lpstr>
      <vt:lpstr>OpenO&amp;M Oil &amp; Gas / Process Industry Use Cases</vt:lpstr>
      <vt:lpstr>Use Cases</vt:lpstr>
      <vt:lpstr>Use Cases (cont.)</vt:lpstr>
      <vt:lpstr>Scenarios</vt:lpstr>
      <vt:lpstr>Scenarios (cont.)</vt:lpstr>
      <vt:lpstr>Scenarios (cont.)</vt:lpstr>
      <vt:lpstr>Systems Requiring Interoperability</vt:lpstr>
      <vt:lpstr>Oil &amp; Gas/Process Industry OpenO&amp;M Interoperability Scenarios</vt:lpstr>
      <vt:lpstr>Slide 139</vt:lpstr>
      <vt:lpstr>Slide 140</vt:lpstr>
      <vt:lpstr>Use Case 1 Information Handover from EPC to O/O</vt:lpstr>
      <vt:lpstr>Use Case 2 Recurring Engineering Updates to O&amp;M</vt:lpstr>
      <vt:lpstr>Use Case 3 Field Changes to Plant/Facilities Engineering</vt:lpstr>
      <vt:lpstr>Use Case 4 Online Product Data Library</vt:lpstr>
      <vt:lpstr>Use Case 5 Asset Configuration Updates</vt:lpstr>
      <vt:lpstr>Use Case 6 Preventive Maintenance Triggering</vt:lpstr>
      <vt:lpstr>Use Case 7 Condition-Based Maintenance Triggering</vt:lpstr>
      <vt:lpstr>Use Case 8 Early Warning Notifications</vt:lpstr>
      <vt:lpstr>Use Case 9 Incident Management/Accountability</vt:lpstr>
      <vt:lpstr>Use Case 10 Information Provisioning of O&amp;M Systems</vt:lpstr>
      <vt:lpstr>Use Case 11 Capital Project Tag Generation</vt:lpstr>
      <vt:lpstr>OpenO&amp;M Information Service Bus Model (ISBM)</vt:lpstr>
      <vt:lpstr>ISBM Specification</vt:lpstr>
      <vt:lpstr>Information Service Bus Model</vt:lpstr>
      <vt:lpstr>Messaging Patterns</vt:lpstr>
      <vt:lpstr>Message Delivery</vt:lpstr>
      <vt:lpstr>Message Delivery</vt:lpstr>
      <vt:lpstr>Message Routing</vt:lpstr>
      <vt:lpstr>Message Content</vt:lpstr>
      <vt:lpstr>Message Content</vt:lpstr>
      <vt:lpstr>Security</vt:lpstr>
      <vt:lpstr>ISBM Services</vt:lpstr>
      <vt:lpstr>ISBM Services</vt:lpstr>
      <vt:lpstr>ISBM Services</vt:lpstr>
      <vt:lpstr>OpenO&amp;M Common Interoperability Registry (CIR)</vt:lpstr>
      <vt:lpstr>Scenario – Same Objects in Multiple Systems</vt:lpstr>
      <vt:lpstr>Problem – Same Objects in Multiple Systems with Different Identifiers</vt:lpstr>
      <vt:lpstr>Solution – Create a Map</vt:lpstr>
      <vt:lpstr>Standardized Solution – Use CIR</vt:lpstr>
      <vt:lpstr>Common Interoperability Registry</vt:lpstr>
      <vt:lpstr>CIR ID GUID</vt:lpstr>
      <vt:lpstr>CIR Specification</vt:lpstr>
      <vt:lpstr>UML Model</vt:lpstr>
      <vt:lpstr>CIRRegistry</vt:lpstr>
      <vt:lpstr>CIR Services</vt:lpstr>
      <vt:lpstr>CIR Services</vt:lpstr>
    </vt:vector>
  </TitlesOfParts>
  <Company>MIMOSA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OpenO&amp;M MFG JWG</dc:title>
  <dc:subject>Owner/Operator Collaboration Team</dc:subject>
  <dc:creator>Mike Brooks</dc:creator>
  <cp:lastModifiedBy>Ken Bever</cp:lastModifiedBy>
  <cp:revision>1653</cp:revision>
  <dcterms:created xsi:type="dcterms:W3CDTF">2000-08-30T00:10:07Z</dcterms:created>
  <dcterms:modified xsi:type="dcterms:W3CDTF">2012-06-04T03:10:34Z</dcterms:modified>
</cp:coreProperties>
</file>