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83" r:id="rId2"/>
    <p:sldMasterId id="2147483697" r:id="rId3"/>
  </p:sldMasterIdLst>
  <p:notesMasterIdLst>
    <p:notesMasterId r:id="rId33"/>
  </p:notesMasterIdLst>
  <p:handoutMasterIdLst>
    <p:handoutMasterId r:id="rId34"/>
  </p:handoutMasterIdLst>
  <p:sldIdLst>
    <p:sldId id="2236" r:id="rId4"/>
    <p:sldId id="2235" r:id="rId5"/>
    <p:sldId id="2230" r:id="rId6"/>
    <p:sldId id="2231" r:id="rId7"/>
    <p:sldId id="2233" r:id="rId8"/>
    <p:sldId id="2234" r:id="rId9"/>
    <p:sldId id="2237" r:id="rId10"/>
    <p:sldId id="2238" r:id="rId11"/>
    <p:sldId id="2243" r:id="rId12"/>
    <p:sldId id="2245" r:id="rId13"/>
    <p:sldId id="2244" r:id="rId14"/>
    <p:sldId id="2137" r:id="rId15"/>
    <p:sldId id="2241" r:id="rId16"/>
    <p:sldId id="2242" r:id="rId17"/>
    <p:sldId id="2246" r:id="rId18"/>
    <p:sldId id="2251" r:id="rId19"/>
    <p:sldId id="2240" r:id="rId20"/>
    <p:sldId id="2247" r:id="rId21"/>
    <p:sldId id="2252" r:id="rId22"/>
    <p:sldId id="2248" r:id="rId23"/>
    <p:sldId id="2253" r:id="rId24"/>
    <p:sldId id="2249" r:id="rId25"/>
    <p:sldId id="2254" r:id="rId26"/>
    <p:sldId id="2257" r:id="rId27"/>
    <p:sldId id="2259" r:id="rId28"/>
    <p:sldId id="2256" r:id="rId29"/>
    <p:sldId id="2261" r:id="rId30"/>
    <p:sldId id="2258" r:id="rId31"/>
    <p:sldId id="2260" r:id="rId32"/>
  </p:sldIdLst>
  <p:sldSz cx="9144000" cy="5143500" type="screen16x9"/>
  <p:notesSz cx="7315200" cy="96012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bg2"/>
        </a:solidFill>
        <a:latin typeface="Times New Roman" pitchFamily="18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aula White" initials="" lastIdx="2" clrIdx="0"/>
  <p:cmAuthor id="1" name="Andrea Heuston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chemeClr val="tx1"/>
    </p:penClr>
  </p:showPr>
  <p:clrMru>
    <a:srgbClr val="C4EFFF"/>
    <a:srgbClr val="C0C0C0"/>
    <a:srgbClr val="43B3FF"/>
    <a:srgbClr val="FFFFCC"/>
    <a:srgbClr val="E7F9FF"/>
    <a:srgbClr val="F3F3F3"/>
    <a:srgbClr val="FF000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73" autoAdjust="0"/>
    <p:restoredTop sz="96926" autoAdjust="0"/>
  </p:normalViewPr>
  <p:slideViewPr>
    <p:cSldViewPr snapToGrid="0">
      <p:cViewPr varScale="1">
        <p:scale>
          <a:sx n="143" d="100"/>
          <a:sy n="143" d="100"/>
        </p:scale>
        <p:origin x="-750" y="-96"/>
      </p:cViewPr>
      <p:guideLst>
        <p:guide orient="horz" pos="1606"/>
        <p:guide pos="28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1128" y="-72"/>
      </p:cViewPr>
      <p:guideLst>
        <p:guide orient="horz" pos="3025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commentAuthors" Target="commentAuthor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t" anchorCtr="0" compatLnSpc="1">
            <a:prstTxWarp prst="textNoShape">
              <a:avLst/>
            </a:prstTxWarp>
          </a:bodyPr>
          <a:lstStyle>
            <a:lvl1pPr algn="l" defTabSz="973138" eaLnBrk="0" hangingPunct="0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t" anchorCtr="0" compatLnSpc="1">
            <a:prstTxWarp prst="textNoShape">
              <a:avLst/>
            </a:prstTxWarp>
          </a:bodyPr>
          <a:lstStyle>
            <a:lvl1pPr algn="r" defTabSz="973138" eaLnBrk="0" hangingPunct="0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b" anchorCtr="0" compatLnSpc="1">
            <a:prstTxWarp prst="textNoShape">
              <a:avLst/>
            </a:prstTxWarp>
          </a:bodyPr>
          <a:lstStyle>
            <a:lvl1pPr algn="l" defTabSz="973138" eaLnBrk="0" hangingPunct="0">
              <a:defRPr sz="1300" smtClean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b" anchorCtr="0" compatLnSpc="1">
            <a:prstTxWarp prst="textNoShape">
              <a:avLst/>
            </a:prstTxWarp>
          </a:bodyPr>
          <a:lstStyle>
            <a:lvl1pPr algn="r" defTabSz="973138" eaLnBrk="0" hangingPunct="0">
              <a:defRPr sz="1300" smtClean="0"/>
            </a:lvl1pPr>
          </a:lstStyle>
          <a:p>
            <a:pPr>
              <a:defRPr/>
            </a:pPr>
            <a:fld id="{3EADF06B-3229-416A-A735-D7D7568359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t" anchorCtr="0" compatLnSpc="1">
            <a:prstTxWarp prst="textNoShape">
              <a:avLst/>
            </a:prstTxWarp>
          </a:bodyPr>
          <a:lstStyle>
            <a:lvl1pPr algn="l" defTabSz="973138">
              <a:defRPr sz="13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t" anchorCtr="0" compatLnSpc="1">
            <a:prstTxWarp prst="textNoShape">
              <a:avLst/>
            </a:prstTxWarp>
          </a:bodyPr>
          <a:lstStyle>
            <a:lvl1pPr algn="r" defTabSz="973138">
              <a:defRPr sz="13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4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7200" y="719138"/>
            <a:ext cx="64008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59300"/>
            <a:ext cx="5365750" cy="432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b" anchorCtr="0" compatLnSpc="1">
            <a:prstTxWarp prst="textNoShape">
              <a:avLst/>
            </a:prstTxWarp>
          </a:bodyPr>
          <a:lstStyle>
            <a:lvl1pPr algn="l" defTabSz="973138">
              <a:defRPr sz="13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65" tIns="48683" rIns="97365" bIns="48683" numCol="1" anchor="b" anchorCtr="0" compatLnSpc="1">
            <a:prstTxWarp prst="textNoShape">
              <a:avLst/>
            </a:prstTxWarp>
          </a:bodyPr>
          <a:lstStyle>
            <a:lvl1pPr algn="r" defTabSz="973138">
              <a:defRPr sz="1300" smtClean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1C73A87A-A754-45D7-9656-91EB119B31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8192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8192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EF281D-15E1-4B69-AF58-180A84E176F4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19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730375" y="679450"/>
            <a:ext cx="11441113" cy="6435725"/>
          </a:xfrm>
          <a:ln/>
        </p:spPr>
      </p:sp>
      <p:sp>
        <p:nvSpPr>
          <p:cNvPr id="819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23675" y="7759874"/>
            <a:ext cx="5852160" cy="1378803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18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19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8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8263" y="720725"/>
            <a:ext cx="7534276" cy="4238625"/>
          </a:xfrm>
          <a:ln/>
        </p:spPr>
      </p:sp>
      <p:sp>
        <p:nvSpPr>
          <p:cNvPr id="9881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57275" y="5434013"/>
            <a:ext cx="5364163" cy="2894012"/>
          </a:xfrm>
          <a:noFill/>
          <a:ln/>
        </p:spPr>
        <p:txBody>
          <a:bodyPr/>
          <a:lstStyle/>
          <a:p>
            <a:pPr algn="ctr"/>
            <a:r>
              <a:rPr lang="en-US" b="1" smtClean="0"/>
              <a:t>Choice #3: Require All Systems Communicate In an Open, Unambiguous Data Language</a:t>
            </a:r>
          </a:p>
          <a:p>
            <a:endParaRPr lang="en-US" smtClean="0"/>
          </a:p>
          <a:p>
            <a:r>
              <a:rPr lang="en-US" smtClean="0"/>
              <a:t>Rather than using proprietary, point-to-point interfaces to integrate the large number of potential application platforms and their associated technical applications with each other, compliance with MIMOSA open system specifications provide a standards-based abstraction and integration layer.  Applications can leverage the standards with a wide range of Technical Applications providing integration between the true real-time platform control environment and the transaction processing ERP environment.  Adoption of Non-proprietary, Open Standards such will enable cost effective transition management for many different technical applications as they change over time.</a:t>
            </a:r>
          </a:p>
          <a:p>
            <a:endParaRPr lang="en-US" smtClean="0"/>
          </a:p>
          <a:p>
            <a:r>
              <a:rPr lang="en-US" smtClean="0"/>
              <a:t>MIMOSA’s Open System Architecture for Condition Based Maintenance (OSA-CBM) is on-platform. 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715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715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F9598F-10F2-441D-8607-F8EEEBBEB537}" type="slidenum">
              <a:rPr lang="en-US">
                <a:solidFill>
                  <a:prstClr val="black"/>
                </a:solidFill>
              </a:rPr>
              <a:pPr/>
              <a:t>26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71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715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29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8499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8499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2E5995-006F-4832-86C2-7D9DD12DBAF1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849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849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Based Upon 5-Layer ISO 13374-2 Open Information Architecture Requirements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5088" y="720725"/>
            <a:ext cx="7529513" cy="4237038"/>
          </a:xfrm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13219" y="5434105"/>
            <a:ext cx="5852160" cy="2893512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Based Upon 5-Layer ISO 13374-2 Open Information Architecture Requirements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0800" cy="3600450"/>
          </a:xfrm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19138"/>
            <a:ext cx="6400800" cy="3600450"/>
          </a:xfrm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8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June 2010</a:t>
            </a:r>
          </a:p>
        </p:txBody>
      </p:sp>
      <p:sp>
        <p:nvSpPr>
          <p:cNvPr id="174083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>
                <a:solidFill>
                  <a:prstClr val="black"/>
                </a:solidFill>
              </a:rPr>
              <a:t>MIMOSA OSA-EAI Standard</a:t>
            </a:r>
          </a:p>
        </p:txBody>
      </p:sp>
      <p:sp>
        <p:nvSpPr>
          <p:cNvPr id="17408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DD472D-1080-4B12-A801-CD2518ABA65D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1740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1981200" y="649288"/>
            <a:ext cx="11771313" cy="6621462"/>
          </a:xfrm>
          <a:ln/>
        </p:spPr>
      </p:sp>
      <p:sp>
        <p:nvSpPr>
          <p:cNvPr id="1740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7515" y="7325848"/>
            <a:ext cx="5364480" cy="1812830"/>
          </a:xfrm>
          <a:noFill/>
          <a:ln/>
        </p:spPr>
        <p:txBody>
          <a:bodyPr/>
          <a:lstStyle/>
          <a:p>
            <a:pPr algn="ctr" eaLnBrk="1" hangingPunct="1"/>
            <a:r>
              <a:rPr lang="en-US" b="1" smtClean="0"/>
              <a:t>OSA-EAI Open Object Registry Management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82ADA-BF0B-40B4-A121-EC30880AB95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D03F20-E60D-437E-8680-140AD82D95B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46291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46291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04807-ABAC-469B-8952-A64F36D2C8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B85237-2258-4B08-A8C1-E55C3E877CA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46291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B7AC5F-55BE-4CE9-A35D-2F625360B2C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CC178-A4D1-4308-9CA6-C5153879DEA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A7E64-E3DA-4E12-99F1-CC7840658D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A4899-C4A3-4647-A9AF-EA28FE9946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29AF3-21EC-4542-ABF8-FF74DE69D8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D06AF-D53E-4BE6-B6D0-FA3C3156B6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54767-71B6-48BC-918D-38BC20F1ED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42FE8-23E1-4256-AA4C-3AC90B3EEC9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4E3D-EB1B-4F5C-8F0A-6515E3F7B3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57644-7E3C-409C-B0BE-A007B27B71F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E281-9D89-44FE-B15F-217BFFB853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D0D25-9500-4BE9-BD1F-13EB09980A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46291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46291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CA69C-C2CA-4EE4-9E6E-5E228FE2842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F4111-4C95-499B-9E4F-8F4303C6CB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46291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768F7-3089-4AE0-ADAB-2BD824D8E5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DCC178-A4D1-4308-9CA6-C5153879DEA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AA7E64-E3DA-4E12-99F1-CC7840658DD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1A4899-C4A3-4647-A9AF-EA28FE9946F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948AF-81E0-45E6-BB18-28F4A6F024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29AF3-21EC-4542-ABF8-FF74DE69D8D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D06AF-D53E-4BE6-B6D0-FA3C3156B66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754767-71B6-48BC-918D-38BC20F1ED9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4E3D-EB1B-4F5C-8F0A-6515E3F7B35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57644-7E3C-409C-B0BE-A007B27B71F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E281-9D89-44FE-B15F-217BFFB853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CD0D25-9500-4BE9-BD1F-13EB09980A3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46291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46291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BCA69C-C2CA-4EE4-9E6E-5E228FE2842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F4111-4C95-499B-9E4F-8F4303C6CB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0" y="0"/>
            <a:ext cx="9144000" cy="46291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768F7-3089-4AE0-ADAB-2BD824D8E5D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028700"/>
            <a:ext cx="3467100" cy="3600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B5B9D-55E3-451E-BA22-F4BC1E46A25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042BD8-67CB-4601-AA55-7736920575B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719AAD-55F6-47C8-BAD4-4AB2CC9BC1D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20827D-BDE5-482D-BF83-B54BC451476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43460-97E2-4F39-9E95-13AFADA61362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560CC-F521-4602-B777-9B53B543776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hyperlink" Target="http://www.mimosa.org/index.aspx" TargetMode="Externa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hyperlink" Target="http://www.mimosa.org/index.aspx" TargetMode="Externa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i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gradFill rotWithShape="1">
            <a:gsLst>
              <a:gs pos="0">
                <a:srgbClr val="185832"/>
              </a:gs>
              <a:gs pos="50000">
                <a:srgbClr val="53AB6E"/>
              </a:gs>
              <a:gs pos="100000">
                <a:srgbClr val="18583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58585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028700"/>
            <a:ext cx="7086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4907757"/>
            <a:ext cx="2013438" cy="235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/>
            </a:lvl1pPr>
          </a:lstStyle>
          <a:p>
            <a:pPr algn="l">
              <a:defRPr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Copyright, Assetricity, 2010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902994"/>
            <a:ext cx="8382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/>
            </a:lvl1pPr>
          </a:lstStyle>
          <a:p>
            <a:pPr>
              <a:defRPr/>
            </a:pPr>
            <a:fld id="{06A935DC-04D3-45FF-8378-F6B748611E36}" type="slidenum">
              <a:rPr lang="en-US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FF6600"/>
        </a:buClr>
        <a:buFont typeface="Arial" charset="0"/>
        <a:buChar char="►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i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gradFill rotWithShape="1">
            <a:gsLst>
              <a:gs pos="0">
                <a:srgbClr val="185832"/>
              </a:gs>
              <a:gs pos="50000">
                <a:srgbClr val="53AB6E"/>
              </a:gs>
              <a:gs pos="100000">
                <a:srgbClr val="18583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58585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028700"/>
            <a:ext cx="7086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4907757"/>
            <a:ext cx="12192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/>
            </a:lvl1pPr>
          </a:lstStyle>
          <a:p>
            <a:pPr algn="l">
              <a:defRPr/>
            </a:pPr>
            <a:r>
              <a:rPr lang="en-US">
                <a:solidFill>
                  <a:srgbClr val="000000"/>
                </a:solidFill>
                <a:latin typeface="Arial" charset="0"/>
              </a:rPr>
              <a:t>June 2010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902994"/>
            <a:ext cx="8382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/>
            </a:lvl1pPr>
          </a:lstStyle>
          <a:p>
            <a:pPr>
              <a:defRPr/>
            </a:pPr>
            <a:fld id="{DD73C573-7541-41E2-90DD-58836AB796DF}" type="slidenum">
              <a:rPr lang="en-US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199" name="Picture 11" descr="mimosa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33351" y="4886326"/>
            <a:ext cx="847725" cy="24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FF6600"/>
        </a:buClr>
        <a:buFont typeface="Arial" charset="0"/>
        <a:buChar char="►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9"/>
          <p:cNvSpPr>
            <a:spLocks noChangeArrowheads="1"/>
          </p:cNvSpPr>
          <p:nvPr userDrawn="1"/>
        </p:nvSpPr>
        <p:spPr bwMode="auto">
          <a:xfrm>
            <a:off x="0" y="4857750"/>
            <a:ext cx="9144000" cy="285750"/>
          </a:xfrm>
          <a:prstGeom prst="rect">
            <a:avLst/>
          </a:prstGeom>
          <a:solidFill>
            <a:srgbClr val="EAEAE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 sz="1800" i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gradFill rotWithShape="1">
            <a:gsLst>
              <a:gs pos="0">
                <a:srgbClr val="185832"/>
              </a:gs>
              <a:gs pos="50000">
                <a:srgbClr val="53AB6E"/>
              </a:gs>
              <a:gs pos="100000">
                <a:srgbClr val="18583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585858">
                <a:alpha val="5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</a:t>
            </a: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1028700"/>
            <a:ext cx="70866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4907757"/>
            <a:ext cx="12192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b="0" i="0"/>
            </a:lvl1pPr>
          </a:lstStyle>
          <a:p>
            <a:pPr algn="l">
              <a:defRPr/>
            </a:pPr>
            <a:r>
              <a:rPr lang="en-US">
                <a:solidFill>
                  <a:srgbClr val="000000"/>
                </a:solidFill>
                <a:latin typeface="Arial" charset="0"/>
              </a:rPr>
              <a:t>June 2010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902994"/>
            <a:ext cx="838200" cy="183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0" i="0"/>
            </a:lvl1pPr>
          </a:lstStyle>
          <a:p>
            <a:pPr>
              <a:defRPr/>
            </a:pPr>
            <a:fld id="{DD73C573-7541-41E2-90DD-58836AB796DF}" type="slidenum">
              <a:rPr lang="en-US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8199" name="Picture 11" descr="mimosa">
            <a:hlinkClick r:id="rId15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33351" y="4886326"/>
            <a:ext cx="847725" cy="2416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</p:sldLayoutIdLst>
  <p:timing>
    <p:tnLst>
      <p:par>
        <p:cTn id="1" dur="indefinite" restart="never" nodeType="tmRoot"/>
      </p:par>
    </p:tnLst>
  </p:timing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 Rounded MT Bol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FF6600"/>
        </a:buClr>
        <a:buFont typeface="Arial" charset="0"/>
        <a:buChar char="►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6600"/>
        </a:buClr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kbever@mimosa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http://www.openapplications.org/images/OAGi-logobluesbackground.jpg" TargetMode="External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11" Type="http://schemas.openxmlformats.org/officeDocument/2006/relationships/image" Target="../media/image7.jpeg"/><Relationship Id="rId5" Type="http://schemas.openxmlformats.org/officeDocument/2006/relationships/image" Target="../media/image3.png"/><Relationship Id="rId10" Type="http://schemas.openxmlformats.org/officeDocument/2006/relationships/image" Target="file:///C:\My%20Documents\Virtual%20Convergence\Orgs\MIMOSA\Images\MIMOSATM.gif" TargetMode="External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1.xml"/><Relationship Id="rId4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0.xml"/><Relationship Id="rId1" Type="http://schemas.openxmlformats.org/officeDocument/2006/relationships/tags" Target="../tags/tag2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507447B4-642B-44DE-9FE4-E3D6BA6AF76A}" type="slidenum">
              <a:rPr lang="en-US" smtClean="0">
                <a:solidFill>
                  <a:srgbClr val="000000"/>
                </a:solidFill>
              </a:rPr>
              <a:pPr/>
              <a:t>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0" y="571500"/>
            <a:ext cx="9144000" cy="1828800"/>
          </a:xfrm>
          <a:prstGeom prst="rect">
            <a:avLst/>
          </a:prstGeom>
          <a:gradFill rotWithShape="1">
            <a:gsLst>
              <a:gs pos="0">
                <a:srgbClr val="185832"/>
              </a:gs>
              <a:gs pos="50000">
                <a:srgbClr val="53AB6E"/>
              </a:gs>
              <a:gs pos="100000">
                <a:srgbClr val="185832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585858">
                <a:alpha val="50000"/>
              </a:srgbClr>
            </a:outerShdw>
          </a:effectLst>
        </p:spPr>
        <p:txBody>
          <a:bodyPr anchor="ctr"/>
          <a:lstStyle/>
          <a:p>
            <a:pPr eaLnBrk="0" hangingPunct="0">
              <a:defRPr/>
            </a:pPr>
            <a:r>
              <a:rPr lang="en-US" sz="3200">
                <a:solidFill>
                  <a:srgbClr val="FFFFFF"/>
                </a:solidFill>
                <a:latin typeface="Arial Rounded MT Bold" pitchFamily="34" charset="0"/>
                <a:cs typeface="Arial" charset="0"/>
              </a:rPr>
              <a:t> </a:t>
            </a: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897731"/>
            <a:ext cx="7772400" cy="1102519"/>
          </a:xfrm>
          <a:noFill/>
          <a:ln>
            <a:noFill/>
          </a:ln>
        </p:spPr>
        <p:txBody>
          <a:bodyPr/>
          <a:lstStyle/>
          <a:p>
            <a:pPr>
              <a:defRPr/>
            </a:pPr>
            <a:r>
              <a:rPr lang="en-US" sz="2000" dirty="0" smtClean="0"/>
              <a:t>Technology Overview of </a:t>
            </a:r>
            <a:br>
              <a:rPr lang="en-US" sz="2000" dirty="0" smtClean="0"/>
            </a:br>
            <a:r>
              <a:rPr lang="en-US" sz="2000" dirty="0" smtClean="0"/>
              <a:t>the Common Conceptual Object Model’s (CCOM) Infrastructure Configuration Support in V3.2.3  of  </a:t>
            </a:r>
            <a:br>
              <a:rPr lang="en-US" sz="2000" dirty="0" smtClean="0"/>
            </a:br>
            <a:r>
              <a:rPr lang="en-US" sz="2000" dirty="0" smtClean="0"/>
              <a:t>MIMOSA’s Open System Architecture for Enterprise Application Integration (OSA-EAI) Standard</a:t>
            </a:r>
          </a:p>
        </p:txBody>
      </p:sp>
      <p:sp>
        <p:nvSpPr>
          <p:cNvPr id="922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600325"/>
            <a:ext cx="6400800" cy="400050"/>
          </a:xfrm>
        </p:spPr>
        <p:txBody>
          <a:bodyPr/>
          <a:lstStyle/>
          <a:p>
            <a:pPr eaLnBrk="1" hangingPunct="1"/>
            <a:r>
              <a:rPr lang="en-US" sz="2400" b="0" dirty="0" smtClean="0">
                <a:solidFill>
                  <a:schemeClr val="bg1"/>
                </a:solidFill>
                <a:latin typeface="Arial Rounded MT Bold" pitchFamily="34" charset="0"/>
              </a:rPr>
              <a:t>June 2010</a:t>
            </a:r>
          </a:p>
        </p:txBody>
      </p:sp>
      <p:sp>
        <p:nvSpPr>
          <p:cNvPr id="9223" name="Rectangle 5"/>
          <p:cNvSpPr>
            <a:spLocks noChangeArrowheads="1"/>
          </p:cNvSpPr>
          <p:nvPr/>
        </p:nvSpPr>
        <p:spPr bwMode="auto">
          <a:xfrm>
            <a:off x="2971800" y="3314700"/>
            <a:ext cx="30480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None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Ken Bever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MIMOSA CTO/Technical Director </a:t>
            </a:r>
            <a:r>
              <a:rPr lang="en-US" sz="1200" b="1" dirty="0" smtClean="0">
                <a:solidFill>
                  <a:srgbClr val="000000"/>
                </a:solidFill>
                <a:latin typeface="Arial" charset="0"/>
                <a:hlinkClick r:id="rId3"/>
              </a:rPr>
              <a:t>kbever@mimosa.org</a:t>
            </a:r>
            <a:endParaRPr lang="en-US" sz="1200" b="1" dirty="0" smtClean="0">
              <a:solidFill>
                <a:srgbClr val="000000"/>
              </a:solidFill>
              <a:latin typeface="Arial" charset="0"/>
            </a:endParaRP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None/>
            </a:pPr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513-276-4105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10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98" y="1547446"/>
            <a:ext cx="2136440" cy="23827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30624" y="1283677"/>
            <a:ext cx="2572102" cy="301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0267" y="1142999"/>
            <a:ext cx="3132964" cy="3253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11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12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604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12058" y="893641"/>
            <a:ext cx="6060440" cy="3651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13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P&amp;ID Structural Element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 (Valve Tag, Instrument Tag, Piping Tag)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14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604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7107" y="804785"/>
            <a:ext cx="6031157" cy="40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15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645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5130" y="946627"/>
            <a:ext cx="4059115" cy="374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16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219138" name="Picture 2"/>
          <p:cNvPicPr>
            <a:picLocks noChangeAspect="1" noChangeArrowheads="1"/>
          </p:cNvPicPr>
          <p:nvPr/>
        </p:nvPicPr>
        <p:blipFill>
          <a:blip r:embed="rId3" cstate="print"/>
          <a:srcRect b="43412"/>
          <a:stretch>
            <a:fillRect/>
          </a:stretch>
        </p:blipFill>
        <p:spPr bwMode="auto">
          <a:xfrm>
            <a:off x="1899138" y="791307"/>
            <a:ext cx="4994031" cy="3903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17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P&amp;ID Structural Element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 (Valve Tag, Instrument Tag, Piping Tag)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Maintenance Work Unit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18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245" y="940777"/>
            <a:ext cx="6614453" cy="3798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19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788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P&amp;ID Structural Element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 (Valve Tag, Instrument Tag, Piping Tag)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Maintenance Work Breakdown “Functional Location”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Process Flow Diagram Node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7138" name="Rectangle 2"/>
          <p:cNvSpPr>
            <a:spLocks noChangeArrowheads="1"/>
          </p:cNvSpPr>
          <p:nvPr/>
        </p:nvSpPr>
        <p:spPr bwMode="auto">
          <a:xfrm>
            <a:off x="85726" y="1664494"/>
            <a:ext cx="2087563" cy="2311004"/>
          </a:xfrm>
          <a:prstGeom prst="rect">
            <a:avLst/>
          </a:prstGeom>
          <a:solidFill>
            <a:srgbClr val="FFFF99">
              <a:alpha val="80000"/>
            </a:srgbClr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0" anchor="ctr"/>
          <a:lstStyle/>
          <a:p>
            <a:r>
              <a:rPr lang="en-US" sz="1800" b="1" dirty="0">
                <a:solidFill>
                  <a:schemeClr val="tx1"/>
                </a:solidFill>
                <a:latin typeface="Arial" charset="0"/>
              </a:rPr>
              <a:t>EPC &amp; OEM Engineering Product Design Data &amp; Reliability </a:t>
            </a:r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Engineering </a:t>
            </a:r>
          </a:p>
          <a:p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Study </a:t>
            </a:r>
            <a:r>
              <a:rPr lang="en-US" sz="1800" b="1" dirty="0">
                <a:solidFill>
                  <a:schemeClr val="tx1"/>
                </a:solidFill>
                <a:latin typeface="Arial" charset="0"/>
              </a:rPr>
              <a:t>Data</a:t>
            </a:r>
            <a:endParaRPr lang="en-US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87139" name="Rectangle 3"/>
          <p:cNvSpPr>
            <a:spLocks noChangeArrowheads="1"/>
          </p:cNvSpPr>
          <p:nvPr/>
        </p:nvSpPr>
        <p:spPr bwMode="auto">
          <a:xfrm>
            <a:off x="0" y="4210050"/>
            <a:ext cx="4167554" cy="933450"/>
          </a:xfrm>
          <a:prstGeom prst="rect">
            <a:avLst/>
          </a:prstGeom>
          <a:solidFill>
            <a:srgbClr val="FF9966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Ctr="1"/>
          <a:lstStyle/>
          <a:p>
            <a:r>
              <a:rPr kumimoji="1" lang="en-US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Control Systems, Plant Data </a:t>
            </a:r>
            <a:r>
              <a:rPr kumimoji="1" lang="en-US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Historians,</a:t>
            </a:r>
          </a:p>
          <a:p>
            <a:r>
              <a:rPr kumimoji="1" lang="en-US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Condition Monitoring Data,</a:t>
            </a:r>
          </a:p>
          <a:p>
            <a:r>
              <a:rPr kumimoji="1" lang="en-US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SHE Monitoring </a:t>
            </a:r>
            <a:r>
              <a:rPr kumimoji="1" lang="en-US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Data</a:t>
            </a:r>
          </a:p>
        </p:txBody>
      </p:sp>
      <p:sp>
        <p:nvSpPr>
          <p:cNvPr id="987140" name="Rectangle 4"/>
          <p:cNvSpPr>
            <a:spLocks noChangeArrowheads="1"/>
          </p:cNvSpPr>
          <p:nvPr/>
        </p:nvSpPr>
        <p:spPr bwMode="auto">
          <a:xfrm>
            <a:off x="117476" y="675861"/>
            <a:ext cx="3787775" cy="789799"/>
          </a:xfrm>
          <a:prstGeom prst="rect">
            <a:avLst/>
          </a:prstGeom>
          <a:solidFill>
            <a:srgbClr val="3399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kumimoji="1" lang="en-US" sz="1800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Enterprise HR, Financial,</a:t>
            </a:r>
          </a:p>
          <a:p>
            <a:r>
              <a:rPr kumimoji="1" lang="en-US" sz="1800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Materiel, Logistics, &amp;</a:t>
            </a:r>
          </a:p>
          <a:p>
            <a:r>
              <a:rPr kumimoji="1" lang="en-US" sz="1800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Mission Capability Data</a:t>
            </a:r>
          </a:p>
        </p:txBody>
      </p:sp>
      <p:sp>
        <p:nvSpPr>
          <p:cNvPr id="987141" name="Rectangle 5"/>
          <p:cNvSpPr>
            <a:spLocks noChangeArrowheads="1"/>
          </p:cNvSpPr>
          <p:nvPr/>
        </p:nvSpPr>
        <p:spPr bwMode="auto">
          <a:xfrm>
            <a:off x="6753226" y="1742492"/>
            <a:ext cx="2290763" cy="2057400"/>
          </a:xfrm>
          <a:prstGeom prst="rect">
            <a:avLst/>
          </a:prstGeom>
          <a:solidFill>
            <a:srgbClr val="D3F5D7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0" anchor="ctr"/>
          <a:lstStyle/>
          <a:p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</a:rPr>
              <a:t>Maintenance   Work Plans,  Maintenance </a:t>
            </a:r>
            <a:r>
              <a:rPr lang="en-US" sz="2000" b="1" dirty="0" err="1" smtClean="0">
                <a:solidFill>
                  <a:schemeClr val="tx1"/>
                </a:solidFill>
                <a:latin typeface="Arial" pitchFamily="34" charset="0"/>
              </a:rPr>
              <a:t>Actuals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</a:rPr>
              <a:t>, Asset Installations, and Failure Reporting Data</a:t>
            </a:r>
            <a:endParaRPr lang="en-US" sz="2000" b="1" dirty="0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987142" name="Oval 6"/>
          <p:cNvSpPr>
            <a:spLocks noChangeArrowheads="1"/>
          </p:cNvSpPr>
          <p:nvPr/>
        </p:nvSpPr>
        <p:spPr bwMode="auto">
          <a:xfrm>
            <a:off x="3325813" y="1828799"/>
            <a:ext cx="2336800" cy="1858617"/>
          </a:xfrm>
          <a:prstGeom prst="ellipse">
            <a:avLst/>
          </a:prstGeom>
          <a:solidFill>
            <a:srgbClr val="53AB6E"/>
          </a:solidFill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tIns="0" anchor="ctr"/>
          <a:lstStyle/>
          <a:p>
            <a:r>
              <a:rPr kumimoji="1" lang="en-US" sz="1400" b="1" dirty="0">
                <a:solidFill>
                  <a:schemeClr val="tx2"/>
                </a:solidFill>
                <a:latin typeface="Arial" charset="0"/>
              </a:rPr>
              <a:t>Serialized </a:t>
            </a:r>
          </a:p>
          <a:p>
            <a:r>
              <a:rPr kumimoji="1" lang="en-US" sz="1400" b="1" dirty="0">
                <a:solidFill>
                  <a:schemeClr val="tx2"/>
                </a:solidFill>
                <a:latin typeface="Arial" charset="0"/>
              </a:rPr>
              <a:t>Asset </a:t>
            </a:r>
            <a:r>
              <a:rPr kumimoji="1" lang="en-US" sz="1400" b="1" dirty="0" smtClean="0">
                <a:solidFill>
                  <a:schemeClr val="tx2"/>
                </a:solidFill>
                <a:latin typeface="Arial" charset="0"/>
              </a:rPr>
              <a:t>Registry, O&amp;M System Topology &amp; Tag Registries, </a:t>
            </a:r>
            <a:r>
              <a:rPr kumimoji="1" lang="en-US" sz="1400" b="1" dirty="0">
                <a:solidFill>
                  <a:schemeClr val="tx2"/>
                </a:solidFill>
                <a:latin typeface="Arial" charset="0"/>
              </a:rPr>
              <a:t>&amp; Lifecycle Configuration Management </a:t>
            </a:r>
            <a:endParaRPr lang="en-US" i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87143" name="Rectangle 7"/>
          <p:cNvSpPr>
            <a:spLocks noChangeArrowheads="1"/>
          </p:cNvSpPr>
          <p:nvPr/>
        </p:nvSpPr>
        <p:spPr bwMode="auto">
          <a:xfrm>
            <a:off x="5077516" y="671773"/>
            <a:ext cx="4006850" cy="779341"/>
          </a:xfrm>
          <a:prstGeom prst="rect">
            <a:avLst/>
          </a:prstGeom>
          <a:solidFill>
            <a:srgbClr val="FF66FF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0" anchor="ctr"/>
          <a:lstStyle/>
          <a:p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Production Reporting, Optimization, Planning &amp; Scheduling Data</a:t>
            </a:r>
            <a:endParaRPr lang="en-US" sz="18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87145" name="Text Box 9"/>
          <p:cNvSpPr txBox="1">
            <a:spLocks noChangeArrowheads="1"/>
          </p:cNvSpPr>
          <p:nvPr/>
        </p:nvSpPr>
        <p:spPr bwMode="auto">
          <a:xfrm>
            <a:off x="766075" y="1693961"/>
            <a:ext cx="1379248" cy="276999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/>
            </a:prstShdw>
          </a:effec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200" b="1" dirty="0">
                <a:solidFill>
                  <a:schemeClr val="tx1"/>
                </a:solidFill>
                <a:latin typeface="+mj-lt"/>
              </a:rPr>
              <a:t>ISO 15926</a:t>
            </a:r>
          </a:p>
        </p:txBody>
      </p:sp>
      <p:graphicFrame>
        <p:nvGraphicFramePr>
          <p:cNvPr id="987146" name="Object 10"/>
          <p:cNvGraphicFramePr>
            <a:graphicFrameLocks noChangeAspect="1"/>
          </p:cNvGraphicFramePr>
          <p:nvPr/>
        </p:nvGraphicFramePr>
        <p:xfrm>
          <a:off x="2272934" y="3979894"/>
          <a:ext cx="884651" cy="344090"/>
        </p:xfrm>
        <a:graphic>
          <a:graphicData uri="http://schemas.openxmlformats.org/presentationml/2006/ole">
            <p:oleObj spid="_x0000_s3074" name="Picture" r:id="rId4" imgW="5468040" imgH="2572560" progId="Word.Picture.8">
              <p:embed/>
            </p:oleObj>
          </a:graphicData>
        </a:graphic>
      </p:graphicFrame>
      <p:pic>
        <p:nvPicPr>
          <p:cNvPr id="987148" name="Picture 12" descr="ISA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0763" y="636814"/>
            <a:ext cx="683922" cy="37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7149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22772" y="1140237"/>
            <a:ext cx="635416" cy="283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7150" name="Picture 14" descr="http://www.openapplications.org/images/OAGi-logobluesbackground.jpg"/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2373923" y="1420981"/>
            <a:ext cx="674741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7151" name="Picture 15" descr="C:\My Documents\Virtual Convergence\Orgs\MIMOSA\Images\MIMOSATM.gif"/>
          <p:cNvPicPr>
            <a:picLocks noChangeAspect="1" noChangeArrowheads="1"/>
          </p:cNvPicPr>
          <p:nvPr/>
        </p:nvPicPr>
        <p:blipFill>
          <a:blip r:embed="rId9" r:link="rId10" cstate="print">
            <a:lum bright="-6000"/>
          </a:blip>
          <a:srcRect r="302" b="296"/>
          <a:stretch>
            <a:fillRect/>
          </a:stretch>
        </p:blipFill>
        <p:spPr bwMode="auto">
          <a:xfrm>
            <a:off x="6244159" y="1767784"/>
            <a:ext cx="718585" cy="27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7152" name="Picture 16" descr="C:\My Documents\Virtual Convergence\Orgs\MIMOSA\Images\MIMOSATM.gif"/>
          <p:cNvPicPr>
            <a:picLocks noChangeAspect="1" noChangeArrowheads="1"/>
          </p:cNvPicPr>
          <p:nvPr/>
        </p:nvPicPr>
        <p:blipFill>
          <a:blip r:embed="rId9" r:link="rId10" cstate="print">
            <a:lum bright="-6000"/>
          </a:blip>
          <a:srcRect r="302" b="296"/>
          <a:stretch>
            <a:fillRect/>
          </a:stretch>
        </p:blipFill>
        <p:spPr bwMode="auto">
          <a:xfrm>
            <a:off x="2074220" y="2701862"/>
            <a:ext cx="715612" cy="272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7154" name="Picture 18" descr="C:\My Documents\Virtual Convergence\Orgs\MIMOSA\Images\MIMOSATM.gif"/>
          <p:cNvPicPr>
            <a:picLocks noChangeAspect="1" noChangeArrowheads="1"/>
          </p:cNvPicPr>
          <p:nvPr/>
        </p:nvPicPr>
        <p:blipFill>
          <a:blip r:embed="rId9" r:link="rId10" cstate="print">
            <a:lum bright="-6000"/>
          </a:blip>
          <a:srcRect r="302" b="296"/>
          <a:stretch>
            <a:fillRect/>
          </a:stretch>
        </p:blipFill>
        <p:spPr bwMode="auto">
          <a:xfrm>
            <a:off x="5377070" y="2496741"/>
            <a:ext cx="688614" cy="28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7156" name="Rectangle 20"/>
          <p:cNvSpPr>
            <a:spLocks noGrp="1" noChangeArrowheads="1"/>
          </p:cNvSpPr>
          <p:nvPr>
            <p:ph type="title"/>
          </p:nvPr>
        </p:nvSpPr>
        <p:spPr>
          <a:xfrm>
            <a:off x="0" y="-1"/>
            <a:ext cx="9340712" cy="597877"/>
          </a:xfrm>
        </p:spPr>
        <p:txBody>
          <a:bodyPr/>
          <a:lstStyle/>
          <a:p>
            <a:r>
              <a:rPr lang="en-US" sz="2800" b="1" dirty="0" smtClean="0"/>
              <a:t>OpenO&amp;M Standards </a:t>
            </a:r>
          </a:p>
        </p:txBody>
      </p:sp>
      <p:pic>
        <p:nvPicPr>
          <p:cNvPr id="987158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24391" y="1123083"/>
            <a:ext cx="643701" cy="29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3" descr="Open O&amp;M Logo"/>
          <p:cNvPicPr>
            <a:picLocks noChangeAspect="1" noChangeArrowheads="1"/>
          </p:cNvPicPr>
          <p:nvPr/>
        </p:nvPicPr>
        <p:blipFill>
          <a:blip r:embed="rId11" cstate="print"/>
          <a:srcRect r="34867" b="1394"/>
          <a:stretch>
            <a:fillRect/>
          </a:stretch>
        </p:blipFill>
        <p:spPr bwMode="auto">
          <a:xfrm>
            <a:off x="3332141" y="3782376"/>
            <a:ext cx="800380" cy="28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WordArt 16"/>
          <p:cNvSpPr>
            <a:spLocks noChangeArrowheads="1" noChangeShapeType="1" noTextEdit="1"/>
          </p:cNvSpPr>
          <p:nvPr/>
        </p:nvSpPr>
        <p:spPr bwMode="auto">
          <a:xfrm>
            <a:off x="4185139" y="3810047"/>
            <a:ext cx="1544480" cy="22562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18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17961" dir="18900000" algn="ctr" rotWithShape="0">
                    <a:schemeClr val="tx1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Common Interoperability Registry</a:t>
            </a:r>
            <a:endParaRPr lang="en-US" sz="1800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dist="17961" dir="18900000" algn="ctr" rotWithShape="0">
                  <a:schemeClr val="tx1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3" name="Picture 13" descr="Open O&amp;M Logo"/>
          <p:cNvPicPr>
            <a:picLocks noChangeAspect="1" noChangeArrowheads="1"/>
          </p:cNvPicPr>
          <p:nvPr/>
        </p:nvPicPr>
        <p:blipFill>
          <a:blip r:embed="rId11" cstate="print"/>
          <a:srcRect r="34867" b="1394"/>
          <a:stretch>
            <a:fillRect/>
          </a:stretch>
        </p:blipFill>
        <p:spPr bwMode="auto">
          <a:xfrm>
            <a:off x="3251667" y="1495984"/>
            <a:ext cx="800380" cy="282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WordArt 16"/>
          <p:cNvSpPr>
            <a:spLocks noChangeArrowheads="1" noChangeShapeType="1" noTextEdit="1"/>
          </p:cNvSpPr>
          <p:nvPr/>
        </p:nvSpPr>
        <p:spPr bwMode="auto">
          <a:xfrm>
            <a:off x="4096871" y="1546761"/>
            <a:ext cx="1806388" cy="2181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en-US" sz="1800" kern="10" dirty="0" smtClean="0">
                <a:ln w="9525">
                  <a:noFill/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17961" dir="18900000" algn="ctr" rotWithShape="0">
                    <a:schemeClr val="tx1">
                      <a:alpha val="50000"/>
                    </a:schemeClr>
                  </a:outerShdw>
                </a:effectLst>
                <a:latin typeface="Times New Roman"/>
                <a:cs typeface="Times New Roman"/>
              </a:rPr>
              <a:t>Information  Service Bus</a:t>
            </a:r>
            <a:endParaRPr lang="en-US" sz="1800" kern="10" dirty="0">
              <a:ln w="9525">
                <a:noFill/>
                <a:round/>
                <a:headEnd/>
                <a:tailEnd/>
              </a:ln>
              <a:solidFill>
                <a:schemeClr val="accent2"/>
              </a:solidFill>
              <a:effectLst>
                <a:outerShdw dist="17961" dir="18900000" algn="ctr" rotWithShape="0">
                  <a:schemeClr val="tx1">
                    <a:alpha val="50000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5" name="Text Box 9"/>
          <p:cNvSpPr txBox="1">
            <a:spLocks noChangeArrowheads="1"/>
          </p:cNvSpPr>
          <p:nvPr/>
        </p:nvSpPr>
        <p:spPr bwMode="auto">
          <a:xfrm>
            <a:off x="1986184" y="1985508"/>
            <a:ext cx="1118516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>
            <a:prstShdw prst="shdw17" dist="17961" dir="2700000">
              <a:schemeClr val="tx1"/>
            </a:prstShdw>
          </a:effectLst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000" b="1" dirty="0" smtClean="0">
                <a:solidFill>
                  <a:schemeClr val="tx1"/>
                </a:solidFill>
                <a:latin typeface="+mj-lt"/>
              </a:rPr>
              <a:t>ISO 15926 – MIMOSA Transform Engine</a:t>
            </a: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119446" y="2035145"/>
            <a:ext cx="970942" cy="307777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 dirty="0" smtClean="0">
                <a:solidFill>
                  <a:srgbClr val="000000"/>
                </a:solidFill>
                <a:latin typeface="Arial" charset="0"/>
              </a:rPr>
              <a:t>OSA-EAI</a:t>
            </a:r>
          </a:p>
        </p:txBody>
      </p:sp>
      <p:sp>
        <p:nvSpPr>
          <p:cNvPr id="30" name="Text Box 10"/>
          <p:cNvSpPr txBox="1">
            <a:spLocks noChangeArrowheads="1"/>
          </p:cNvSpPr>
          <p:nvPr/>
        </p:nvSpPr>
        <p:spPr bwMode="auto">
          <a:xfrm>
            <a:off x="5234354" y="2776630"/>
            <a:ext cx="970942" cy="307777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 dirty="0" smtClean="0">
                <a:solidFill>
                  <a:srgbClr val="000000"/>
                </a:solidFill>
                <a:latin typeface="Arial" charset="0"/>
              </a:rPr>
              <a:t>OSA-EAI</a:t>
            </a:r>
          </a:p>
        </p:txBody>
      </p:sp>
      <p:sp>
        <p:nvSpPr>
          <p:cNvPr id="31" name="Text Box 10"/>
          <p:cNvSpPr txBox="1">
            <a:spLocks noChangeArrowheads="1"/>
          </p:cNvSpPr>
          <p:nvPr/>
        </p:nvSpPr>
        <p:spPr bwMode="auto">
          <a:xfrm>
            <a:off x="2072049" y="2955407"/>
            <a:ext cx="970942" cy="307777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 dirty="0" smtClean="0">
                <a:solidFill>
                  <a:srgbClr val="000000"/>
                </a:solidFill>
                <a:latin typeface="Arial" charset="0"/>
              </a:rPr>
              <a:t>OSA-EAI</a:t>
            </a:r>
          </a:p>
        </p:txBody>
      </p:sp>
      <p:pic>
        <p:nvPicPr>
          <p:cNvPr id="32" name="Picture 12" descr="ISA 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11563" y="622161"/>
            <a:ext cx="683922" cy="371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4791808" y="4204185"/>
            <a:ext cx="4273064" cy="933450"/>
          </a:xfrm>
          <a:prstGeom prst="rect">
            <a:avLst/>
          </a:prstGeom>
          <a:solidFill>
            <a:srgbClr val="FF9966"/>
          </a:solidFill>
          <a:ln w="952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 wrap="none" anchorCtr="1"/>
          <a:lstStyle/>
          <a:p>
            <a:r>
              <a:rPr kumimoji="1" lang="en-US" sz="1400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Lab Information Management Systems (LIMS),</a:t>
            </a:r>
            <a:endParaRPr kumimoji="1" lang="en-US" sz="1400" b="1" dirty="0">
              <a:solidFill>
                <a:schemeClr val="tx2"/>
              </a:solidFill>
              <a:latin typeface="Tahoma" pitchFamily="34" charset="0"/>
              <a:ea typeface="ＭＳ Ｐゴシック" pitchFamily="34" charset="-128"/>
            </a:endParaRPr>
          </a:p>
          <a:p>
            <a:r>
              <a:rPr kumimoji="1" lang="en-US" sz="1400" b="1" dirty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&amp; </a:t>
            </a:r>
            <a:r>
              <a:rPr kumimoji="1" lang="en-US" sz="1400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Prognostic &amp; Health Management (PHM) </a:t>
            </a:r>
          </a:p>
          <a:p>
            <a:r>
              <a:rPr kumimoji="1" lang="en-US" sz="1400" b="1" dirty="0" smtClean="0">
                <a:solidFill>
                  <a:schemeClr val="tx2"/>
                </a:solidFill>
                <a:latin typeface="Tahoma" pitchFamily="34" charset="0"/>
                <a:ea typeface="ＭＳ Ｐゴシック" pitchFamily="34" charset="-128"/>
              </a:rPr>
              <a:t>for CBM/CBO</a:t>
            </a:r>
            <a:endParaRPr kumimoji="1" lang="en-US" sz="1400" b="1" dirty="0">
              <a:solidFill>
                <a:schemeClr val="tx2"/>
              </a:solidFill>
              <a:latin typeface="Tahoma" pitchFamily="34" charset="0"/>
              <a:ea typeface="ＭＳ Ｐゴシック" pitchFamily="34" charset="-128"/>
            </a:endParaRPr>
          </a:p>
        </p:txBody>
      </p:sp>
      <p:pic>
        <p:nvPicPr>
          <p:cNvPr id="34" name="Picture 18" descr="C:\My Documents\Virtual Convergence\Orgs\MIMOSA\Images\MIMOSATM.gif"/>
          <p:cNvPicPr>
            <a:picLocks noChangeAspect="1" noChangeArrowheads="1"/>
          </p:cNvPicPr>
          <p:nvPr/>
        </p:nvPicPr>
        <p:blipFill>
          <a:blip r:embed="rId9" r:link="rId10" cstate="print">
            <a:lum bright="-6000"/>
          </a:blip>
          <a:srcRect r="302" b="296"/>
          <a:stretch>
            <a:fillRect/>
          </a:stretch>
        </p:blipFill>
        <p:spPr bwMode="auto">
          <a:xfrm>
            <a:off x="6074593" y="3713010"/>
            <a:ext cx="688614" cy="286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931877" y="3992899"/>
            <a:ext cx="970942" cy="307777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 i="1" dirty="0" smtClean="0">
                <a:solidFill>
                  <a:srgbClr val="000000"/>
                </a:solidFill>
                <a:latin typeface="Arial" charset="0"/>
              </a:rPr>
              <a:t>OSA-EAI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20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220162" name="Picture 2"/>
          <p:cNvPicPr>
            <a:picLocks noChangeAspect="1" noChangeArrowheads="1"/>
          </p:cNvPicPr>
          <p:nvPr/>
        </p:nvPicPr>
        <p:blipFill>
          <a:blip r:embed="rId3" cstate="print"/>
          <a:srcRect b="33549"/>
          <a:stretch>
            <a:fillRect/>
          </a:stretch>
        </p:blipFill>
        <p:spPr bwMode="auto">
          <a:xfrm>
            <a:off x="2014485" y="800100"/>
            <a:ext cx="48171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21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300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P&amp;ID Structural Element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 (Valve Tag, Instrument Tag, Piping Tag)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Maintenance Work Breakdown “Functional Location”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Process Flow Diagram Node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Model Part Breakdown “Component”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22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2211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947" y="738553"/>
            <a:ext cx="2936416" cy="4135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11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65976" y="735257"/>
            <a:ext cx="5724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124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Network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HierarchicalEntity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 Directed, Ordered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MultiGraph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of CCOM Segments used to Represent a Structured Configuration at a Particular Point in Time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Directed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Multigraph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with Ordered Edge Tutorial (click on PDF below)</a:t>
            </a:r>
          </a:p>
        </p:txBody>
      </p:sp>
      <p:graphicFrame>
        <p:nvGraphicFramePr>
          <p:cNvPr id="5" name="Object 4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4052047" y="2456610"/>
          <a:ext cx="914400" cy="714375"/>
        </p:xfrm>
        <a:graphic>
          <a:graphicData uri="http://schemas.openxmlformats.org/presentationml/2006/ole">
            <p:oleObj spid="_x0000_s50178" name="Acrobat Document" showAsIcon="1" r:id="rId4" imgW="914400" imgH="71424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24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3576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Network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HierarchicalEntity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 Directed, Ordered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MultiGraph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of CCOM Segments used to Represent a Structured Configuration at a Particular Point in Time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Directed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Multigraph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with Ordered Edge Tutorial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Default CCOM Network Type: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Level Breakdown Structure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Enterprise Level, Site Level, Area Level, Process Cell Level, Work Unit Level, Unit Level, Production Unit Level, Production Line Level, Storage Zone Level, Storage Unit Level)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Other CCOM Network “Types” which “Reuse” same Segments</a:t>
            </a:r>
            <a:endParaRPr lang="en-US" sz="1200" kern="0" dirty="0" smtClean="0">
              <a:solidFill>
                <a:srgbClr val="000000"/>
              </a:solidFill>
              <a:latin typeface="Arial"/>
            </a:endParaRP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P&amp;ID Network Structure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(Valve Tag, Instrument Tag, Piping Tag)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Maintenance Work Breakdown Structure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Taxonomy Parent-Child Structure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Maintenance Work Breakdown Structure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Process Segment Routing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25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1421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err="1" smtClean="0">
                <a:solidFill>
                  <a:srgbClr val="000000"/>
                </a:solidFill>
                <a:latin typeface="Arial"/>
              </a:rPr>
              <a:t>NetworkConnection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TypedEntity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 Ordered “Edge” of a Directed, Ordered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MultiGraph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between 2 CCOM Segments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NetworkConnection</a:t>
            </a:r>
            <a:r>
              <a:rPr lang="en-US" kern="0" dirty="0" smtClean="0">
                <a:solidFill>
                  <a:srgbClr val="000000"/>
                </a:solidFill>
                <a:latin typeface="Arial"/>
              </a:rPr>
              <a:t> Types: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Parent-Child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Primary Input-Output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Secondary Input-Output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910B8033-5315-44F4-BB7C-908E44F57F6B}" type="slidenum">
              <a:rPr lang="en-US" smtClean="0">
                <a:solidFill>
                  <a:srgbClr val="000000"/>
                </a:solidFill>
              </a:rPr>
              <a:pPr/>
              <a:t>26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87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smtClean="0"/>
              <a:t>OSA-EAI Open Object Registry Management</a:t>
            </a:r>
          </a:p>
        </p:txBody>
      </p:sp>
      <p:pic>
        <p:nvPicPr>
          <p:cNvPr id="220162" name="Picture 2"/>
          <p:cNvPicPr>
            <a:picLocks noChangeAspect="1" noChangeArrowheads="1"/>
          </p:cNvPicPr>
          <p:nvPr/>
        </p:nvPicPr>
        <p:blipFill>
          <a:blip r:embed="rId3" cstate="print"/>
          <a:srcRect b="33549"/>
          <a:stretch>
            <a:fillRect/>
          </a:stretch>
        </p:blipFill>
        <p:spPr bwMode="auto">
          <a:xfrm>
            <a:off x="2014485" y="800100"/>
            <a:ext cx="4817138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Model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As-Designed OEM Product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Optionally has an associated Manufacturer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Models: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ISO 15926 Ontology Classes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Asset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Tangible Serialized Object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Assets: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ISO 15926 Ontology Classes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Birth-Death Asset Lifecycle Tracking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Which CCOM Segment has this Asset Been Installed In Over Its Life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What “Product Models” has this Asset Been Over Its Life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29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Asset Lifecycle Tracking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Tangible Serialized Object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Assets: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ISO 15926 Ontology Classes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Birth-Death Asset Lifecycle Tracking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Which CCOM Segment has this Asset Been Installed In Over Its Life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What “Product Models” has this Asset Been Over Its Life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endParaRPr lang="en-US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r>
              <a:rPr lang="en-US" smtClean="0">
                <a:solidFill>
                  <a:srgbClr val="000000"/>
                </a:solidFill>
              </a:rPr>
              <a:t>June 2010</a:t>
            </a:r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77015D1C-BF9E-4B2C-BC59-54472C44DF76}" type="slidenum">
              <a:rPr lang="en-US" smtClean="0">
                <a:solidFill>
                  <a:srgbClr val="000000"/>
                </a:solidFill>
              </a:rPr>
              <a:pPr/>
              <a:t>3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268" name="Rectangle 2"/>
          <p:cNvSpPr>
            <a:spLocks noChangeArrowheads="1"/>
          </p:cNvSpPr>
          <p:nvPr/>
        </p:nvSpPr>
        <p:spPr bwMode="auto">
          <a:xfrm>
            <a:off x="457200" y="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endParaRPr lang="en-US" sz="3600" smtClean="0">
              <a:solidFill>
                <a:srgbClr val="FFFFFF"/>
              </a:solidFill>
              <a:latin typeface="Arial Rounded MT Bold" pitchFamily="34" charset="0"/>
              <a:cs typeface="Arial" charset="0"/>
            </a:endParaRP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80353" y="141685"/>
            <a:ext cx="796925" cy="514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03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800" smtClean="0"/>
              <a:t>OSA-EAI Based Upon 5-Layer ISO 13374-2</a:t>
            </a:r>
            <a:br>
              <a:rPr lang="en-US" sz="2800" smtClean="0"/>
            </a:br>
            <a:r>
              <a:rPr lang="en-US" sz="2800" smtClean="0"/>
              <a:t> Open Information Architecture Requirements</a:t>
            </a:r>
          </a:p>
        </p:txBody>
      </p:sp>
      <p:sp>
        <p:nvSpPr>
          <p:cNvPr id="11271" name="Rectangle 5"/>
          <p:cNvSpPr>
            <a:spLocks noChangeArrowheads="1"/>
          </p:cNvSpPr>
          <p:nvPr/>
        </p:nvSpPr>
        <p:spPr bwMode="auto">
          <a:xfrm>
            <a:off x="1900241" y="1579961"/>
            <a:ext cx="3863975" cy="4786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/>
            <a:endParaRPr lang="en-US" sz="1800" b="1" i="1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272" name="Rectangle 6"/>
          <p:cNvSpPr>
            <a:spLocks noChangeArrowheads="1"/>
          </p:cNvSpPr>
          <p:nvPr/>
        </p:nvSpPr>
        <p:spPr bwMode="auto">
          <a:xfrm>
            <a:off x="1711328" y="2495551"/>
            <a:ext cx="5578475" cy="373856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pPr eaLnBrk="0" hangingPunct="0"/>
            <a:r>
              <a:rPr lang="en-US" sz="2400" b="1" smtClean="0">
                <a:solidFill>
                  <a:srgbClr val="000000"/>
                </a:solidFill>
                <a:latin typeface="Arial" charset="0"/>
              </a:rPr>
              <a:t>Conceptual Information Model</a:t>
            </a:r>
          </a:p>
        </p:txBody>
      </p:sp>
      <p:sp>
        <p:nvSpPr>
          <p:cNvPr id="11273" name="Rectangle 7"/>
          <p:cNvSpPr>
            <a:spLocks noChangeArrowheads="1"/>
          </p:cNvSpPr>
          <p:nvPr/>
        </p:nvSpPr>
        <p:spPr bwMode="auto">
          <a:xfrm>
            <a:off x="1711328" y="2095500"/>
            <a:ext cx="5578475" cy="400050"/>
          </a:xfrm>
          <a:prstGeom prst="rect">
            <a:avLst/>
          </a:prstGeom>
          <a:solidFill>
            <a:srgbClr val="FF99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pPr eaLnBrk="0" hangingPunct="0"/>
            <a:r>
              <a:rPr lang="en-US" sz="2400" b="1" smtClean="0">
                <a:solidFill>
                  <a:srgbClr val="000000"/>
                </a:solidFill>
                <a:latin typeface="Arial" charset="0"/>
              </a:rPr>
              <a:t>Implementation Data Model</a:t>
            </a:r>
          </a:p>
        </p:txBody>
      </p:sp>
      <p:sp>
        <p:nvSpPr>
          <p:cNvPr id="11274" name="Rectangle 8"/>
          <p:cNvSpPr>
            <a:spLocks noChangeArrowheads="1"/>
          </p:cNvSpPr>
          <p:nvPr/>
        </p:nvSpPr>
        <p:spPr bwMode="auto">
          <a:xfrm>
            <a:off x="1711328" y="1693069"/>
            <a:ext cx="5578475" cy="406004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eaLnBrk="0" hangingPunct="0"/>
            <a:r>
              <a:rPr lang="en-US" sz="2400" b="1" smtClean="0">
                <a:solidFill>
                  <a:srgbClr val="000000"/>
                </a:solidFill>
                <a:latin typeface="Arial" charset="0"/>
              </a:rPr>
              <a:t>Reference Data Library</a:t>
            </a:r>
          </a:p>
        </p:txBody>
      </p:sp>
      <p:sp>
        <p:nvSpPr>
          <p:cNvPr id="11275" name="Rectangle 9"/>
          <p:cNvSpPr>
            <a:spLocks noChangeArrowheads="1"/>
          </p:cNvSpPr>
          <p:nvPr/>
        </p:nvSpPr>
        <p:spPr bwMode="auto">
          <a:xfrm>
            <a:off x="1711328" y="2871788"/>
            <a:ext cx="5578475" cy="373856"/>
          </a:xfrm>
          <a:prstGeom prst="rect">
            <a:avLst/>
          </a:prstGeom>
          <a:solidFill>
            <a:srgbClr val="FF5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pPr eaLnBrk="0" hangingPunct="0"/>
            <a:r>
              <a:rPr lang="en-US" sz="2400" b="1" smtClean="0">
                <a:solidFill>
                  <a:srgbClr val="000000"/>
                </a:solidFill>
                <a:latin typeface="Arial" charset="0"/>
              </a:rPr>
              <a:t>Semantic Definitions</a:t>
            </a:r>
          </a:p>
        </p:txBody>
      </p:sp>
      <p:sp>
        <p:nvSpPr>
          <p:cNvPr id="11276" name="Rectangle 10"/>
          <p:cNvSpPr>
            <a:spLocks noChangeArrowheads="1"/>
          </p:cNvSpPr>
          <p:nvPr/>
        </p:nvSpPr>
        <p:spPr bwMode="auto">
          <a:xfrm>
            <a:off x="1711328" y="1287067"/>
            <a:ext cx="5578475" cy="406003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pPr eaLnBrk="0" hangingPunct="0"/>
            <a:r>
              <a:rPr lang="en-US" sz="2400" b="1" smtClean="0">
                <a:solidFill>
                  <a:srgbClr val="000000"/>
                </a:solidFill>
                <a:latin typeface="Arial" charset="0"/>
              </a:rPr>
              <a:t>Data Document Definitions</a:t>
            </a:r>
          </a:p>
        </p:txBody>
      </p:sp>
      <p:sp>
        <p:nvSpPr>
          <p:cNvPr id="11277" name="Text Box 11"/>
          <p:cNvSpPr txBox="1">
            <a:spLocks noChangeArrowheads="1"/>
          </p:cNvSpPr>
          <p:nvPr/>
        </p:nvSpPr>
        <p:spPr bwMode="auto">
          <a:xfrm>
            <a:off x="304800" y="857251"/>
            <a:ext cx="8534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i="1" smtClean="0">
                <a:solidFill>
                  <a:srgbClr val="FFFFFF"/>
                </a:solidFill>
                <a:latin typeface="Arial" charset="0"/>
              </a:rPr>
              <a:t>ISO 13374-2 Open Information Architecture Requirements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57200" y="0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endParaRPr lang="en-US" sz="3200" i="1" smtClean="0">
              <a:solidFill>
                <a:srgbClr val="46007D"/>
              </a:solidFill>
              <a:latin typeface="Comic Sans MS" pitchFamily="66" charset="0"/>
            </a:endParaRPr>
          </a:p>
        </p:txBody>
      </p:sp>
      <p:sp>
        <p:nvSpPr>
          <p:cNvPr id="2309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2400" dirty="0"/>
              <a:t>OSA-EAI Based Upon 5-Layer ISO 13374-2</a:t>
            </a:r>
            <a:br>
              <a:rPr lang="en-US" sz="2400" dirty="0"/>
            </a:br>
            <a:r>
              <a:rPr lang="en-US" sz="2400" dirty="0"/>
              <a:t> Open Information Architecture Requirements</a:t>
            </a:r>
          </a:p>
        </p:txBody>
      </p:sp>
      <p:sp>
        <p:nvSpPr>
          <p:cNvPr id="12292" name="Rectangle 5"/>
          <p:cNvSpPr>
            <a:spLocks noChangeArrowheads="1"/>
          </p:cNvSpPr>
          <p:nvPr/>
        </p:nvSpPr>
        <p:spPr bwMode="auto">
          <a:xfrm>
            <a:off x="228600" y="3886201"/>
            <a:ext cx="8267700" cy="405472"/>
          </a:xfrm>
          <a:prstGeom prst="rect">
            <a:avLst/>
          </a:prstGeom>
          <a:solidFill>
            <a:srgbClr val="FF660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Common Conceptual Object Model (CCOM)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UML Class Model</a:t>
            </a: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4441825" y="3498056"/>
            <a:ext cx="4057650" cy="400050"/>
          </a:xfrm>
          <a:prstGeom prst="rect">
            <a:avLst/>
          </a:prstGeom>
          <a:solidFill>
            <a:srgbClr val="FF99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CRIS Markup Language (CRIS-ML) Persistence Model in XML Schema</a:t>
            </a:r>
          </a:p>
        </p:txBody>
      </p:sp>
      <p:sp>
        <p:nvSpPr>
          <p:cNvPr id="12294" name="Rectangle 7"/>
          <p:cNvSpPr>
            <a:spLocks noChangeArrowheads="1"/>
          </p:cNvSpPr>
          <p:nvPr/>
        </p:nvSpPr>
        <p:spPr bwMode="auto">
          <a:xfrm>
            <a:off x="4441825" y="3083719"/>
            <a:ext cx="4057650" cy="414338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CRIS-ML Reference Data Library</a:t>
            </a:r>
          </a:p>
        </p:txBody>
      </p:sp>
      <p:sp>
        <p:nvSpPr>
          <p:cNvPr id="12295" name="Rectangle 8"/>
          <p:cNvSpPr>
            <a:spLocks noChangeArrowheads="1"/>
          </p:cNvSpPr>
          <p:nvPr/>
        </p:nvSpPr>
        <p:spPr bwMode="auto">
          <a:xfrm>
            <a:off x="228603" y="4278323"/>
            <a:ext cx="8270875" cy="357971"/>
          </a:xfrm>
          <a:prstGeom prst="rect">
            <a:avLst/>
          </a:prstGeom>
          <a:solidFill>
            <a:srgbClr val="FF5050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Terminology Dictionary</a:t>
            </a:r>
          </a:p>
        </p:txBody>
      </p:sp>
      <p:sp>
        <p:nvSpPr>
          <p:cNvPr id="12296" name="Rectangle 9"/>
          <p:cNvSpPr>
            <a:spLocks noChangeArrowheads="1"/>
          </p:cNvSpPr>
          <p:nvPr/>
        </p:nvSpPr>
        <p:spPr bwMode="auto">
          <a:xfrm>
            <a:off x="4441825" y="2332435"/>
            <a:ext cx="1365250" cy="751284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CRIS-ML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Document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XML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Schema</a:t>
            </a:r>
          </a:p>
        </p:txBody>
      </p:sp>
      <p:sp>
        <p:nvSpPr>
          <p:cNvPr id="12297" name="Rectangle 10"/>
          <p:cNvSpPr>
            <a:spLocks noChangeArrowheads="1"/>
          </p:cNvSpPr>
          <p:nvPr/>
        </p:nvSpPr>
        <p:spPr bwMode="auto">
          <a:xfrm>
            <a:off x="1836741" y="938214"/>
            <a:ext cx="610596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400" b="1" i="1" smtClean="0">
                <a:solidFill>
                  <a:srgbClr val="000000"/>
                </a:solidFill>
                <a:latin typeface="Arial" charset="0"/>
              </a:rPr>
              <a:t>OSA-EAI V3.2.3 Information Architecture</a:t>
            </a:r>
          </a:p>
        </p:txBody>
      </p:sp>
      <p:sp>
        <p:nvSpPr>
          <p:cNvPr id="12298" name="Rectangle 6"/>
          <p:cNvSpPr>
            <a:spLocks noChangeArrowheads="1"/>
          </p:cNvSpPr>
          <p:nvPr/>
        </p:nvSpPr>
        <p:spPr bwMode="auto">
          <a:xfrm>
            <a:off x="228603" y="3498057"/>
            <a:ext cx="4213225" cy="404813"/>
          </a:xfrm>
          <a:prstGeom prst="rect">
            <a:avLst/>
          </a:prstGeom>
          <a:solidFill>
            <a:srgbClr val="FF99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lIns="90488" tIns="44450" rIns="90488" bIns="44450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CCOM Markup Language (CCOM-ML) </a:t>
            </a:r>
          </a:p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Object Model in XML Schema</a:t>
            </a:r>
          </a:p>
        </p:txBody>
      </p:sp>
      <p:sp>
        <p:nvSpPr>
          <p:cNvPr id="12299" name="Rectangle 7"/>
          <p:cNvSpPr>
            <a:spLocks noChangeArrowheads="1"/>
          </p:cNvSpPr>
          <p:nvPr/>
        </p:nvSpPr>
        <p:spPr bwMode="auto">
          <a:xfrm>
            <a:off x="228603" y="3083719"/>
            <a:ext cx="4213225" cy="414338"/>
          </a:xfrm>
          <a:prstGeom prst="rect">
            <a:avLst/>
          </a:prstGeom>
          <a:solidFill>
            <a:srgbClr val="FFCC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400" b="1" dirty="0" smtClean="0">
                <a:solidFill>
                  <a:srgbClr val="000000"/>
                </a:solidFill>
                <a:latin typeface="Arial" charset="0"/>
              </a:rPr>
              <a:t>CCOM-ML Reference Data Library</a:t>
            </a:r>
          </a:p>
        </p:txBody>
      </p:sp>
      <p:sp>
        <p:nvSpPr>
          <p:cNvPr id="12300" name="Rectangle 9"/>
          <p:cNvSpPr>
            <a:spLocks noChangeArrowheads="1"/>
          </p:cNvSpPr>
          <p:nvPr/>
        </p:nvSpPr>
        <p:spPr bwMode="auto">
          <a:xfrm>
            <a:off x="5807078" y="2332435"/>
            <a:ext cx="1401763" cy="751284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CRIS-ML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Document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Client/Server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Transactions</a:t>
            </a:r>
          </a:p>
        </p:txBody>
      </p:sp>
      <p:sp>
        <p:nvSpPr>
          <p:cNvPr id="12301" name="Rectangle 9"/>
          <p:cNvSpPr>
            <a:spLocks noChangeArrowheads="1"/>
          </p:cNvSpPr>
          <p:nvPr/>
        </p:nvSpPr>
        <p:spPr bwMode="auto">
          <a:xfrm>
            <a:off x="7208841" y="2332435"/>
            <a:ext cx="1290637" cy="751284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CRIS-ML 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Atomic Data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Client/Server</a:t>
            </a:r>
          </a:p>
          <a:p>
            <a:r>
              <a:rPr lang="en-US" sz="1200" b="1" smtClean="0">
                <a:solidFill>
                  <a:srgbClr val="000000"/>
                </a:solidFill>
                <a:latin typeface="Arial" charset="0"/>
              </a:rPr>
              <a:t>Transactions</a:t>
            </a:r>
          </a:p>
        </p:txBody>
      </p:sp>
      <p:sp>
        <p:nvSpPr>
          <p:cNvPr id="12303" name="Rectangle 9"/>
          <p:cNvSpPr>
            <a:spLocks noChangeArrowheads="1"/>
          </p:cNvSpPr>
          <p:nvPr/>
        </p:nvSpPr>
        <p:spPr bwMode="auto">
          <a:xfrm>
            <a:off x="2336058" y="2332435"/>
            <a:ext cx="2105767" cy="751284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CCOM-ML ISBM 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Business Object Document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Transactions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(finalizing in 2012)</a:t>
            </a:r>
          </a:p>
        </p:txBody>
      </p:sp>
      <p:sp>
        <p:nvSpPr>
          <p:cNvPr id="12304" name="Rectangle 9"/>
          <p:cNvSpPr>
            <a:spLocks noChangeArrowheads="1"/>
          </p:cNvSpPr>
          <p:nvPr/>
        </p:nvSpPr>
        <p:spPr bwMode="auto">
          <a:xfrm>
            <a:off x="5807078" y="1387080"/>
            <a:ext cx="1401763" cy="759619"/>
          </a:xfrm>
          <a:prstGeom prst="rect">
            <a:avLst/>
          </a:prstGeom>
          <a:solidFill>
            <a:srgbClr val="66FF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Tech-CDE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Document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SOAP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Client/Server</a:t>
            </a:r>
          </a:p>
        </p:txBody>
      </p:sp>
      <p:sp>
        <p:nvSpPr>
          <p:cNvPr id="12305" name="Rectangle 9"/>
          <p:cNvSpPr>
            <a:spLocks noChangeArrowheads="1"/>
          </p:cNvSpPr>
          <p:nvPr/>
        </p:nvSpPr>
        <p:spPr bwMode="auto">
          <a:xfrm>
            <a:off x="7208841" y="1383506"/>
            <a:ext cx="1290637" cy="763191"/>
          </a:xfrm>
          <a:prstGeom prst="rect">
            <a:avLst/>
          </a:prstGeom>
          <a:solidFill>
            <a:srgbClr val="66FF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Tech-XML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Atomic Data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SOAP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Client/Server</a:t>
            </a:r>
          </a:p>
        </p:txBody>
      </p:sp>
      <p:sp>
        <p:nvSpPr>
          <p:cNvPr id="12306" name="Rectangle 9"/>
          <p:cNvSpPr>
            <a:spLocks noChangeArrowheads="1"/>
          </p:cNvSpPr>
          <p:nvPr/>
        </p:nvSpPr>
        <p:spPr bwMode="auto">
          <a:xfrm>
            <a:off x="2336058" y="1383506"/>
            <a:ext cx="2105767" cy="763191"/>
          </a:xfrm>
          <a:prstGeom prst="rect">
            <a:avLst/>
          </a:prstGeom>
          <a:solidFill>
            <a:srgbClr val="66FF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CCOM-ML ISBM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Business Object Document</a:t>
            </a:r>
          </a:p>
          <a:p>
            <a:r>
              <a:rPr lang="en-US" sz="1100" b="1" smtClean="0">
                <a:solidFill>
                  <a:srgbClr val="000000"/>
                </a:solidFill>
                <a:latin typeface="Arial" charset="0"/>
              </a:rPr>
              <a:t>Producer </a:t>
            </a:r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/ Consumer</a:t>
            </a:r>
          </a:p>
        </p:txBody>
      </p:sp>
      <p:sp>
        <p:nvSpPr>
          <p:cNvPr id="12308" name="Rectangle 9"/>
          <p:cNvSpPr>
            <a:spLocks noChangeArrowheads="1"/>
          </p:cNvSpPr>
          <p:nvPr/>
        </p:nvSpPr>
        <p:spPr bwMode="auto">
          <a:xfrm>
            <a:off x="4441825" y="1383506"/>
            <a:ext cx="1365250" cy="763191"/>
          </a:xfrm>
          <a:prstGeom prst="rect">
            <a:avLst/>
          </a:prstGeom>
          <a:solidFill>
            <a:srgbClr val="66FF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Tech-Doc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XML Document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Producer / 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Consumer</a:t>
            </a:r>
          </a:p>
        </p:txBody>
      </p:sp>
      <p:sp>
        <p:nvSpPr>
          <p:cNvPr id="12309" name="Rectangle 9"/>
          <p:cNvSpPr>
            <a:spLocks noChangeArrowheads="1"/>
          </p:cNvSpPr>
          <p:nvPr/>
        </p:nvSpPr>
        <p:spPr bwMode="auto">
          <a:xfrm>
            <a:off x="228603" y="2332435"/>
            <a:ext cx="2100781" cy="751284"/>
          </a:xfrm>
          <a:prstGeom prst="rect">
            <a:avLst/>
          </a:prstGeom>
          <a:solidFill>
            <a:srgbClr val="FFFF66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CCOM-ML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Document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XML</a:t>
            </a:r>
          </a:p>
          <a:p>
            <a:r>
              <a:rPr lang="en-US" sz="1200" b="1" dirty="0" smtClean="0">
                <a:solidFill>
                  <a:srgbClr val="000000"/>
                </a:solidFill>
                <a:latin typeface="Arial" charset="0"/>
              </a:rPr>
              <a:t>Schema</a:t>
            </a:r>
          </a:p>
        </p:txBody>
      </p:sp>
      <p:sp>
        <p:nvSpPr>
          <p:cNvPr id="12310" name="Rectangle 9"/>
          <p:cNvSpPr>
            <a:spLocks noChangeArrowheads="1"/>
          </p:cNvSpPr>
          <p:nvPr/>
        </p:nvSpPr>
        <p:spPr bwMode="auto">
          <a:xfrm>
            <a:off x="228603" y="1383506"/>
            <a:ext cx="2107455" cy="763191"/>
          </a:xfrm>
          <a:prstGeom prst="rect">
            <a:avLst/>
          </a:prstGeom>
          <a:solidFill>
            <a:srgbClr val="66FF33"/>
          </a:soli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 anchorCtr="1"/>
          <a:lstStyle/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CCOM-ML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XML Document  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Producer / </a:t>
            </a:r>
          </a:p>
          <a:p>
            <a:r>
              <a:rPr lang="en-US" sz="1100" b="1" dirty="0" smtClean="0">
                <a:solidFill>
                  <a:srgbClr val="000000"/>
                </a:solidFill>
                <a:latin typeface="Arial" charset="0"/>
              </a:rPr>
              <a:t>Consumer</a:t>
            </a:r>
          </a:p>
        </p:txBody>
      </p:sp>
      <p:pic>
        <p:nvPicPr>
          <p:cNvPr id="12311" name="Picture 6" descr="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91" y="845344"/>
            <a:ext cx="1652587" cy="488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407504" y="1"/>
            <a:ext cx="8438322" cy="670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/>
          <a:p>
            <a:pPr eaLnBrk="0" hangingPunct="0"/>
            <a:r>
              <a:rPr lang="en-US" sz="1800" b="1" dirty="0">
                <a:solidFill>
                  <a:schemeClr val="tx1"/>
                </a:solidFill>
                <a:latin typeface="Arial" charset="0"/>
              </a:rPr>
              <a:t>MIMOSA Open Systems Architecture </a:t>
            </a:r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for </a:t>
            </a:r>
          </a:p>
          <a:p>
            <a:pPr eaLnBrk="0" hangingPunct="0"/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Enterprise </a:t>
            </a:r>
            <a:r>
              <a:rPr lang="en-US" sz="1800" b="1" dirty="0">
                <a:solidFill>
                  <a:schemeClr val="tx1"/>
                </a:solidFill>
                <a:latin typeface="Arial" charset="0"/>
              </a:rPr>
              <a:t>Application Integration (</a:t>
            </a:r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OSA-EAI) </a:t>
            </a:r>
          </a:p>
          <a:p>
            <a:pPr eaLnBrk="0" hangingPunct="0"/>
            <a:r>
              <a:rPr lang="en-US" sz="1800" b="1" dirty="0" smtClean="0">
                <a:solidFill>
                  <a:schemeClr val="tx1"/>
                </a:solidFill>
                <a:latin typeface="Arial" charset="0"/>
              </a:rPr>
              <a:t>Common Conceptual Object Model (CCOM)</a:t>
            </a:r>
            <a:endParaRPr lang="en-US" sz="18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92165" name="AutoShape 5"/>
          <p:cNvSpPr>
            <a:spLocks noChangeArrowheads="1"/>
          </p:cNvSpPr>
          <p:nvPr/>
        </p:nvSpPr>
        <p:spPr bwMode="auto">
          <a:xfrm>
            <a:off x="6010275" y="800469"/>
            <a:ext cx="3133725" cy="4343031"/>
          </a:xfrm>
          <a:prstGeom prst="wedgeRectCallout">
            <a:avLst>
              <a:gd name="adj1" fmla="val -64529"/>
              <a:gd name="adj2" fmla="val -13385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0" anchor="t"/>
          <a:lstStyle/>
          <a:p>
            <a:pPr algn="l"/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OSA-EAI CCOM is a general-purpose UML Model with an XML Schema representation for the O&amp;M Execution Environment, providing a neutral </a:t>
            </a:r>
            <a:r>
              <a:rPr lang="en-US" sz="1100" b="1" dirty="0" err="1" smtClean="0">
                <a:solidFill>
                  <a:schemeClr val="bg1"/>
                </a:solidFill>
                <a:latin typeface="Arial" charset="0"/>
              </a:rPr>
              <a:t>languagen</a:t>
            </a: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  for exchanging information between the following domains: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O&amp;M system/process topology, with  taxonomy &amp; functional datasheets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Product/Asset/Tag registry with datasheets and configuration management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EAM / Maintenance Work Management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 Prognostic &amp; Health Mgmt. (PHM) Assessment 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Process Data Historian 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Periodic &amp; On-line Machine Condition Monitoring 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Lab Information Management 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 Safety, Health, &amp; Environmental Monitoring 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Operational Risk Management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r>
              <a:rPr lang="en-US" sz="1100" b="1" dirty="0" smtClean="0">
                <a:solidFill>
                  <a:schemeClr val="bg1"/>
                </a:solidFill>
                <a:latin typeface="Arial" charset="0"/>
              </a:rPr>
              <a:t>Reliability Data</a:t>
            </a:r>
          </a:p>
          <a:p>
            <a:pPr marL="274320" lvl="1" algn="l">
              <a:spcAft>
                <a:spcPts val="600"/>
              </a:spcAft>
              <a:buFontTx/>
              <a:buChar char="•"/>
            </a:pPr>
            <a:endParaRPr lang="en-US" sz="1400" b="1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85241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9708" y="759463"/>
            <a:ext cx="6834187" cy="4523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0" y="4876440"/>
            <a:ext cx="24152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Copyright MIMOSA, 2010</a:t>
            </a:r>
            <a:endParaRPr lang="en-US" sz="1200" dirty="0"/>
          </a:p>
        </p:txBody>
      </p:sp>
    </p:spTree>
    <p:custDataLst>
      <p:tags r:id="rId1"/>
    </p:custDataLst>
  </p:cSld>
  <p:clrMapOvr>
    <a:masterClrMapping/>
  </p:clrMapOvr>
  <p:transition advTm="22594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3442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4076" y="989012"/>
            <a:ext cx="4448792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65" name="AutoShape 5"/>
          <p:cNvSpPr>
            <a:spLocks noChangeArrowheads="1"/>
          </p:cNvSpPr>
          <p:nvPr/>
        </p:nvSpPr>
        <p:spPr bwMode="auto">
          <a:xfrm>
            <a:off x="5685904" y="1056082"/>
            <a:ext cx="3458096" cy="4087418"/>
          </a:xfrm>
          <a:prstGeom prst="wedgeRectCallout">
            <a:avLst>
              <a:gd name="adj1" fmla="val -118883"/>
              <a:gd name="adj2" fmla="val -4609"/>
            </a:avLst>
          </a:prstGeom>
          <a:solidFill>
            <a:srgbClr val="008000"/>
          </a:solidFill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tIns="0" anchor="t"/>
          <a:lstStyle/>
          <a:p>
            <a:pPr algn="l"/>
            <a:r>
              <a:rPr lang="en-US" sz="1400" b="1" dirty="0">
                <a:solidFill>
                  <a:schemeClr val="bg1"/>
                </a:solidFill>
                <a:latin typeface="Arial" charset="0"/>
              </a:rPr>
              <a:t>The MIMOSA Open Object Registry Is a Core O&amp;M Interoperability Enabler for </a:t>
            </a:r>
            <a:r>
              <a:rPr lang="en-US" sz="1400" b="1" dirty="0" smtClean="0">
                <a:solidFill>
                  <a:schemeClr val="bg1"/>
                </a:solidFill>
                <a:latin typeface="Arial" charset="0"/>
              </a:rPr>
              <a:t>Asset-Intensive </a:t>
            </a:r>
            <a:r>
              <a:rPr lang="en-US" sz="1400" b="1" dirty="0">
                <a:solidFill>
                  <a:schemeClr val="bg1"/>
                </a:solidFill>
                <a:latin typeface="Arial" charset="0"/>
              </a:rPr>
              <a:t>Industries.</a:t>
            </a:r>
          </a:p>
          <a:p>
            <a:pPr lvl="1" algn="l">
              <a:buFontTx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 Provides for multiple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full mesh </a:t>
            </a: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networks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for maintaining </a:t>
            </a: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 O&amp;M system/process topologies and taxonomies with interrelationships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between people, processes and systems in a Services Oriented Architecture. </a:t>
            </a:r>
          </a:p>
          <a:p>
            <a:pPr algn="l"/>
            <a:endParaRPr lang="en-US" sz="1200" b="1" dirty="0">
              <a:solidFill>
                <a:schemeClr val="bg1"/>
              </a:solidFill>
              <a:latin typeface="Arial" charset="0"/>
            </a:endParaRPr>
          </a:p>
          <a:p>
            <a:pPr lvl="1" algn="l">
              <a:buFontTx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Designed </a:t>
            </a:r>
            <a:r>
              <a:rPr lang="en-US" sz="1200" b="1" dirty="0">
                <a:solidFill>
                  <a:schemeClr val="bg1"/>
                </a:solidFill>
                <a:latin typeface="Arial" charset="0"/>
              </a:rPr>
              <a:t>to support the  highly dynamic requirements of physical asset management such as  configuration management. </a:t>
            </a:r>
            <a:endParaRPr lang="en-US" sz="1200" b="1" dirty="0" smtClean="0">
              <a:solidFill>
                <a:schemeClr val="bg1"/>
              </a:solidFill>
              <a:latin typeface="Arial" charset="0"/>
            </a:endParaRPr>
          </a:p>
          <a:p>
            <a:pPr lvl="1" algn="l"/>
            <a:endParaRPr lang="en-US" sz="1200" b="1" dirty="0" smtClean="0">
              <a:solidFill>
                <a:schemeClr val="bg1"/>
              </a:solidFill>
              <a:latin typeface="Arial" charset="0"/>
            </a:endParaRPr>
          </a:p>
          <a:p>
            <a:pPr lvl="1" algn="l">
              <a:buFontTx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Provides cradle-grave tracking of serialized assets</a:t>
            </a:r>
          </a:p>
          <a:p>
            <a:pPr lvl="1" algn="l">
              <a:buFontTx/>
              <a:buChar char="•"/>
            </a:pPr>
            <a:endParaRPr lang="en-US" sz="1200" b="1" dirty="0" smtClean="0">
              <a:solidFill>
                <a:schemeClr val="bg1"/>
              </a:solidFill>
              <a:latin typeface="Arial" charset="0"/>
            </a:endParaRPr>
          </a:p>
          <a:p>
            <a:pPr lvl="1" algn="l">
              <a:buFontTx/>
              <a:buChar char="•"/>
            </a:pPr>
            <a:r>
              <a:rPr lang="en-US" sz="1200" b="1" dirty="0" smtClean="0">
                <a:solidFill>
                  <a:schemeClr val="bg1"/>
                </a:solidFill>
                <a:latin typeface="Arial" charset="0"/>
              </a:rPr>
              <a:t>Provides O&amp;M system/process topology &amp; functional requirements</a:t>
            </a:r>
          </a:p>
          <a:p>
            <a:pPr lvl="1" algn="l">
              <a:buFontTx/>
              <a:buChar char="•"/>
            </a:pPr>
            <a:endParaRPr lang="en-US" sz="14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419227" y="211016"/>
            <a:ext cx="8438322" cy="67032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bg2"/>
            </a:outerShdw>
          </a:effectLst>
        </p:spPr>
        <p:txBody>
          <a:bodyPr anchor="ctr"/>
          <a:lstStyle/>
          <a:p>
            <a:pPr eaLnBrk="0" hangingPunct="0"/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MIMOSA Open Systems Architecture </a:t>
            </a:r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for </a:t>
            </a:r>
          </a:p>
          <a:p>
            <a:pPr eaLnBrk="0" hangingPunct="0"/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Enterprise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Application Integration (</a:t>
            </a:r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OSA-EAI) </a:t>
            </a:r>
          </a:p>
          <a:p>
            <a:pPr eaLnBrk="0" hangingPunct="0"/>
            <a:r>
              <a:rPr lang="en-US" sz="2000" b="1" dirty="0" smtClean="0">
                <a:solidFill>
                  <a:schemeClr val="tx1"/>
                </a:solidFill>
                <a:latin typeface="Arial" charset="0"/>
              </a:rPr>
              <a:t>Common Conceptual Object Model (CCOM)</a:t>
            </a:r>
            <a:endParaRPr lang="en-US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866501"/>
            <a:ext cx="24152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Copyright MIMOSA, 2010</a:t>
            </a:r>
            <a:endParaRPr lang="en-US" sz="1200" dirty="0"/>
          </a:p>
        </p:txBody>
      </p:sp>
    </p:spTree>
    <p:custDataLst>
      <p:tags r:id="rId1"/>
    </p:custDataLst>
  </p:cSld>
  <p:clrMapOvr>
    <a:masterClrMapping/>
  </p:clrMapOvr>
  <p:transition advTm="22594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7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2" y="678777"/>
            <a:ext cx="8132885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b="1" dirty="0" smtClean="0">
                <a:solidFill>
                  <a:srgbClr val="000000"/>
                </a:solidFill>
                <a:latin typeface="Arial" charset="0"/>
              </a:rPr>
              <a:t>CCOM </a:t>
            </a:r>
            <a:r>
              <a:rPr lang="en-US" b="1" i="1" dirty="0" smtClean="0">
                <a:solidFill>
                  <a:srgbClr val="000000"/>
                </a:solidFill>
                <a:latin typeface="Arial" charset="0"/>
              </a:rPr>
              <a:t>Entity</a:t>
            </a:r>
            <a:endParaRPr lang="en-US" b="1" dirty="0" smtClean="0">
              <a:solidFill>
                <a:srgbClr val="000000"/>
              </a:solidFill>
              <a:latin typeface="Arial" charset="0"/>
            </a:endParaRPr>
          </a:p>
          <a:p>
            <a:pPr marL="800100" lvl="1" indent="-342900" algn="l">
              <a:spcBef>
                <a:spcPct val="5000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Abstract Class all Entities are </a:t>
            </a:r>
            <a:r>
              <a:rPr lang="en-US" dirty="0" err="1" smtClean="0">
                <a:solidFill>
                  <a:srgbClr val="000000"/>
                </a:solidFill>
                <a:latin typeface="Arial" charset="0"/>
              </a:rPr>
              <a:t>Subclassed</a:t>
            </a:r>
            <a:r>
              <a:rPr lang="en-US" dirty="0" smtClean="0">
                <a:solidFill>
                  <a:srgbClr val="000000"/>
                </a:solidFill>
                <a:latin typeface="Arial" charset="0"/>
              </a:rPr>
              <a:t> From</a:t>
            </a:r>
          </a:p>
          <a:p>
            <a:pPr marL="800100" lvl="1" indent="-342900" algn="l">
              <a:spcBef>
                <a:spcPct val="5000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Contains a Mandatory, Immutable, Globally Unique Identifier for every CCOM entity in UUID format based on RFC 4122 16-byte (32-hex character) format</a:t>
            </a:r>
          </a:p>
          <a:p>
            <a:pPr marL="800100" lvl="1" indent="-342900" algn="l">
              <a:spcBef>
                <a:spcPct val="5000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Contains a “Tag” (Short description) and “Name” attributes</a:t>
            </a:r>
          </a:p>
          <a:p>
            <a:pPr marL="800100" lvl="1" indent="-342900" algn="l">
              <a:spcBef>
                <a:spcPct val="5000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Contains a “Created” and “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LastEdited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” attributes</a:t>
            </a:r>
          </a:p>
          <a:p>
            <a:pPr marL="800100" lvl="1" indent="-342900" algn="l">
              <a:spcBef>
                <a:spcPct val="5000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dirty="0" smtClean="0">
                <a:solidFill>
                  <a:schemeClr val="tx1"/>
                </a:solidFill>
                <a:latin typeface="+mn-lt"/>
              </a:rPr>
              <a:t>Other Abstract </a:t>
            </a:r>
            <a:r>
              <a:rPr lang="en-US" dirty="0" err="1" smtClean="0">
                <a:solidFill>
                  <a:schemeClr val="tx1"/>
                </a:solidFill>
                <a:latin typeface="+mn-lt"/>
              </a:rPr>
              <a:t>SubClasses</a:t>
            </a:r>
            <a:r>
              <a:rPr lang="en-US" dirty="0" smtClean="0">
                <a:solidFill>
                  <a:schemeClr val="tx1"/>
                </a:solidFill>
                <a:latin typeface="+mn-lt"/>
              </a:rPr>
              <a:t>:</a:t>
            </a:r>
          </a:p>
          <a:p>
            <a:pPr marL="1257300" lvl="2" indent="-342900" algn="l">
              <a:spcBef>
                <a:spcPts val="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sz="1400" i="1" dirty="0" err="1" smtClean="0">
                <a:solidFill>
                  <a:schemeClr val="tx1"/>
                </a:solidFill>
                <a:latin typeface="+mn-lt"/>
              </a:rPr>
              <a:t>TypedEntity</a:t>
            </a:r>
            <a:r>
              <a:rPr lang="en-US" sz="1400" i="1" dirty="0" smtClean="0">
                <a:solidFill>
                  <a:schemeClr val="tx1"/>
                </a:solidFill>
                <a:latin typeface="+mn-lt"/>
              </a:rPr>
              <a:t> (have 1 “Type” or class)</a:t>
            </a:r>
          </a:p>
          <a:p>
            <a:pPr marL="1714500" lvl="3" indent="-342900" algn="l">
              <a:spcBef>
                <a:spcPts val="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sz="1400" i="1" dirty="0" err="1" smtClean="0">
                <a:solidFill>
                  <a:schemeClr val="tx1"/>
                </a:solidFill>
                <a:latin typeface="+mn-lt"/>
              </a:rPr>
              <a:t>AttributableEntity</a:t>
            </a:r>
            <a:r>
              <a:rPr lang="en-US" sz="1400" i="1" dirty="0" smtClean="0">
                <a:solidFill>
                  <a:schemeClr val="tx1"/>
                </a:solidFill>
                <a:latin typeface="+mn-lt"/>
              </a:rPr>
              <a:t> (have unlimited attributes)</a:t>
            </a:r>
          </a:p>
          <a:p>
            <a:pPr marL="2171700" lvl="4" indent="-342900" algn="l">
              <a:spcBef>
                <a:spcPts val="0"/>
              </a:spcBef>
              <a:buClr>
                <a:srgbClr val="FF6600"/>
              </a:buClr>
              <a:buFont typeface="Arial" pitchFamily="34" charset="0"/>
              <a:buChar char="-"/>
            </a:pPr>
            <a:r>
              <a:rPr lang="en-US" sz="1400" i="1" dirty="0" err="1" smtClean="0">
                <a:solidFill>
                  <a:schemeClr val="tx1"/>
                </a:solidFill>
                <a:latin typeface="+mn-lt"/>
              </a:rPr>
              <a:t>HierarchicalEntity</a:t>
            </a:r>
            <a:r>
              <a:rPr lang="en-US" sz="1400" i="1" dirty="0" smtClean="0">
                <a:solidFill>
                  <a:schemeClr val="tx1"/>
                </a:solidFill>
                <a:latin typeface="+mn-lt"/>
              </a:rPr>
              <a:t> (have parent-child relationships)</a:t>
            </a:r>
          </a:p>
          <a:p>
            <a:pPr marL="2628900" lvl="5" indent="-342900">
              <a:buClr>
                <a:srgbClr val="FF6600"/>
              </a:buClr>
              <a:buFont typeface="Arial" pitchFamily="34" charset="0"/>
              <a:buChar char="-"/>
            </a:pPr>
            <a:r>
              <a:rPr lang="en-US" sz="1400" i="1" dirty="0" err="1" smtClean="0">
                <a:solidFill>
                  <a:schemeClr val="tx1"/>
                </a:solidFill>
                <a:latin typeface="+mn-lt"/>
              </a:rPr>
              <a:t>EventableEntity</a:t>
            </a:r>
            <a:r>
              <a:rPr lang="en-US" sz="1400" i="1" dirty="0" smtClean="0">
                <a:solidFill>
                  <a:schemeClr val="tx1"/>
                </a:solidFill>
                <a:latin typeface="+mn-lt"/>
              </a:rPr>
              <a:t> (have events)</a:t>
            </a:r>
          </a:p>
          <a:p>
            <a:pPr marL="3086100" lvl="6" indent="-342900">
              <a:buClr>
                <a:srgbClr val="FF6600"/>
              </a:buClr>
              <a:buFont typeface="Arial" pitchFamily="34" charset="0"/>
              <a:buChar char="-"/>
            </a:pPr>
            <a:r>
              <a:rPr lang="en-US" sz="1400" i="1" dirty="0" smtClean="0">
                <a:solidFill>
                  <a:schemeClr val="tx1"/>
                </a:solidFill>
                <a:latin typeface="+mn-lt"/>
              </a:rPr>
              <a:t>Monitored Entity (have measurement locations)</a:t>
            </a:r>
            <a:endParaRPr lang="en-US" sz="1400" dirty="0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8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80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/>
          <a:p>
            <a:fld id="{C9405A55-884A-490D-9039-59A4CBDAEA9C}" type="slidenum">
              <a:rPr lang="en-US" smtClean="0">
                <a:solidFill>
                  <a:srgbClr val="000000"/>
                </a:solidFill>
              </a:rPr>
              <a:pPr/>
              <a:t>9</a:t>
            </a:fld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11059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-8335"/>
            <a:ext cx="9144000" cy="694135"/>
          </a:xfrm>
        </p:spPr>
        <p:txBody>
          <a:bodyPr/>
          <a:lstStyle/>
          <a:p>
            <a:pPr>
              <a:defRPr/>
            </a:pPr>
            <a:r>
              <a:rPr lang="en-US" b="1" dirty="0" smtClean="0"/>
              <a:t>CCOM Open Object Registry Management</a:t>
            </a:r>
          </a:p>
        </p:txBody>
      </p:sp>
      <p:sp>
        <p:nvSpPr>
          <p:cNvPr id="7" name="Rectangle 6"/>
          <p:cNvSpPr/>
          <p:nvPr/>
        </p:nvSpPr>
        <p:spPr>
          <a:xfrm>
            <a:off x="729761" y="766700"/>
            <a:ext cx="813288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l">
              <a:lnSpc>
                <a:spcPct val="80000"/>
              </a:lnSpc>
              <a:spcBef>
                <a:spcPct val="50000"/>
              </a:spcBef>
              <a:buClr>
                <a:srgbClr val="FF6600"/>
              </a:buClr>
              <a:buFont typeface="Arial" charset="0"/>
              <a:buChar char="►"/>
            </a:pPr>
            <a:r>
              <a:rPr lang="en-US" sz="1800" b="1" kern="0" dirty="0" smtClean="0">
                <a:solidFill>
                  <a:srgbClr val="000000"/>
                </a:solidFill>
                <a:latin typeface="Arial"/>
              </a:rPr>
              <a:t>CCOM </a:t>
            </a:r>
            <a:r>
              <a:rPr lang="en-US" sz="1800" b="1" i="1" kern="0" dirty="0" smtClean="0">
                <a:solidFill>
                  <a:srgbClr val="000000"/>
                </a:solidFill>
                <a:latin typeface="Arial"/>
              </a:rPr>
              <a:t>Segment</a:t>
            </a:r>
            <a:endParaRPr lang="en-US" sz="1800" b="1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Class of </a:t>
            </a:r>
            <a:r>
              <a:rPr lang="en-US" kern="0" dirty="0" err="1" smtClean="0">
                <a:solidFill>
                  <a:srgbClr val="000000"/>
                </a:solidFill>
                <a:latin typeface="Arial"/>
              </a:rPr>
              <a:t>MonitoredEntity</a:t>
            </a:r>
            <a:endParaRPr lang="en-US" kern="0" dirty="0" smtClean="0">
              <a:solidFill>
                <a:srgbClr val="000000"/>
              </a:solidFill>
              <a:latin typeface="Arial"/>
            </a:endParaRP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Definition: Any Identified Structural Element</a:t>
            </a:r>
          </a:p>
          <a:p>
            <a:pPr marL="742950" lvl="1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kern="0" dirty="0" smtClean="0">
                <a:solidFill>
                  <a:srgbClr val="000000"/>
                </a:solidFill>
                <a:latin typeface="Arial"/>
              </a:rPr>
              <a:t>Possible “Types” of CCOM Segments:</a:t>
            </a:r>
          </a:p>
          <a:p>
            <a:pPr marL="1200150" lvl="2" indent="-285750" algn="l">
              <a:lnSpc>
                <a:spcPct val="80000"/>
              </a:lnSpc>
              <a:spcBef>
                <a:spcPct val="20000"/>
              </a:spcBef>
              <a:buClr>
                <a:srgbClr val="FF6600"/>
              </a:buClr>
              <a:buFontTx/>
              <a:buChar char="–"/>
            </a:pPr>
            <a:r>
              <a:rPr lang="en-US" sz="1400" kern="0" dirty="0" smtClean="0">
                <a:solidFill>
                  <a:srgbClr val="000000"/>
                </a:solidFill>
                <a:latin typeface="Arial"/>
              </a:rPr>
              <a:t>ISA-95 Equipment Class (</a:t>
            </a:r>
            <a:r>
              <a:rPr lang="en-US" sz="1200" kern="0" dirty="0" smtClean="0">
                <a:solidFill>
                  <a:srgbClr val="000000"/>
                </a:solidFill>
                <a:latin typeface="Arial"/>
              </a:rPr>
              <a:t>Valve, Storage Tank, Process Separator, Tower, Heat Exchanger, Pump, Motor, Turbine, etc.)</a:t>
            </a:r>
            <a:endParaRPr lang="en-US" sz="1400" kern="0" dirty="0" smtClean="0">
              <a:solidFill>
                <a:srgbClr val="000000"/>
              </a:solidFill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3.6|3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3.6|3.2"/>
</p:tagLst>
</file>

<file path=ppt/theme/theme1.xml><?xml version="1.0" encoding="utf-8"?>
<a:theme xmlns:a="http://schemas.openxmlformats.org/drawingml/2006/main" name="1_Default Design">
  <a:themeElements>
    <a:clrScheme name="Default Design 14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Rounded MT Bold"/>
        <a:ea typeface=""/>
        <a:cs typeface="Arial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Default Design 14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Rounded MT Bold"/>
        <a:ea typeface=""/>
        <a:cs typeface="Arial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Default Design">
  <a:themeElements>
    <a:clrScheme name="Default Design 14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 Rounded MT Bold"/>
        <a:ea typeface=""/>
        <a:cs typeface="Arial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14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119156</TotalTime>
  <Words>2058</Words>
  <Application>Microsoft Office PowerPoint</Application>
  <PresentationFormat>On-screen Show (16:9)</PresentationFormat>
  <Paragraphs>374</Paragraphs>
  <Slides>29</Slides>
  <Notes>29</Notes>
  <HiddenSlides>0</HiddenSlides>
  <MMClips>0</MMClips>
  <ScaleCrop>false</ScaleCrop>
  <HeadingPairs>
    <vt:vector size="6" baseType="variant">
      <vt:variant>
        <vt:lpstr>Theme</vt:lpstr>
      </vt:variant>
      <vt:variant>
        <vt:i4>3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1_Default Design</vt:lpstr>
      <vt:lpstr>2_Default Design</vt:lpstr>
      <vt:lpstr>3_Default Design</vt:lpstr>
      <vt:lpstr>Picture</vt:lpstr>
      <vt:lpstr>Acrobat Document</vt:lpstr>
      <vt:lpstr>Technology Overview of  the Common Conceptual Object Model’s (CCOM) Infrastructure Configuration Support in V3.2.3  of   MIMOSA’s Open System Architecture for Enterprise Application Integration (OSA-EAI) Standard</vt:lpstr>
      <vt:lpstr>OpenO&amp;M Standards </vt:lpstr>
      <vt:lpstr>OSA-EAI Based Upon 5-Layer ISO 13374-2  Open Information Architecture Requirements</vt:lpstr>
      <vt:lpstr>OSA-EAI Based Upon 5-Layer ISO 13374-2  Open Information Architecture Requirements</vt:lpstr>
      <vt:lpstr>Slide 5</vt:lpstr>
      <vt:lpstr>Slide 6</vt:lpstr>
      <vt:lpstr>CCOM Open Object Registry Management</vt:lpstr>
      <vt:lpstr>CCOM Open Object Registry Management</vt:lpstr>
      <vt:lpstr>CCOM Open Object Registry Management</vt:lpstr>
      <vt:lpstr>CCOM Open Object Registry Management</vt:lpstr>
      <vt:lpstr>CCOM Open Object Registry Management</vt:lpstr>
      <vt:lpstr>OSA-EAI Open Object Registry Management</vt:lpstr>
      <vt:lpstr>CCOM Open Object Registry Management</vt:lpstr>
      <vt:lpstr>OSA-EAI Open Object Registry Management</vt:lpstr>
      <vt:lpstr>OSA-EAI Open Object Registry Management</vt:lpstr>
      <vt:lpstr>OSA-EAI Open Object Registry Management</vt:lpstr>
      <vt:lpstr>CCOM Open Object Registry Management</vt:lpstr>
      <vt:lpstr>OSA-EAI Open Object Registry Management</vt:lpstr>
      <vt:lpstr>CCOM Open Object Registry Management</vt:lpstr>
      <vt:lpstr>OSA-EAI Open Object Registry Management</vt:lpstr>
      <vt:lpstr>CCOM Open Object Registry Management</vt:lpstr>
      <vt:lpstr>OSA-EAI Open Object Registry Management</vt:lpstr>
      <vt:lpstr>CCOM Open Object Registry Management</vt:lpstr>
      <vt:lpstr>CCOM Open Object Registry Management</vt:lpstr>
      <vt:lpstr>CCOM Open Object Registry Management</vt:lpstr>
      <vt:lpstr>OSA-EAI Open Object Registry Management</vt:lpstr>
      <vt:lpstr>CCOM Open Object Registry Management</vt:lpstr>
      <vt:lpstr>CCOM Open Object Registry Management</vt:lpstr>
      <vt:lpstr>CCOM Open Object Registry Management</vt:lpstr>
    </vt:vector>
  </TitlesOfParts>
  <Company>MIMOSA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OpenO&amp;M MFG JWG</dc:title>
  <dc:subject>Owner/Operator Collaboration Team</dc:subject>
  <dc:creator>Mike Brooks</dc:creator>
  <cp:lastModifiedBy>Ken Bever</cp:lastModifiedBy>
  <cp:revision>1724</cp:revision>
  <dcterms:created xsi:type="dcterms:W3CDTF">2000-08-30T00:10:07Z</dcterms:created>
  <dcterms:modified xsi:type="dcterms:W3CDTF">2012-05-16T23:16:19Z</dcterms:modified>
</cp:coreProperties>
</file>