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3" r:id="rId1"/>
    <p:sldMasterId id="2147483835" r:id="rId2"/>
    <p:sldMasterId id="2147483862" r:id="rId3"/>
    <p:sldMasterId id="2147483873" r:id="rId4"/>
    <p:sldMasterId id="2147483930" r:id="rId5"/>
    <p:sldMasterId id="2147483943" r:id="rId6"/>
    <p:sldMasterId id="2147483957" r:id="rId7"/>
  </p:sldMasterIdLst>
  <p:notesMasterIdLst>
    <p:notesMasterId r:id="rId140"/>
  </p:notesMasterIdLst>
  <p:handoutMasterIdLst>
    <p:handoutMasterId r:id="rId141"/>
  </p:handoutMasterIdLst>
  <p:sldIdLst>
    <p:sldId id="1512" r:id="rId8"/>
    <p:sldId id="1503" r:id="rId9"/>
    <p:sldId id="1504" r:id="rId10"/>
    <p:sldId id="1573" r:id="rId11"/>
    <p:sldId id="1483" r:id="rId12"/>
    <p:sldId id="1562" r:id="rId13"/>
    <p:sldId id="1490" r:id="rId14"/>
    <p:sldId id="1518" r:id="rId15"/>
    <p:sldId id="1519" r:id="rId16"/>
    <p:sldId id="1494" r:id="rId17"/>
    <p:sldId id="1497" r:id="rId18"/>
    <p:sldId id="1495" r:id="rId19"/>
    <p:sldId id="1498" r:id="rId20"/>
    <p:sldId id="1496" r:id="rId21"/>
    <p:sldId id="1499" r:id="rId22"/>
    <p:sldId id="1500" r:id="rId23"/>
    <p:sldId id="1563" r:id="rId24"/>
    <p:sldId id="1520" r:id="rId25"/>
    <p:sldId id="1564" r:id="rId26"/>
    <p:sldId id="1565" r:id="rId27"/>
    <p:sldId id="1486" r:id="rId28"/>
    <p:sldId id="464" r:id="rId29"/>
    <p:sldId id="1487" r:id="rId30"/>
    <p:sldId id="343" r:id="rId31"/>
    <p:sldId id="1574" r:id="rId32"/>
    <p:sldId id="1566" r:id="rId33"/>
    <p:sldId id="338" r:id="rId34"/>
    <p:sldId id="1493" r:id="rId35"/>
    <p:sldId id="322" r:id="rId36"/>
    <p:sldId id="1479" r:id="rId37"/>
    <p:sldId id="449" r:id="rId38"/>
    <p:sldId id="1567" r:id="rId39"/>
    <p:sldId id="1568" r:id="rId40"/>
    <p:sldId id="1569" r:id="rId41"/>
    <p:sldId id="1652" r:id="rId42"/>
    <p:sldId id="1575" r:id="rId43"/>
    <p:sldId id="1576" r:id="rId44"/>
    <p:sldId id="1577" r:id="rId45"/>
    <p:sldId id="1578" r:id="rId46"/>
    <p:sldId id="1579" r:id="rId47"/>
    <p:sldId id="1580" r:id="rId48"/>
    <p:sldId id="1581" r:id="rId49"/>
    <p:sldId id="1582" r:id="rId50"/>
    <p:sldId id="1583" r:id="rId51"/>
    <p:sldId id="1584" r:id="rId52"/>
    <p:sldId id="1585" r:id="rId53"/>
    <p:sldId id="1586" r:id="rId54"/>
    <p:sldId id="1587" r:id="rId55"/>
    <p:sldId id="1588" r:id="rId56"/>
    <p:sldId id="1589" r:id="rId57"/>
    <p:sldId id="1590" r:id="rId58"/>
    <p:sldId id="1591" r:id="rId59"/>
    <p:sldId id="1592" r:id="rId60"/>
    <p:sldId id="1593" r:id="rId61"/>
    <p:sldId id="1594" r:id="rId62"/>
    <p:sldId id="1595" r:id="rId63"/>
    <p:sldId id="1596" r:id="rId64"/>
    <p:sldId id="1597" r:id="rId65"/>
    <p:sldId id="1598" r:id="rId66"/>
    <p:sldId id="1599" r:id="rId67"/>
    <p:sldId id="1600" r:id="rId68"/>
    <p:sldId id="1601" r:id="rId69"/>
    <p:sldId id="1602" r:id="rId70"/>
    <p:sldId id="1603" r:id="rId71"/>
    <p:sldId id="1604" r:id="rId72"/>
    <p:sldId id="1605" r:id="rId73"/>
    <p:sldId id="1606" r:id="rId74"/>
    <p:sldId id="1607" r:id="rId75"/>
    <p:sldId id="1608" r:id="rId76"/>
    <p:sldId id="1609" r:id="rId77"/>
    <p:sldId id="1610" r:id="rId78"/>
    <p:sldId id="1611" r:id="rId79"/>
    <p:sldId id="1612" r:id="rId80"/>
    <p:sldId id="1613" r:id="rId81"/>
    <p:sldId id="1614" r:id="rId82"/>
    <p:sldId id="1615" r:id="rId83"/>
    <p:sldId id="1616" r:id="rId84"/>
    <p:sldId id="1617" r:id="rId85"/>
    <p:sldId id="1618" r:id="rId86"/>
    <p:sldId id="1619" r:id="rId87"/>
    <p:sldId id="1620" r:id="rId88"/>
    <p:sldId id="1621" r:id="rId89"/>
    <p:sldId id="1622" r:id="rId90"/>
    <p:sldId id="1623" r:id="rId91"/>
    <p:sldId id="1624" r:id="rId92"/>
    <p:sldId id="1625" r:id="rId93"/>
    <p:sldId id="1626" r:id="rId94"/>
    <p:sldId id="1627" r:id="rId95"/>
    <p:sldId id="1628" r:id="rId96"/>
    <p:sldId id="1629" r:id="rId97"/>
    <p:sldId id="1630" r:id="rId98"/>
    <p:sldId id="1631" r:id="rId99"/>
    <p:sldId id="1632" r:id="rId100"/>
    <p:sldId id="1654" r:id="rId101"/>
    <p:sldId id="1655" r:id="rId102"/>
    <p:sldId id="1683" r:id="rId103"/>
    <p:sldId id="1684" r:id="rId104"/>
    <p:sldId id="1685" r:id="rId105"/>
    <p:sldId id="1656" r:id="rId106"/>
    <p:sldId id="1657" r:id="rId107"/>
    <p:sldId id="1658" r:id="rId108"/>
    <p:sldId id="1659" r:id="rId109"/>
    <p:sldId id="1660" r:id="rId110"/>
    <p:sldId id="1661" r:id="rId111"/>
    <p:sldId id="1662" r:id="rId112"/>
    <p:sldId id="1663" r:id="rId113"/>
    <p:sldId id="1664" r:id="rId114"/>
    <p:sldId id="1665" r:id="rId115"/>
    <p:sldId id="1666" r:id="rId116"/>
    <p:sldId id="1667" r:id="rId117"/>
    <p:sldId id="1668" r:id="rId118"/>
    <p:sldId id="1669" r:id="rId119"/>
    <p:sldId id="1670" r:id="rId120"/>
    <p:sldId id="1671" r:id="rId121"/>
    <p:sldId id="1672" r:id="rId122"/>
    <p:sldId id="1673" r:id="rId123"/>
    <p:sldId id="1674" r:id="rId124"/>
    <p:sldId id="1675" r:id="rId125"/>
    <p:sldId id="1676" r:id="rId126"/>
    <p:sldId id="1677" r:id="rId127"/>
    <p:sldId id="1678" r:id="rId128"/>
    <p:sldId id="1679" r:id="rId129"/>
    <p:sldId id="1680" r:id="rId130"/>
    <p:sldId id="1681" r:id="rId131"/>
    <p:sldId id="1644" r:id="rId132"/>
    <p:sldId id="1645" r:id="rId133"/>
    <p:sldId id="1646" r:id="rId134"/>
    <p:sldId id="1647" r:id="rId135"/>
    <p:sldId id="1648" r:id="rId136"/>
    <p:sldId id="1649" r:id="rId137"/>
    <p:sldId id="1650" r:id="rId138"/>
    <p:sldId id="1651" r:id="rId139"/>
  </p:sldIdLst>
  <p:sldSz cx="9144000" cy="5143500" type="screen16x9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b="1" kern="1200">
        <a:solidFill>
          <a:schemeClr val="bg2"/>
        </a:solidFill>
        <a:latin typeface="Times New Roman" pitchFamily="18" charset="0"/>
        <a:ea typeface="+mn-ea"/>
        <a:cs typeface="Arial" charset="0"/>
      </a:defRPr>
    </a:lvl1pPr>
    <a:lvl2pPr marL="407909" indent="-288884" algn="l" rtl="0" fontAlgn="base">
      <a:spcBef>
        <a:spcPct val="0"/>
      </a:spcBef>
      <a:spcAft>
        <a:spcPct val="0"/>
      </a:spcAft>
      <a:defRPr sz="1400" b="1" kern="1200">
        <a:solidFill>
          <a:schemeClr val="bg2"/>
        </a:solidFill>
        <a:latin typeface="Times New Roman" pitchFamily="18" charset="0"/>
        <a:ea typeface="+mn-ea"/>
        <a:cs typeface="Arial" charset="0"/>
      </a:defRPr>
    </a:lvl2pPr>
    <a:lvl3pPr marL="815818" indent="-577768" algn="l" rtl="0" fontAlgn="base">
      <a:spcBef>
        <a:spcPct val="0"/>
      </a:spcBef>
      <a:spcAft>
        <a:spcPct val="0"/>
      </a:spcAft>
      <a:defRPr sz="1400" b="1" kern="1200">
        <a:solidFill>
          <a:schemeClr val="bg2"/>
        </a:solidFill>
        <a:latin typeface="Times New Roman" pitchFamily="18" charset="0"/>
        <a:ea typeface="+mn-ea"/>
        <a:cs typeface="Arial" charset="0"/>
      </a:defRPr>
    </a:lvl3pPr>
    <a:lvl4pPr marL="1223727" indent="-866652" algn="l" rtl="0" fontAlgn="base">
      <a:spcBef>
        <a:spcPct val="0"/>
      </a:spcBef>
      <a:spcAft>
        <a:spcPct val="0"/>
      </a:spcAft>
      <a:defRPr sz="1400" b="1" kern="1200">
        <a:solidFill>
          <a:schemeClr val="bg2"/>
        </a:solidFill>
        <a:latin typeface="Times New Roman" pitchFamily="18" charset="0"/>
        <a:ea typeface="+mn-ea"/>
        <a:cs typeface="Arial" charset="0"/>
      </a:defRPr>
    </a:lvl4pPr>
    <a:lvl5pPr marL="1631636" indent="-1155536" algn="l" rtl="0" fontAlgn="base">
      <a:spcBef>
        <a:spcPct val="0"/>
      </a:spcBef>
      <a:spcAft>
        <a:spcPct val="0"/>
      </a:spcAft>
      <a:defRPr sz="1400" b="1" kern="1200">
        <a:solidFill>
          <a:schemeClr val="bg2"/>
        </a:solidFill>
        <a:latin typeface="Times New Roman" pitchFamily="18" charset="0"/>
        <a:ea typeface="+mn-ea"/>
        <a:cs typeface="Arial" charset="0"/>
      </a:defRPr>
    </a:lvl5pPr>
    <a:lvl6pPr marL="595126" algn="l" defTabSz="238050" rtl="0" eaLnBrk="1" latinLnBrk="0" hangingPunct="1">
      <a:defRPr sz="1400" b="1" kern="1200">
        <a:solidFill>
          <a:schemeClr val="bg2"/>
        </a:solidFill>
        <a:latin typeface="Times New Roman" pitchFamily="18" charset="0"/>
        <a:ea typeface="+mn-ea"/>
        <a:cs typeface="Arial" charset="0"/>
      </a:defRPr>
    </a:lvl6pPr>
    <a:lvl7pPr marL="714151" algn="l" defTabSz="238050" rtl="0" eaLnBrk="1" latinLnBrk="0" hangingPunct="1">
      <a:defRPr sz="1400" b="1" kern="1200">
        <a:solidFill>
          <a:schemeClr val="bg2"/>
        </a:solidFill>
        <a:latin typeface="Times New Roman" pitchFamily="18" charset="0"/>
        <a:ea typeface="+mn-ea"/>
        <a:cs typeface="Arial" charset="0"/>
      </a:defRPr>
    </a:lvl7pPr>
    <a:lvl8pPr marL="833177" algn="l" defTabSz="238050" rtl="0" eaLnBrk="1" latinLnBrk="0" hangingPunct="1">
      <a:defRPr sz="1400" b="1" kern="1200">
        <a:solidFill>
          <a:schemeClr val="bg2"/>
        </a:solidFill>
        <a:latin typeface="Times New Roman" pitchFamily="18" charset="0"/>
        <a:ea typeface="+mn-ea"/>
        <a:cs typeface="Arial" charset="0"/>
      </a:defRPr>
    </a:lvl8pPr>
    <a:lvl9pPr marL="952201" algn="l" defTabSz="238050" rtl="0" eaLnBrk="1" latinLnBrk="0" hangingPunct="1">
      <a:defRPr sz="1400" b="1" kern="1200">
        <a:solidFill>
          <a:schemeClr val="bg2"/>
        </a:solidFill>
        <a:latin typeface="Times New Roman" pitchFamily="18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Alan Johnston Content" id="{7D925518-F635-4E97-8813-8D0A4245F096}">
          <p14:sldIdLst>
            <p14:sldId id="1512"/>
            <p14:sldId id="1503"/>
            <p14:sldId id="1504"/>
            <p14:sldId id="1573"/>
            <p14:sldId id="1483"/>
            <p14:sldId id="1562"/>
            <p14:sldId id="1490"/>
            <p14:sldId id="1518"/>
            <p14:sldId id="1519"/>
            <p14:sldId id="1494"/>
            <p14:sldId id="1497"/>
            <p14:sldId id="1495"/>
            <p14:sldId id="1498"/>
            <p14:sldId id="1496"/>
            <p14:sldId id="1499"/>
            <p14:sldId id="1500"/>
            <p14:sldId id="1563"/>
            <p14:sldId id="1520"/>
            <p14:sldId id="1564"/>
            <p14:sldId id="1565"/>
            <p14:sldId id="1486"/>
            <p14:sldId id="464"/>
            <p14:sldId id="1487"/>
            <p14:sldId id="343"/>
            <p14:sldId id="1574"/>
            <p14:sldId id="1566"/>
            <p14:sldId id="338"/>
            <p14:sldId id="1493"/>
            <p14:sldId id="322"/>
            <p14:sldId id="1479"/>
            <p14:sldId id="449"/>
            <p14:sldId id="1567"/>
            <p14:sldId id="1568"/>
            <p14:sldId id="1569"/>
            <p14:sldId id="1652"/>
            <p14:sldId id="1575"/>
            <p14:sldId id="1576"/>
            <p14:sldId id="1577"/>
            <p14:sldId id="1578"/>
            <p14:sldId id="1579"/>
            <p14:sldId id="1580"/>
            <p14:sldId id="1581"/>
            <p14:sldId id="1582"/>
            <p14:sldId id="1583"/>
            <p14:sldId id="1584"/>
            <p14:sldId id="1585"/>
            <p14:sldId id="1586"/>
            <p14:sldId id="1587"/>
            <p14:sldId id="1588"/>
            <p14:sldId id="1589"/>
            <p14:sldId id="1590"/>
            <p14:sldId id="1591"/>
            <p14:sldId id="1592"/>
            <p14:sldId id="1593"/>
            <p14:sldId id="1594"/>
            <p14:sldId id="1595"/>
            <p14:sldId id="1596"/>
            <p14:sldId id="1597"/>
            <p14:sldId id="1598"/>
            <p14:sldId id="1599"/>
            <p14:sldId id="1600"/>
            <p14:sldId id="1601"/>
            <p14:sldId id="1602"/>
            <p14:sldId id="1603"/>
            <p14:sldId id="1604"/>
            <p14:sldId id="1605"/>
            <p14:sldId id="1606"/>
            <p14:sldId id="1607"/>
            <p14:sldId id="1608"/>
            <p14:sldId id="1609"/>
            <p14:sldId id="1610"/>
            <p14:sldId id="1611"/>
            <p14:sldId id="1612"/>
            <p14:sldId id="1613"/>
            <p14:sldId id="1614"/>
            <p14:sldId id="1615"/>
            <p14:sldId id="1616"/>
            <p14:sldId id="1617"/>
            <p14:sldId id="1618"/>
            <p14:sldId id="1619"/>
            <p14:sldId id="1620"/>
            <p14:sldId id="1621"/>
            <p14:sldId id="1622"/>
            <p14:sldId id="1623"/>
            <p14:sldId id="1624"/>
            <p14:sldId id="1625"/>
            <p14:sldId id="1626"/>
            <p14:sldId id="1627"/>
            <p14:sldId id="1628"/>
            <p14:sldId id="1629"/>
            <p14:sldId id="1630"/>
            <p14:sldId id="1631"/>
            <p14:sldId id="1632"/>
            <p14:sldId id="1654"/>
            <p14:sldId id="1655"/>
            <p14:sldId id="1683"/>
            <p14:sldId id="1684"/>
            <p14:sldId id="1685"/>
            <p14:sldId id="1656"/>
            <p14:sldId id="1657"/>
            <p14:sldId id="1658"/>
            <p14:sldId id="1659"/>
            <p14:sldId id="1660"/>
            <p14:sldId id="1661"/>
            <p14:sldId id="1662"/>
            <p14:sldId id="1663"/>
            <p14:sldId id="1664"/>
            <p14:sldId id="1665"/>
            <p14:sldId id="1666"/>
            <p14:sldId id="1667"/>
            <p14:sldId id="1668"/>
            <p14:sldId id="1669"/>
            <p14:sldId id="1670"/>
            <p14:sldId id="1671"/>
            <p14:sldId id="1672"/>
            <p14:sldId id="1673"/>
            <p14:sldId id="1674"/>
            <p14:sldId id="1675"/>
            <p14:sldId id="1676"/>
            <p14:sldId id="1677"/>
            <p14:sldId id="1678"/>
            <p14:sldId id="1679"/>
            <p14:sldId id="1680"/>
            <p14:sldId id="1681"/>
            <p14:sldId id="1644"/>
            <p14:sldId id="1645"/>
            <p14:sldId id="1646"/>
            <p14:sldId id="1647"/>
            <p14:sldId id="1648"/>
            <p14:sldId id="1649"/>
            <p14:sldId id="1650"/>
            <p14:sldId id="1651"/>
          </p14:sldIdLst>
        </p14:section>
        <p14:section name="Markus Stumptner Content" id="{B2D54AA3-34BB-4843-BA77-687DF2128FF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t Selway" initials="MS" lastIdx="11" clrIdx="0"/>
  <p:cmAuthor id="2" name="Karamjit Kaur" initials="KK" lastIdx="4" clrIdx="1">
    <p:extLst>
      <p:ext uri="{19B8F6BF-5375-455C-9EA6-DF929625EA0E}">
        <p15:presenceInfo xmlns:p15="http://schemas.microsoft.com/office/powerpoint/2012/main" userId="S::kaurkar@unisa.edu.au::b658082b-61f8-4640-84f7-cc430abf4e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FF9933"/>
    <a:srgbClr val="FFC000"/>
    <a:srgbClr val="0000C8"/>
    <a:srgbClr val="FFFF99"/>
    <a:srgbClr val="FFFF00"/>
    <a:srgbClr val="00FFFF"/>
    <a:srgbClr val="BF9000"/>
    <a:srgbClr val="66FF66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DA6B41-14E5-467F-B0B6-3EE66F4F1138}" v="195" dt="2018-11-28T07:58:36.4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92913" autoAdjust="0"/>
  </p:normalViewPr>
  <p:slideViewPr>
    <p:cSldViewPr snapToGrid="0">
      <p:cViewPr varScale="1">
        <p:scale>
          <a:sx n="139" d="100"/>
          <a:sy n="139" d="100"/>
        </p:scale>
        <p:origin x="126" y="1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560" y="1116"/>
      </p:cViewPr>
      <p:guideLst>
        <p:guide orient="horz" pos="3025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117" Type="http://schemas.openxmlformats.org/officeDocument/2006/relationships/slide" Target="slides/slide110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84" Type="http://schemas.openxmlformats.org/officeDocument/2006/relationships/slide" Target="slides/slide77.xml"/><Relationship Id="rId89" Type="http://schemas.openxmlformats.org/officeDocument/2006/relationships/slide" Target="slides/slide82.xml"/><Relationship Id="rId112" Type="http://schemas.openxmlformats.org/officeDocument/2006/relationships/slide" Target="slides/slide105.xml"/><Relationship Id="rId133" Type="http://schemas.openxmlformats.org/officeDocument/2006/relationships/slide" Target="slides/slide126.xml"/><Relationship Id="rId138" Type="http://schemas.openxmlformats.org/officeDocument/2006/relationships/slide" Target="slides/slide131.xml"/><Relationship Id="rId16" Type="http://schemas.openxmlformats.org/officeDocument/2006/relationships/slide" Target="slides/slide9.xml"/><Relationship Id="rId107" Type="http://schemas.openxmlformats.org/officeDocument/2006/relationships/slide" Target="slides/slide100.xml"/><Relationship Id="rId11" Type="http://schemas.openxmlformats.org/officeDocument/2006/relationships/slide" Target="slides/slide4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74" Type="http://schemas.openxmlformats.org/officeDocument/2006/relationships/slide" Target="slides/slide67.xml"/><Relationship Id="rId79" Type="http://schemas.openxmlformats.org/officeDocument/2006/relationships/slide" Target="slides/slide72.xml"/><Relationship Id="rId102" Type="http://schemas.openxmlformats.org/officeDocument/2006/relationships/slide" Target="slides/slide95.xml"/><Relationship Id="rId123" Type="http://schemas.openxmlformats.org/officeDocument/2006/relationships/slide" Target="slides/slide116.xml"/><Relationship Id="rId128" Type="http://schemas.openxmlformats.org/officeDocument/2006/relationships/slide" Target="slides/slide121.xml"/><Relationship Id="rId14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3.xml"/><Relationship Id="rId95" Type="http://schemas.openxmlformats.org/officeDocument/2006/relationships/slide" Target="slides/slide88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113" Type="http://schemas.openxmlformats.org/officeDocument/2006/relationships/slide" Target="slides/slide106.xml"/><Relationship Id="rId118" Type="http://schemas.openxmlformats.org/officeDocument/2006/relationships/slide" Target="slides/slide111.xml"/><Relationship Id="rId134" Type="http://schemas.openxmlformats.org/officeDocument/2006/relationships/slide" Target="slides/slide127.xml"/><Relationship Id="rId139" Type="http://schemas.openxmlformats.org/officeDocument/2006/relationships/slide" Target="slides/slide132.xml"/><Relationship Id="rId80" Type="http://schemas.openxmlformats.org/officeDocument/2006/relationships/slide" Target="slides/slide73.xml"/><Relationship Id="rId85" Type="http://schemas.openxmlformats.org/officeDocument/2006/relationships/slide" Target="slides/slide7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103" Type="http://schemas.openxmlformats.org/officeDocument/2006/relationships/slide" Target="slides/slide96.xml"/><Relationship Id="rId108" Type="http://schemas.openxmlformats.org/officeDocument/2006/relationships/slide" Target="slides/slide101.xml"/><Relationship Id="rId116" Type="http://schemas.openxmlformats.org/officeDocument/2006/relationships/slide" Target="slides/slide109.xml"/><Relationship Id="rId124" Type="http://schemas.openxmlformats.org/officeDocument/2006/relationships/slide" Target="slides/slide117.xml"/><Relationship Id="rId129" Type="http://schemas.openxmlformats.org/officeDocument/2006/relationships/slide" Target="slides/slide122.xml"/><Relationship Id="rId137" Type="http://schemas.openxmlformats.org/officeDocument/2006/relationships/slide" Target="slides/slide13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83" Type="http://schemas.openxmlformats.org/officeDocument/2006/relationships/slide" Target="slides/slide76.xml"/><Relationship Id="rId88" Type="http://schemas.openxmlformats.org/officeDocument/2006/relationships/slide" Target="slides/slide81.xml"/><Relationship Id="rId91" Type="http://schemas.openxmlformats.org/officeDocument/2006/relationships/slide" Target="slides/slide84.xml"/><Relationship Id="rId96" Type="http://schemas.openxmlformats.org/officeDocument/2006/relationships/slide" Target="slides/slide89.xml"/><Relationship Id="rId111" Type="http://schemas.openxmlformats.org/officeDocument/2006/relationships/slide" Target="slides/slide104.xml"/><Relationship Id="rId132" Type="http://schemas.openxmlformats.org/officeDocument/2006/relationships/slide" Target="slides/slide125.xml"/><Relationship Id="rId140" Type="http://schemas.openxmlformats.org/officeDocument/2006/relationships/notesMaster" Target="notesMasters/notesMaster1.xml"/><Relationship Id="rId14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6" Type="http://schemas.openxmlformats.org/officeDocument/2006/relationships/slide" Target="slides/slide99.xml"/><Relationship Id="rId114" Type="http://schemas.openxmlformats.org/officeDocument/2006/relationships/slide" Target="slides/slide107.xml"/><Relationship Id="rId119" Type="http://schemas.openxmlformats.org/officeDocument/2006/relationships/slide" Target="slides/slide112.xml"/><Relationship Id="rId127" Type="http://schemas.openxmlformats.org/officeDocument/2006/relationships/slide" Target="slides/slide12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81" Type="http://schemas.openxmlformats.org/officeDocument/2006/relationships/slide" Target="slides/slide74.xml"/><Relationship Id="rId86" Type="http://schemas.openxmlformats.org/officeDocument/2006/relationships/slide" Target="slides/slide79.xml"/><Relationship Id="rId94" Type="http://schemas.openxmlformats.org/officeDocument/2006/relationships/slide" Target="slides/slide87.xml"/><Relationship Id="rId99" Type="http://schemas.openxmlformats.org/officeDocument/2006/relationships/slide" Target="slides/slide92.xml"/><Relationship Id="rId101" Type="http://schemas.openxmlformats.org/officeDocument/2006/relationships/slide" Target="slides/slide94.xml"/><Relationship Id="rId122" Type="http://schemas.openxmlformats.org/officeDocument/2006/relationships/slide" Target="slides/slide115.xml"/><Relationship Id="rId130" Type="http://schemas.openxmlformats.org/officeDocument/2006/relationships/slide" Target="slides/slide123.xml"/><Relationship Id="rId135" Type="http://schemas.openxmlformats.org/officeDocument/2006/relationships/slide" Target="slides/slide128.xml"/><Relationship Id="rId143" Type="http://schemas.openxmlformats.org/officeDocument/2006/relationships/presProps" Target="presProps.xml"/><Relationship Id="rId148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109" Type="http://schemas.openxmlformats.org/officeDocument/2006/relationships/slide" Target="slides/slide10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6" Type="http://schemas.openxmlformats.org/officeDocument/2006/relationships/slide" Target="slides/slide69.xml"/><Relationship Id="rId97" Type="http://schemas.openxmlformats.org/officeDocument/2006/relationships/slide" Target="slides/slide90.xml"/><Relationship Id="rId104" Type="http://schemas.openxmlformats.org/officeDocument/2006/relationships/slide" Target="slides/slide97.xml"/><Relationship Id="rId120" Type="http://schemas.openxmlformats.org/officeDocument/2006/relationships/slide" Target="slides/slide113.xml"/><Relationship Id="rId125" Type="http://schemas.openxmlformats.org/officeDocument/2006/relationships/slide" Target="slides/slide118.xml"/><Relationship Id="rId141" Type="http://schemas.openxmlformats.org/officeDocument/2006/relationships/handoutMaster" Target="handoutMasters/handoutMaster1.xml"/><Relationship Id="rId146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92" Type="http://schemas.openxmlformats.org/officeDocument/2006/relationships/slide" Target="slides/slide85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4" Type="http://schemas.openxmlformats.org/officeDocument/2006/relationships/slide" Target="slides/slide17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66" Type="http://schemas.openxmlformats.org/officeDocument/2006/relationships/slide" Target="slides/slide59.xml"/><Relationship Id="rId87" Type="http://schemas.openxmlformats.org/officeDocument/2006/relationships/slide" Target="slides/slide80.xml"/><Relationship Id="rId110" Type="http://schemas.openxmlformats.org/officeDocument/2006/relationships/slide" Target="slides/slide103.xml"/><Relationship Id="rId115" Type="http://schemas.openxmlformats.org/officeDocument/2006/relationships/slide" Target="slides/slide108.xml"/><Relationship Id="rId131" Type="http://schemas.openxmlformats.org/officeDocument/2006/relationships/slide" Target="slides/slide124.xml"/><Relationship Id="rId136" Type="http://schemas.openxmlformats.org/officeDocument/2006/relationships/slide" Target="slides/slide129.xml"/><Relationship Id="rId61" Type="http://schemas.openxmlformats.org/officeDocument/2006/relationships/slide" Target="slides/slide54.xml"/><Relationship Id="rId82" Type="http://schemas.openxmlformats.org/officeDocument/2006/relationships/slide" Target="slides/slide75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56" Type="http://schemas.openxmlformats.org/officeDocument/2006/relationships/slide" Target="slides/slide49.xml"/><Relationship Id="rId77" Type="http://schemas.openxmlformats.org/officeDocument/2006/relationships/slide" Target="slides/slide70.xml"/><Relationship Id="rId100" Type="http://schemas.openxmlformats.org/officeDocument/2006/relationships/slide" Target="slides/slide93.xml"/><Relationship Id="rId105" Type="http://schemas.openxmlformats.org/officeDocument/2006/relationships/slide" Target="slides/slide98.xml"/><Relationship Id="rId126" Type="http://schemas.openxmlformats.org/officeDocument/2006/relationships/slide" Target="slides/slide119.xml"/><Relationship Id="rId147" Type="http://schemas.microsoft.com/office/2016/11/relationships/changesInfo" Target="changesInfos/changesInfo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93" Type="http://schemas.openxmlformats.org/officeDocument/2006/relationships/slide" Target="slides/slide86.xml"/><Relationship Id="rId98" Type="http://schemas.openxmlformats.org/officeDocument/2006/relationships/slide" Target="slides/slide91.xml"/><Relationship Id="rId121" Type="http://schemas.openxmlformats.org/officeDocument/2006/relationships/slide" Target="slides/slide114.xml"/><Relationship Id="rId142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 Selway" userId="f68ab23d-c386-4f98-8484-10c15bd069b0" providerId="ADAL" clId="{70DA6B41-14E5-467F-B0B6-3EE66F4F1138}"/>
    <pc:docChg chg="undo redo custSel modSld modMainMaster">
      <pc:chgData name="Matt Selway" userId="f68ab23d-c386-4f98-8484-10c15bd069b0" providerId="ADAL" clId="{70DA6B41-14E5-467F-B0B6-3EE66F4F1138}" dt="2018-11-28T07:58:36.403" v="315"/>
      <pc:docMkLst>
        <pc:docMk/>
      </pc:docMkLst>
      <pc:sldChg chg="addSp delSp modSp addCm modCm">
        <pc:chgData name="Matt Selway" userId="f68ab23d-c386-4f98-8484-10c15bd069b0" providerId="ADAL" clId="{70DA6B41-14E5-467F-B0B6-3EE66F4F1138}" dt="2018-11-28T07:57:52.181" v="312"/>
        <pc:sldMkLst>
          <pc:docMk/>
          <pc:sldMk cId="3730350187" sldId="1483"/>
        </pc:sldMkLst>
        <pc:spChg chg="mod">
          <ac:chgData name="Matt Selway" userId="f68ab23d-c386-4f98-8484-10c15bd069b0" providerId="ADAL" clId="{70DA6B41-14E5-467F-B0B6-3EE66F4F1138}" dt="2018-11-28T07:45:08.982" v="117"/>
          <ac:spMkLst>
            <pc:docMk/>
            <pc:sldMk cId="3730350187" sldId="1483"/>
            <ac:spMk id="3" creationId="{0BD8B906-B1AB-46DB-9C4B-363DA99CA27C}"/>
          </ac:spMkLst>
        </pc:spChg>
        <pc:spChg chg="add del mod">
          <ac:chgData name="Matt Selway" userId="f68ab23d-c386-4f98-8484-10c15bd069b0" providerId="ADAL" clId="{70DA6B41-14E5-467F-B0B6-3EE66F4F1138}" dt="2018-11-28T07:45:08.982" v="117"/>
          <ac:spMkLst>
            <pc:docMk/>
            <pc:sldMk cId="3730350187" sldId="1483"/>
            <ac:spMk id="4" creationId="{247A3482-B5AE-464D-B448-EC83264B3397}"/>
          </ac:spMkLst>
        </pc:spChg>
        <pc:spChg chg="add del mod">
          <ac:chgData name="Matt Selway" userId="f68ab23d-c386-4f98-8484-10c15bd069b0" providerId="ADAL" clId="{70DA6B41-14E5-467F-B0B6-3EE66F4F1138}" dt="2018-11-28T07:45:08.982" v="117"/>
          <ac:spMkLst>
            <pc:docMk/>
            <pc:sldMk cId="3730350187" sldId="1483"/>
            <ac:spMk id="5" creationId="{93BE8A77-83EC-465D-9AF9-108A815FDEA7}"/>
          </ac:spMkLst>
        </pc:spChg>
      </pc:sldChg>
      <pc:sldChg chg="addSp delSp modSp addCm modCm">
        <pc:chgData name="Matt Selway" userId="f68ab23d-c386-4f98-8484-10c15bd069b0" providerId="ADAL" clId="{70DA6B41-14E5-467F-B0B6-3EE66F4F1138}" dt="2018-11-28T07:58:36.403" v="315"/>
        <pc:sldMkLst>
          <pc:docMk/>
          <pc:sldMk cId="2561928989" sldId="1490"/>
        </pc:sldMkLst>
        <pc:spChg chg="add del mod">
          <ac:chgData name="Matt Selway" userId="f68ab23d-c386-4f98-8484-10c15bd069b0" providerId="ADAL" clId="{70DA6B41-14E5-467F-B0B6-3EE66F4F1138}" dt="2018-11-28T07:45:19.062" v="118"/>
          <ac:spMkLst>
            <pc:docMk/>
            <pc:sldMk cId="2561928989" sldId="1490"/>
            <ac:spMk id="2" creationId="{D5A266E6-46E0-41FC-9D29-01D428A4BDD6}"/>
          </ac:spMkLst>
        </pc:spChg>
        <pc:spChg chg="add del mod">
          <ac:chgData name="Matt Selway" userId="f68ab23d-c386-4f98-8484-10c15bd069b0" providerId="ADAL" clId="{70DA6B41-14E5-467F-B0B6-3EE66F4F1138}" dt="2018-11-28T07:45:19.062" v="118"/>
          <ac:spMkLst>
            <pc:docMk/>
            <pc:sldMk cId="2561928989" sldId="1490"/>
            <ac:spMk id="4" creationId="{07048536-92A2-4DED-8BEC-41293A16B2DC}"/>
          </ac:spMkLst>
        </pc:spChg>
        <pc:spChg chg="add del mod">
          <ac:chgData name="Matt Selway" userId="f68ab23d-c386-4f98-8484-10c15bd069b0" providerId="ADAL" clId="{70DA6B41-14E5-467F-B0B6-3EE66F4F1138}" dt="2018-11-28T07:45:19.062" v="118"/>
          <ac:spMkLst>
            <pc:docMk/>
            <pc:sldMk cId="2561928989" sldId="1490"/>
            <ac:spMk id="5" creationId="{B4045424-0E41-41CE-86C6-D64F8F53CA13}"/>
          </ac:spMkLst>
        </pc:spChg>
      </pc:sldChg>
      <pc:sldChg chg="modSp">
        <pc:chgData name="Matt Selway" userId="f68ab23d-c386-4f98-8484-10c15bd069b0" providerId="ADAL" clId="{70DA6B41-14E5-467F-B0B6-3EE66F4F1138}" dt="2018-11-28T07:24:54.245" v="27" actId="27636"/>
        <pc:sldMkLst>
          <pc:docMk/>
          <pc:sldMk cId="650629512" sldId="1500"/>
        </pc:sldMkLst>
        <pc:spChg chg="mod">
          <ac:chgData name="Matt Selway" userId="f68ab23d-c386-4f98-8484-10c15bd069b0" providerId="ADAL" clId="{70DA6B41-14E5-467F-B0B6-3EE66F4F1138}" dt="2018-11-28T07:24:54.245" v="27" actId="27636"/>
          <ac:spMkLst>
            <pc:docMk/>
            <pc:sldMk cId="650629512" sldId="1500"/>
            <ac:spMk id="4" creationId="{00000000-0000-0000-0000-000000000000}"/>
          </ac:spMkLst>
        </pc:spChg>
      </pc:sldChg>
      <pc:sldChg chg="addSp delSp modSp">
        <pc:chgData name="Matt Selway" userId="f68ab23d-c386-4f98-8484-10c15bd069b0" providerId="ADAL" clId="{70DA6B41-14E5-467F-B0B6-3EE66F4F1138}" dt="2018-11-28T07:45:27.221" v="122"/>
        <pc:sldMkLst>
          <pc:docMk/>
          <pc:sldMk cId="3712577154" sldId="1562"/>
        </pc:sldMkLst>
        <pc:spChg chg="add del mod">
          <ac:chgData name="Matt Selway" userId="f68ab23d-c386-4f98-8484-10c15bd069b0" providerId="ADAL" clId="{70DA6B41-14E5-467F-B0B6-3EE66F4F1138}" dt="2018-11-28T07:44:38.885" v="105"/>
          <ac:spMkLst>
            <pc:docMk/>
            <pc:sldMk cId="3712577154" sldId="1562"/>
            <ac:spMk id="2" creationId="{B762B4A7-60D4-4169-B372-BFC9B7FE2C4C}"/>
          </ac:spMkLst>
        </pc:spChg>
        <pc:spChg chg="add del mod">
          <ac:chgData name="Matt Selway" userId="f68ab23d-c386-4f98-8484-10c15bd069b0" providerId="ADAL" clId="{70DA6B41-14E5-467F-B0B6-3EE66F4F1138}" dt="2018-11-28T07:44:38.885" v="105"/>
          <ac:spMkLst>
            <pc:docMk/>
            <pc:sldMk cId="3712577154" sldId="1562"/>
            <ac:spMk id="4" creationId="{8FAA159D-6C6A-4877-84BA-720C9089DF1B}"/>
          </ac:spMkLst>
        </pc:spChg>
        <pc:spChg chg="add del mod">
          <ac:chgData name="Matt Selway" userId="f68ab23d-c386-4f98-8484-10c15bd069b0" providerId="ADAL" clId="{70DA6B41-14E5-467F-B0B6-3EE66F4F1138}" dt="2018-11-28T07:45:27.221" v="122"/>
          <ac:spMkLst>
            <pc:docMk/>
            <pc:sldMk cId="3712577154" sldId="1562"/>
            <ac:spMk id="5" creationId="{E2438A60-1A32-411C-ABCC-49DDC6D53591}"/>
          </ac:spMkLst>
        </pc:spChg>
        <pc:spChg chg="mod">
          <ac:chgData name="Matt Selway" userId="f68ab23d-c386-4f98-8484-10c15bd069b0" providerId="ADAL" clId="{70DA6B41-14E5-467F-B0B6-3EE66F4F1138}" dt="2018-11-28T07:45:27.221" v="122"/>
          <ac:spMkLst>
            <pc:docMk/>
            <pc:sldMk cId="3712577154" sldId="1562"/>
            <ac:spMk id="6" creationId="{8D6212CA-5A12-4611-B948-FBFC2C54E4B5}"/>
          </ac:spMkLst>
        </pc:spChg>
        <pc:spChg chg="add del mod">
          <ac:chgData name="Matt Selway" userId="f68ab23d-c386-4f98-8484-10c15bd069b0" providerId="ADAL" clId="{70DA6B41-14E5-467F-B0B6-3EE66F4F1138}" dt="2018-11-28T07:45:27.221" v="122"/>
          <ac:spMkLst>
            <pc:docMk/>
            <pc:sldMk cId="3712577154" sldId="1562"/>
            <ac:spMk id="7" creationId="{5EA94528-AB6B-4CB9-A666-5F3266A5A277}"/>
          </ac:spMkLst>
        </pc:spChg>
      </pc:sldChg>
      <pc:sldChg chg="modSp">
        <pc:chgData name="Matt Selway" userId="f68ab23d-c386-4f98-8484-10c15bd069b0" providerId="ADAL" clId="{70DA6B41-14E5-467F-B0B6-3EE66F4F1138}" dt="2018-11-28T07:46:06.072" v="123" actId="1076"/>
        <pc:sldMkLst>
          <pc:docMk/>
          <pc:sldMk cId="3687454666" sldId="1563"/>
        </pc:sldMkLst>
        <pc:spChg chg="mod">
          <ac:chgData name="Matt Selway" userId="f68ab23d-c386-4f98-8484-10c15bd069b0" providerId="ADAL" clId="{70DA6B41-14E5-467F-B0B6-3EE66F4F1138}" dt="2018-11-28T07:46:06.072" v="123" actId="1076"/>
          <ac:spMkLst>
            <pc:docMk/>
            <pc:sldMk cId="3687454666" sldId="1563"/>
            <ac:spMk id="2" creationId="{EAEBFDD5-282D-47E8-8CF1-FCB28DAF8474}"/>
          </ac:spMkLst>
        </pc:spChg>
        <pc:spChg chg="mod">
          <ac:chgData name="Matt Selway" userId="f68ab23d-c386-4f98-8484-10c15bd069b0" providerId="ADAL" clId="{70DA6B41-14E5-467F-B0B6-3EE66F4F1138}" dt="2018-11-28T07:46:06.072" v="123" actId="1076"/>
          <ac:spMkLst>
            <pc:docMk/>
            <pc:sldMk cId="3687454666" sldId="1563"/>
            <ac:spMk id="3" creationId="{E96B1254-87AA-4AED-9AD3-E8707F509A8D}"/>
          </ac:spMkLst>
        </pc:spChg>
      </pc:sldChg>
      <pc:sldChg chg="addSp delSp modSp addCm modCm">
        <pc:chgData name="Matt Selway" userId="f68ab23d-c386-4f98-8484-10c15bd069b0" providerId="ADAL" clId="{70DA6B41-14E5-467F-B0B6-3EE66F4F1138}" dt="2018-11-28T07:49:10.562" v="139"/>
        <pc:sldMkLst>
          <pc:docMk/>
          <pc:sldMk cId="191195905" sldId="1579"/>
        </pc:sldMkLst>
        <pc:spChg chg="add del mod">
          <ac:chgData name="Matt Selway" userId="f68ab23d-c386-4f98-8484-10c15bd069b0" providerId="ADAL" clId="{70DA6B41-14E5-467F-B0B6-3EE66F4F1138}" dt="2018-11-28T07:47:57.095" v="128"/>
          <ac:spMkLst>
            <pc:docMk/>
            <pc:sldMk cId="191195905" sldId="1579"/>
            <ac:spMk id="2" creationId="{A3AFD374-5806-4671-9C7A-036A90F28BD3}"/>
          </ac:spMkLst>
        </pc:spChg>
        <pc:spChg chg="mod">
          <ac:chgData name="Matt Selway" userId="f68ab23d-c386-4f98-8484-10c15bd069b0" providerId="ADAL" clId="{70DA6B41-14E5-467F-B0B6-3EE66F4F1138}" dt="2018-11-28T07:48:16.500" v="137" actId="20577"/>
          <ac:spMkLst>
            <pc:docMk/>
            <pc:sldMk cId="191195905" sldId="1579"/>
            <ac:spMk id="5" creationId="{00000000-0000-0000-0000-000000000000}"/>
          </ac:spMkLst>
        </pc:spChg>
      </pc:sldChg>
      <pc:sldChg chg="modSp">
        <pc:chgData name="Matt Selway" userId="f68ab23d-c386-4f98-8484-10c15bd069b0" providerId="ADAL" clId="{70DA6B41-14E5-467F-B0B6-3EE66F4F1138}" dt="2018-11-28T07:49:47.052" v="143" actId="14100"/>
        <pc:sldMkLst>
          <pc:docMk/>
          <pc:sldMk cId="2296738529" sldId="1584"/>
        </pc:sldMkLst>
        <pc:spChg chg="mod">
          <ac:chgData name="Matt Selway" userId="f68ab23d-c386-4f98-8484-10c15bd069b0" providerId="ADAL" clId="{70DA6B41-14E5-467F-B0B6-3EE66F4F1138}" dt="2018-11-28T07:49:47.052" v="143" actId="14100"/>
          <ac:spMkLst>
            <pc:docMk/>
            <pc:sldMk cId="2296738529" sldId="1584"/>
            <ac:spMk id="19" creationId="{00000000-0000-0000-0000-000000000000}"/>
          </ac:spMkLst>
        </pc:spChg>
        <pc:cxnChg chg="mod">
          <ac:chgData name="Matt Selway" userId="f68ab23d-c386-4f98-8484-10c15bd069b0" providerId="ADAL" clId="{70DA6B41-14E5-467F-B0B6-3EE66F4F1138}" dt="2018-11-28T07:49:47.052" v="143" actId="14100"/>
          <ac:cxnSpMkLst>
            <pc:docMk/>
            <pc:sldMk cId="2296738529" sldId="1584"/>
            <ac:cxnSpMk id="23" creationId="{00000000-0000-0000-0000-000000000000}"/>
          </ac:cxnSpMkLst>
        </pc:cxnChg>
        <pc:cxnChg chg="mod">
          <ac:chgData name="Matt Selway" userId="f68ab23d-c386-4f98-8484-10c15bd069b0" providerId="ADAL" clId="{70DA6B41-14E5-467F-B0B6-3EE66F4F1138}" dt="2018-11-28T07:49:47.052" v="143" actId="14100"/>
          <ac:cxnSpMkLst>
            <pc:docMk/>
            <pc:sldMk cId="2296738529" sldId="1584"/>
            <ac:cxnSpMk id="35" creationId="{00000000-0000-0000-0000-000000000000}"/>
          </ac:cxnSpMkLst>
        </pc:cxnChg>
      </pc:sldChg>
      <pc:sldChg chg="addSp delSp modSp">
        <pc:chgData name="Matt Selway" userId="f68ab23d-c386-4f98-8484-10c15bd069b0" providerId="ADAL" clId="{70DA6B41-14E5-467F-B0B6-3EE66F4F1138}" dt="2018-11-28T07:52:34.642" v="216" actId="1076"/>
        <pc:sldMkLst>
          <pc:docMk/>
          <pc:sldMk cId="730970591" sldId="1594"/>
        </pc:sldMkLst>
        <pc:spChg chg="add del mod">
          <ac:chgData name="Matt Selway" userId="f68ab23d-c386-4f98-8484-10c15bd069b0" providerId="ADAL" clId="{70DA6B41-14E5-467F-B0B6-3EE66F4F1138}" dt="2018-11-28T07:50:16.262" v="145"/>
          <ac:spMkLst>
            <pc:docMk/>
            <pc:sldMk cId="730970591" sldId="1594"/>
            <ac:spMk id="3" creationId="{982148A5-C023-4873-9556-DA315A7CBB10}"/>
          </ac:spMkLst>
        </pc:spChg>
        <pc:spChg chg="add del">
          <ac:chgData name="Matt Selway" userId="f68ab23d-c386-4f98-8484-10c15bd069b0" providerId="ADAL" clId="{70DA6B41-14E5-467F-B0B6-3EE66F4F1138}" dt="2018-11-28T07:52:05.135" v="203" actId="478"/>
          <ac:spMkLst>
            <pc:docMk/>
            <pc:sldMk cId="730970591" sldId="1594"/>
            <ac:spMk id="4" creationId="{80285691-14EA-4EB4-A154-1EE8D3CF01B1}"/>
          </ac:spMkLst>
        </pc:spChg>
        <pc:spChg chg="add mod">
          <ac:chgData name="Matt Selway" userId="f68ab23d-c386-4f98-8484-10c15bd069b0" providerId="ADAL" clId="{70DA6B41-14E5-467F-B0B6-3EE66F4F1138}" dt="2018-11-28T07:52:34.642" v="216" actId="1076"/>
          <ac:spMkLst>
            <pc:docMk/>
            <pc:sldMk cId="730970591" sldId="1594"/>
            <ac:spMk id="5" creationId="{7080BAC2-8F0C-448D-B276-A3D7238A55CE}"/>
          </ac:spMkLst>
        </pc:spChg>
        <pc:spChg chg="add del mod">
          <ac:chgData name="Matt Selway" userId="f68ab23d-c386-4f98-8484-10c15bd069b0" providerId="ADAL" clId="{70DA6B41-14E5-467F-B0B6-3EE66F4F1138}" dt="2018-11-28T07:52:05.353" v="204" actId="478"/>
          <ac:spMkLst>
            <pc:docMk/>
            <pc:sldMk cId="730970591" sldId="1594"/>
            <ac:spMk id="6" creationId="{A581E8BF-B909-4CEB-A5A9-58B31684EFE6}"/>
          </ac:spMkLst>
        </pc:spChg>
      </pc:sldChg>
      <pc:sldChg chg="addSp delSp modSp">
        <pc:chgData name="Matt Selway" userId="f68ab23d-c386-4f98-8484-10c15bd069b0" providerId="ADAL" clId="{70DA6B41-14E5-467F-B0B6-3EE66F4F1138}" dt="2018-11-28T07:34:29.682" v="98" actId="478"/>
        <pc:sldMkLst>
          <pc:docMk/>
          <pc:sldMk cId="1707262627" sldId="1603"/>
        </pc:sldMkLst>
        <pc:spChg chg="add del mod">
          <ac:chgData name="Matt Selway" userId="f68ab23d-c386-4f98-8484-10c15bd069b0" providerId="ADAL" clId="{70DA6B41-14E5-467F-B0B6-3EE66F4F1138}" dt="2018-11-28T07:33:32.463" v="78" actId="478"/>
          <ac:spMkLst>
            <pc:docMk/>
            <pc:sldMk cId="1707262627" sldId="1603"/>
            <ac:spMk id="4" creationId="{B966B7C0-FDA8-4CD9-B85A-56202CD03DEE}"/>
          </ac:spMkLst>
        </pc:spChg>
        <pc:spChg chg="add del mod">
          <ac:chgData name="Matt Selway" userId="f68ab23d-c386-4f98-8484-10c15bd069b0" providerId="ADAL" clId="{70DA6B41-14E5-467F-B0B6-3EE66F4F1138}" dt="2018-11-28T07:34:29.682" v="98" actId="478"/>
          <ac:spMkLst>
            <pc:docMk/>
            <pc:sldMk cId="1707262627" sldId="1603"/>
            <ac:spMk id="5" creationId="{414DDF98-8036-4EC3-AABC-2E89B9AD8BFA}"/>
          </ac:spMkLst>
        </pc:spChg>
      </pc:sldChg>
      <pc:sldChg chg="delSp">
        <pc:chgData name="Matt Selway" userId="f68ab23d-c386-4f98-8484-10c15bd069b0" providerId="ADAL" clId="{70DA6B41-14E5-467F-B0B6-3EE66F4F1138}" dt="2018-11-28T07:20:46.612" v="0" actId="478"/>
        <pc:sldMkLst>
          <pc:docMk/>
          <pc:sldMk cId="1768654084" sldId="1608"/>
        </pc:sldMkLst>
        <pc:spChg chg="del">
          <ac:chgData name="Matt Selway" userId="f68ab23d-c386-4f98-8484-10c15bd069b0" providerId="ADAL" clId="{70DA6B41-14E5-467F-B0B6-3EE66F4F1138}" dt="2018-11-28T07:20:46.612" v="0" actId="478"/>
          <ac:spMkLst>
            <pc:docMk/>
            <pc:sldMk cId="1768654084" sldId="1608"/>
            <ac:spMk id="44" creationId="{00000000-0000-0000-0000-000000000000}"/>
          </ac:spMkLst>
        </pc:spChg>
      </pc:sldChg>
      <pc:sldChg chg="addSp delSp modSp">
        <pc:chgData name="Matt Selway" userId="f68ab23d-c386-4f98-8484-10c15bd069b0" providerId="ADAL" clId="{70DA6B41-14E5-467F-B0B6-3EE66F4F1138}" dt="2018-11-28T07:53:15.261" v="220"/>
        <pc:sldMkLst>
          <pc:docMk/>
          <pc:sldMk cId="3647404926" sldId="1625"/>
        </pc:sldMkLst>
        <pc:spChg chg="add del mod">
          <ac:chgData name="Matt Selway" userId="f68ab23d-c386-4f98-8484-10c15bd069b0" providerId="ADAL" clId="{70DA6B41-14E5-467F-B0B6-3EE66F4F1138}" dt="2018-11-28T07:53:11.784" v="218"/>
          <ac:spMkLst>
            <pc:docMk/>
            <pc:sldMk cId="3647404926" sldId="1625"/>
            <ac:spMk id="3" creationId="{968DDA17-7A30-4FD9-8E32-B6A11AEBFD1D}"/>
          </ac:spMkLst>
        </pc:spChg>
        <pc:spChg chg="add del mod">
          <ac:chgData name="Matt Selway" userId="f68ab23d-c386-4f98-8484-10c15bd069b0" providerId="ADAL" clId="{70DA6B41-14E5-467F-B0B6-3EE66F4F1138}" dt="2018-11-28T07:53:15.261" v="220"/>
          <ac:spMkLst>
            <pc:docMk/>
            <pc:sldMk cId="3647404926" sldId="1625"/>
            <ac:spMk id="9" creationId="{6FAE38A9-C22B-4927-B3CA-B9C867F96CCA}"/>
          </ac:spMkLst>
        </pc:spChg>
        <pc:spChg chg="add del mod">
          <ac:chgData name="Matt Selway" userId="f68ab23d-c386-4f98-8484-10c15bd069b0" providerId="ADAL" clId="{70DA6B41-14E5-467F-B0B6-3EE66F4F1138}" dt="2018-11-28T07:53:15.261" v="220"/>
          <ac:spMkLst>
            <pc:docMk/>
            <pc:sldMk cId="3647404926" sldId="1625"/>
            <ac:spMk id="10" creationId="{6B8B8035-0B8B-4CF4-B370-232F0F382316}"/>
          </ac:spMkLst>
        </pc:spChg>
        <pc:spChg chg="add del mod">
          <ac:chgData name="Matt Selway" userId="f68ab23d-c386-4f98-8484-10c15bd069b0" providerId="ADAL" clId="{70DA6B41-14E5-467F-B0B6-3EE66F4F1138}" dt="2018-11-28T07:53:15.261" v="220"/>
          <ac:spMkLst>
            <pc:docMk/>
            <pc:sldMk cId="3647404926" sldId="1625"/>
            <ac:spMk id="11" creationId="{F8CD4536-7920-40CA-8CB0-DBBBD0033246}"/>
          </ac:spMkLst>
        </pc:spChg>
      </pc:sldChg>
      <pc:sldChg chg="addSp delSp modSp modAnim">
        <pc:chgData name="Matt Selway" userId="f68ab23d-c386-4f98-8484-10c15bd069b0" providerId="ADAL" clId="{70DA6B41-14E5-467F-B0B6-3EE66F4F1138}" dt="2018-11-28T07:55:57.501" v="285" actId="478"/>
        <pc:sldMkLst>
          <pc:docMk/>
          <pc:sldMk cId="3257774082" sldId="1627"/>
        </pc:sldMkLst>
        <pc:spChg chg="add mod">
          <ac:chgData name="Matt Selway" userId="f68ab23d-c386-4f98-8484-10c15bd069b0" providerId="ADAL" clId="{70DA6B41-14E5-467F-B0B6-3EE66F4F1138}" dt="2018-11-28T07:55:52.855" v="284" actId="27636"/>
          <ac:spMkLst>
            <pc:docMk/>
            <pc:sldMk cId="3257774082" sldId="1627"/>
            <ac:spMk id="2" creationId="{9A327CE5-2E95-4A75-A4ED-22A81A42F8FE}"/>
          </ac:spMkLst>
        </pc:spChg>
        <pc:spChg chg="add del mod">
          <ac:chgData name="Matt Selway" userId="f68ab23d-c386-4f98-8484-10c15bd069b0" providerId="ADAL" clId="{70DA6B41-14E5-467F-B0B6-3EE66F4F1138}" dt="2018-11-28T07:53:59.912" v="223" actId="478"/>
          <ac:spMkLst>
            <pc:docMk/>
            <pc:sldMk cId="3257774082" sldId="1627"/>
            <ac:spMk id="3" creationId="{AF96A24A-0033-4216-B822-748EA80AAE24}"/>
          </ac:spMkLst>
        </pc:spChg>
        <pc:spChg chg="add del mod">
          <ac:chgData name="Matt Selway" userId="f68ab23d-c386-4f98-8484-10c15bd069b0" providerId="ADAL" clId="{70DA6B41-14E5-467F-B0B6-3EE66F4F1138}" dt="2018-11-28T07:55:14.895" v="262"/>
          <ac:spMkLst>
            <pc:docMk/>
            <pc:sldMk cId="3257774082" sldId="1627"/>
            <ac:spMk id="4" creationId="{7692DC5F-0A2C-42B6-A322-5E8CEDEEF803}"/>
          </ac:spMkLst>
        </pc:spChg>
        <pc:spChg chg="add del mod">
          <ac:chgData name="Matt Selway" userId="f68ab23d-c386-4f98-8484-10c15bd069b0" providerId="ADAL" clId="{70DA6B41-14E5-467F-B0B6-3EE66F4F1138}" dt="2018-11-28T07:55:14.895" v="262"/>
          <ac:spMkLst>
            <pc:docMk/>
            <pc:sldMk cId="3257774082" sldId="1627"/>
            <ac:spMk id="5" creationId="{D15CCB3D-2BE9-4371-835E-F8EC09805DA7}"/>
          </ac:spMkLst>
        </pc:spChg>
        <pc:spChg chg="add del mod">
          <ac:chgData name="Matt Selway" userId="f68ab23d-c386-4f98-8484-10c15bd069b0" providerId="ADAL" clId="{70DA6B41-14E5-467F-B0B6-3EE66F4F1138}" dt="2018-11-28T07:55:14.895" v="262"/>
          <ac:spMkLst>
            <pc:docMk/>
            <pc:sldMk cId="3257774082" sldId="1627"/>
            <ac:spMk id="6" creationId="{96A273A5-400D-4975-BD65-AEE69AE24F0C}"/>
          </ac:spMkLst>
        </pc:spChg>
        <pc:spChg chg="add del mod">
          <ac:chgData name="Matt Selway" userId="f68ab23d-c386-4f98-8484-10c15bd069b0" providerId="ADAL" clId="{70DA6B41-14E5-467F-B0B6-3EE66F4F1138}" dt="2018-11-28T07:55:14.534" v="261"/>
          <ac:spMkLst>
            <pc:docMk/>
            <pc:sldMk cId="3257774082" sldId="1627"/>
            <ac:spMk id="7" creationId="{58D4188C-02AA-42F0-A43E-697191161509}"/>
          </ac:spMkLst>
        </pc:spChg>
        <pc:spChg chg="add del mod">
          <ac:chgData name="Matt Selway" userId="f68ab23d-c386-4f98-8484-10c15bd069b0" providerId="ADAL" clId="{70DA6B41-14E5-467F-B0B6-3EE66F4F1138}" dt="2018-11-28T07:55:14.534" v="261"/>
          <ac:spMkLst>
            <pc:docMk/>
            <pc:sldMk cId="3257774082" sldId="1627"/>
            <ac:spMk id="8" creationId="{0E4B22E1-4E9C-4527-951A-5E02EE06B8E5}"/>
          </ac:spMkLst>
        </pc:spChg>
        <pc:spChg chg="add del mod">
          <ac:chgData name="Matt Selway" userId="f68ab23d-c386-4f98-8484-10c15bd069b0" providerId="ADAL" clId="{70DA6B41-14E5-467F-B0B6-3EE66F4F1138}" dt="2018-11-28T07:55:14.534" v="261"/>
          <ac:spMkLst>
            <pc:docMk/>
            <pc:sldMk cId="3257774082" sldId="1627"/>
            <ac:spMk id="9" creationId="{B6D83454-9C8D-493B-AFC3-36E46016CC20}"/>
          </ac:spMkLst>
        </pc:spChg>
        <pc:spChg chg="add del mod">
          <ac:chgData name="Matt Selway" userId="f68ab23d-c386-4f98-8484-10c15bd069b0" providerId="ADAL" clId="{70DA6B41-14E5-467F-B0B6-3EE66F4F1138}" dt="2018-11-28T07:55:14.534" v="261"/>
          <ac:spMkLst>
            <pc:docMk/>
            <pc:sldMk cId="3257774082" sldId="1627"/>
            <ac:spMk id="11" creationId="{3D0D28E1-CAC7-41AA-8268-6405A485A702}"/>
          </ac:spMkLst>
        </pc:spChg>
        <pc:spChg chg="add del mod">
          <ac:chgData name="Matt Selway" userId="f68ab23d-c386-4f98-8484-10c15bd069b0" providerId="ADAL" clId="{70DA6B41-14E5-467F-B0B6-3EE66F4F1138}" dt="2018-11-28T07:55:14.534" v="261"/>
          <ac:spMkLst>
            <pc:docMk/>
            <pc:sldMk cId="3257774082" sldId="1627"/>
            <ac:spMk id="12" creationId="{5C7C246D-A076-4BDB-BFB5-E04D42FAF21A}"/>
          </ac:spMkLst>
        </pc:spChg>
        <pc:spChg chg="add del mod">
          <ac:chgData name="Matt Selway" userId="f68ab23d-c386-4f98-8484-10c15bd069b0" providerId="ADAL" clId="{70DA6B41-14E5-467F-B0B6-3EE66F4F1138}" dt="2018-11-28T07:55:24.471" v="264"/>
          <ac:spMkLst>
            <pc:docMk/>
            <pc:sldMk cId="3257774082" sldId="1627"/>
            <ac:spMk id="13" creationId="{A2AECC78-078F-4967-9F50-2FBDD2BD8A57}"/>
          </ac:spMkLst>
        </pc:spChg>
        <pc:spChg chg="add del mod">
          <ac:chgData name="Matt Selway" userId="f68ab23d-c386-4f98-8484-10c15bd069b0" providerId="ADAL" clId="{70DA6B41-14E5-467F-B0B6-3EE66F4F1138}" dt="2018-11-28T07:55:24.471" v="264"/>
          <ac:spMkLst>
            <pc:docMk/>
            <pc:sldMk cId="3257774082" sldId="1627"/>
            <ac:spMk id="14" creationId="{68E266DB-188D-47E4-BEBC-BC70129441A8}"/>
          </ac:spMkLst>
        </pc:spChg>
        <pc:spChg chg="add del mod">
          <ac:chgData name="Matt Selway" userId="f68ab23d-c386-4f98-8484-10c15bd069b0" providerId="ADAL" clId="{70DA6B41-14E5-467F-B0B6-3EE66F4F1138}" dt="2018-11-28T07:55:24.471" v="264"/>
          <ac:spMkLst>
            <pc:docMk/>
            <pc:sldMk cId="3257774082" sldId="1627"/>
            <ac:spMk id="15" creationId="{7FCD8361-3D9F-412F-8E7B-2030DD14EC8A}"/>
          </ac:spMkLst>
        </pc:spChg>
        <pc:spChg chg="add del mod">
          <ac:chgData name="Matt Selway" userId="f68ab23d-c386-4f98-8484-10c15bd069b0" providerId="ADAL" clId="{70DA6B41-14E5-467F-B0B6-3EE66F4F1138}" dt="2018-11-28T07:55:57.501" v="285" actId="478"/>
          <ac:spMkLst>
            <pc:docMk/>
            <pc:sldMk cId="3257774082" sldId="1627"/>
            <ac:spMk id="16" creationId="{E78C47C7-1EBC-4206-80D1-896D45AB670D}"/>
          </ac:spMkLst>
        </pc:spChg>
        <pc:spChg chg="add del mod">
          <ac:chgData name="Matt Selway" userId="f68ab23d-c386-4f98-8484-10c15bd069b0" providerId="ADAL" clId="{70DA6B41-14E5-467F-B0B6-3EE66F4F1138}" dt="2018-11-28T07:54:56.711" v="254" actId="478"/>
          <ac:spMkLst>
            <pc:docMk/>
            <pc:sldMk cId="3257774082" sldId="1627"/>
            <ac:spMk id="98" creationId="{0BC35F7D-5ABF-44A8-B8AF-AB0420FDE1A5}"/>
          </ac:spMkLst>
        </pc:spChg>
        <pc:spChg chg="mod">
          <ac:chgData name="Matt Selway" userId="f68ab23d-c386-4f98-8484-10c15bd069b0" providerId="ADAL" clId="{70DA6B41-14E5-467F-B0B6-3EE66F4F1138}" dt="2018-11-28T07:24:50.192" v="20" actId="1076"/>
          <ac:spMkLst>
            <pc:docMk/>
            <pc:sldMk cId="3257774082" sldId="1627"/>
            <ac:spMk id="129" creationId="{95A13709-358C-4EAF-B3DE-4481DA42D00F}"/>
          </ac:spMkLst>
        </pc:spChg>
      </pc:sldChg>
      <pc:sldChg chg="addSp delSp modSp">
        <pc:chgData name="Matt Selway" userId="f68ab23d-c386-4f98-8484-10c15bd069b0" providerId="ADAL" clId="{70DA6B41-14E5-467F-B0B6-3EE66F4F1138}" dt="2018-11-28T07:56:49.551" v="306"/>
        <pc:sldMkLst>
          <pc:docMk/>
          <pc:sldMk cId="2177223869" sldId="1628"/>
        </pc:sldMkLst>
        <pc:spChg chg="mod">
          <ac:chgData name="Matt Selway" userId="f68ab23d-c386-4f98-8484-10c15bd069b0" providerId="ADAL" clId="{70DA6B41-14E5-467F-B0B6-3EE66F4F1138}" dt="2018-11-28T07:56:49.551" v="306"/>
          <ac:spMkLst>
            <pc:docMk/>
            <pc:sldMk cId="2177223869" sldId="1628"/>
            <ac:spMk id="2" creationId="{00000000-0000-0000-0000-000000000000}"/>
          </ac:spMkLst>
        </pc:spChg>
        <pc:spChg chg="add del mod">
          <ac:chgData name="Matt Selway" userId="f68ab23d-c386-4f98-8484-10c15bd069b0" providerId="ADAL" clId="{70DA6B41-14E5-467F-B0B6-3EE66F4F1138}" dt="2018-11-28T07:56:12.081" v="289"/>
          <ac:spMkLst>
            <pc:docMk/>
            <pc:sldMk cId="2177223869" sldId="1628"/>
            <ac:spMk id="3" creationId="{0F80FAE3-E860-466B-9DBE-3C37ECE711AE}"/>
          </ac:spMkLst>
        </pc:spChg>
        <pc:spChg chg="add del mod">
          <ac:chgData name="Matt Selway" userId="f68ab23d-c386-4f98-8484-10c15bd069b0" providerId="ADAL" clId="{70DA6B41-14E5-467F-B0B6-3EE66F4F1138}" dt="2018-11-28T07:56:12.081" v="289"/>
          <ac:spMkLst>
            <pc:docMk/>
            <pc:sldMk cId="2177223869" sldId="1628"/>
            <ac:spMk id="5" creationId="{3BC9E4C8-0996-428D-AF55-8F974ED50C9B}"/>
          </ac:spMkLst>
        </pc:spChg>
        <pc:spChg chg="add del mod">
          <ac:chgData name="Matt Selway" userId="f68ab23d-c386-4f98-8484-10c15bd069b0" providerId="ADAL" clId="{70DA6B41-14E5-467F-B0B6-3EE66F4F1138}" dt="2018-11-28T07:56:49.551" v="306"/>
          <ac:spMkLst>
            <pc:docMk/>
            <pc:sldMk cId="2177223869" sldId="1628"/>
            <ac:spMk id="6" creationId="{851FFFA5-4284-4809-92BE-2903560D421C}"/>
          </ac:spMkLst>
        </pc:spChg>
        <pc:spChg chg="add del mod">
          <ac:chgData name="Matt Selway" userId="f68ab23d-c386-4f98-8484-10c15bd069b0" providerId="ADAL" clId="{70DA6B41-14E5-467F-B0B6-3EE66F4F1138}" dt="2018-11-28T07:56:49.551" v="306"/>
          <ac:spMkLst>
            <pc:docMk/>
            <pc:sldMk cId="2177223869" sldId="1628"/>
            <ac:spMk id="7" creationId="{87F8FA72-6D8F-4181-910B-51CA6261C02C}"/>
          </ac:spMkLst>
        </pc:spChg>
        <pc:spChg chg="add del mod">
          <ac:chgData name="Matt Selway" userId="f68ab23d-c386-4f98-8484-10c15bd069b0" providerId="ADAL" clId="{70DA6B41-14E5-467F-B0B6-3EE66F4F1138}" dt="2018-11-28T07:56:48.831" v="304" actId="478"/>
          <ac:spMkLst>
            <pc:docMk/>
            <pc:sldMk cId="2177223869" sldId="1628"/>
            <ac:spMk id="131" creationId="{00000000-0000-0000-0000-000000000000}"/>
          </ac:spMkLst>
        </pc:spChg>
      </pc:sldChg>
      <pc:sldChg chg="addSp delSp modSp">
        <pc:chgData name="Matt Selway" userId="f68ab23d-c386-4f98-8484-10c15bd069b0" providerId="ADAL" clId="{70DA6B41-14E5-467F-B0B6-3EE66F4F1138}" dt="2018-11-28T07:25:20.022" v="42" actId="1076"/>
        <pc:sldMkLst>
          <pc:docMk/>
          <pc:sldMk cId="884394070" sldId="1631"/>
        </pc:sldMkLst>
        <pc:spChg chg="mod">
          <ac:chgData name="Matt Selway" userId="f68ab23d-c386-4f98-8484-10c15bd069b0" providerId="ADAL" clId="{70DA6B41-14E5-467F-B0B6-3EE66F4F1138}" dt="2018-11-28T07:25:20.022" v="42" actId="1076"/>
          <ac:spMkLst>
            <pc:docMk/>
            <pc:sldMk cId="884394070" sldId="1631"/>
            <ac:spMk id="5" creationId="{00000000-0000-0000-0000-000000000000}"/>
          </ac:spMkLst>
        </pc:spChg>
        <pc:spChg chg="add del mod">
          <ac:chgData name="Matt Selway" userId="f68ab23d-c386-4f98-8484-10c15bd069b0" providerId="ADAL" clId="{70DA6B41-14E5-467F-B0B6-3EE66F4F1138}" dt="2018-11-28T07:24:57.612" v="28" actId="478"/>
          <ac:spMkLst>
            <pc:docMk/>
            <pc:sldMk cId="884394070" sldId="1631"/>
            <ac:spMk id="170" creationId="{00000000-0000-0000-0000-000000000000}"/>
          </ac:spMkLst>
        </pc:spChg>
      </pc:sldChg>
      <pc:sldChg chg="addSp delSp modSp">
        <pc:chgData name="Matt Selway" userId="f68ab23d-c386-4f98-8484-10c15bd069b0" providerId="ADAL" clId="{70DA6B41-14E5-467F-B0B6-3EE66F4F1138}" dt="2018-11-28T07:56:50.835" v="310"/>
        <pc:sldMkLst>
          <pc:docMk/>
          <pc:sldMk cId="4175434542" sldId="1654"/>
        </pc:sldMkLst>
        <pc:spChg chg="mod">
          <ac:chgData name="Matt Selway" userId="f68ab23d-c386-4f98-8484-10c15bd069b0" providerId="ADAL" clId="{70DA6B41-14E5-467F-B0B6-3EE66F4F1138}" dt="2018-11-28T07:56:50.835" v="310"/>
          <ac:spMkLst>
            <pc:docMk/>
            <pc:sldMk cId="4175434542" sldId="1654"/>
            <ac:spMk id="2" creationId="{2FD815D6-6DFB-4E84-99E6-05608FBBE384}"/>
          </ac:spMkLst>
        </pc:spChg>
        <pc:spChg chg="mod">
          <ac:chgData name="Matt Selway" userId="f68ab23d-c386-4f98-8484-10c15bd069b0" providerId="ADAL" clId="{70DA6B41-14E5-467F-B0B6-3EE66F4F1138}" dt="2018-11-28T07:56:50.835" v="310"/>
          <ac:spMkLst>
            <pc:docMk/>
            <pc:sldMk cId="4175434542" sldId="1654"/>
            <ac:spMk id="3" creationId="{3E57C596-2C3D-4DA2-A0B7-0E5B4225E9F9}"/>
          </ac:spMkLst>
        </pc:spChg>
        <pc:spChg chg="add del mod">
          <ac:chgData name="Matt Selway" userId="f68ab23d-c386-4f98-8484-10c15bd069b0" providerId="ADAL" clId="{70DA6B41-14E5-467F-B0B6-3EE66F4F1138}" dt="2018-11-28T07:56:50.835" v="310"/>
          <ac:spMkLst>
            <pc:docMk/>
            <pc:sldMk cId="4175434542" sldId="1654"/>
            <ac:spMk id="4" creationId="{AD637C0B-18D8-4432-A750-83AC25C50CE3}"/>
          </ac:spMkLst>
        </pc:spChg>
        <pc:spChg chg="add del mod">
          <ac:chgData name="Matt Selway" userId="f68ab23d-c386-4f98-8484-10c15bd069b0" providerId="ADAL" clId="{70DA6B41-14E5-467F-B0B6-3EE66F4F1138}" dt="2018-11-28T07:56:50.835" v="310"/>
          <ac:spMkLst>
            <pc:docMk/>
            <pc:sldMk cId="4175434542" sldId="1654"/>
            <ac:spMk id="5" creationId="{742CF5DE-B1E0-4BC5-A770-637F33A1FF80}"/>
          </ac:spMkLst>
        </pc:spChg>
      </pc:sldChg>
      <pc:sldChg chg="modSp addCm modCm">
        <pc:chgData name="Matt Selway" userId="f68ab23d-c386-4f98-8484-10c15bd069b0" providerId="ADAL" clId="{70DA6B41-14E5-467F-B0B6-3EE66F4F1138}" dt="2018-11-28T07:27:07.160" v="50"/>
        <pc:sldMkLst>
          <pc:docMk/>
          <pc:sldMk cId="226767483" sldId="1682"/>
        </pc:sldMkLst>
        <pc:spChg chg="mod">
          <ac:chgData name="Matt Selway" userId="f68ab23d-c386-4f98-8484-10c15bd069b0" providerId="ADAL" clId="{70DA6B41-14E5-467F-B0B6-3EE66F4F1138}" dt="2018-11-28T07:25:56.126" v="46" actId="403"/>
          <ac:spMkLst>
            <pc:docMk/>
            <pc:sldMk cId="226767483" sldId="1682"/>
            <ac:spMk id="3" creationId="{00000000-0000-0000-0000-000000000000}"/>
          </ac:spMkLst>
        </pc:spChg>
        <pc:spChg chg="mod">
          <ac:chgData name="Matt Selway" userId="f68ab23d-c386-4f98-8484-10c15bd069b0" providerId="ADAL" clId="{70DA6B41-14E5-467F-B0B6-3EE66F4F1138}" dt="2018-11-28T07:26:02.442" v="48" actId="255"/>
          <ac:spMkLst>
            <pc:docMk/>
            <pc:sldMk cId="226767483" sldId="1682"/>
            <ac:spMk id="5" creationId="{00000000-0000-0000-0000-000000000000}"/>
          </ac:spMkLst>
        </pc:spChg>
      </pc:sldChg>
      <pc:sldChg chg="modSp">
        <pc:chgData name="Matt Selway" userId="f68ab23d-c386-4f98-8484-10c15bd069b0" providerId="ADAL" clId="{70DA6B41-14E5-467F-B0B6-3EE66F4F1138}" dt="2018-11-28T07:28:09.415" v="58" actId="1076"/>
        <pc:sldMkLst>
          <pc:docMk/>
          <pc:sldMk cId="3043110807" sldId="1683"/>
        </pc:sldMkLst>
        <pc:spChg chg="mod">
          <ac:chgData name="Matt Selway" userId="f68ab23d-c386-4f98-8484-10c15bd069b0" providerId="ADAL" clId="{70DA6B41-14E5-467F-B0B6-3EE66F4F1138}" dt="2018-11-28T07:28:09.415" v="58" actId="1076"/>
          <ac:spMkLst>
            <pc:docMk/>
            <pc:sldMk cId="3043110807" sldId="1683"/>
            <ac:spMk id="41" creationId="{E9BC78DD-BF1A-4005-A87A-67396273676D}"/>
          </ac:spMkLst>
        </pc:spChg>
        <pc:cxnChg chg="mod">
          <ac:chgData name="Matt Selway" userId="f68ab23d-c386-4f98-8484-10c15bd069b0" providerId="ADAL" clId="{70DA6B41-14E5-467F-B0B6-3EE66F4F1138}" dt="2018-11-28T07:28:09.415" v="58" actId="1076"/>
          <ac:cxnSpMkLst>
            <pc:docMk/>
            <pc:sldMk cId="3043110807" sldId="1683"/>
            <ac:cxnSpMk id="46" creationId="{8A7E35A7-1FF5-4873-A72A-268746608F0F}"/>
          </ac:cxnSpMkLst>
        </pc:cxnChg>
        <pc:cxnChg chg="mod">
          <ac:chgData name="Matt Selway" userId="f68ab23d-c386-4f98-8484-10c15bd069b0" providerId="ADAL" clId="{70DA6B41-14E5-467F-B0B6-3EE66F4F1138}" dt="2018-11-28T07:28:09.415" v="58" actId="1076"/>
          <ac:cxnSpMkLst>
            <pc:docMk/>
            <pc:sldMk cId="3043110807" sldId="1683"/>
            <ac:cxnSpMk id="67" creationId="{642BBEB3-4B56-425B-8A0F-1B211E07BD89}"/>
          </ac:cxnSpMkLst>
        </pc:cxnChg>
      </pc:sldChg>
      <pc:sldMasterChg chg="addSp delSp modSp modSldLayout">
        <pc:chgData name="Matt Selway" userId="f68ab23d-c386-4f98-8484-10c15bd069b0" providerId="ADAL" clId="{70DA6B41-14E5-467F-B0B6-3EE66F4F1138}" dt="2018-11-28T07:53:40.642" v="221" actId="12"/>
        <pc:sldMasterMkLst>
          <pc:docMk/>
          <pc:sldMasterMk cId="2198446237" sldId="2147483957"/>
        </pc:sldMasterMkLst>
        <pc:spChg chg="mod">
          <ac:chgData name="Matt Selway" userId="f68ab23d-c386-4f98-8484-10c15bd069b0" providerId="ADAL" clId="{70DA6B41-14E5-467F-B0B6-3EE66F4F1138}" dt="2018-11-28T07:53:40.642" v="221" actId="12"/>
          <ac:spMkLst>
            <pc:docMk/>
            <pc:sldMasterMk cId="2198446237" sldId="2147483957"/>
            <ac:spMk id="3" creationId="{F6B42106-10C4-4C0C-85A4-54D04914B31B}"/>
          </ac:spMkLst>
        </pc:spChg>
        <pc:spChg chg="add del mod">
          <ac:chgData name="Matt Selway" userId="f68ab23d-c386-4f98-8484-10c15bd069b0" providerId="ADAL" clId="{70DA6B41-14E5-467F-B0B6-3EE66F4F1138}" dt="2018-11-28T07:32:37.242" v="61" actId="478"/>
          <ac:spMkLst>
            <pc:docMk/>
            <pc:sldMasterMk cId="2198446237" sldId="2147483957"/>
            <ac:spMk id="4" creationId="{2CEB371D-8027-443F-ABF4-28D336ED2F32}"/>
          </ac:spMkLst>
        </pc:spChg>
        <pc:spChg chg="mod">
          <ac:chgData name="Matt Selway" userId="f68ab23d-c386-4f98-8484-10c15bd069b0" providerId="ADAL" clId="{70DA6B41-14E5-467F-B0B6-3EE66F4F1138}" dt="2018-11-28T07:32:24.108" v="59" actId="2711"/>
          <ac:spMkLst>
            <pc:docMk/>
            <pc:sldMasterMk cId="2198446237" sldId="2147483957"/>
            <ac:spMk id="5" creationId="{8D3FCEB5-4944-4C63-B672-99D59A4374BF}"/>
          </ac:spMkLst>
        </pc:spChg>
        <pc:spChg chg="add del mod">
          <ac:chgData name="Matt Selway" userId="f68ab23d-c386-4f98-8484-10c15bd069b0" providerId="ADAL" clId="{70DA6B41-14E5-467F-B0B6-3EE66F4F1138}" dt="2018-11-28T07:33:04.812" v="68" actId="478"/>
          <ac:spMkLst>
            <pc:docMk/>
            <pc:sldMasterMk cId="2198446237" sldId="2147483957"/>
            <ac:spMk id="6" creationId="{EFCC2AED-6015-4B2B-9B0E-D8496EA91B35}"/>
          </ac:spMkLst>
        </pc:spChg>
        <pc:spChg chg="add del mod">
          <ac:chgData name="Matt Selway" userId="f68ab23d-c386-4f98-8484-10c15bd069b0" providerId="ADAL" clId="{70DA6B41-14E5-467F-B0B6-3EE66F4F1138}" dt="2018-11-28T07:34:16.004" v="89" actId="478"/>
          <ac:spMkLst>
            <pc:docMk/>
            <pc:sldMasterMk cId="2198446237" sldId="2147483957"/>
            <ac:spMk id="8" creationId="{D9885414-FB63-4DFF-AE1E-5B0D548CEAC0}"/>
          </ac:spMkLst>
        </pc:spChg>
        <pc:sldLayoutChg chg="modSp">
          <pc:chgData name="Matt Selway" userId="f68ab23d-c386-4f98-8484-10c15bd069b0" providerId="ADAL" clId="{70DA6B41-14E5-467F-B0B6-3EE66F4F1138}" dt="2018-11-28T07:47:22.552" v="124" actId="12"/>
          <pc:sldLayoutMkLst>
            <pc:docMk/>
            <pc:sldMasterMk cId="2198446237" sldId="2147483957"/>
            <pc:sldLayoutMk cId="2560613363" sldId="2147483959"/>
          </pc:sldLayoutMkLst>
          <pc:spChg chg="mod">
            <ac:chgData name="Matt Selway" userId="f68ab23d-c386-4f98-8484-10c15bd069b0" providerId="ADAL" clId="{70DA6B41-14E5-467F-B0B6-3EE66F4F1138}" dt="2018-11-28T07:47:22.552" v="124" actId="12"/>
            <ac:spMkLst>
              <pc:docMk/>
              <pc:sldMasterMk cId="2198446237" sldId="2147483957"/>
              <pc:sldLayoutMk cId="2560613363" sldId="2147483959"/>
              <ac:spMk id="3" creationId="{206FC90B-BF8E-43FD-A4CF-090945CB5558}"/>
            </ac:spMkLst>
          </pc:spChg>
        </pc:sldLayoutChg>
      </pc:sldMasterChg>
    </pc:docChg>
  </pc:docChgLst>
  <pc:docChgLst>
    <pc:chgData name="Karamjit Kaur" userId="S::kaurkar@unisa.edu.au::b658082b-61f8-4640-84f7-cc430abf4e82" providerId="AD" clId="Web-{204E9858-1C09-2ACB-DC09-4E6476C8A7BF}"/>
    <pc:docChg chg="delSld modSld modSection">
      <pc:chgData name="Karamjit Kaur" userId="S::kaurkar@unisa.edu.au::b658082b-61f8-4640-84f7-cc430abf4e82" providerId="AD" clId="Web-{204E9858-1C09-2ACB-DC09-4E6476C8A7BF}" dt="2018-11-28T11:37:24.040" v="12"/>
      <pc:docMkLst>
        <pc:docMk/>
      </pc:docMkLst>
      <pc:sldChg chg="addCm">
        <pc:chgData name="Karamjit Kaur" userId="S::kaurkar@unisa.edu.au::b658082b-61f8-4640-84f7-cc430abf4e82" providerId="AD" clId="Web-{204E9858-1C09-2ACB-DC09-4E6476C8A7BF}" dt="2018-11-28T11:37:24.040" v="12"/>
        <pc:sldMkLst>
          <pc:docMk/>
          <pc:sldMk cId="3730350187" sldId="1483"/>
        </pc:sldMkLst>
      </pc:sldChg>
      <pc:sldChg chg="addCm">
        <pc:chgData name="Karamjit Kaur" userId="S::kaurkar@unisa.edu.au::b658082b-61f8-4640-84f7-cc430abf4e82" providerId="AD" clId="Web-{204E9858-1C09-2ACB-DC09-4E6476C8A7BF}" dt="2018-11-28T11:35:00.415" v="0"/>
        <pc:sldMkLst>
          <pc:docMk/>
          <pc:sldMk cId="2561928989" sldId="1490"/>
        </pc:sldMkLst>
      </pc:sldChg>
      <pc:sldChg chg="modSp addCm">
        <pc:chgData name="Karamjit Kaur" userId="S::kaurkar@unisa.edu.au::b658082b-61f8-4640-84f7-cc430abf4e82" providerId="AD" clId="Web-{204E9858-1C09-2ACB-DC09-4E6476C8A7BF}" dt="2018-11-28T11:36:07.680" v="8" actId="20577"/>
        <pc:sldMkLst>
          <pc:docMk/>
          <pc:sldMk cId="191195905" sldId="1579"/>
        </pc:sldMkLst>
        <pc:spChg chg="mod">
          <ac:chgData name="Karamjit Kaur" userId="S::kaurkar@unisa.edu.au::b658082b-61f8-4640-84f7-cc430abf4e82" providerId="AD" clId="Web-{204E9858-1C09-2ACB-DC09-4E6476C8A7BF}" dt="2018-11-28T11:36:07.680" v="8" actId="20577"/>
          <ac:spMkLst>
            <pc:docMk/>
            <pc:sldMk cId="191195905" sldId="1579"/>
            <ac:spMk id="5" creationId="{00000000-0000-0000-0000-000000000000}"/>
          </ac:spMkLst>
        </pc:spChg>
      </pc:sldChg>
      <pc:sldChg chg="del addCm">
        <pc:chgData name="Karamjit Kaur" userId="S::kaurkar@unisa.edu.au::b658082b-61f8-4640-84f7-cc430abf4e82" providerId="AD" clId="Web-{204E9858-1C09-2ACB-DC09-4E6476C8A7BF}" dt="2018-11-28T11:36:41.103" v="11"/>
        <pc:sldMkLst>
          <pc:docMk/>
          <pc:sldMk cId="226767483" sldId="1682"/>
        </pc:sldMkLst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Relationship Id="rId4" Type="http://schemas.openxmlformats.org/officeDocument/2006/relationships/image" Target="../media/image46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image" Target="../media/image49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mimosa-org" TargetMode="External"/><Relationship Id="rId2" Type="http://schemas.openxmlformats.org/officeDocument/2006/relationships/hyperlink" Target="https://teams.microsoft.com/l/team/19:ad4c4c0c552c44048b5d43abe44015f4@thread.skype/conversations?groupId=c628e89a-6b07-47ad-8d42-98737ad57e5b&amp;tenantId=c5512bae-8936-4bc9-9eca-783763d6cfee" TargetMode="External"/><Relationship Id="rId1" Type="http://schemas.openxmlformats.org/officeDocument/2006/relationships/hyperlink" Target="http://www.mimosa.org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65906A-FA0D-4B77-B0C5-1F9DA43867FB}" type="doc">
      <dgm:prSet loTypeId="urn:microsoft.com/office/officeart/2005/8/layout/hierarchy6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AU"/>
        </a:p>
      </dgm:t>
    </dgm:pt>
    <dgm:pt modelId="{6FDE681D-1E36-4F9C-9EC1-31595586480F}">
      <dgm:prSet phldrT="[Text]" custT="1"/>
      <dgm:spPr>
        <a:xfrm>
          <a:off x="5441788" y="112391"/>
          <a:ext cx="1322359" cy="881572"/>
        </a:xfrm>
        <a:prstGeom prst="roundRect">
          <a:avLst>
            <a:gd name="adj" fmla="val 1000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AU" sz="1050" b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Energy, Wastewater Management, Transport, IT</a:t>
          </a:r>
        </a:p>
      </dgm:t>
    </dgm:pt>
    <dgm:pt modelId="{69F8AAB0-5F63-4EEB-BB4F-793834693881}" type="parTrans" cxnId="{0312E9CC-7173-4145-974B-9F2D8163AC61}">
      <dgm:prSet/>
      <dgm:spPr/>
      <dgm:t>
        <a:bodyPr/>
        <a:lstStyle/>
        <a:p>
          <a:endParaRPr lang="en-AU"/>
        </a:p>
      </dgm:t>
    </dgm:pt>
    <dgm:pt modelId="{D9A2BDFB-98CA-4130-9C4A-90F110877998}" type="sibTrans" cxnId="{0312E9CC-7173-4145-974B-9F2D8163AC61}">
      <dgm:prSet/>
      <dgm:spPr/>
      <dgm:t>
        <a:bodyPr/>
        <a:lstStyle/>
        <a:p>
          <a:endParaRPr lang="en-AU"/>
        </a:p>
      </dgm:t>
    </dgm:pt>
    <dgm:pt modelId="{361296F3-67AC-45B9-AE31-54F0D7300CAD}">
      <dgm:prSet phldrT="[Text]" custT="1"/>
      <dgm:spPr>
        <a:xfrm>
          <a:off x="3722720" y="1346593"/>
          <a:ext cx="1322359" cy="881572"/>
        </a:xfrm>
        <a:prstGeom prst="roundRect">
          <a:avLst>
            <a:gd name="adj" fmla="val 10000"/>
          </a:avLst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AU" sz="1050" b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Enterprise 1 (Energy)</a:t>
          </a:r>
        </a:p>
      </dgm:t>
    </dgm:pt>
    <dgm:pt modelId="{B79C5947-E445-477C-A096-2B3F3D28965F}" type="parTrans" cxnId="{62723C9C-185C-4828-9BFE-083CBA590594}">
      <dgm:prSet/>
      <dgm:spPr>
        <a:xfrm>
          <a:off x="4383900" y="993964"/>
          <a:ext cx="1719067" cy="352629"/>
        </a:xfrm>
        <a:custGeom>
          <a:avLst/>
          <a:gdLst/>
          <a:ahLst/>
          <a:cxnLst/>
          <a:rect l="0" t="0" r="0" b="0"/>
          <a:pathLst>
            <a:path>
              <a:moveTo>
                <a:pt x="1719067" y="0"/>
              </a:moveTo>
              <a:lnTo>
                <a:pt x="1719067" y="176314"/>
              </a:lnTo>
              <a:lnTo>
                <a:pt x="0" y="176314"/>
              </a:lnTo>
              <a:lnTo>
                <a:pt x="0" y="352629"/>
              </a:lnTo>
            </a:path>
          </a:pathLst>
        </a:custGeom>
        <a:noFill/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AU"/>
        </a:p>
      </dgm:t>
    </dgm:pt>
    <dgm:pt modelId="{8A2FB180-9686-4A42-9DFC-8A8A5FB8719A}" type="sibTrans" cxnId="{62723C9C-185C-4828-9BFE-083CBA590594}">
      <dgm:prSet/>
      <dgm:spPr/>
      <dgm:t>
        <a:bodyPr/>
        <a:lstStyle/>
        <a:p>
          <a:endParaRPr lang="en-AU"/>
        </a:p>
      </dgm:t>
    </dgm:pt>
    <dgm:pt modelId="{F0FCDB26-8890-492E-B9A3-7C957325366E}">
      <dgm:prSet phldrT="[Text]" custT="1"/>
      <dgm:spPr>
        <a:xfrm>
          <a:off x="2863187" y="2580796"/>
          <a:ext cx="1322359" cy="881572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AU" sz="1100" b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Plant 1</a:t>
          </a:r>
        </a:p>
      </dgm:t>
    </dgm:pt>
    <dgm:pt modelId="{D74DCE5A-9E5F-4ADB-9699-026BEB012A4A}" type="parTrans" cxnId="{41671594-3399-44F3-B8AC-987E3340A610}">
      <dgm:prSet/>
      <dgm:spPr>
        <a:xfrm>
          <a:off x="3524366" y="2228166"/>
          <a:ext cx="859533" cy="352629"/>
        </a:xfrm>
        <a:custGeom>
          <a:avLst/>
          <a:gdLst/>
          <a:ahLst/>
          <a:cxnLst/>
          <a:rect l="0" t="0" r="0" b="0"/>
          <a:pathLst>
            <a:path>
              <a:moveTo>
                <a:pt x="859533" y="0"/>
              </a:moveTo>
              <a:lnTo>
                <a:pt x="859533" y="176314"/>
              </a:lnTo>
              <a:lnTo>
                <a:pt x="0" y="176314"/>
              </a:lnTo>
              <a:lnTo>
                <a:pt x="0" y="352629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AU"/>
        </a:p>
      </dgm:t>
    </dgm:pt>
    <dgm:pt modelId="{03984A31-184C-4825-BEA6-30118E51656A}" type="sibTrans" cxnId="{41671594-3399-44F3-B8AC-987E3340A610}">
      <dgm:prSet/>
      <dgm:spPr/>
      <dgm:t>
        <a:bodyPr/>
        <a:lstStyle/>
        <a:p>
          <a:endParaRPr lang="en-AU"/>
        </a:p>
      </dgm:t>
    </dgm:pt>
    <dgm:pt modelId="{FE3D9E3D-86BA-4684-9BB2-DC1F15D0E40E}">
      <dgm:prSet phldrT="[Text]" custT="1"/>
      <dgm:spPr>
        <a:xfrm>
          <a:off x="4582254" y="2580796"/>
          <a:ext cx="1322359" cy="881572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AU" sz="1100" b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Plant</a:t>
          </a:r>
          <a:r>
            <a:rPr lang="en-AU" sz="600" b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AU" sz="1100" b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2</a:t>
          </a:r>
        </a:p>
      </dgm:t>
    </dgm:pt>
    <dgm:pt modelId="{45DDB1F4-F4C6-4F2B-8DD0-C445C99CBD18}" type="parTrans" cxnId="{69DCBD98-028A-442D-B345-0E7A628B658F}">
      <dgm:prSet/>
      <dgm:spPr>
        <a:xfrm>
          <a:off x="4383900" y="2228166"/>
          <a:ext cx="859533" cy="352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314"/>
              </a:lnTo>
              <a:lnTo>
                <a:pt x="859533" y="176314"/>
              </a:lnTo>
              <a:lnTo>
                <a:pt x="859533" y="352629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AU"/>
        </a:p>
      </dgm:t>
    </dgm:pt>
    <dgm:pt modelId="{6C428FCD-6732-49A2-89AA-69D763991E85}" type="sibTrans" cxnId="{69DCBD98-028A-442D-B345-0E7A628B658F}">
      <dgm:prSet/>
      <dgm:spPr/>
      <dgm:t>
        <a:bodyPr/>
        <a:lstStyle/>
        <a:p>
          <a:endParaRPr lang="en-AU"/>
        </a:p>
      </dgm:t>
    </dgm:pt>
    <dgm:pt modelId="{72E4A18B-B03D-4167-A4EA-AA0D0867DDEE}">
      <dgm:prSet phldrT="[Text]" custT="1"/>
      <dgm:spPr>
        <a:xfrm>
          <a:off x="7160855" y="1346593"/>
          <a:ext cx="1322359" cy="881572"/>
        </a:xfrm>
        <a:prstGeom prst="roundRect">
          <a:avLst>
            <a:gd name="adj" fmla="val 10000"/>
          </a:avLst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AU" sz="1050" b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Enterprise 2 (Agriculture, Chemicals)</a:t>
          </a:r>
        </a:p>
      </dgm:t>
    </dgm:pt>
    <dgm:pt modelId="{EE3DC5D6-19C7-453A-8B85-B3C5A4875190}" type="parTrans" cxnId="{59EDBBF3-ABAB-435D-980D-D96991340EAD}">
      <dgm:prSet/>
      <dgm:spPr>
        <a:xfrm>
          <a:off x="6102967" y="993964"/>
          <a:ext cx="1719067" cy="352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314"/>
              </a:lnTo>
              <a:lnTo>
                <a:pt x="1719067" y="176314"/>
              </a:lnTo>
              <a:lnTo>
                <a:pt x="1719067" y="352629"/>
              </a:lnTo>
            </a:path>
          </a:pathLst>
        </a:custGeom>
        <a:noFill/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AU"/>
        </a:p>
      </dgm:t>
    </dgm:pt>
    <dgm:pt modelId="{167E89E8-6A70-4FA0-AF0F-4C7099F5BE89}" type="sibTrans" cxnId="{59EDBBF3-ABAB-435D-980D-D96991340EAD}">
      <dgm:prSet/>
      <dgm:spPr/>
      <dgm:t>
        <a:bodyPr/>
        <a:lstStyle/>
        <a:p>
          <a:endParaRPr lang="en-AU"/>
        </a:p>
      </dgm:t>
    </dgm:pt>
    <dgm:pt modelId="{C81530EF-4EB2-4D1D-9279-7C08BC5EBC29}">
      <dgm:prSet phldrT="[Text]" custT="1"/>
      <dgm:spPr>
        <a:xfrm>
          <a:off x="6301321" y="2580796"/>
          <a:ext cx="1322359" cy="881572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AU" sz="1100" b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Facility 1</a:t>
          </a:r>
        </a:p>
      </dgm:t>
    </dgm:pt>
    <dgm:pt modelId="{2BF0660D-FE76-426B-A129-A9C8DE30D1C9}" type="parTrans" cxnId="{72433511-681B-4181-93FD-78C25B6F02CB}">
      <dgm:prSet/>
      <dgm:spPr>
        <a:xfrm>
          <a:off x="6962501" y="2228166"/>
          <a:ext cx="859533" cy="352629"/>
        </a:xfrm>
        <a:custGeom>
          <a:avLst/>
          <a:gdLst/>
          <a:ahLst/>
          <a:cxnLst/>
          <a:rect l="0" t="0" r="0" b="0"/>
          <a:pathLst>
            <a:path>
              <a:moveTo>
                <a:pt x="859533" y="0"/>
              </a:moveTo>
              <a:lnTo>
                <a:pt x="859533" y="176314"/>
              </a:lnTo>
              <a:lnTo>
                <a:pt x="0" y="176314"/>
              </a:lnTo>
              <a:lnTo>
                <a:pt x="0" y="352629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AU"/>
        </a:p>
      </dgm:t>
    </dgm:pt>
    <dgm:pt modelId="{45315803-ACA3-410C-9FE9-408088691D76}" type="sibTrans" cxnId="{72433511-681B-4181-93FD-78C25B6F02CB}">
      <dgm:prSet/>
      <dgm:spPr/>
      <dgm:t>
        <a:bodyPr/>
        <a:lstStyle/>
        <a:p>
          <a:endParaRPr lang="en-AU"/>
        </a:p>
      </dgm:t>
    </dgm:pt>
    <dgm:pt modelId="{189082D8-3C3A-4FA7-ABCB-94C50F965AA8}">
      <dgm:prSet phldrT="[Text]"/>
      <dgm:spPr>
        <a:xfrm>
          <a:off x="0" y="24234"/>
          <a:ext cx="9535886" cy="895625"/>
        </a:xfrm>
        <a:prstGeom prst="roundRect">
          <a:avLst>
            <a:gd name="adj" fmla="val 10000"/>
          </a:avLst>
        </a:prstGeom>
        <a:solidFill>
          <a:srgbClr val="4472C4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r>
            <a:rPr lang="en-AU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Multiple Sectors</a:t>
          </a:r>
        </a:p>
      </dgm:t>
    </dgm:pt>
    <dgm:pt modelId="{5A03E61D-2BE2-4A5C-9A9B-851263666F86}" type="parTrans" cxnId="{3CBBFC86-1526-4E15-9D1A-73D255419DE0}">
      <dgm:prSet/>
      <dgm:spPr/>
      <dgm:t>
        <a:bodyPr/>
        <a:lstStyle/>
        <a:p>
          <a:endParaRPr lang="en-AU"/>
        </a:p>
      </dgm:t>
    </dgm:pt>
    <dgm:pt modelId="{67314628-2641-40D7-A13E-131BC9995CB5}" type="sibTrans" cxnId="{3CBBFC86-1526-4E15-9D1A-73D255419DE0}">
      <dgm:prSet/>
      <dgm:spPr/>
      <dgm:t>
        <a:bodyPr/>
        <a:lstStyle/>
        <a:p>
          <a:endParaRPr lang="en-AU"/>
        </a:p>
      </dgm:t>
    </dgm:pt>
    <dgm:pt modelId="{6516731E-E042-43B8-A09C-A15D0684202A}">
      <dgm:prSet phldrT="[Text]"/>
      <dgm:spPr>
        <a:xfrm>
          <a:off x="0" y="1096174"/>
          <a:ext cx="9535886" cy="895625"/>
        </a:xfrm>
        <a:prstGeom prst="roundRect">
          <a:avLst>
            <a:gd name="adj" fmla="val 10000"/>
          </a:avLst>
        </a:prstGeom>
        <a:solidFill>
          <a:srgbClr val="4472C4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r>
            <a:rPr lang="en-AU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Enterprises</a:t>
          </a:r>
        </a:p>
      </dgm:t>
    </dgm:pt>
    <dgm:pt modelId="{1B7E694C-BC43-45CD-8358-348226BCC861}" type="parTrans" cxnId="{D964A8F2-81CB-4DAF-955A-AAD2D7F655D4}">
      <dgm:prSet/>
      <dgm:spPr/>
      <dgm:t>
        <a:bodyPr/>
        <a:lstStyle/>
        <a:p>
          <a:endParaRPr lang="en-AU"/>
        </a:p>
      </dgm:t>
    </dgm:pt>
    <dgm:pt modelId="{21BA657C-C5B3-40C4-9216-53A036442547}" type="sibTrans" cxnId="{D964A8F2-81CB-4DAF-955A-AAD2D7F655D4}">
      <dgm:prSet/>
      <dgm:spPr/>
      <dgm:t>
        <a:bodyPr/>
        <a:lstStyle/>
        <a:p>
          <a:endParaRPr lang="en-AU"/>
        </a:p>
      </dgm:t>
    </dgm:pt>
    <dgm:pt modelId="{E077F6CA-E9D6-4E8E-BBCA-B1EEA63E4FC9}">
      <dgm:prSet phldrT="[Text]"/>
      <dgm:spPr>
        <a:xfrm>
          <a:off x="0" y="2168114"/>
          <a:ext cx="9535886" cy="895625"/>
        </a:xfrm>
        <a:prstGeom prst="roundRect">
          <a:avLst>
            <a:gd name="adj" fmla="val 10000"/>
          </a:avLst>
        </a:prstGeom>
        <a:solidFill>
          <a:srgbClr val="4472C4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r>
            <a:rPr lang="en-AU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Plant/Platform/Facility</a:t>
          </a:r>
        </a:p>
      </dgm:t>
    </dgm:pt>
    <dgm:pt modelId="{D853BCA2-F1D2-438B-B636-39BE72451B87}" type="parTrans" cxnId="{0042C3CF-51C6-4BD5-BFA2-F262D2A2FA73}">
      <dgm:prSet/>
      <dgm:spPr/>
      <dgm:t>
        <a:bodyPr/>
        <a:lstStyle/>
        <a:p>
          <a:endParaRPr lang="en-AU"/>
        </a:p>
      </dgm:t>
    </dgm:pt>
    <dgm:pt modelId="{9DB43855-A84E-4CF9-AB84-508B617262FF}" type="sibTrans" cxnId="{0042C3CF-51C6-4BD5-BFA2-F262D2A2FA73}">
      <dgm:prSet/>
      <dgm:spPr/>
      <dgm:t>
        <a:bodyPr/>
        <a:lstStyle/>
        <a:p>
          <a:endParaRPr lang="en-AU"/>
        </a:p>
      </dgm:t>
    </dgm:pt>
    <dgm:pt modelId="{D3CEE186-B660-4B81-8574-61AEFF6AFF37}">
      <dgm:prSet phldrT="[Text]" custT="1"/>
      <dgm:spPr>
        <a:xfrm>
          <a:off x="8020388" y="2580796"/>
          <a:ext cx="1322359" cy="881572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AU" sz="1100" b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Facility 2</a:t>
          </a:r>
        </a:p>
      </dgm:t>
    </dgm:pt>
    <dgm:pt modelId="{2565F509-D42D-4136-9BEB-D90FE5E714BB}" type="parTrans" cxnId="{1F3D2E6B-CDFB-4F5B-9897-74BF5C4825F0}">
      <dgm:prSet/>
      <dgm:spPr>
        <a:xfrm>
          <a:off x="7822034" y="2228166"/>
          <a:ext cx="859533" cy="352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314"/>
              </a:lnTo>
              <a:lnTo>
                <a:pt x="859533" y="176314"/>
              </a:lnTo>
              <a:lnTo>
                <a:pt x="859533" y="352629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AU"/>
        </a:p>
      </dgm:t>
    </dgm:pt>
    <dgm:pt modelId="{EDC89682-1B3C-4E67-9008-5DF20D6D75B6}" type="sibTrans" cxnId="{1F3D2E6B-CDFB-4F5B-9897-74BF5C4825F0}">
      <dgm:prSet/>
      <dgm:spPr/>
      <dgm:t>
        <a:bodyPr/>
        <a:lstStyle/>
        <a:p>
          <a:endParaRPr lang="en-AU"/>
        </a:p>
      </dgm:t>
    </dgm:pt>
    <dgm:pt modelId="{9955BD39-DD59-435E-B884-BC88D7A99B72}">
      <dgm:prSet phldrT="[Text]"/>
      <dgm:spPr>
        <a:xfrm>
          <a:off x="0" y="3240054"/>
          <a:ext cx="9535886" cy="895625"/>
        </a:xfrm>
        <a:prstGeom prst="roundRect">
          <a:avLst>
            <a:gd name="adj" fmla="val 10000"/>
          </a:avLst>
        </a:prstGeom>
        <a:solidFill>
          <a:srgbClr val="4472C4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r>
            <a:rPr lang="en-AU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Enterprise/Area/Unit</a:t>
          </a:r>
        </a:p>
      </dgm:t>
    </dgm:pt>
    <dgm:pt modelId="{E80DC6C9-2DB8-4E59-B9D5-23FAD8D4831E}" type="parTrans" cxnId="{BDFE67E2-43BE-47A7-81DB-10D20008EBFB}">
      <dgm:prSet/>
      <dgm:spPr/>
      <dgm:t>
        <a:bodyPr/>
        <a:lstStyle/>
        <a:p>
          <a:endParaRPr lang="en-AU"/>
        </a:p>
      </dgm:t>
    </dgm:pt>
    <dgm:pt modelId="{F2E47B12-88EF-4B76-89A0-F7F643E368A9}" type="sibTrans" cxnId="{BDFE67E2-43BE-47A7-81DB-10D20008EBFB}">
      <dgm:prSet/>
      <dgm:spPr/>
      <dgm:t>
        <a:bodyPr/>
        <a:lstStyle/>
        <a:p>
          <a:endParaRPr lang="en-AU"/>
        </a:p>
      </dgm:t>
    </dgm:pt>
    <dgm:pt modelId="{260BC2E3-C7A1-4B16-9207-193448BC0CE9}" type="pres">
      <dgm:prSet presAssocID="{4E65906A-FA0D-4B77-B0C5-1F9DA43867FB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BD73BE71-B7F3-4B6F-845B-4457AD50DEE5}" type="pres">
      <dgm:prSet presAssocID="{4E65906A-FA0D-4B77-B0C5-1F9DA43867FB}" presName="hierFlow" presStyleCnt="0"/>
      <dgm:spPr/>
    </dgm:pt>
    <dgm:pt modelId="{0157E3A5-21DC-49EE-BD8B-0D4BAAF35597}" type="pres">
      <dgm:prSet presAssocID="{4E65906A-FA0D-4B77-B0C5-1F9DA43867FB}" presName="firstBuf" presStyleCnt="0"/>
      <dgm:spPr/>
    </dgm:pt>
    <dgm:pt modelId="{2C1E33AC-9EB0-4F05-9E47-73804F1AFC33}" type="pres">
      <dgm:prSet presAssocID="{4E65906A-FA0D-4B77-B0C5-1F9DA43867FB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54532562-0106-4A46-8B20-106F31E78AA8}" type="pres">
      <dgm:prSet presAssocID="{6FDE681D-1E36-4F9C-9EC1-31595586480F}" presName="Name14" presStyleCnt="0"/>
      <dgm:spPr/>
    </dgm:pt>
    <dgm:pt modelId="{C38FE4FA-87D6-45B8-B25A-5B6BF0EF045A}" type="pres">
      <dgm:prSet presAssocID="{6FDE681D-1E36-4F9C-9EC1-31595586480F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227F0EE5-24FB-49DA-92E2-CF68288E26E9}" type="pres">
      <dgm:prSet presAssocID="{6FDE681D-1E36-4F9C-9EC1-31595586480F}" presName="hierChild2" presStyleCnt="0"/>
      <dgm:spPr/>
    </dgm:pt>
    <dgm:pt modelId="{C3927F2E-A3B3-4513-83B2-FAD75A6B8A69}" type="pres">
      <dgm:prSet presAssocID="{B79C5947-E445-477C-A096-2B3F3D28965F}" presName="Name19" presStyleLbl="parChTrans1D2" presStyleIdx="0" presStyleCnt="2"/>
      <dgm:spPr/>
      <dgm:t>
        <a:bodyPr/>
        <a:lstStyle/>
        <a:p>
          <a:endParaRPr lang="en-AU"/>
        </a:p>
      </dgm:t>
    </dgm:pt>
    <dgm:pt modelId="{C670191D-C555-4D3D-95A2-4941D04E8636}" type="pres">
      <dgm:prSet presAssocID="{361296F3-67AC-45B9-AE31-54F0D7300CAD}" presName="Name21" presStyleCnt="0"/>
      <dgm:spPr/>
    </dgm:pt>
    <dgm:pt modelId="{07E8CE06-5A5A-4240-ABBB-351791B689C9}" type="pres">
      <dgm:prSet presAssocID="{361296F3-67AC-45B9-AE31-54F0D7300CAD}" presName="level2Shape" presStyleLbl="node2" presStyleIdx="0" presStyleCnt="2"/>
      <dgm:spPr/>
      <dgm:t>
        <a:bodyPr/>
        <a:lstStyle/>
        <a:p>
          <a:endParaRPr lang="en-AU"/>
        </a:p>
      </dgm:t>
    </dgm:pt>
    <dgm:pt modelId="{F26B7270-CCAF-4195-A3F0-89A8EE2BD1D7}" type="pres">
      <dgm:prSet presAssocID="{361296F3-67AC-45B9-AE31-54F0D7300CAD}" presName="hierChild3" presStyleCnt="0"/>
      <dgm:spPr/>
    </dgm:pt>
    <dgm:pt modelId="{659DE1A1-827F-4BAF-B649-E56BA121A026}" type="pres">
      <dgm:prSet presAssocID="{D74DCE5A-9E5F-4ADB-9699-026BEB012A4A}" presName="Name19" presStyleLbl="parChTrans1D3" presStyleIdx="0" presStyleCnt="4"/>
      <dgm:spPr/>
      <dgm:t>
        <a:bodyPr/>
        <a:lstStyle/>
        <a:p>
          <a:endParaRPr lang="en-AU"/>
        </a:p>
      </dgm:t>
    </dgm:pt>
    <dgm:pt modelId="{B80A28FB-6476-43AC-95B3-E515EEC2880F}" type="pres">
      <dgm:prSet presAssocID="{F0FCDB26-8890-492E-B9A3-7C957325366E}" presName="Name21" presStyleCnt="0"/>
      <dgm:spPr/>
    </dgm:pt>
    <dgm:pt modelId="{D438DCD5-66FE-4946-AB35-894289DC69CA}" type="pres">
      <dgm:prSet presAssocID="{F0FCDB26-8890-492E-B9A3-7C957325366E}" presName="level2Shape" presStyleLbl="node3" presStyleIdx="0" presStyleCnt="4"/>
      <dgm:spPr/>
      <dgm:t>
        <a:bodyPr/>
        <a:lstStyle/>
        <a:p>
          <a:endParaRPr lang="en-AU"/>
        </a:p>
      </dgm:t>
    </dgm:pt>
    <dgm:pt modelId="{35DCC5EB-0DEF-4D5E-B915-0B8B9BF8A6FC}" type="pres">
      <dgm:prSet presAssocID="{F0FCDB26-8890-492E-B9A3-7C957325366E}" presName="hierChild3" presStyleCnt="0"/>
      <dgm:spPr/>
    </dgm:pt>
    <dgm:pt modelId="{E0424EB8-7F0E-4C78-9A16-C6BA66E51D45}" type="pres">
      <dgm:prSet presAssocID="{45DDB1F4-F4C6-4F2B-8DD0-C445C99CBD18}" presName="Name19" presStyleLbl="parChTrans1D3" presStyleIdx="1" presStyleCnt="4"/>
      <dgm:spPr/>
      <dgm:t>
        <a:bodyPr/>
        <a:lstStyle/>
        <a:p>
          <a:endParaRPr lang="en-AU"/>
        </a:p>
      </dgm:t>
    </dgm:pt>
    <dgm:pt modelId="{3D2E0011-AD6A-4CF2-BAE6-A40D882CA787}" type="pres">
      <dgm:prSet presAssocID="{FE3D9E3D-86BA-4684-9BB2-DC1F15D0E40E}" presName="Name21" presStyleCnt="0"/>
      <dgm:spPr/>
    </dgm:pt>
    <dgm:pt modelId="{B63A73D8-8066-4CE5-B749-97AC4BD2A1CD}" type="pres">
      <dgm:prSet presAssocID="{FE3D9E3D-86BA-4684-9BB2-DC1F15D0E40E}" presName="level2Shape" presStyleLbl="node3" presStyleIdx="1" presStyleCnt="4"/>
      <dgm:spPr/>
      <dgm:t>
        <a:bodyPr/>
        <a:lstStyle/>
        <a:p>
          <a:endParaRPr lang="en-AU"/>
        </a:p>
      </dgm:t>
    </dgm:pt>
    <dgm:pt modelId="{4FC164B6-C611-4820-BCA8-33002D937816}" type="pres">
      <dgm:prSet presAssocID="{FE3D9E3D-86BA-4684-9BB2-DC1F15D0E40E}" presName="hierChild3" presStyleCnt="0"/>
      <dgm:spPr/>
    </dgm:pt>
    <dgm:pt modelId="{2AE37B20-CB45-4E05-9751-96CDDBD3B272}" type="pres">
      <dgm:prSet presAssocID="{EE3DC5D6-19C7-453A-8B85-B3C5A4875190}" presName="Name19" presStyleLbl="parChTrans1D2" presStyleIdx="1" presStyleCnt="2"/>
      <dgm:spPr/>
      <dgm:t>
        <a:bodyPr/>
        <a:lstStyle/>
        <a:p>
          <a:endParaRPr lang="en-AU"/>
        </a:p>
      </dgm:t>
    </dgm:pt>
    <dgm:pt modelId="{0FB2C510-217B-4A69-8167-8F461DF89320}" type="pres">
      <dgm:prSet presAssocID="{72E4A18B-B03D-4167-A4EA-AA0D0867DDEE}" presName="Name21" presStyleCnt="0"/>
      <dgm:spPr/>
    </dgm:pt>
    <dgm:pt modelId="{D1EA1497-BCCC-48FD-92EC-3B71436AB336}" type="pres">
      <dgm:prSet presAssocID="{72E4A18B-B03D-4167-A4EA-AA0D0867DDEE}" presName="level2Shape" presStyleLbl="node2" presStyleIdx="1" presStyleCnt="2"/>
      <dgm:spPr/>
      <dgm:t>
        <a:bodyPr/>
        <a:lstStyle/>
        <a:p>
          <a:endParaRPr lang="en-AU"/>
        </a:p>
      </dgm:t>
    </dgm:pt>
    <dgm:pt modelId="{17FC9B14-5C03-4D17-B843-45CA157CDCBF}" type="pres">
      <dgm:prSet presAssocID="{72E4A18B-B03D-4167-A4EA-AA0D0867DDEE}" presName="hierChild3" presStyleCnt="0"/>
      <dgm:spPr/>
    </dgm:pt>
    <dgm:pt modelId="{D58FEE2C-626C-4606-BD8F-49059C84FF33}" type="pres">
      <dgm:prSet presAssocID="{2BF0660D-FE76-426B-A129-A9C8DE30D1C9}" presName="Name19" presStyleLbl="parChTrans1D3" presStyleIdx="2" presStyleCnt="4"/>
      <dgm:spPr/>
      <dgm:t>
        <a:bodyPr/>
        <a:lstStyle/>
        <a:p>
          <a:endParaRPr lang="en-AU"/>
        </a:p>
      </dgm:t>
    </dgm:pt>
    <dgm:pt modelId="{EE97CCD3-5AD3-435B-936E-8F8389E7D89C}" type="pres">
      <dgm:prSet presAssocID="{C81530EF-4EB2-4D1D-9279-7C08BC5EBC29}" presName="Name21" presStyleCnt="0"/>
      <dgm:spPr/>
    </dgm:pt>
    <dgm:pt modelId="{BEC76146-F926-4473-82F2-AF3434B2717F}" type="pres">
      <dgm:prSet presAssocID="{C81530EF-4EB2-4D1D-9279-7C08BC5EBC29}" presName="level2Shape" presStyleLbl="node3" presStyleIdx="2" presStyleCnt="4"/>
      <dgm:spPr/>
      <dgm:t>
        <a:bodyPr/>
        <a:lstStyle/>
        <a:p>
          <a:endParaRPr lang="en-AU"/>
        </a:p>
      </dgm:t>
    </dgm:pt>
    <dgm:pt modelId="{EE7C304A-F171-4725-99AD-F50E34EAD7A8}" type="pres">
      <dgm:prSet presAssocID="{C81530EF-4EB2-4D1D-9279-7C08BC5EBC29}" presName="hierChild3" presStyleCnt="0"/>
      <dgm:spPr/>
    </dgm:pt>
    <dgm:pt modelId="{85B06E01-4A34-449F-96C8-491A2B2FC3E8}" type="pres">
      <dgm:prSet presAssocID="{2565F509-D42D-4136-9BEB-D90FE5E714BB}" presName="Name19" presStyleLbl="parChTrans1D3" presStyleIdx="3" presStyleCnt="4"/>
      <dgm:spPr/>
      <dgm:t>
        <a:bodyPr/>
        <a:lstStyle/>
        <a:p>
          <a:endParaRPr lang="en-AU"/>
        </a:p>
      </dgm:t>
    </dgm:pt>
    <dgm:pt modelId="{9234D189-8B0F-47C8-AE6E-34EC5AA8CEE3}" type="pres">
      <dgm:prSet presAssocID="{D3CEE186-B660-4B81-8574-61AEFF6AFF37}" presName="Name21" presStyleCnt="0"/>
      <dgm:spPr/>
    </dgm:pt>
    <dgm:pt modelId="{275FBB11-1CDD-4022-87AA-D6C7CFF807E3}" type="pres">
      <dgm:prSet presAssocID="{D3CEE186-B660-4B81-8574-61AEFF6AFF37}" presName="level2Shape" presStyleLbl="node3" presStyleIdx="3" presStyleCnt="4"/>
      <dgm:spPr/>
      <dgm:t>
        <a:bodyPr/>
        <a:lstStyle/>
        <a:p>
          <a:endParaRPr lang="en-AU"/>
        </a:p>
      </dgm:t>
    </dgm:pt>
    <dgm:pt modelId="{389DD9C2-1D3D-4CE4-8D01-BD7B56A2D12A}" type="pres">
      <dgm:prSet presAssocID="{D3CEE186-B660-4B81-8574-61AEFF6AFF37}" presName="hierChild3" presStyleCnt="0"/>
      <dgm:spPr/>
    </dgm:pt>
    <dgm:pt modelId="{AC43435F-CB26-4125-A6C3-C9A22DC1313E}" type="pres">
      <dgm:prSet presAssocID="{4E65906A-FA0D-4B77-B0C5-1F9DA43867FB}" presName="bgShapesFlow" presStyleCnt="0"/>
      <dgm:spPr/>
    </dgm:pt>
    <dgm:pt modelId="{475347E8-333A-4150-91CF-CC8BD07FDEFA}" type="pres">
      <dgm:prSet presAssocID="{189082D8-3C3A-4FA7-ABCB-94C50F965AA8}" presName="rectComp" presStyleCnt="0"/>
      <dgm:spPr/>
    </dgm:pt>
    <dgm:pt modelId="{C1B79B63-C368-4F8F-BE32-5C5C5D277E32}" type="pres">
      <dgm:prSet presAssocID="{189082D8-3C3A-4FA7-ABCB-94C50F965AA8}" presName="bgRect" presStyleLbl="bgShp" presStyleIdx="0" presStyleCnt="4"/>
      <dgm:spPr/>
      <dgm:t>
        <a:bodyPr/>
        <a:lstStyle/>
        <a:p>
          <a:endParaRPr lang="en-AU"/>
        </a:p>
      </dgm:t>
    </dgm:pt>
    <dgm:pt modelId="{D6F69229-711C-49A1-B010-0AA186AE39F9}" type="pres">
      <dgm:prSet presAssocID="{189082D8-3C3A-4FA7-ABCB-94C50F965AA8}" presName="bgRectTx" presStyleLbl="bgShp" presStyleIdx="0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9AE74D4-C7AD-4BFD-8BB0-78168C820664}" type="pres">
      <dgm:prSet presAssocID="{189082D8-3C3A-4FA7-ABCB-94C50F965AA8}" presName="spComp" presStyleCnt="0"/>
      <dgm:spPr/>
    </dgm:pt>
    <dgm:pt modelId="{80AFC8D8-7547-46AD-B87B-890E018D7A01}" type="pres">
      <dgm:prSet presAssocID="{189082D8-3C3A-4FA7-ABCB-94C50F965AA8}" presName="vSp" presStyleCnt="0"/>
      <dgm:spPr/>
    </dgm:pt>
    <dgm:pt modelId="{271975B8-EC25-4B74-A5E6-D547BC71017F}" type="pres">
      <dgm:prSet presAssocID="{6516731E-E042-43B8-A09C-A15D0684202A}" presName="rectComp" presStyleCnt="0"/>
      <dgm:spPr/>
    </dgm:pt>
    <dgm:pt modelId="{8D4B516C-53BA-401F-9981-9EB0F6C4CF07}" type="pres">
      <dgm:prSet presAssocID="{6516731E-E042-43B8-A09C-A15D0684202A}" presName="bgRect" presStyleLbl="bgShp" presStyleIdx="1" presStyleCnt="4"/>
      <dgm:spPr/>
      <dgm:t>
        <a:bodyPr/>
        <a:lstStyle/>
        <a:p>
          <a:endParaRPr lang="en-AU"/>
        </a:p>
      </dgm:t>
    </dgm:pt>
    <dgm:pt modelId="{16FC1919-6319-4146-BD0E-4C60CEEB42FB}" type="pres">
      <dgm:prSet presAssocID="{6516731E-E042-43B8-A09C-A15D0684202A}" presName="bgRectTx" presStyleLbl="bgShp" presStyleIdx="1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A895854-4FF1-4DD3-AEA1-31010DBC2F10}" type="pres">
      <dgm:prSet presAssocID="{6516731E-E042-43B8-A09C-A15D0684202A}" presName="spComp" presStyleCnt="0"/>
      <dgm:spPr/>
    </dgm:pt>
    <dgm:pt modelId="{C73C150A-90A3-468D-90B0-1DA7316EF74F}" type="pres">
      <dgm:prSet presAssocID="{6516731E-E042-43B8-A09C-A15D0684202A}" presName="vSp" presStyleCnt="0"/>
      <dgm:spPr/>
    </dgm:pt>
    <dgm:pt modelId="{54B869ED-0A4F-46E3-A562-5C2A505F97FF}" type="pres">
      <dgm:prSet presAssocID="{E077F6CA-E9D6-4E8E-BBCA-B1EEA63E4FC9}" presName="rectComp" presStyleCnt="0"/>
      <dgm:spPr/>
    </dgm:pt>
    <dgm:pt modelId="{FC522E21-1806-4D7D-B942-BB54204E7BCB}" type="pres">
      <dgm:prSet presAssocID="{E077F6CA-E9D6-4E8E-BBCA-B1EEA63E4FC9}" presName="bgRect" presStyleLbl="bgShp" presStyleIdx="2" presStyleCnt="4"/>
      <dgm:spPr/>
      <dgm:t>
        <a:bodyPr/>
        <a:lstStyle/>
        <a:p>
          <a:endParaRPr lang="en-AU"/>
        </a:p>
      </dgm:t>
    </dgm:pt>
    <dgm:pt modelId="{9B898C4F-1647-4B44-B1FC-DE31DC1E8C58}" type="pres">
      <dgm:prSet presAssocID="{E077F6CA-E9D6-4E8E-BBCA-B1EEA63E4FC9}" presName="bgRectTx" presStyleLbl="bgShp" presStyleIdx="2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BEE4CFC-651A-4F4C-97C4-4F9A9A7C948F}" type="pres">
      <dgm:prSet presAssocID="{E077F6CA-E9D6-4E8E-BBCA-B1EEA63E4FC9}" presName="spComp" presStyleCnt="0"/>
      <dgm:spPr/>
    </dgm:pt>
    <dgm:pt modelId="{B1E21538-651C-4DB0-868B-387D21D2BE1F}" type="pres">
      <dgm:prSet presAssocID="{E077F6CA-E9D6-4E8E-BBCA-B1EEA63E4FC9}" presName="vSp" presStyleCnt="0"/>
      <dgm:spPr/>
    </dgm:pt>
    <dgm:pt modelId="{F6E2B38E-A60E-48EE-930E-B744DDED1C39}" type="pres">
      <dgm:prSet presAssocID="{9955BD39-DD59-435E-B884-BC88D7A99B72}" presName="rectComp" presStyleCnt="0"/>
      <dgm:spPr/>
    </dgm:pt>
    <dgm:pt modelId="{5FBAFA5E-EF0A-4865-B813-9DF1DB94A75C}" type="pres">
      <dgm:prSet presAssocID="{9955BD39-DD59-435E-B884-BC88D7A99B72}" presName="bgRect" presStyleLbl="bgShp" presStyleIdx="3" presStyleCnt="4"/>
      <dgm:spPr/>
      <dgm:t>
        <a:bodyPr/>
        <a:lstStyle/>
        <a:p>
          <a:endParaRPr lang="en-AU"/>
        </a:p>
      </dgm:t>
    </dgm:pt>
    <dgm:pt modelId="{F72A03A3-867A-4E10-B5FE-AE87E07451C9}" type="pres">
      <dgm:prSet presAssocID="{9955BD39-DD59-435E-B884-BC88D7A99B72}" presName="bgRectTx" presStyleLbl="bgShp" presStyleIdx="3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2493E271-573E-4DF2-9806-EC64D64B595A}" type="presOf" srcId="{2BF0660D-FE76-426B-A129-A9C8DE30D1C9}" destId="{D58FEE2C-626C-4606-BD8F-49059C84FF33}" srcOrd="0" destOrd="0" presId="urn:microsoft.com/office/officeart/2005/8/layout/hierarchy6"/>
    <dgm:cxn modelId="{A277D8BE-41BE-41B2-AADF-41F70AE2EA89}" type="presOf" srcId="{E077F6CA-E9D6-4E8E-BBCA-B1EEA63E4FC9}" destId="{9B898C4F-1647-4B44-B1FC-DE31DC1E8C58}" srcOrd="1" destOrd="0" presId="urn:microsoft.com/office/officeart/2005/8/layout/hierarchy6"/>
    <dgm:cxn modelId="{D964A8F2-81CB-4DAF-955A-AAD2D7F655D4}" srcId="{4E65906A-FA0D-4B77-B0C5-1F9DA43867FB}" destId="{6516731E-E042-43B8-A09C-A15D0684202A}" srcOrd="2" destOrd="0" parTransId="{1B7E694C-BC43-45CD-8358-348226BCC861}" sibTransId="{21BA657C-C5B3-40C4-9216-53A036442547}"/>
    <dgm:cxn modelId="{C85259E1-73C1-48A9-9A64-E0634D7707F8}" type="presOf" srcId="{6FDE681D-1E36-4F9C-9EC1-31595586480F}" destId="{C38FE4FA-87D6-45B8-B25A-5B6BF0EF045A}" srcOrd="0" destOrd="0" presId="urn:microsoft.com/office/officeart/2005/8/layout/hierarchy6"/>
    <dgm:cxn modelId="{5E77613E-1519-41E4-AA52-068D74E3A07E}" type="presOf" srcId="{189082D8-3C3A-4FA7-ABCB-94C50F965AA8}" destId="{D6F69229-711C-49A1-B010-0AA186AE39F9}" srcOrd="1" destOrd="0" presId="urn:microsoft.com/office/officeart/2005/8/layout/hierarchy6"/>
    <dgm:cxn modelId="{F07C6B23-B798-4A5B-94EB-8352364B29C3}" type="presOf" srcId="{6516731E-E042-43B8-A09C-A15D0684202A}" destId="{8D4B516C-53BA-401F-9981-9EB0F6C4CF07}" srcOrd="0" destOrd="0" presId="urn:microsoft.com/office/officeart/2005/8/layout/hierarchy6"/>
    <dgm:cxn modelId="{2F324615-7EFA-4348-9E0E-F5741878DE11}" type="presOf" srcId="{72E4A18B-B03D-4167-A4EA-AA0D0867DDEE}" destId="{D1EA1497-BCCC-48FD-92EC-3B71436AB336}" srcOrd="0" destOrd="0" presId="urn:microsoft.com/office/officeart/2005/8/layout/hierarchy6"/>
    <dgm:cxn modelId="{8269D870-BDD2-421B-ADCF-98681F8FE074}" type="presOf" srcId="{F0FCDB26-8890-492E-B9A3-7C957325366E}" destId="{D438DCD5-66FE-4946-AB35-894289DC69CA}" srcOrd="0" destOrd="0" presId="urn:microsoft.com/office/officeart/2005/8/layout/hierarchy6"/>
    <dgm:cxn modelId="{28EC638D-8382-4FA0-B708-7F767107804C}" type="presOf" srcId="{EE3DC5D6-19C7-453A-8B85-B3C5A4875190}" destId="{2AE37B20-CB45-4E05-9751-96CDDBD3B272}" srcOrd="0" destOrd="0" presId="urn:microsoft.com/office/officeart/2005/8/layout/hierarchy6"/>
    <dgm:cxn modelId="{0312E9CC-7173-4145-974B-9F2D8163AC61}" srcId="{4E65906A-FA0D-4B77-B0C5-1F9DA43867FB}" destId="{6FDE681D-1E36-4F9C-9EC1-31595586480F}" srcOrd="0" destOrd="0" parTransId="{69F8AAB0-5F63-4EEB-BB4F-793834693881}" sibTransId="{D9A2BDFB-98CA-4130-9C4A-90F110877998}"/>
    <dgm:cxn modelId="{4C8B1B67-3BF8-4E38-A6D4-1EB46ADC1C31}" type="presOf" srcId="{45DDB1F4-F4C6-4F2B-8DD0-C445C99CBD18}" destId="{E0424EB8-7F0E-4C78-9A16-C6BA66E51D45}" srcOrd="0" destOrd="0" presId="urn:microsoft.com/office/officeart/2005/8/layout/hierarchy6"/>
    <dgm:cxn modelId="{F7AAF502-23F6-4CF4-AD82-46EE14E4197A}" type="presOf" srcId="{4E65906A-FA0D-4B77-B0C5-1F9DA43867FB}" destId="{260BC2E3-C7A1-4B16-9207-193448BC0CE9}" srcOrd="0" destOrd="0" presId="urn:microsoft.com/office/officeart/2005/8/layout/hierarchy6"/>
    <dgm:cxn modelId="{7D974B11-8C55-47DA-BBD9-F509ED3ED4FA}" type="presOf" srcId="{189082D8-3C3A-4FA7-ABCB-94C50F965AA8}" destId="{C1B79B63-C368-4F8F-BE32-5C5C5D277E32}" srcOrd="0" destOrd="0" presId="urn:microsoft.com/office/officeart/2005/8/layout/hierarchy6"/>
    <dgm:cxn modelId="{AD95A5DE-8ADC-40DE-82B1-6BA5BAA88DAF}" type="presOf" srcId="{9955BD39-DD59-435E-B884-BC88D7A99B72}" destId="{F72A03A3-867A-4E10-B5FE-AE87E07451C9}" srcOrd="1" destOrd="0" presId="urn:microsoft.com/office/officeart/2005/8/layout/hierarchy6"/>
    <dgm:cxn modelId="{1A98C824-F3CC-49B6-879D-1D9FE4A24267}" type="presOf" srcId="{FE3D9E3D-86BA-4684-9BB2-DC1F15D0E40E}" destId="{B63A73D8-8066-4CE5-B749-97AC4BD2A1CD}" srcOrd="0" destOrd="0" presId="urn:microsoft.com/office/officeart/2005/8/layout/hierarchy6"/>
    <dgm:cxn modelId="{72433511-681B-4181-93FD-78C25B6F02CB}" srcId="{72E4A18B-B03D-4167-A4EA-AA0D0867DDEE}" destId="{C81530EF-4EB2-4D1D-9279-7C08BC5EBC29}" srcOrd="0" destOrd="0" parTransId="{2BF0660D-FE76-426B-A129-A9C8DE30D1C9}" sibTransId="{45315803-ACA3-410C-9FE9-408088691D76}"/>
    <dgm:cxn modelId="{41671594-3399-44F3-B8AC-987E3340A610}" srcId="{361296F3-67AC-45B9-AE31-54F0D7300CAD}" destId="{F0FCDB26-8890-492E-B9A3-7C957325366E}" srcOrd="0" destOrd="0" parTransId="{D74DCE5A-9E5F-4ADB-9699-026BEB012A4A}" sibTransId="{03984A31-184C-4825-BEA6-30118E51656A}"/>
    <dgm:cxn modelId="{1F3D2E6B-CDFB-4F5B-9897-74BF5C4825F0}" srcId="{72E4A18B-B03D-4167-A4EA-AA0D0867DDEE}" destId="{D3CEE186-B660-4B81-8574-61AEFF6AFF37}" srcOrd="1" destOrd="0" parTransId="{2565F509-D42D-4136-9BEB-D90FE5E714BB}" sibTransId="{EDC89682-1B3C-4E67-9008-5DF20D6D75B6}"/>
    <dgm:cxn modelId="{59EDBBF3-ABAB-435D-980D-D96991340EAD}" srcId="{6FDE681D-1E36-4F9C-9EC1-31595586480F}" destId="{72E4A18B-B03D-4167-A4EA-AA0D0867DDEE}" srcOrd="1" destOrd="0" parTransId="{EE3DC5D6-19C7-453A-8B85-B3C5A4875190}" sibTransId="{167E89E8-6A70-4FA0-AF0F-4C7099F5BE89}"/>
    <dgm:cxn modelId="{E1788C4A-0D50-44A6-932D-41812D56507A}" type="presOf" srcId="{2565F509-D42D-4136-9BEB-D90FE5E714BB}" destId="{85B06E01-4A34-449F-96C8-491A2B2FC3E8}" srcOrd="0" destOrd="0" presId="urn:microsoft.com/office/officeart/2005/8/layout/hierarchy6"/>
    <dgm:cxn modelId="{0042C3CF-51C6-4BD5-BFA2-F262D2A2FA73}" srcId="{4E65906A-FA0D-4B77-B0C5-1F9DA43867FB}" destId="{E077F6CA-E9D6-4E8E-BBCA-B1EEA63E4FC9}" srcOrd="3" destOrd="0" parTransId="{D853BCA2-F1D2-438B-B636-39BE72451B87}" sibTransId="{9DB43855-A84E-4CF9-AB84-508B617262FF}"/>
    <dgm:cxn modelId="{12D1B17D-2827-4120-A56F-68087AB3A02E}" type="presOf" srcId="{6516731E-E042-43B8-A09C-A15D0684202A}" destId="{16FC1919-6319-4146-BD0E-4C60CEEB42FB}" srcOrd="1" destOrd="0" presId="urn:microsoft.com/office/officeart/2005/8/layout/hierarchy6"/>
    <dgm:cxn modelId="{57223A3E-F917-4A98-9656-E26899884B6D}" type="presOf" srcId="{361296F3-67AC-45B9-AE31-54F0D7300CAD}" destId="{07E8CE06-5A5A-4240-ABBB-351791B689C9}" srcOrd="0" destOrd="0" presId="urn:microsoft.com/office/officeart/2005/8/layout/hierarchy6"/>
    <dgm:cxn modelId="{A879CDFA-1BE3-462A-B8D7-03D3C5F9F306}" type="presOf" srcId="{E077F6CA-E9D6-4E8E-BBCA-B1EEA63E4FC9}" destId="{FC522E21-1806-4D7D-B942-BB54204E7BCB}" srcOrd="0" destOrd="0" presId="urn:microsoft.com/office/officeart/2005/8/layout/hierarchy6"/>
    <dgm:cxn modelId="{7300B37B-B0EF-4230-A21C-832B8FD449B2}" type="presOf" srcId="{D74DCE5A-9E5F-4ADB-9699-026BEB012A4A}" destId="{659DE1A1-827F-4BAF-B649-E56BA121A026}" srcOrd="0" destOrd="0" presId="urn:microsoft.com/office/officeart/2005/8/layout/hierarchy6"/>
    <dgm:cxn modelId="{BDFE67E2-43BE-47A7-81DB-10D20008EBFB}" srcId="{4E65906A-FA0D-4B77-B0C5-1F9DA43867FB}" destId="{9955BD39-DD59-435E-B884-BC88D7A99B72}" srcOrd="4" destOrd="0" parTransId="{E80DC6C9-2DB8-4E59-B9D5-23FAD8D4831E}" sibTransId="{F2E47B12-88EF-4B76-89A0-F7F643E368A9}"/>
    <dgm:cxn modelId="{69DCBD98-028A-442D-B345-0E7A628B658F}" srcId="{361296F3-67AC-45B9-AE31-54F0D7300CAD}" destId="{FE3D9E3D-86BA-4684-9BB2-DC1F15D0E40E}" srcOrd="1" destOrd="0" parTransId="{45DDB1F4-F4C6-4F2B-8DD0-C445C99CBD18}" sibTransId="{6C428FCD-6732-49A2-89AA-69D763991E85}"/>
    <dgm:cxn modelId="{62723C9C-185C-4828-9BFE-083CBA590594}" srcId="{6FDE681D-1E36-4F9C-9EC1-31595586480F}" destId="{361296F3-67AC-45B9-AE31-54F0D7300CAD}" srcOrd="0" destOrd="0" parTransId="{B79C5947-E445-477C-A096-2B3F3D28965F}" sibTransId="{8A2FB180-9686-4A42-9DFC-8A8A5FB8719A}"/>
    <dgm:cxn modelId="{3CBBFC86-1526-4E15-9D1A-73D255419DE0}" srcId="{4E65906A-FA0D-4B77-B0C5-1F9DA43867FB}" destId="{189082D8-3C3A-4FA7-ABCB-94C50F965AA8}" srcOrd="1" destOrd="0" parTransId="{5A03E61D-2BE2-4A5C-9A9B-851263666F86}" sibTransId="{67314628-2641-40D7-A13E-131BC9995CB5}"/>
    <dgm:cxn modelId="{29A98E00-78E2-4DC0-8636-D8714BEC40A9}" type="presOf" srcId="{B79C5947-E445-477C-A096-2B3F3D28965F}" destId="{C3927F2E-A3B3-4513-83B2-FAD75A6B8A69}" srcOrd="0" destOrd="0" presId="urn:microsoft.com/office/officeart/2005/8/layout/hierarchy6"/>
    <dgm:cxn modelId="{7D440D83-AE7B-4894-A59A-13BF87E719F5}" type="presOf" srcId="{C81530EF-4EB2-4D1D-9279-7C08BC5EBC29}" destId="{BEC76146-F926-4473-82F2-AF3434B2717F}" srcOrd="0" destOrd="0" presId="urn:microsoft.com/office/officeart/2005/8/layout/hierarchy6"/>
    <dgm:cxn modelId="{C527FAB5-F086-4D1A-BB93-DBC2AFAB4E4F}" type="presOf" srcId="{D3CEE186-B660-4B81-8574-61AEFF6AFF37}" destId="{275FBB11-1CDD-4022-87AA-D6C7CFF807E3}" srcOrd="0" destOrd="0" presId="urn:microsoft.com/office/officeart/2005/8/layout/hierarchy6"/>
    <dgm:cxn modelId="{C426A00B-E01B-40FB-A9AA-9C586260CB8C}" type="presOf" srcId="{9955BD39-DD59-435E-B884-BC88D7A99B72}" destId="{5FBAFA5E-EF0A-4865-B813-9DF1DB94A75C}" srcOrd="0" destOrd="0" presId="urn:microsoft.com/office/officeart/2005/8/layout/hierarchy6"/>
    <dgm:cxn modelId="{DB9D7DA1-85B2-4AFE-A78C-59F61ACDDBCB}" type="presParOf" srcId="{260BC2E3-C7A1-4B16-9207-193448BC0CE9}" destId="{BD73BE71-B7F3-4B6F-845B-4457AD50DEE5}" srcOrd="0" destOrd="0" presId="urn:microsoft.com/office/officeart/2005/8/layout/hierarchy6"/>
    <dgm:cxn modelId="{90F21D9B-0A09-4B31-8E84-6091C6F8F9B3}" type="presParOf" srcId="{BD73BE71-B7F3-4B6F-845B-4457AD50DEE5}" destId="{0157E3A5-21DC-49EE-BD8B-0D4BAAF35597}" srcOrd="0" destOrd="0" presId="urn:microsoft.com/office/officeart/2005/8/layout/hierarchy6"/>
    <dgm:cxn modelId="{80E7EFF5-7252-401E-9B04-DB937E97AFE1}" type="presParOf" srcId="{BD73BE71-B7F3-4B6F-845B-4457AD50DEE5}" destId="{2C1E33AC-9EB0-4F05-9E47-73804F1AFC33}" srcOrd="1" destOrd="0" presId="urn:microsoft.com/office/officeart/2005/8/layout/hierarchy6"/>
    <dgm:cxn modelId="{9C36CA73-5BDC-45B6-8745-53D2F92D8002}" type="presParOf" srcId="{2C1E33AC-9EB0-4F05-9E47-73804F1AFC33}" destId="{54532562-0106-4A46-8B20-106F31E78AA8}" srcOrd="0" destOrd="0" presId="urn:microsoft.com/office/officeart/2005/8/layout/hierarchy6"/>
    <dgm:cxn modelId="{D8E9CA5A-1337-46BC-B1D0-C4E1C59CCC47}" type="presParOf" srcId="{54532562-0106-4A46-8B20-106F31E78AA8}" destId="{C38FE4FA-87D6-45B8-B25A-5B6BF0EF045A}" srcOrd="0" destOrd="0" presId="urn:microsoft.com/office/officeart/2005/8/layout/hierarchy6"/>
    <dgm:cxn modelId="{458990DC-0819-4C58-8EC1-848896CD4F27}" type="presParOf" srcId="{54532562-0106-4A46-8B20-106F31E78AA8}" destId="{227F0EE5-24FB-49DA-92E2-CF68288E26E9}" srcOrd="1" destOrd="0" presId="urn:microsoft.com/office/officeart/2005/8/layout/hierarchy6"/>
    <dgm:cxn modelId="{6B862582-F48C-488A-9A97-78D1F065D873}" type="presParOf" srcId="{227F0EE5-24FB-49DA-92E2-CF68288E26E9}" destId="{C3927F2E-A3B3-4513-83B2-FAD75A6B8A69}" srcOrd="0" destOrd="0" presId="urn:microsoft.com/office/officeart/2005/8/layout/hierarchy6"/>
    <dgm:cxn modelId="{02571C6E-157A-421D-8C6C-14CB03FEBC4C}" type="presParOf" srcId="{227F0EE5-24FB-49DA-92E2-CF68288E26E9}" destId="{C670191D-C555-4D3D-95A2-4941D04E8636}" srcOrd="1" destOrd="0" presId="urn:microsoft.com/office/officeart/2005/8/layout/hierarchy6"/>
    <dgm:cxn modelId="{30CB57FC-1067-4DEB-9A9F-5A18E27D9E2D}" type="presParOf" srcId="{C670191D-C555-4D3D-95A2-4941D04E8636}" destId="{07E8CE06-5A5A-4240-ABBB-351791B689C9}" srcOrd="0" destOrd="0" presId="urn:microsoft.com/office/officeart/2005/8/layout/hierarchy6"/>
    <dgm:cxn modelId="{AA87F562-C0AE-4285-94AB-D1DD45EA5379}" type="presParOf" srcId="{C670191D-C555-4D3D-95A2-4941D04E8636}" destId="{F26B7270-CCAF-4195-A3F0-89A8EE2BD1D7}" srcOrd="1" destOrd="0" presId="urn:microsoft.com/office/officeart/2005/8/layout/hierarchy6"/>
    <dgm:cxn modelId="{CDFC9CD6-8889-4A85-A5B8-278EDE81D2E4}" type="presParOf" srcId="{F26B7270-CCAF-4195-A3F0-89A8EE2BD1D7}" destId="{659DE1A1-827F-4BAF-B649-E56BA121A026}" srcOrd="0" destOrd="0" presId="urn:microsoft.com/office/officeart/2005/8/layout/hierarchy6"/>
    <dgm:cxn modelId="{4222445A-ACBC-456B-9C92-2551D0A7D3D6}" type="presParOf" srcId="{F26B7270-CCAF-4195-A3F0-89A8EE2BD1D7}" destId="{B80A28FB-6476-43AC-95B3-E515EEC2880F}" srcOrd="1" destOrd="0" presId="urn:microsoft.com/office/officeart/2005/8/layout/hierarchy6"/>
    <dgm:cxn modelId="{7B7A72D2-0222-4BC6-91F6-E517E2F966F3}" type="presParOf" srcId="{B80A28FB-6476-43AC-95B3-E515EEC2880F}" destId="{D438DCD5-66FE-4946-AB35-894289DC69CA}" srcOrd="0" destOrd="0" presId="urn:microsoft.com/office/officeart/2005/8/layout/hierarchy6"/>
    <dgm:cxn modelId="{53AD78E8-4C9C-4DF0-AAF3-F9FCEAAB140D}" type="presParOf" srcId="{B80A28FB-6476-43AC-95B3-E515EEC2880F}" destId="{35DCC5EB-0DEF-4D5E-B915-0B8B9BF8A6FC}" srcOrd="1" destOrd="0" presId="urn:microsoft.com/office/officeart/2005/8/layout/hierarchy6"/>
    <dgm:cxn modelId="{7114C694-E12F-4BCE-83C4-9920A5B423D9}" type="presParOf" srcId="{F26B7270-CCAF-4195-A3F0-89A8EE2BD1D7}" destId="{E0424EB8-7F0E-4C78-9A16-C6BA66E51D45}" srcOrd="2" destOrd="0" presId="urn:microsoft.com/office/officeart/2005/8/layout/hierarchy6"/>
    <dgm:cxn modelId="{E0889B16-8174-4CE2-97B8-028F8FA27B6A}" type="presParOf" srcId="{F26B7270-CCAF-4195-A3F0-89A8EE2BD1D7}" destId="{3D2E0011-AD6A-4CF2-BAE6-A40D882CA787}" srcOrd="3" destOrd="0" presId="urn:microsoft.com/office/officeart/2005/8/layout/hierarchy6"/>
    <dgm:cxn modelId="{57CF66A2-47A6-4AF5-AD74-0469418EDBD3}" type="presParOf" srcId="{3D2E0011-AD6A-4CF2-BAE6-A40D882CA787}" destId="{B63A73D8-8066-4CE5-B749-97AC4BD2A1CD}" srcOrd="0" destOrd="0" presId="urn:microsoft.com/office/officeart/2005/8/layout/hierarchy6"/>
    <dgm:cxn modelId="{24910E7F-358C-4EA2-ABDE-D1792E6F3BEA}" type="presParOf" srcId="{3D2E0011-AD6A-4CF2-BAE6-A40D882CA787}" destId="{4FC164B6-C611-4820-BCA8-33002D937816}" srcOrd="1" destOrd="0" presId="urn:microsoft.com/office/officeart/2005/8/layout/hierarchy6"/>
    <dgm:cxn modelId="{8AA0FFAD-19EC-4B7C-9058-3055984786AA}" type="presParOf" srcId="{227F0EE5-24FB-49DA-92E2-CF68288E26E9}" destId="{2AE37B20-CB45-4E05-9751-96CDDBD3B272}" srcOrd="2" destOrd="0" presId="urn:microsoft.com/office/officeart/2005/8/layout/hierarchy6"/>
    <dgm:cxn modelId="{E8F85E32-D0F1-4363-B9C0-BC268CBDCC14}" type="presParOf" srcId="{227F0EE5-24FB-49DA-92E2-CF68288E26E9}" destId="{0FB2C510-217B-4A69-8167-8F461DF89320}" srcOrd="3" destOrd="0" presId="urn:microsoft.com/office/officeart/2005/8/layout/hierarchy6"/>
    <dgm:cxn modelId="{16ED253D-C77C-419E-9DBC-E944CE9E7B05}" type="presParOf" srcId="{0FB2C510-217B-4A69-8167-8F461DF89320}" destId="{D1EA1497-BCCC-48FD-92EC-3B71436AB336}" srcOrd="0" destOrd="0" presId="urn:microsoft.com/office/officeart/2005/8/layout/hierarchy6"/>
    <dgm:cxn modelId="{3899269C-4284-41E9-BCDA-E0ADD6FAF65E}" type="presParOf" srcId="{0FB2C510-217B-4A69-8167-8F461DF89320}" destId="{17FC9B14-5C03-4D17-B843-45CA157CDCBF}" srcOrd="1" destOrd="0" presId="urn:microsoft.com/office/officeart/2005/8/layout/hierarchy6"/>
    <dgm:cxn modelId="{C986A248-1C1D-4C1B-8385-B2D75C217B06}" type="presParOf" srcId="{17FC9B14-5C03-4D17-B843-45CA157CDCBF}" destId="{D58FEE2C-626C-4606-BD8F-49059C84FF33}" srcOrd="0" destOrd="0" presId="urn:microsoft.com/office/officeart/2005/8/layout/hierarchy6"/>
    <dgm:cxn modelId="{9FDED3A1-ECF9-422B-BFD7-183ECD8C0521}" type="presParOf" srcId="{17FC9B14-5C03-4D17-B843-45CA157CDCBF}" destId="{EE97CCD3-5AD3-435B-936E-8F8389E7D89C}" srcOrd="1" destOrd="0" presId="urn:microsoft.com/office/officeart/2005/8/layout/hierarchy6"/>
    <dgm:cxn modelId="{C9F5C928-B1E7-4B33-B379-F410BC106F7B}" type="presParOf" srcId="{EE97CCD3-5AD3-435B-936E-8F8389E7D89C}" destId="{BEC76146-F926-4473-82F2-AF3434B2717F}" srcOrd="0" destOrd="0" presId="urn:microsoft.com/office/officeart/2005/8/layout/hierarchy6"/>
    <dgm:cxn modelId="{7E7568F9-F7A1-463A-9B19-D653CDBE2479}" type="presParOf" srcId="{EE97CCD3-5AD3-435B-936E-8F8389E7D89C}" destId="{EE7C304A-F171-4725-99AD-F50E34EAD7A8}" srcOrd="1" destOrd="0" presId="urn:microsoft.com/office/officeart/2005/8/layout/hierarchy6"/>
    <dgm:cxn modelId="{A12FCBFF-9E4B-4652-B366-B85F7C9A5954}" type="presParOf" srcId="{17FC9B14-5C03-4D17-B843-45CA157CDCBF}" destId="{85B06E01-4A34-449F-96C8-491A2B2FC3E8}" srcOrd="2" destOrd="0" presId="urn:microsoft.com/office/officeart/2005/8/layout/hierarchy6"/>
    <dgm:cxn modelId="{AB02F6F7-F4D3-4601-9034-3279D3BEFB81}" type="presParOf" srcId="{17FC9B14-5C03-4D17-B843-45CA157CDCBF}" destId="{9234D189-8B0F-47C8-AE6E-34EC5AA8CEE3}" srcOrd="3" destOrd="0" presId="urn:microsoft.com/office/officeart/2005/8/layout/hierarchy6"/>
    <dgm:cxn modelId="{DFD5A3B9-0882-4688-BDE2-99C34EA8116F}" type="presParOf" srcId="{9234D189-8B0F-47C8-AE6E-34EC5AA8CEE3}" destId="{275FBB11-1CDD-4022-87AA-D6C7CFF807E3}" srcOrd="0" destOrd="0" presId="urn:microsoft.com/office/officeart/2005/8/layout/hierarchy6"/>
    <dgm:cxn modelId="{FE6845B2-0863-4815-8403-01E817B16206}" type="presParOf" srcId="{9234D189-8B0F-47C8-AE6E-34EC5AA8CEE3}" destId="{389DD9C2-1D3D-4CE4-8D01-BD7B56A2D12A}" srcOrd="1" destOrd="0" presId="urn:microsoft.com/office/officeart/2005/8/layout/hierarchy6"/>
    <dgm:cxn modelId="{8C2F05F0-AA86-4B66-AE57-3329FB306AE5}" type="presParOf" srcId="{260BC2E3-C7A1-4B16-9207-193448BC0CE9}" destId="{AC43435F-CB26-4125-A6C3-C9A22DC1313E}" srcOrd="1" destOrd="0" presId="urn:microsoft.com/office/officeart/2005/8/layout/hierarchy6"/>
    <dgm:cxn modelId="{C6E8BEBD-DAB0-4E67-951A-28C90099F84A}" type="presParOf" srcId="{AC43435F-CB26-4125-A6C3-C9A22DC1313E}" destId="{475347E8-333A-4150-91CF-CC8BD07FDEFA}" srcOrd="0" destOrd="0" presId="urn:microsoft.com/office/officeart/2005/8/layout/hierarchy6"/>
    <dgm:cxn modelId="{2019B6C1-E17D-4082-836F-C693510875DC}" type="presParOf" srcId="{475347E8-333A-4150-91CF-CC8BD07FDEFA}" destId="{C1B79B63-C368-4F8F-BE32-5C5C5D277E32}" srcOrd="0" destOrd="0" presId="urn:microsoft.com/office/officeart/2005/8/layout/hierarchy6"/>
    <dgm:cxn modelId="{C77A4E81-CF7D-4459-811A-60A16CA64F00}" type="presParOf" srcId="{475347E8-333A-4150-91CF-CC8BD07FDEFA}" destId="{D6F69229-711C-49A1-B010-0AA186AE39F9}" srcOrd="1" destOrd="0" presId="urn:microsoft.com/office/officeart/2005/8/layout/hierarchy6"/>
    <dgm:cxn modelId="{F2BC6A88-86AA-4F15-A441-70168AD9A054}" type="presParOf" srcId="{AC43435F-CB26-4125-A6C3-C9A22DC1313E}" destId="{89AE74D4-C7AD-4BFD-8BB0-78168C820664}" srcOrd="1" destOrd="0" presId="urn:microsoft.com/office/officeart/2005/8/layout/hierarchy6"/>
    <dgm:cxn modelId="{337F2729-597B-42B6-A2C5-709F9B4282DE}" type="presParOf" srcId="{89AE74D4-C7AD-4BFD-8BB0-78168C820664}" destId="{80AFC8D8-7547-46AD-B87B-890E018D7A01}" srcOrd="0" destOrd="0" presId="urn:microsoft.com/office/officeart/2005/8/layout/hierarchy6"/>
    <dgm:cxn modelId="{564B5E6B-E995-4020-A163-5F265021C74D}" type="presParOf" srcId="{AC43435F-CB26-4125-A6C3-C9A22DC1313E}" destId="{271975B8-EC25-4B74-A5E6-D547BC71017F}" srcOrd="2" destOrd="0" presId="urn:microsoft.com/office/officeart/2005/8/layout/hierarchy6"/>
    <dgm:cxn modelId="{736A9258-E50D-4B50-8763-D4474940379F}" type="presParOf" srcId="{271975B8-EC25-4B74-A5E6-D547BC71017F}" destId="{8D4B516C-53BA-401F-9981-9EB0F6C4CF07}" srcOrd="0" destOrd="0" presId="urn:microsoft.com/office/officeart/2005/8/layout/hierarchy6"/>
    <dgm:cxn modelId="{F4EB8E45-0733-4AD3-8CB3-31A66B25388C}" type="presParOf" srcId="{271975B8-EC25-4B74-A5E6-D547BC71017F}" destId="{16FC1919-6319-4146-BD0E-4C60CEEB42FB}" srcOrd="1" destOrd="0" presId="urn:microsoft.com/office/officeart/2005/8/layout/hierarchy6"/>
    <dgm:cxn modelId="{C85D7F4D-C1CD-49FD-8691-670CEDB754ED}" type="presParOf" srcId="{AC43435F-CB26-4125-A6C3-C9A22DC1313E}" destId="{2A895854-4FF1-4DD3-AEA1-31010DBC2F10}" srcOrd="3" destOrd="0" presId="urn:microsoft.com/office/officeart/2005/8/layout/hierarchy6"/>
    <dgm:cxn modelId="{53F88D1D-7D31-4E7B-9742-A7261DC78106}" type="presParOf" srcId="{2A895854-4FF1-4DD3-AEA1-31010DBC2F10}" destId="{C73C150A-90A3-468D-90B0-1DA7316EF74F}" srcOrd="0" destOrd="0" presId="urn:microsoft.com/office/officeart/2005/8/layout/hierarchy6"/>
    <dgm:cxn modelId="{04FB9860-E5F1-4BEA-979E-28DE1FDDBAD8}" type="presParOf" srcId="{AC43435F-CB26-4125-A6C3-C9A22DC1313E}" destId="{54B869ED-0A4F-46E3-A562-5C2A505F97FF}" srcOrd="4" destOrd="0" presId="urn:microsoft.com/office/officeart/2005/8/layout/hierarchy6"/>
    <dgm:cxn modelId="{1D527BCC-3906-46C7-9C8B-1275B38EB602}" type="presParOf" srcId="{54B869ED-0A4F-46E3-A562-5C2A505F97FF}" destId="{FC522E21-1806-4D7D-B942-BB54204E7BCB}" srcOrd="0" destOrd="0" presId="urn:microsoft.com/office/officeart/2005/8/layout/hierarchy6"/>
    <dgm:cxn modelId="{2E6160FD-FDE0-45DC-BBC1-69A4D1EE6A11}" type="presParOf" srcId="{54B869ED-0A4F-46E3-A562-5C2A505F97FF}" destId="{9B898C4F-1647-4B44-B1FC-DE31DC1E8C58}" srcOrd="1" destOrd="0" presId="urn:microsoft.com/office/officeart/2005/8/layout/hierarchy6"/>
    <dgm:cxn modelId="{E02770D4-6F83-4F52-A206-327C3426025F}" type="presParOf" srcId="{AC43435F-CB26-4125-A6C3-C9A22DC1313E}" destId="{6BEE4CFC-651A-4F4C-97C4-4F9A9A7C948F}" srcOrd="5" destOrd="0" presId="urn:microsoft.com/office/officeart/2005/8/layout/hierarchy6"/>
    <dgm:cxn modelId="{96D5504D-C950-4E75-AFD8-3C7BBA1E1B93}" type="presParOf" srcId="{6BEE4CFC-651A-4F4C-97C4-4F9A9A7C948F}" destId="{B1E21538-651C-4DB0-868B-387D21D2BE1F}" srcOrd="0" destOrd="0" presId="urn:microsoft.com/office/officeart/2005/8/layout/hierarchy6"/>
    <dgm:cxn modelId="{210D684F-297E-4100-8FEE-EA821DB2DFEC}" type="presParOf" srcId="{AC43435F-CB26-4125-A6C3-C9A22DC1313E}" destId="{F6E2B38E-A60E-48EE-930E-B744DDED1C39}" srcOrd="6" destOrd="0" presId="urn:microsoft.com/office/officeart/2005/8/layout/hierarchy6"/>
    <dgm:cxn modelId="{C1341779-D036-47A5-AE1D-700ADB74E35E}" type="presParOf" srcId="{F6E2B38E-A60E-48EE-930E-B744DDED1C39}" destId="{5FBAFA5E-EF0A-4865-B813-9DF1DB94A75C}" srcOrd="0" destOrd="0" presId="urn:microsoft.com/office/officeart/2005/8/layout/hierarchy6"/>
    <dgm:cxn modelId="{3AF7E024-50CA-4F43-BF92-DD7E5F36420B}" type="presParOf" srcId="{F6E2B38E-A60E-48EE-930E-B744DDED1C39}" destId="{F72A03A3-867A-4E10-B5FE-AE87E07451C9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B6F8EA-73A0-44C4-9CAB-3ED9B6FC7237}" type="doc">
      <dgm:prSet loTypeId="urn:microsoft.com/office/officeart/2009/3/layout/Phased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AU"/>
        </a:p>
      </dgm:t>
    </dgm:pt>
    <dgm:pt modelId="{42C87400-CC2C-4B70-BCAE-F4200B97229E}">
      <dgm:prSet phldrT="[Text]" custT="1"/>
      <dgm:spPr/>
      <dgm:t>
        <a:bodyPr/>
        <a:lstStyle/>
        <a:p>
          <a:r>
            <a:rPr lang="en-AU" sz="1600" dirty="0"/>
            <a:t>Enterprise Ecosystem Nodes</a:t>
          </a:r>
        </a:p>
      </dgm:t>
    </dgm:pt>
    <dgm:pt modelId="{81BB25B2-8376-4B31-8730-913C1C041BB6}" type="parTrans" cxnId="{87C655BA-A687-4E12-9762-39A75F02C274}">
      <dgm:prSet/>
      <dgm:spPr/>
      <dgm:t>
        <a:bodyPr/>
        <a:lstStyle/>
        <a:p>
          <a:endParaRPr lang="en-AU"/>
        </a:p>
      </dgm:t>
    </dgm:pt>
    <dgm:pt modelId="{99570466-F837-454B-8597-9456D070EFA4}" type="sibTrans" cxnId="{87C655BA-A687-4E12-9762-39A75F02C274}">
      <dgm:prSet/>
      <dgm:spPr/>
      <dgm:t>
        <a:bodyPr/>
        <a:lstStyle/>
        <a:p>
          <a:endParaRPr lang="en-AU"/>
        </a:p>
      </dgm:t>
    </dgm:pt>
    <dgm:pt modelId="{C10A5D6B-EC75-486A-BF05-B0EB4CB68125}">
      <dgm:prSet phldrT="[Text]" custT="1"/>
      <dgm:spPr/>
      <dgm:t>
        <a:bodyPr lIns="0" rIns="0"/>
        <a:lstStyle/>
        <a:p>
          <a:r>
            <a:rPr lang="en-AU" sz="1200" dirty="0"/>
            <a:t>Com-ponents</a:t>
          </a:r>
        </a:p>
      </dgm:t>
    </dgm:pt>
    <dgm:pt modelId="{C40DE6FD-435C-462B-8A6C-300FAAC1B16C}" type="parTrans" cxnId="{1DA3B0D5-FC0C-4E64-8618-5C600BE1AF02}">
      <dgm:prSet/>
      <dgm:spPr/>
      <dgm:t>
        <a:bodyPr/>
        <a:lstStyle/>
        <a:p>
          <a:endParaRPr lang="en-AU"/>
        </a:p>
      </dgm:t>
    </dgm:pt>
    <dgm:pt modelId="{C4312AC0-79CC-4208-B8E9-49EF2E841C9C}" type="sibTrans" cxnId="{1DA3B0D5-FC0C-4E64-8618-5C600BE1AF02}">
      <dgm:prSet/>
      <dgm:spPr/>
      <dgm:t>
        <a:bodyPr/>
        <a:lstStyle/>
        <a:p>
          <a:endParaRPr lang="en-AU"/>
        </a:p>
      </dgm:t>
    </dgm:pt>
    <dgm:pt modelId="{34EDE56B-7523-49F7-B7E3-1C8FE0D9B9BB}">
      <dgm:prSet phldrT="[Text]" custT="1"/>
      <dgm:spPr/>
      <dgm:t>
        <a:bodyPr lIns="0" rIns="0"/>
        <a:lstStyle/>
        <a:p>
          <a:r>
            <a:rPr lang="en-AU" sz="1200" dirty="0"/>
            <a:t>Systems</a:t>
          </a:r>
        </a:p>
      </dgm:t>
    </dgm:pt>
    <dgm:pt modelId="{DCF62516-48B9-4949-93A8-914216696EF7}" type="parTrans" cxnId="{C01A70BC-AAC3-4B02-82BA-B9324ECB24A8}">
      <dgm:prSet/>
      <dgm:spPr/>
      <dgm:t>
        <a:bodyPr/>
        <a:lstStyle/>
        <a:p>
          <a:endParaRPr lang="en-AU"/>
        </a:p>
      </dgm:t>
    </dgm:pt>
    <dgm:pt modelId="{FE8F67C4-70A6-471C-9547-9B96AAAACA4B}" type="sibTrans" cxnId="{C01A70BC-AAC3-4B02-82BA-B9324ECB24A8}">
      <dgm:prSet/>
      <dgm:spPr/>
      <dgm:t>
        <a:bodyPr/>
        <a:lstStyle/>
        <a:p>
          <a:endParaRPr lang="en-AU"/>
        </a:p>
      </dgm:t>
    </dgm:pt>
    <dgm:pt modelId="{A9AA3B11-53C1-4DCD-9F88-ABBF8244811F}">
      <dgm:prSet phldrT="[Text]" custT="1"/>
      <dgm:spPr/>
      <dgm:t>
        <a:bodyPr/>
        <a:lstStyle/>
        <a:p>
          <a:r>
            <a:rPr lang="en-AU" sz="1600" dirty="0"/>
            <a:t>Network of Enterprise Ecosystems</a:t>
          </a:r>
        </a:p>
      </dgm:t>
    </dgm:pt>
    <dgm:pt modelId="{4A2539AE-D6AF-4333-82D3-0163FFD91F84}" type="parTrans" cxnId="{A212572B-D807-4892-9E12-1FAC6E935102}">
      <dgm:prSet/>
      <dgm:spPr/>
      <dgm:t>
        <a:bodyPr/>
        <a:lstStyle/>
        <a:p>
          <a:endParaRPr lang="en-AU"/>
        </a:p>
      </dgm:t>
    </dgm:pt>
    <dgm:pt modelId="{478D0FA2-3BCF-4B55-87F0-E3D97D9234EF}" type="sibTrans" cxnId="{A212572B-D807-4892-9E12-1FAC6E935102}">
      <dgm:prSet/>
      <dgm:spPr/>
      <dgm:t>
        <a:bodyPr/>
        <a:lstStyle/>
        <a:p>
          <a:endParaRPr lang="en-AU"/>
        </a:p>
      </dgm:t>
    </dgm:pt>
    <dgm:pt modelId="{9F199895-8806-406B-B152-976570FA1700}">
      <dgm:prSet phldrT="[Text]" custT="1"/>
      <dgm:spPr>
        <a:solidFill>
          <a:srgbClr val="66FF66">
            <a:alpha val="47059"/>
          </a:srgbClr>
        </a:solidFill>
      </dgm:spPr>
      <dgm:t>
        <a:bodyPr/>
        <a:lstStyle/>
        <a:p>
          <a:r>
            <a:rPr lang="en-AU" sz="1400" b="1" u="sng" dirty="0"/>
            <a:t>EPC</a:t>
          </a:r>
        </a:p>
        <a:p>
          <a:r>
            <a:rPr lang="en-AU" sz="1400" dirty="0"/>
            <a:t>Ecosystem</a:t>
          </a:r>
        </a:p>
      </dgm:t>
    </dgm:pt>
    <dgm:pt modelId="{EEDF6E9D-ED30-4560-8D73-377050DDBDBD}" type="parTrans" cxnId="{0A2921D2-C109-453A-A359-1702C877F2F2}">
      <dgm:prSet/>
      <dgm:spPr/>
      <dgm:t>
        <a:bodyPr/>
        <a:lstStyle/>
        <a:p>
          <a:endParaRPr lang="en-AU"/>
        </a:p>
      </dgm:t>
    </dgm:pt>
    <dgm:pt modelId="{0AD13887-DAE0-4DEA-A0A4-4BCC6D5B2D7E}" type="sibTrans" cxnId="{0A2921D2-C109-453A-A359-1702C877F2F2}">
      <dgm:prSet/>
      <dgm:spPr/>
      <dgm:t>
        <a:bodyPr/>
        <a:lstStyle/>
        <a:p>
          <a:endParaRPr lang="en-AU"/>
        </a:p>
      </dgm:t>
    </dgm:pt>
    <dgm:pt modelId="{834ADE24-2A24-4DAF-ADF3-2FE3203533CF}">
      <dgm:prSet phldrT="[Text]" custT="1"/>
      <dgm:spPr>
        <a:solidFill>
          <a:srgbClr val="66FF66">
            <a:alpha val="47059"/>
          </a:srgbClr>
        </a:solidFill>
      </dgm:spPr>
      <dgm:t>
        <a:bodyPr/>
        <a:lstStyle/>
        <a:p>
          <a:r>
            <a:rPr lang="en-AU" sz="1400" b="1" u="sng" dirty="0"/>
            <a:t>Owner</a:t>
          </a:r>
        </a:p>
        <a:p>
          <a:r>
            <a:rPr lang="en-AU" sz="1400" b="1" u="sng" dirty="0"/>
            <a:t>Operator</a:t>
          </a:r>
        </a:p>
        <a:p>
          <a:r>
            <a:rPr lang="en-AU" sz="1400" dirty="0"/>
            <a:t>Ecosystem</a:t>
          </a:r>
        </a:p>
      </dgm:t>
    </dgm:pt>
    <dgm:pt modelId="{93088822-70FB-437F-B2CD-457667E392EE}" type="parTrans" cxnId="{B15E8152-23F5-4971-BCEA-8F9AF9207229}">
      <dgm:prSet/>
      <dgm:spPr/>
      <dgm:t>
        <a:bodyPr/>
        <a:lstStyle/>
        <a:p>
          <a:endParaRPr lang="en-AU"/>
        </a:p>
      </dgm:t>
    </dgm:pt>
    <dgm:pt modelId="{FCC7DDA0-347A-4879-8E50-9AF77000D620}" type="sibTrans" cxnId="{B15E8152-23F5-4971-BCEA-8F9AF9207229}">
      <dgm:prSet/>
      <dgm:spPr/>
      <dgm:t>
        <a:bodyPr/>
        <a:lstStyle/>
        <a:p>
          <a:endParaRPr lang="en-AU"/>
        </a:p>
      </dgm:t>
    </dgm:pt>
    <dgm:pt modelId="{DD81F3B3-9282-4785-B75F-43C9239540DF}">
      <dgm:prSet phldrT="[Text]" custT="1"/>
      <dgm:spPr/>
      <dgm:t>
        <a:bodyPr/>
        <a:lstStyle/>
        <a:p>
          <a:r>
            <a:rPr lang="en-AU" sz="1600" dirty="0"/>
            <a:t>Interoperating Enterprise Digital Ecosystems</a:t>
          </a:r>
        </a:p>
      </dgm:t>
    </dgm:pt>
    <dgm:pt modelId="{5EC3E84D-B94A-48B7-AAC4-0F5D95DACBC2}" type="parTrans" cxnId="{E0A6B06F-0B9E-45EE-9C56-37102C32C1CE}">
      <dgm:prSet/>
      <dgm:spPr/>
      <dgm:t>
        <a:bodyPr/>
        <a:lstStyle/>
        <a:p>
          <a:endParaRPr lang="en-AU"/>
        </a:p>
      </dgm:t>
    </dgm:pt>
    <dgm:pt modelId="{6AE45709-D93A-42FD-8919-794F42905EA5}" type="sibTrans" cxnId="{E0A6B06F-0B9E-45EE-9C56-37102C32C1CE}">
      <dgm:prSet/>
      <dgm:spPr/>
      <dgm:t>
        <a:bodyPr/>
        <a:lstStyle/>
        <a:p>
          <a:endParaRPr lang="en-AU"/>
        </a:p>
      </dgm:t>
    </dgm:pt>
    <dgm:pt modelId="{99476D69-6307-446A-BF8A-0607420D5E24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AU" sz="1800" dirty="0">
              <a:solidFill>
                <a:schemeClr val="tx1"/>
              </a:solidFill>
            </a:rPr>
            <a:t>Supplier Neutral</a:t>
          </a:r>
        </a:p>
        <a:p>
          <a:r>
            <a:rPr lang="en-AU" sz="1800" dirty="0">
              <a:solidFill>
                <a:schemeClr val="tx1"/>
              </a:solidFill>
            </a:rPr>
            <a:t>Industrial Digital Ecosystem</a:t>
          </a:r>
        </a:p>
      </dgm:t>
    </dgm:pt>
    <dgm:pt modelId="{0AD7343C-A24A-4F61-8BC4-776F2A69C22E}" type="parTrans" cxnId="{8F35AF38-CD7E-4E5E-8992-56DF7A84A989}">
      <dgm:prSet/>
      <dgm:spPr/>
      <dgm:t>
        <a:bodyPr/>
        <a:lstStyle/>
        <a:p>
          <a:endParaRPr lang="en-AU"/>
        </a:p>
      </dgm:t>
    </dgm:pt>
    <dgm:pt modelId="{32F14A74-B13B-4E22-A4D2-F41B0FEB3160}" type="sibTrans" cxnId="{8F35AF38-CD7E-4E5E-8992-56DF7A84A989}">
      <dgm:prSet/>
      <dgm:spPr/>
      <dgm:t>
        <a:bodyPr/>
        <a:lstStyle/>
        <a:p>
          <a:endParaRPr lang="en-AU"/>
        </a:p>
      </dgm:t>
    </dgm:pt>
    <dgm:pt modelId="{281FE378-C201-4253-A603-9437480BF69F}">
      <dgm:prSet phldrT="[Text]" custT="1"/>
      <dgm:spPr>
        <a:solidFill>
          <a:srgbClr val="66FF66">
            <a:alpha val="47059"/>
          </a:srgbClr>
        </a:solidFill>
      </dgm:spPr>
      <dgm:t>
        <a:bodyPr/>
        <a:lstStyle/>
        <a:p>
          <a:r>
            <a:rPr lang="en-AU" sz="1400" b="1" u="sng" dirty="0"/>
            <a:t>OEM</a:t>
          </a:r>
        </a:p>
        <a:p>
          <a:r>
            <a:rPr lang="en-AU" sz="1400" dirty="0"/>
            <a:t>Ecosystem</a:t>
          </a:r>
        </a:p>
      </dgm:t>
    </dgm:pt>
    <dgm:pt modelId="{4BD12A5A-DA49-4AE2-A518-77B7F7DCBD8C}" type="parTrans" cxnId="{9A4C3BBB-A5CB-4926-BB94-42A37505B3FD}">
      <dgm:prSet/>
      <dgm:spPr/>
      <dgm:t>
        <a:bodyPr/>
        <a:lstStyle/>
        <a:p>
          <a:endParaRPr lang="en-AU"/>
        </a:p>
      </dgm:t>
    </dgm:pt>
    <dgm:pt modelId="{B2AD4038-E151-45A6-871D-86EE374563F3}" type="sibTrans" cxnId="{9A4C3BBB-A5CB-4926-BB94-42A37505B3FD}">
      <dgm:prSet/>
      <dgm:spPr/>
      <dgm:t>
        <a:bodyPr/>
        <a:lstStyle/>
        <a:p>
          <a:endParaRPr lang="en-AU"/>
        </a:p>
      </dgm:t>
    </dgm:pt>
    <dgm:pt modelId="{FA4498FC-0149-4806-AB6F-1A1C5E1BF26F}">
      <dgm:prSet phldrT="[Text]" custT="1"/>
      <dgm:spPr/>
      <dgm:t>
        <a:bodyPr lIns="0" rIns="0"/>
        <a:lstStyle/>
        <a:p>
          <a:r>
            <a:rPr lang="en-AU" sz="1400" dirty="0"/>
            <a:t>Systems</a:t>
          </a:r>
        </a:p>
      </dgm:t>
    </dgm:pt>
    <dgm:pt modelId="{7115A1A3-0DAE-4C7C-A045-38963354285B}" type="parTrans" cxnId="{9C608A93-B652-4712-BE67-41780B899FEE}">
      <dgm:prSet/>
      <dgm:spPr/>
      <dgm:t>
        <a:bodyPr/>
        <a:lstStyle/>
        <a:p>
          <a:endParaRPr lang="en-AU"/>
        </a:p>
      </dgm:t>
    </dgm:pt>
    <dgm:pt modelId="{9F21FC06-19D9-40D5-AC9B-FE2049B9394E}" type="sibTrans" cxnId="{9C608A93-B652-4712-BE67-41780B899FEE}">
      <dgm:prSet/>
      <dgm:spPr/>
      <dgm:t>
        <a:bodyPr/>
        <a:lstStyle/>
        <a:p>
          <a:endParaRPr lang="en-AU"/>
        </a:p>
      </dgm:t>
    </dgm:pt>
    <dgm:pt modelId="{694C5109-8F7D-44A2-8236-AB38460A2506}">
      <dgm:prSet phldrT="[Text]" custT="1"/>
      <dgm:spPr/>
      <dgm:t>
        <a:bodyPr lIns="0" rIns="0"/>
        <a:lstStyle/>
        <a:p>
          <a:r>
            <a:rPr lang="en-AU" sz="1400" dirty="0"/>
            <a:t>Com-ponents</a:t>
          </a:r>
        </a:p>
      </dgm:t>
    </dgm:pt>
    <dgm:pt modelId="{DFE975B8-15B7-4783-81F2-304D367785D7}" type="parTrans" cxnId="{7E089BC0-BA26-462E-8BC3-6231B51CAF33}">
      <dgm:prSet/>
      <dgm:spPr/>
      <dgm:t>
        <a:bodyPr/>
        <a:lstStyle/>
        <a:p>
          <a:endParaRPr lang="en-AU"/>
        </a:p>
      </dgm:t>
    </dgm:pt>
    <dgm:pt modelId="{2DA77895-61CB-4810-B9BD-8326928C1CF7}" type="sibTrans" cxnId="{7E089BC0-BA26-462E-8BC3-6231B51CAF33}">
      <dgm:prSet/>
      <dgm:spPr/>
      <dgm:t>
        <a:bodyPr/>
        <a:lstStyle/>
        <a:p>
          <a:endParaRPr lang="en-AU"/>
        </a:p>
      </dgm:t>
    </dgm:pt>
    <dgm:pt modelId="{14C811AF-6435-4E63-B091-04EE42740ACF}" type="pres">
      <dgm:prSet presAssocID="{96B6F8EA-73A0-44C4-9CAB-3ED9B6FC7237}" presName="Name0" presStyleCnt="0">
        <dgm:presLayoutVars>
          <dgm:chMax val="3"/>
          <dgm:chPref val="3"/>
          <dgm:bulletEnabled val="1"/>
          <dgm:dir/>
          <dgm:animLvl val="lvl"/>
        </dgm:presLayoutVars>
      </dgm:prSet>
      <dgm:spPr/>
      <dgm:t>
        <a:bodyPr/>
        <a:lstStyle/>
        <a:p>
          <a:endParaRPr lang="en-AU"/>
        </a:p>
      </dgm:t>
    </dgm:pt>
    <dgm:pt modelId="{1F710B1F-4F7B-4605-9433-4415B37DEC46}" type="pres">
      <dgm:prSet presAssocID="{96B6F8EA-73A0-44C4-9CAB-3ED9B6FC7237}" presName="arc1" presStyleLbl="node1" presStyleIdx="0" presStyleCnt="4"/>
      <dgm:spPr/>
    </dgm:pt>
    <dgm:pt modelId="{042785B9-374B-4232-8F19-A6714D143D89}" type="pres">
      <dgm:prSet presAssocID="{96B6F8EA-73A0-44C4-9CAB-3ED9B6FC7237}" presName="arc3" presStyleLbl="node1" presStyleIdx="1" presStyleCnt="4"/>
      <dgm:spPr>
        <a:solidFill>
          <a:srgbClr val="8CFF8C"/>
        </a:solidFill>
      </dgm:spPr>
    </dgm:pt>
    <dgm:pt modelId="{CFC5874E-0EFF-42B8-9609-EABF62986736}" type="pres">
      <dgm:prSet presAssocID="{96B6F8EA-73A0-44C4-9CAB-3ED9B6FC7237}" presName="parentText2" presStyleLbl="revTx" presStyleIdx="0" presStyleCnt="3" custScaleX="117286" custLinFactNeighborY="3015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78B3693-7A23-4AC8-A39A-7F53182C5596}" type="pres">
      <dgm:prSet presAssocID="{96B6F8EA-73A0-44C4-9CAB-3ED9B6FC7237}" presName="arc2" presStyleLbl="node1" presStyleIdx="2" presStyleCnt="4"/>
      <dgm:spPr>
        <a:solidFill>
          <a:srgbClr val="8CFF8C"/>
        </a:solidFill>
      </dgm:spPr>
    </dgm:pt>
    <dgm:pt modelId="{CC887F0B-E8B4-4D9B-8A51-5E71EC127FF2}" type="pres">
      <dgm:prSet presAssocID="{96B6F8EA-73A0-44C4-9CAB-3ED9B6FC7237}" presName="arc4" presStyleLbl="node1" presStyleIdx="3" presStyleCnt="4"/>
      <dgm:spPr>
        <a:solidFill>
          <a:schemeClr val="accent3">
            <a:lumMod val="65000"/>
          </a:schemeClr>
        </a:solidFill>
      </dgm:spPr>
    </dgm:pt>
    <dgm:pt modelId="{E73A7752-5356-4B32-B9E0-E21075A8257C}" type="pres">
      <dgm:prSet presAssocID="{96B6F8EA-73A0-44C4-9CAB-3ED9B6FC7237}" presName="parentText3" presStyleLbl="revTx" presStyleIdx="1" presStyleCnt="3" custScaleX="11828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E9842F6-E4E6-4AC8-A303-CB7CA6627C36}" type="pres">
      <dgm:prSet presAssocID="{96B6F8EA-73A0-44C4-9CAB-3ED9B6FC7237}" presName="middleComposite" presStyleCnt="0"/>
      <dgm:spPr/>
    </dgm:pt>
    <dgm:pt modelId="{B4F7B0F3-49DA-4873-A957-44217F823971}" type="pres">
      <dgm:prSet presAssocID="{9F199895-8806-406B-B152-976570FA1700}" presName="circ1" presStyleLbl="vennNode1" presStyleIdx="0" presStyleCnt="12"/>
      <dgm:spPr/>
      <dgm:t>
        <a:bodyPr/>
        <a:lstStyle/>
        <a:p>
          <a:endParaRPr lang="en-AU"/>
        </a:p>
      </dgm:t>
    </dgm:pt>
    <dgm:pt modelId="{A3D28529-DB74-4038-ABA1-634533434BF9}" type="pres">
      <dgm:prSet presAssocID="{9F199895-8806-406B-B152-976570FA1700}" presName="circ1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AU"/>
        </a:p>
      </dgm:t>
    </dgm:pt>
    <dgm:pt modelId="{14CAAA43-DB4E-403D-B060-7705E2FC7DD5}" type="pres">
      <dgm:prSet presAssocID="{834ADE24-2A24-4DAF-ADF3-2FE3203533CF}" presName="circ2" presStyleLbl="vennNode1" presStyleIdx="1" presStyleCnt="12"/>
      <dgm:spPr/>
      <dgm:t>
        <a:bodyPr/>
        <a:lstStyle/>
        <a:p>
          <a:endParaRPr lang="en-AU"/>
        </a:p>
      </dgm:t>
    </dgm:pt>
    <dgm:pt modelId="{DA68E3E0-3338-46E2-BDE2-493B0DE59A16}" type="pres">
      <dgm:prSet presAssocID="{834ADE24-2A24-4DAF-ADF3-2FE3203533CF}" presName="circ2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AU"/>
        </a:p>
      </dgm:t>
    </dgm:pt>
    <dgm:pt modelId="{846D41EB-8B10-44FD-9DE1-21047F15EB66}" type="pres">
      <dgm:prSet presAssocID="{281FE378-C201-4253-A603-9437480BF69F}" presName="circ3" presStyleLbl="vennNode1" presStyleIdx="2" presStyleCnt="12"/>
      <dgm:spPr/>
      <dgm:t>
        <a:bodyPr/>
        <a:lstStyle/>
        <a:p>
          <a:endParaRPr lang="en-AU"/>
        </a:p>
      </dgm:t>
    </dgm:pt>
    <dgm:pt modelId="{2ED58833-0502-4BB9-BDFE-4503D5EA9A78}" type="pres">
      <dgm:prSet presAssocID="{281FE378-C201-4253-A603-9437480BF69F}" presName="circ3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AU"/>
        </a:p>
      </dgm:t>
    </dgm:pt>
    <dgm:pt modelId="{02E3B47A-5501-4F98-A3A8-98A2F021F81B}" type="pres">
      <dgm:prSet presAssocID="{96B6F8EA-73A0-44C4-9CAB-3ED9B6FC7237}" presName="leftComposite" presStyleCnt="0"/>
      <dgm:spPr/>
    </dgm:pt>
    <dgm:pt modelId="{A3D1F2A3-6187-41CB-BDDD-9C65FFC0CD40}" type="pres">
      <dgm:prSet presAssocID="{C10A5D6B-EC75-486A-BF05-B0EB4CB68125}" presName="childText1_1" presStyleLbl="vennNode1" presStyleIdx="3" presStyleCnt="12" custLinFactNeighborX="-929" custLinFactNeighborY="975">
        <dgm:presLayoutVars>
          <dgm:chMax val="0"/>
          <dgm:chPref val="0"/>
        </dgm:presLayoutVars>
      </dgm:prSet>
      <dgm:spPr/>
      <dgm:t>
        <a:bodyPr/>
        <a:lstStyle/>
        <a:p>
          <a:endParaRPr lang="en-AU"/>
        </a:p>
      </dgm:t>
    </dgm:pt>
    <dgm:pt modelId="{CC0A3977-4FE9-4062-ADDC-28A58818FE86}" type="pres">
      <dgm:prSet presAssocID="{C10A5D6B-EC75-486A-BF05-B0EB4CB68125}" presName="ellipse1" presStyleLbl="vennNode1" presStyleIdx="4" presStyleCnt="12"/>
      <dgm:spPr/>
    </dgm:pt>
    <dgm:pt modelId="{0A9FF4B7-7D78-447A-987F-3647F9750FC0}" type="pres">
      <dgm:prSet presAssocID="{C10A5D6B-EC75-486A-BF05-B0EB4CB68125}" presName="ellipse2" presStyleLbl="vennNode1" presStyleIdx="5" presStyleCnt="12"/>
      <dgm:spPr/>
    </dgm:pt>
    <dgm:pt modelId="{BF4DB8ED-AC61-44D2-8563-F6B3C24E97BB}" type="pres">
      <dgm:prSet presAssocID="{34EDE56B-7523-49F7-B7E3-1C8FE0D9B9BB}" presName="childText1_2" presStyleLbl="vennNode1" presStyleIdx="6" presStyleCnt="12" custLinFactNeighborX="-929" custLinFactNeighborY="975">
        <dgm:presLayoutVars>
          <dgm:chMax val="0"/>
          <dgm:chPref val="0"/>
        </dgm:presLayoutVars>
      </dgm:prSet>
      <dgm:spPr/>
      <dgm:t>
        <a:bodyPr/>
        <a:lstStyle/>
        <a:p>
          <a:endParaRPr lang="en-AU"/>
        </a:p>
      </dgm:t>
    </dgm:pt>
    <dgm:pt modelId="{C630611F-E215-4828-820D-380352DC366C}" type="pres">
      <dgm:prSet presAssocID="{34EDE56B-7523-49F7-B7E3-1C8FE0D9B9BB}" presName="ellipse3" presStyleLbl="vennNode1" presStyleIdx="7" presStyleCnt="12"/>
      <dgm:spPr/>
    </dgm:pt>
    <dgm:pt modelId="{F9C14A3E-C2E8-485F-A854-9338569E780D}" type="pres">
      <dgm:prSet presAssocID="{FA4498FC-0149-4806-AB6F-1A1C5E1BF26F}" presName="childText1_3" presStyleLbl="vennNode1" presStyleIdx="8" presStyleCnt="12" custLinFactNeighborX="-929" custLinFactNeighborY="975">
        <dgm:presLayoutVars>
          <dgm:chMax val="0"/>
          <dgm:chPref val="0"/>
        </dgm:presLayoutVars>
      </dgm:prSet>
      <dgm:spPr/>
      <dgm:t>
        <a:bodyPr/>
        <a:lstStyle/>
        <a:p>
          <a:endParaRPr lang="en-AU"/>
        </a:p>
      </dgm:t>
    </dgm:pt>
    <dgm:pt modelId="{6AF66DDF-496D-44C4-B82E-6774AA389A72}" type="pres">
      <dgm:prSet presAssocID="{694C5109-8F7D-44A2-8236-AB38460A2506}" presName="childText1_4" presStyleLbl="vennNode1" presStyleIdx="9" presStyleCnt="12" custLinFactNeighborX="-929" custLinFactNeighborY="975">
        <dgm:presLayoutVars>
          <dgm:chMax val="0"/>
          <dgm:chPref val="0"/>
        </dgm:presLayoutVars>
      </dgm:prSet>
      <dgm:spPr/>
      <dgm:t>
        <a:bodyPr/>
        <a:lstStyle/>
        <a:p>
          <a:endParaRPr lang="en-AU"/>
        </a:p>
      </dgm:t>
    </dgm:pt>
    <dgm:pt modelId="{5A42E090-4526-4A79-8F95-0A5B3689B817}" type="pres">
      <dgm:prSet presAssocID="{694C5109-8F7D-44A2-8236-AB38460A2506}" presName="ellipse4" presStyleLbl="vennNode1" presStyleIdx="10" presStyleCnt="12"/>
      <dgm:spPr/>
    </dgm:pt>
    <dgm:pt modelId="{8F269DA2-424E-4D98-B637-EE455D1455A6}" type="pres">
      <dgm:prSet presAssocID="{694C5109-8F7D-44A2-8236-AB38460A2506}" presName="ellipse5" presStyleLbl="vennNode1" presStyleIdx="11" presStyleCnt="12"/>
      <dgm:spPr/>
    </dgm:pt>
    <dgm:pt modelId="{4E5B5A0D-3840-4D26-BDFD-FD43BC106546}" type="pres">
      <dgm:prSet presAssocID="{96B6F8EA-73A0-44C4-9CAB-3ED9B6FC7237}" presName="rightChild" presStyleLbl="node2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AU"/>
        </a:p>
      </dgm:t>
    </dgm:pt>
    <dgm:pt modelId="{100830D9-1192-490C-B33A-B7386ABDAB22}" type="pres">
      <dgm:prSet presAssocID="{96B6F8EA-73A0-44C4-9CAB-3ED9B6FC7237}" presName="parentText1" presStyleLbl="revTx" presStyleIdx="2" presStyleCnt="3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1E45BEB6-C86C-4500-B8AF-A5AD5E8AA099}" type="presOf" srcId="{DD81F3B3-9282-4785-B75F-43C9239540DF}" destId="{E73A7752-5356-4B32-B9E0-E21075A8257C}" srcOrd="0" destOrd="0" presId="urn:microsoft.com/office/officeart/2009/3/layout/PhasedProcess"/>
    <dgm:cxn modelId="{6A680E2A-538E-4A3C-AE66-6E2DACA55901}" type="presOf" srcId="{99476D69-6307-446A-BF8A-0607420D5E24}" destId="{4E5B5A0D-3840-4D26-BDFD-FD43BC106546}" srcOrd="0" destOrd="0" presId="urn:microsoft.com/office/officeart/2009/3/layout/PhasedProcess"/>
    <dgm:cxn modelId="{75E459D6-F231-4F9C-9175-19C90FAB2628}" type="presOf" srcId="{9F199895-8806-406B-B152-976570FA1700}" destId="{A3D28529-DB74-4038-ABA1-634533434BF9}" srcOrd="1" destOrd="0" presId="urn:microsoft.com/office/officeart/2009/3/layout/PhasedProcess"/>
    <dgm:cxn modelId="{4B3CEC1C-A577-4AA8-9102-AF68572F579D}" type="presOf" srcId="{96B6F8EA-73A0-44C4-9CAB-3ED9B6FC7237}" destId="{14C811AF-6435-4E63-B091-04EE42740ACF}" srcOrd="0" destOrd="0" presId="urn:microsoft.com/office/officeart/2009/3/layout/PhasedProcess"/>
    <dgm:cxn modelId="{9C608A93-B652-4712-BE67-41780B899FEE}" srcId="{42C87400-CC2C-4B70-BCAE-F4200B97229E}" destId="{FA4498FC-0149-4806-AB6F-1A1C5E1BF26F}" srcOrd="2" destOrd="0" parTransId="{7115A1A3-0DAE-4C7C-A045-38963354285B}" sibTransId="{9F21FC06-19D9-40D5-AC9B-FE2049B9394E}"/>
    <dgm:cxn modelId="{E0A6B06F-0B9E-45EE-9C56-37102C32C1CE}" srcId="{96B6F8EA-73A0-44C4-9CAB-3ED9B6FC7237}" destId="{DD81F3B3-9282-4785-B75F-43C9239540DF}" srcOrd="2" destOrd="0" parTransId="{5EC3E84D-B94A-48B7-AAC4-0F5D95DACBC2}" sibTransId="{6AE45709-D93A-42FD-8919-794F42905EA5}"/>
    <dgm:cxn modelId="{1DA3B0D5-FC0C-4E64-8618-5C600BE1AF02}" srcId="{42C87400-CC2C-4B70-BCAE-F4200B97229E}" destId="{C10A5D6B-EC75-486A-BF05-B0EB4CB68125}" srcOrd="0" destOrd="0" parTransId="{C40DE6FD-435C-462B-8A6C-300FAAC1B16C}" sibTransId="{C4312AC0-79CC-4208-B8E9-49EF2E841C9C}"/>
    <dgm:cxn modelId="{2815998B-B709-4361-9050-8DCDDA96F8C9}" type="presOf" srcId="{834ADE24-2A24-4DAF-ADF3-2FE3203533CF}" destId="{DA68E3E0-3338-46E2-BDE2-493B0DE59A16}" srcOrd="1" destOrd="0" presId="urn:microsoft.com/office/officeart/2009/3/layout/PhasedProcess"/>
    <dgm:cxn modelId="{807C82C0-36F6-47A7-8821-95A29B9ECDAE}" type="presOf" srcId="{9F199895-8806-406B-B152-976570FA1700}" destId="{B4F7B0F3-49DA-4873-A957-44217F823971}" srcOrd="0" destOrd="0" presId="urn:microsoft.com/office/officeart/2009/3/layout/PhasedProcess"/>
    <dgm:cxn modelId="{05A3CA90-5E83-4F8F-9638-42D672562890}" type="presOf" srcId="{281FE378-C201-4253-A603-9437480BF69F}" destId="{2ED58833-0502-4BB9-BDFE-4503D5EA9A78}" srcOrd="1" destOrd="0" presId="urn:microsoft.com/office/officeart/2009/3/layout/PhasedProcess"/>
    <dgm:cxn modelId="{9A4C3BBB-A5CB-4926-BB94-42A37505B3FD}" srcId="{A9AA3B11-53C1-4DCD-9F88-ABBF8244811F}" destId="{281FE378-C201-4253-A603-9437480BF69F}" srcOrd="2" destOrd="0" parTransId="{4BD12A5A-DA49-4AE2-A518-77B7F7DCBD8C}" sibTransId="{B2AD4038-E151-45A6-871D-86EE374563F3}"/>
    <dgm:cxn modelId="{F1719141-1D9C-4CA7-B9C7-774EB1F1CFC8}" type="presOf" srcId="{FA4498FC-0149-4806-AB6F-1A1C5E1BF26F}" destId="{F9C14A3E-C2E8-485F-A854-9338569E780D}" srcOrd="0" destOrd="0" presId="urn:microsoft.com/office/officeart/2009/3/layout/PhasedProcess"/>
    <dgm:cxn modelId="{6A1E1301-44DE-4016-931E-8525D38F1AF2}" type="presOf" srcId="{42C87400-CC2C-4B70-BCAE-F4200B97229E}" destId="{100830D9-1192-490C-B33A-B7386ABDAB22}" srcOrd="0" destOrd="0" presId="urn:microsoft.com/office/officeart/2009/3/layout/PhasedProcess"/>
    <dgm:cxn modelId="{A212572B-D807-4892-9E12-1FAC6E935102}" srcId="{96B6F8EA-73A0-44C4-9CAB-3ED9B6FC7237}" destId="{A9AA3B11-53C1-4DCD-9F88-ABBF8244811F}" srcOrd="1" destOrd="0" parTransId="{4A2539AE-D6AF-4333-82D3-0163FFD91F84}" sibTransId="{478D0FA2-3BCF-4B55-87F0-E3D97D9234EF}"/>
    <dgm:cxn modelId="{EC8DAEE8-D7E0-490B-85B6-AD1DB324435B}" type="presOf" srcId="{34EDE56B-7523-49F7-B7E3-1C8FE0D9B9BB}" destId="{BF4DB8ED-AC61-44D2-8563-F6B3C24E97BB}" srcOrd="0" destOrd="0" presId="urn:microsoft.com/office/officeart/2009/3/layout/PhasedProcess"/>
    <dgm:cxn modelId="{C01A70BC-AAC3-4B02-82BA-B9324ECB24A8}" srcId="{42C87400-CC2C-4B70-BCAE-F4200B97229E}" destId="{34EDE56B-7523-49F7-B7E3-1C8FE0D9B9BB}" srcOrd="1" destOrd="0" parTransId="{DCF62516-48B9-4949-93A8-914216696EF7}" sibTransId="{FE8F67C4-70A6-471C-9547-9B96AAAACA4B}"/>
    <dgm:cxn modelId="{6DAFB6C8-5783-4133-AE12-BE09D35130DE}" type="presOf" srcId="{694C5109-8F7D-44A2-8236-AB38460A2506}" destId="{6AF66DDF-496D-44C4-B82E-6774AA389A72}" srcOrd="0" destOrd="0" presId="urn:microsoft.com/office/officeart/2009/3/layout/PhasedProcess"/>
    <dgm:cxn modelId="{78E0B67F-BA35-4A9A-9133-6FEE16A383E1}" type="presOf" srcId="{281FE378-C201-4253-A603-9437480BF69F}" destId="{846D41EB-8B10-44FD-9DE1-21047F15EB66}" srcOrd="0" destOrd="0" presId="urn:microsoft.com/office/officeart/2009/3/layout/PhasedProcess"/>
    <dgm:cxn modelId="{FAAB9E69-20F4-486A-9E7D-69BA07890751}" type="presOf" srcId="{A9AA3B11-53C1-4DCD-9F88-ABBF8244811F}" destId="{CFC5874E-0EFF-42B8-9609-EABF62986736}" srcOrd="0" destOrd="0" presId="urn:microsoft.com/office/officeart/2009/3/layout/PhasedProcess"/>
    <dgm:cxn modelId="{87C655BA-A687-4E12-9762-39A75F02C274}" srcId="{96B6F8EA-73A0-44C4-9CAB-3ED9B6FC7237}" destId="{42C87400-CC2C-4B70-BCAE-F4200B97229E}" srcOrd="0" destOrd="0" parTransId="{81BB25B2-8376-4B31-8730-913C1C041BB6}" sibTransId="{99570466-F837-454B-8597-9456D070EFA4}"/>
    <dgm:cxn modelId="{E31AB883-7053-4EA6-B5DB-273FC59B48BA}" type="presOf" srcId="{C10A5D6B-EC75-486A-BF05-B0EB4CB68125}" destId="{A3D1F2A3-6187-41CB-BDDD-9C65FFC0CD40}" srcOrd="0" destOrd="0" presId="urn:microsoft.com/office/officeart/2009/3/layout/PhasedProcess"/>
    <dgm:cxn modelId="{8F35AF38-CD7E-4E5E-8992-56DF7A84A989}" srcId="{DD81F3B3-9282-4785-B75F-43C9239540DF}" destId="{99476D69-6307-446A-BF8A-0607420D5E24}" srcOrd="0" destOrd="0" parTransId="{0AD7343C-A24A-4F61-8BC4-776F2A69C22E}" sibTransId="{32F14A74-B13B-4E22-A4D2-F41B0FEB3160}"/>
    <dgm:cxn modelId="{0A2921D2-C109-453A-A359-1702C877F2F2}" srcId="{A9AA3B11-53C1-4DCD-9F88-ABBF8244811F}" destId="{9F199895-8806-406B-B152-976570FA1700}" srcOrd="0" destOrd="0" parTransId="{EEDF6E9D-ED30-4560-8D73-377050DDBDBD}" sibTransId="{0AD13887-DAE0-4DEA-A0A4-4BCC6D5B2D7E}"/>
    <dgm:cxn modelId="{B15E8152-23F5-4971-BCEA-8F9AF9207229}" srcId="{A9AA3B11-53C1-4DCD-9F88-ABBF8244811F}" destId="{834ADE24-2A24-4DAF-ADF3-2FE3203533CF}" srcOrd="1" destOrd="0" parTransId="{93088822-70FB-437F-B2CD-457667E392EE}" sibTransId="{FCC7DDA0-347A-4879-8E50-9AF77000D620}"/>
    <dgm:cxn modelId="{7E089BC0-BA26-462E-8BC3-6231B51CAF33}" srcId="{42C87400-CC2C-4B70-BCAE-F4200B97229E}" destId="{694C5109-8F7D-44A2-8236-AB38460A2506}" srcOrd="3" destOrd="0" parTransId="{DFE975B8-15B7-4783-81F2-304D367785D7}" sibTransId="{2DA77895-61CB-4810-B9BD-8326928C1CF7}"/>
    <dgm:cxn modelId="{43506FFC-2A32-4BF1-8D0F-A1A0BFBF0F6C}" type="presOf" srcId="{834ADE24-2A24-4DAF-ADF3-2FE3203533CF}" destId="{14CAAA43-DB4E-403D-B060-7705E2FC7DD5}" srcOrd="0" destOrd="0" presId="urn:microsoft.com/office/officeart/2009/3/layout/PhasedProcess"/>
    <dgm:cxn modelId="{94CAA01B-9038-49FE-AFF9-314CE8E14E30}" type="presParOf" srcId="{14C811AF-6435-4E63-B091-04EE42740ACF}" destId="{1F710B1F-4F7B-4605-9433-4415B37DEC46}" srcOrd="0" destOrd="0" presId="urn:microsoft.com/office/officeart/2009/3/layout/PhasedProcess"/>
    <dgm:cxn modelId="{8EF5D633-DB7E-48E8-8150-B451C872BE0E}" type="presParOf" srcId="{14C811AF-6435-4E63-B091-04EE42740ACF}" destId="{042785B9-374B-4232-8F19-A6714D143D89}" srcOrd="1" destOrd="0" presId="urn:microsoft.com/office/officeart/2009/3/layout/PhasedProcess"/>
    <dgm:cxn modelId="{57980B94-83C1-46E5-BBB6-AE94910F042A}" type="presParOf" srcId="{14C811AF-6435-4E63-B091-04EE42740ACF}" destId="{CFC5874E-0EFF-42B8-9609-EABF62986736}" srcOrd="2" destOrd="0" presId="urn:microsoft.com/office/officeart/2009/3/layout/PhasedProcess"/>
    <dgm:cxn modelId="{946F6E82-0C2F-4E00-9309-7A7B8B206F33}" type="presParOf" srcId="{14C811AF-6435-4E63-B091-04EE42740ACF}" destId="{478B3693-7A23-4AC8-A39A-7F53182C5596}" srcOrd="3" destOrd="0" presId="urn:microsoft.com/office/officeart/2009/3/layout/PhasedProcess"/>
    <dgm:cxn modelId="{A3D9B507-0DFF-4FE2-8F81-935403F7BB3A}" type="presParOf" srcId="{14C811AF-6435-4E63-B091-04EE42740ACF}" destId="{CC887F0B-E8B4-4D9B-8A51-5E71EC127FF2}" srcOrd="4" destOrd="0" presId="urn:microsoft.com/office/officeart/2009/3/layout/PhasedProcess"/>
    <dgm:cxn modelId="{19021E61-B717-49A3-8C58-0D9787C302C6}" type="presParOf" srcId="{14C811AF-6435-4E63-B091-04EE42740ACF}" destId="{E73A7752-5356-4B32-B9E0-E21075A8257C}" srcOrd="5" destOrd="0" presId="urn:microsoft.com/office/officeart/2009/3/layout/PhasedProcess"/>
    <dgm:cxn modelId="{0A76A746-FFF6-40AB-A13D-E07025705C40}" type="presParOf" srcId="{14C811AF-6435-4E63-B091-04EE42740ACF}" destId="{9E9842F6-E4E6-4AC8-A303-CB7CA6627C36}" srcOrd="6" destOrd="0" presId="urn:microsoft.com/office/officeart/2009/3/layout/PhasedProcess"/>
    <dgm:cxn modelId="{C5F407EE-E842-45C7-A87D-D8F868C97CAD}" type="presParOf" srcId="{9E9842F6-E4E6-4AC8-A303-CB7CA6627C36}" destId="{B4F7B0F3-49DA-4873-A957-44217F823971}" srcOrd="0" destOrd="0" presId="urn:microsoft.com/office/officeart/2009/3/layout/PhasedProcess"/>
    <dgm:cxn modelId="{2ECAA804-2237-4262-AC56-480E104178D9}" type="presParOf" srcId="{9E9842F6-E4E6-4AC8-A303-CB7CA6627C36}" destId="{A3D28529-DB74-4038-ABA1-634533434BF9}" srcOrd="1" destOrd="0" presId="urn:microsoft.com/office/officeart/2009/3/layout/PhasedProcess"/>
    <dgm:cxn modelId="{10E11222-15BB-46F5-AE23-5DFD50BEBB86}" type="presParOf" srcId="{9E9842F6-E4E6-4AC8-A303-CB7CA6627C36}" destId="{14CAAA43-DB4E-403D-B060-7705E2FC7DD5}" srcOrd="2" destOrd="0" presId="urn:microsoft.com/office/officeart/2009/3/layout/PhasedProcess"/>
    <dgm:cxn modelId="{3D7D2947-0EEF-48A2-A7AD-7B74DE62BD83}" type="presParOf" srcId="{9E9842F6-E4E6-4AC8-A303-CB7CA6627C36}" destId="{DA68E3E0-3338-46E2-BDE2-493B0DE59A16}" srcOrd="3" destOrd="0" presId="urn:microsoft.com/office/officeart/2009/3/layout/PhasedProcess"/>
    <dgm:cxn modelId="{7E55D83A-55CA-4682-A040-645C32C62176}" type="presParOf" srcId="{9E9842F6-E4E6-4AC8-A303-CB7CA6627C36}" destId="{846D41EB-8B10-44FD-9DE1-21047F15EB66}" srcOrd="4" destOrd="0" presId="urn:microsoft.com/office/officeart/2009/3/layout/PhasedProcess"/>
    <dgm:cxn modelId="{893789BF-6679-4B0A-A610-D0133503C642}" type="presParOf" srcId="{9E9842F6-E4E6-4AC8-A303-CB7CA6627C36}" destId="{2ED58833-0502-4BB9-BDFE-4503D5EA9A78}" srcOrd="5" destOrd="0" presId="urn:microsoft.com/office/officeart/2009/3/layout/PhasedProcess"/>
    <dgm:cxn modelId="{E971C9EC-BAB4-40A1-86B3-703E65E86D7D}" type="presParOf" srcId="{14C811AF-6435-4E63-B091-04EE42740ACF}" destId="{02E3B47A-5501-4F98-A3A8-98A2F021F81B}" srcOrd="7" destOrd="0" presId="urn:microsoft.com/office/officeart/2009/3/layout/PhasedProcess"/>
    <dgm:cxn modelId="{1BF95ACA-E171-4B1E-917C-5B65BD9DD3C8}" type="presParOf" srcId="{02E3B47A-5501-4F98-A3A8-98A2F021F81B}" destId="{A3D1F2A3-6187-41CB-BDDD-9C65FFC0CD40}" srcOrd="0" destOrd="0" presId="urn:microsoft.com/office/officeart/2009/3/layout/PhasedProcess"/>
    <dgm:cxn modelId="{EB456EE4-14EF-4EE5-B83C-F69EE786B889}" type="presParOf" srcId="{02E3B47A-5501-4F98-A3A8-98A2F021F81B}" destId="{CC0A3977-4FE9-4062-ADDC-28A58818FE86}" srcOrd="1" destOrd="0" presId="urn:microsoft.com/office/officeart/2009/3/layout/PhasedProcess"/>
    <dgm:cxn modelId="{1F67674B-6AA9-4B8B-9DC1-A784B9B82D4D}" type="presParOf" srcId="{02E3B47A-5501-4F98-A3A8-98A2F021F81B}" destId="{0A9FF4B7-7D78-447A-987F-3647F9750FC0}" srcOrd="2" destOrd="0" presId="urn:microsoft.com/office/officeart/2009/3/layout/PhasedProcess"/>
    <dgm:cxn modelId="{9B90689E-76AD-45D6-B4A8-380DA98E692F}" type="presParOf" srcId="{02E3B47A-5501-4F98-A3A8-98A2F021F81B}" destId="{BF4DB8ED-AC61-44D2-8563-F6B3C24E97BB}" srcOrd="3" destOrd="0" presId="urn:microsoft.com/office/officeart/2009/3/layout/PhasedProcess"/>
    <dgm:cxn modelId="{35AA8182-4512-46E2-802A-87D03843EA7B}" type="presParOf" srcId="{02E3B47A-5501-4F98-A3A8-98A2F021F81B}" destId="{C630611F-E215-4828-820D-380352DC366C}" srcOrd="4" destOrd="0" presId="urn:microsoft.com/office/officeart/2009/3/layout/PhasedProcess"/>
    <dgm:cxn modelId="{F4B1AE4D-8E13-4D4B-93D0-0ED4C7331F98}" type="presParOf" srcId="{02E3B47A-5501-4F98-A3A8-98A2F021F81B}" destId="{F9C14A3E-C2E8-485F-A854-9338569E780D}" srcOrd="5" destOrd="0" presId="urn:microsoft.com/office/officeart/2009/3/layout/PhasedProcess"/>
    <dgm:cxn modelId="{B608CE9D-9267-46F6-8C41-84DF5D2BD38A}" type="presParOf" srcId="{02E3B47A-5501-4F98-A3A8-98A2F021F81B}" destId="{6AF66DDF-496D-44C4-B82E-6774AA389A72}" srcOrd="6" destOrd="0" presId="urn:microsoft.com/office/officeart/2009/3/layout/PhasedProcess"/>
    <dgm:cxn modelId="{B16FFBF5-07D7-4954-95C7-5037B5A12AB3}" type="presParOf" srcId="{02E3B47A-5501-4F98-A3A8-98A2F021F81B}" destId="{5A42E090-4526-4A79-8F95-0A5B3689B817}" srcOrd="7" destOrd="0" presId="urn:microsoft.com/office/officeart/2009/3/layout/PhasedProcess"/>
    <dgm:cxn modelId="{B96DCD60-AF0C-49CF-B6E3-EA700F78C7E2}" type="presParOf" srcId="{02E3B47A-5501-4F98-A3A8-98A2F021F81B}" destId="{8F269DA2-424E-4D98-B637-EE455D1455A6}" srcOrd="8" destOrd="0" presId="urn:microsoft.com/office/officeart/2009/3/layout/PhasedProcess"/>
    <dgm:cxn modelId="{73C6CAFE-75BF-434D-984B-29600B51F6F0}" type="presParOf" srcId="{14C811AF-6435-4E63-B091-04EE42740ACF}" destId="{4E5B5A0D-3840-4D26-BDFD-FD43BC106546}" srcOrd="8" destOrd="0" presId="urn:microsoft.com/office/officeart/2009/3/layout/PhasedProcess"/>
    <dgm:cxn modelId="{19B29DBB-FACA-40B3-8FAB-73EB33487437}" type="presParOf" srcId="{14C811AF-6435-4E63-B091-04EE42740ACF}" destId="{100830D9-1192-490C-B33A-B7386ABDAB22}" srcOrd="9" destOrd="0" presId="urn:microsoft.com/office/officeart/2009/3/layout/Phased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DED9D5-A66C-4101-9046-086F0A61AA59}" type="doc">
      <dgm:prSet loTypeId="urn:microsoft.com/office/officeart/2005/8/layout/hProcess10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AU"/>
        </a:p>
      </dgm:t>
    </dgm:pt>
    <dgm:pt modelId="{58886691-A583-42D1-B06E-A17884653900}">
      <dgm:prSet phldrT="[Text]" custT="1"/>
      <dgm:spPr>
        <a:solidFill>
          <a:schemeClr val="accent5">
            <a:lumMod val="75000"/>
          </a:schemeClr>
        </a:solidFill>
      </dgm:spPr>
      <dgm:t>
        <a:bodyPr lIns="0" rIns="0"/>
        <a:lstStyle/>
        <a:p>
          <a:r>
            <a:rPr lang="en-AU" sz="1400" dirty="0">
              <a:solidFill>
                <a:schemeClr val="tx1"/>
              </a:solidFill>
            </a:rPr>
            <a:t>Debutanizer Tower Condenser Unit P&amp;ID</a:t>
          </a:r>
        </a:p>
      </dgm:t>
    </dgm:pt>
    <dgm:pt modelId="{377A304C-7470-40BB-8337-F8C07970871A}" type="parTrans" cxnId="{117DC869-D946-4E8C-AABB-56061949FCAD}">
      <dgm:prSet/>
      <dgm:spPr/>
      <dgm:t>
        <a:bodyPr/>
        <a:lstStyle/>
        <a:p>
          <a:endParaRPr lang="en-AU"/>
        </a:p>
      </dgm:t>
    </dgm:pt>
    <dgm:pt modelId="{F0F40D5D-3706-44BF-8873-C15CC104DA50}" type="sibTrans" cxnId="{117DC869-D946-4E8C-AABB-56061949FCAD}">
      <dgm:prSet/>
      <dgm:spPr/>
      <dgm:t>
        <a:bodyPr/>
        <a:lstStyle/>
        <a:p>
          <a:endParaRPr lang="en-AU"/>
        </a:p>
      </dgm:t>
    </dgm:pt>
    <dgm:pt modelId="{C76C2F8D-F14A-4DE0-91D5-701A20BFE6AF}">
      <dgm:prSet phldrT="[Text]" custT="1"/>
      <dgm:spPr>
        <a:solidFill>
          <a:schemeClr val="accent5">
            <a:lumMod val="75000"/>
          </a:schemeClr>
        </a:solidFill>
      </dgm:spPr>
      <dgm:t>
        <a:bodyPr lIns="0" rIns="0"/>
        <a:lstStyle/>
        <a:p>
          <a:r>
            <a:rPr lang="en-AU" sz="1000" dirty="0">
              <a:solidFill>
                <a:schemeClr val="tx1"/>
              </a:solidFill>
            </a:rPr>
            <a:t>Worley Parsons, Fluor </a:t>
          </a:r>
        </a:p>
      </dgm:t>
    </dgm:pt>
    <dgm:pt modelId="{E4DE169C-72CE-47A0-8DC1-961DDA1E7D48}" type="parTrans" cxnId="{8AD9FDFF-27DA-4F55-8A56-F3AA44282831}">
      <dgm:prSet/>
      <dgm:spPr/>
      <dgm:t>
        <a:bodyPr/>
        <a:lstStyle/>
        <a:p>
          <a:endParaRPr lang="en-AU"/>
        </a:p>
      </dgm:t>
    </dgm:pt>
    <dgm:pt modelId="{87F82ADD-0A0E-454C-B932-C851B5B0342D}" type="sibTrans" cxnId="{8AD9FDFF-27DA-4F55-8A56-F3AA44282831}">
      <dgm:prSet/>
      <dgm:spPr/>
      <dgm:t>
        <a:bodyPr/>
        <a:lstStyle/>
        <a:p>
          <a:endParaRPr lang="en-AU"/>
        </a:p>
      </dgm:t>
    </dgm:pt>
    <dgm:pt modelId="{F9D4DADD-9A89-4D0B-B263-2859CA31ADEF}">
      <dgm:prSet phldrT="[Text]" custT="1"/>
      <dgm:spPr>
        <a:solidFill>
          <a:schemeClr val="accent5">
            <a:lumMod val="75000"/>
          </a:schemeClr>
        </a:solidFill>
      </dgm:spPr>
      <dgm:t>
        <a:bodyPr lIns="0" rIns="0"/>
        <a:lstStyle/>
        <a:p>
          <a:r>
            <a:rPr lang="en-AU" sz="1000" dirty="0">
              <a:solidFill>
                <a:schemeClr val="tx1"/>
              </a:solidFill>
            </a:rPr>
            <a:t>Bentley (CCOM XML)</a:t>
          </a:r>
        </a:p>
      </dgm:t>
    </dgm:pt>
    <dgm:pt modelId="{E32A3FC2-DA44-43AB-B458-EF7DED7858CF}" type="parTrans" cxnId="{930180FD-E739-4C39-A198-D3BF48F6DC32}">
      <dgm:prSet/>
      <dgm:spPr/>
      <dgm:t>
        <a:bodyPr/>
        <a:lstStyle/>
        <a:p>
          <a:endParaRPr lang="en-AU"/>
        </a:p>
      </dgm:t>
    </dgm:pt>
    <dgm:pt modelId="{3D7ED3F6-103C-45E0-A436-0656460061B1}" type="sibTrans" cxnId="{930180FD-E739-4C39-A198-D3BF48F6DC32}">
      <dgm:prSet/>
      <dgm:spPr/>
      <dgm:t>
        <a:bodyPr/>
        <a:lstStyle/>
        <a:p>
          <a:endParaRPr lang="en-AU"/>
        </a:p>
      </dgm:t>
    </dgm:pt>
    <dgm:pt modelId="{C9E6A454-3715-4857-947B-0D6F4F7B2CB0}">
      <dgm:prSet phldrT="[Text]" custT="1"/>
      <dgm:spPr>
        <a:solidFill>
          <a:schemeClr val="accent1">
            <a:lumMod val="75000"/>
          </a:schemeClr>
        </a:solidFill>
      </dgm:spPr>
      <dgm:t>
        <a:bodyPr lIns="0" rIns="0"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AU" sz="1400" dirty="0"/>
            <a:t>P&amp;ID Logical Connection information</a:t>
          </a:r>
        </a:p>
        <a:p>
          <a:pPr marL="0" lvl="0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000" dirty="0"/>
        </a:p>
        <a:p>
          <a:pPr marL="0" lvl="0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000" dirty="0"/>
            <a:t>MIMOSA Structured Digital Asset Interoperability Registry </a:t>
          </a:r>
        </a:p>
      </dgm:t>
    </dgm:pt>
    <dgm:pt modelId="{695C5C4F-FC7A-4ED7-B22E-94BBE871B6AC}" type="parTrans" cxnId="{EB0AE57F-0DE6-4CEF-8D0D-7703135BE827}">
      <dgm:prSet/>
      <dgm:spPr/>
      <dgm:t>
        <a:bodyPr/>
        <a:lstStyle/>
        <a:p>
          <a:endParaRPr lang="en-AU"/>
        </a:p>
      </dgm:t>
    </dgm:pt>
    <dgm:pt modelId="{605AAC1E-9B3A-4F34-8719-7F22797E22E1}" type="sibTrans" cxnId="{EB0AE57F-0DE6-4CEF-8D0D-7703135BE827}">
      <dgm:prSet/>
      <dgm:spPr/>
      <dgm:t>
        <a:bodyPr/>
        <a:lstStyle/>
        <a:p>
          <a:endParaRPr lang="en-AU"/>
        </a:p>
      </dgm:t>
    </dgm:pt>
    <dgm:pt modelId="{C80888F8-FEFB-4C34-AC63-31AAE251541C}">
      <dgm:prSet phldrT="[Text]" custT="1"/>
      <dgm:spPr/>
      <dgm:t>
        <a:bodyPr lIns="0" rIns="0"/>
        <a:lstStyle/>
        <a:p>
          <a:r>
            <a:rPr lang="en-AU" sz="1400" dirty="0"/>
            <a:t>RFI/RFI Response (Greenfield)</a:t>
          </a:r>
        </a:p>
      </dgm:t>
    </dgm:pt>
    <dgm:pt modelId="{DBDB521F-1891-4131-8D31-69069554795D}" type="parTrans" cxnId="{A6A750B4-984D-4FC7-839E-7EB77A871D76}">
      <dgm:prSet/>
      <dgm:spPr/>
      <dgm:t>
        <a:bodyPr/>
        <a:lstStyle/>
        <a:p>
          <a:endParaRPr lang="en-AU"/>
        </a:p>
      </dgm:t>
    </dgm:pt>
    <dgm:pt modelId="{5E44B0BB-3F28-4901-BAE2-9B3C1FD712D3}" type="sibTrans" cxnId="{A6A750B4-984D-4FC7-839E-7EB77A871D76}">
      <dgm:prSet/>
      <dgm:spPr/>
      <dgm:t>
        <a:bodyPr/>
        <a:lstStyle/>
        <a:p>
          <a:endParaRPr lang="en-AU"/>
        </a:p>
      </dgm:t>
    </dgm:pt>
    <dgm:pt modelId="{EB47FE4E-0A1C-4512-8416-592CC340746F}">
      <dgm:prSet phldrT="[Text]" custT="1"/>
      <dgm:spPr/>
      <dgm:t>
        <a:bodyPr lIns="0" rIns="0"/>
        <a:lstStyle/>
        <a:p>
          <a:r>
            <a:rPr lang="en-AU" sz="1000" dirty="0"/>
            <a:t>RFI Response – Models </a:t>
          </a:r>
        </a:p>
      </dgm:t>
    </dgm:pt>
    <dgm:pt modelId="{F0D00EA2-4B5F-4434-9E1F-F459B988C7FD}" type="parTrans" cxnId="{54A40D27-13CC-45A7-8229-A69C8C041BDA}">
      <dgm:prSet/>
      <dgm:spPr/>
      <dgm:t>
        <a:bodyPr/>
        <a:lstStyle/>
        <a:p>
          <a:endParaRPr lang="en-AU"/>
        </a:p>
      </dgm:t>
    </dgm:pt>
    <dgm:pt modelId="{AF3594B6-ED6F-4F49-B1E8-4FD1BF58BFE8}" type="sibTrans" cxnId="{54A40D27-13CC-45A7-8229-A69C8C041BDA}">
      <dgm:prSet/>
      <dgm:spPr/>
      <dgm:t>
        <a:bodyPr/>
        <a:lstStyle/>
        <a:p>
          <a:endParaRPr lang="en-AU"/>
        </a:p>
      </dgm:t>
    </dgm:pt>
    <dgm:pt modelId="{47D17699-2F19-4095-BCEC-789DBE43407F}">
      <dgm:prSet phldrT="[Text]" custT="1"/>
      <dgm:spPr/>
      <dgm:t>
        <a:bodyPr lIns="0" rIns="0"/>
        <a:lstStyle/>
        <a:p>
          <a:r>
            <a:rPr lang="en-AU" sz="1000" dirty="0"/>
            <a:t>RFI – Functional requirements</a:t>
          </a:r>
        </a:p>
      </dgm:t>
    </dgm:pt>
    <dgm:pt modelId="{A8E9F7DE-ECB0-4206-BF04-0897E2B95705}" type="sibTrans" cxnId="{77CB45F3-6EE8-4155-92B5-298E4403F030}">
      <dgm:prSet/>
      <dgm:spPr/>
      <dgm:t>
        <a:bodyPr/>
        <a:lstStyle/>
        <a:p>
          <a:endParaRPr lang="en-AU"/>
        </a:p>
      </dgm:t>
    </dgm:pt>
    <dgm:pt modelId="{2EFB9AA6-7115-4CB8-8841-8705B0B0BEA0}" type="parTrans" cxnId="{77CB45F3-6EE8-4155-92B5-298E4403F030}">
      <dgm:prSet/>
      <dgm:spPr/>
      <dgm:t>
        <a:bodyPr/>
        <a:lstStyle/>
        <a:p>
          <a:endParaRPr lang="en-AU"/>
        </a:p>
      </dgm:t>
    </dgm:pt>
    <dgm:pt modelId="{8DC9F355-AAA9-4BAD-A038-9465CA966C92}">
      <dgm:prSet phldrT="[Text]" custT="1"/>
      <dgm:spPr/>
      <dgm:t>
        <a:bodyPr lIns="0" rIns="0"/>
        <a:lstStyle/>
        <a:p>
          <a:r>
            <a:rPr lang="en-AU" sz="1400" dirty="0"/>
            <a:t>Capital Project Asset Installation</a:t>
          </a:r>
        </a:p>
      </dgm:t>
    </dgm:pt>
    <dgm:pt modelId="{666D37AF-4FB2-45E6-BAA8-34D0ED0340FA}" type="parTrans" cxnId="{A29A2640-66C0-48A3-A314-738F0149CF17}">
      <dgm:prSet/>
      <dgm:spPr/>
      <dgm:t>
        <a:bodyPr/>
        <a:lstStyle/>
        <a:p>
          <a:endParaRPr lang="en-AU"/>
        </a:p>
      </dgm:t>
    </dgm:pt>
    <dgm:pt modelId="{14CD151F-FA2D-4295-A223-0F45EA83DCF8}" type="sibTrans" cxnId="{A29A2640-66C0-48A3-A314-738F0149CF17}">
      <dgm:prSet/>
      <dgm:spPr/>
      <dgm:t>
        <a:bodyPr/>
        <a:lstStyle/>
        <a:p>
          <a:endParaRPr lang="en-AU"/>
        </a:p>
      </dgm:t>
    </dgm:pt>
    <dgm:pt modelId="{A61A174B-A078-47D7-A628-86EB061AB009}">
      <dgm:prSet phldrT="[Text]" custT="1"/>
      <dgm:spPr/>
      <dgm:t>
        <a:bodyPr lIns="0" rIns="0"/>
        <a:lstStyle/>
        <a:p>
          <a:r>
            <a:rPr lang="en-AU" sz="1000" dirty="0"/>
            <a:t>Request for Model properties (ISDDs)</a:t>
          </a:r>
        </a:p>
      </dgm:t>
    </dgm:pt>
    <dgm:pt modelId="{229964EC-3E1D-47E4-AEF3-B63D5A2D7096}" type="parTrans" cxnId="{E4F1CFB2-1088-4828-85D7-CDB2E2A8836E}">
      <dgm:prSet/>
      <dgm:spPr/>
      <dgm:t>
        <a:bodyPr/>
        <a:lstStyle/>
        <a:p>
          <a:endParaRPr lang="en-AU"/>
        </a:p>
      </dgm:t>
    </dgm:pt>
    <dgm:pt modelId="{1FDDB8A1-EAB2-4B26-A235-B2B9FAD0A1D2}" type="sibTrans" cxnId="{E4F1CFB2-1088-4828-85D7-CDB2E2A8836E}">
      <dgm:prSet/>
      <dgm:spPr/>
      <dgm:t>
        <a:bodyPr/>
        <a:lstStyle/>
        <a:p>
          <a:endParaRPr lang="en-AU"/>
        </a:p>
      </dgm:t>
    </dgm:pt>
    <dgm:pt modelId="{BA0BDDB0-FA91-40CE-AA05-FE5267304276}">
      <dgm:prSet phldrT="[Text]" custT="1"/>
      <dgm:spPr/>
      <dgm:t>
        <a:bodyPr lIns="0" rIns="0"/>
        <a:lstStyle/>
        <a:p>
          <a:r>
            <a:rPr lang="en-AU" sz="1000" dirty="0"/>
            <a:t>Asset instances selected from RFI Response (defined using ISDDs)</a:t>
          </a:r>
        </a:p>
      </dgm:t>
    </dgm:pt>
    <dgm:pt modelId="{014C1B90-61FD-439A-B38E-61E4896D2106}" type="parTrans" cxnId="{C8B8BDBA-3199-4554-9680-44F195FBB4C3}">
      <dgm:prSet/>
      <dgm:spPr/>
      <dgm:t>
        <a:bodyPr/>
        <a:lstStyle/>
        <a:p>
          <a:endParaRPr lang="en-AU"/>
        </a:p>
      </dgm:t>
    </dgm:pt>
    <dgm:pt modelId="{0E5E5D45-2A84-4EB7-8448-E9D1E768E349}" type="sibTrans" cxnId="{C8B8BDBA-3199-4554-9680-44F195FBB4C3}">
      <dgm:prSet/>
      <dgm:spPr/>
      <dgm:t>
        <a:bodyPr/>
        <a:lstStyle/>
        <a:p>
          <a:endParaRPr lang="en-AU"/>
        </a:p>
      </dgm:t>
    </dgm:pt>
    <dgm:pt modelId="{560A0E67-B485-475E-BBB0-145D5168A32F}">
      <dgm:prSet phldrT="[Text]" custT="1"/>
      <dgm:spPr/>
      <dgm:t>
        <a:bodyPr lIns="0" rIns="0"/>
        <a:lstStyle/>
        <a:p>
          <a:r>
            <a:rPr lang="en-AU" sz="1000" dirty="0"/>
            <a:t>Installed on P&amp;ID Tag locations (defined using ISDDs)</a:t>
          </a:r>
        </a:p>
      </dgm:t>
    </dgm:pt>
    <dgm:pt modelId="{28DC7968-0B77-48EC-B8F1-69BBE55A8A33}" type="parTrans" cxnId="{AB9B2D0C-EA8E-4C8F-9D65-E6F7A37076E6}">
      <dgm:prSet/>
      <dgm:spPr/>
      <dgm:t>
        <a:bodyPr/>
        <a:lstStyle/>
        <a:p>
          <a:endParaRPr lang="en-AU"/>
        </a:p>
      </dgm:t>
    </dgm:pt>
    <dgm:pt modelId="{2E1133F5-6971-468A-B288-09DCBCB801E5}" type="sibTrans" cxnId="{AB9B2D0C-EA8E-4C8F-9D65-E6F7A37076E6}">
      <dgm:prSet/>
      <dgm:spPr/>
      <dgm:t>
        <a:bodyPr/>
        <a:lstStyle/>
        <a:p>
          <a:endParaRPr lang="en-AU"/>
        </a:p>
      </dgm:t>
    </dgm:pt>
    <dgm:pt modelId="{654FB463-2A80-4262-B496-606CAF222313}">
      <dgm:prSet phldrT="[Text]" custT="1"/>
      <dgm:spPr>
        <a:solidFill>
          <a:schemeClr val="accent5">
            <a:lumMod val="75000"/>
          </a:schemeClr>
        </a:solidFill>
      </dgm:spPr>
      <dgm:t>
        <a:bodyPr lIns="0" rIns="0"/>
        <a:lstStyle/>
        <a:p>
          <a:r>
            <a:rPr lang="en-AU" sz="1000" dirty="0" err="1">
              <a:solidFill>
                <a:schemeClr val="tx1"/>
              </a:solidFill>
            </a:rPr>
            <a:t>Aveva</a:t>
          </a:r>
          <a:r>
            <a:rPr lang="en-AU" sz="1000" dirty="0">
              <a:solidFill>
                <a:schemeClr val="tx1"/>
              </a:solidFill>
            </a:rPr>
            <a:t>, Hexagon (Proteus XML)</a:t>
          </a:r>
        </a:p>
      </dgm:t>
    </dgm:pt>
    <dgm:pt modelId="{ACE2D9B8-2294-4C49-9BEC-E5C73CA831B3}" type="parTrans" cxnId="{B527B81D-50BB-452F-920A-D371EC917906}">
      <dgm:prSet/>
      <dgm:spPr/>
      <dgm:t>
        <a:bodyPr/>
        <a:lstStyle/>
        <a:p>
          <a:endParaRPr lang="en-US"/>
        </a:p>
      </dgm:t>
    </dgm:pt>
    <dgm:pt modelId="{279FCC38-8ED0-4F9E-A72A-F3A6291062FC}" type="sibTrans" cxnId="{B527B81D-50BB-452F-920A-D371EC917906}">
      <dgm:prSet/>
      <dgm:spPr/>
      <dgm:t>
        <a:bodyPr/>
        <a:lstStyle/>
        <a:p>
          <a:endParaRPr lang="en-US"/>
        </a:p>
      </dgm:t>
    </dgm:pt>
    <dgm:pt modelId="{3ADEF8C2-6510-4FDF-8402-ECC503CE2B07}" type="pres">
      <dgm:prSet presAssocID="{4ADED9D5-A66C-4101-9046-086F0A61AA5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62B735CB-D4B3-4EEF-A311-57BF8F0366C8}" type="pres">
      <dgm:prSet presAssocID="{58886691-A583-42D1-B06E-A17884653900}" presName="composite" presStyleCnt="0"/>
      <dgm:spPr/>
    </dgm:pt>
    <dgm:pt modelId="{C32CEF92-EB5C-4A9E-BA12-54E56A288BB3}" type="pres">
      <dgm:prSet presAssocID="{58886691-A583-42D1-B06E-A17884653900}" presName="imagSh" presStyleLbl="b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</dgm:pt>
    <dgm:pt modelId="{A7B99D3C-DED1-47DE-9E4B-B883EF5EE5F1}" type="pres">
      <dgm:prSet presAssocID="{58886691-A583-42D1-B06E-A17884653900}" presName="txNode" presStyleLbl="node1" presStyleIdx="0" presStyleCnt="4" custScaleX="177358" custScaleY="149344" custLinFactNeighborX="3761" custLinFactNeighborY="53138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8C343FC-F8DD-485D-82AC-EBF3486B2A29}" type="pres">
      <dgm:prSet presAssocID="{F0F40D5D-3706-44BF-8873-C15CC104DA50}" presName="sibTrans" presStyleLbl="sibTrans2D1" presStyleIdx="0" presStyleCnt="3"/>
      <dgm:spPr/>
      <dgm:t>
        <a:bodyPr/>
        <a:lstStyle/>
        <a:p>
          <a:endParaRPr lang="en-AU"/>
        </a:p>
      </dgm:t>
    </dgm:pt>
    <dgm:pt modelId="{E5C7B44E-B8D0-4236-ABF3-12FA5C6C3F28}" type="pres">
      <dgm:prSet presAssocID="{F0F40D5D-3706-44BF-8873-C15CC104DA50}" presName="connTx" presStyleLbl="sibTrans2D1" presStyleIdx="0" presStyleCnt="3"/>
      <dgm:spPr/>
      <dgm:t>
        <a:bodyPr/>
        <a:lstStyle/>
        <a:p>
          <a:endParaRPr lang="en-AU"/>
        </a:p>
      </dgm:t>
    </dgm:pt>
    <dgm:pt modelId="{F4D7D669-4AC6-46F1-A370-253CB3E32B50}" type="pres">
      <dgm:prSet presAssocID="{C9E6A454-3715-4857-947B-0D6F4F7B2CB0}" presName="composite" presStyleCnt="0"/>
      <dgm:spPr/>
    </dgm:pt>
    <dgm:pt modelId="{6DE598EC-68B8-4D3D-934E-92E7EB401502}" type="pres">
      <dgm:prSet presAssocID="{C9E6A454-3715-4857-947B-0D6F4F7B2CB0}" presName="imagSh" presStyleLbl="bgImgPlace1" presStyleIdx="1" presStyleCnt="4" custLinFactNeighborX="-2675" custLinFactNeighborY="-27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F0D50DD-8425-4B50-B57F-902E6801B938}" type="pres">
      <dgm:prSet presAssocID="{C9E6A454-3715-4857-947B-0D6F4F7B2CB0}" presName="txNode" presStyleLbl="node1" presStyleIdx="1" presStyleCnt="4" custScaleX="155796" custScaleY="131448" custLinFactNeighborX="-13628" custLinFactNeighborY="5009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2243A8A-A1E2-4E6F-8865-A93885FB59D0}" type="pres">
      <dgm:prSet presAssocID="{605AAC1E-9B3A-4F34-8719-7F22797E22E1}" presName="sibTrans" presStyleLbl="sibTrans2D1" presStyleIdx="1" presStyleCnt="3"/>
      <dgm:spPr/>
      <dgm:t>
        <a:bodyPr/>
        <a:lstStyle/>
        <a:p>
          <a:endParaRPr lang="en-AU"/>
        </a:p>
      </dgm:t>
    </dgm:pt>
    <dgm:pt modelId="{1B16E79E-42A1-4075-A21C-FD7A097E3084}" type="pres">
      <dgm:prSet presAssocID="{605AAC1E-9B3A-4F34-8719-7F22797E22E1}" presName="connTx" presStyleLbl="sibTrans2D1" presStyleIdx="1" presStyleCnt="3"/>
      <dgm:spPr/>
      <dgm:t>
        <a:bodyPr/>
        <a:lstStyle/>
        <a:p>
          <a:endParaRPr lang="en-AU"/>
        </a:p>
      </dgm:t>
    </dgm:pt>
    <dgm:pt modelId="{572EDAB5-55F0-4E93-9DB2-34E71CB79323}" type="pres">
      <dgm:prSet presAssocID="{C80888F8-FEFB-4C34-AC63-31AAE251541C}" presName="composite" presStyleCnt="0"/>
      <dgm:spPr/>
    </dgm:pt>
    <dgm:pt modelId="{CFB7B1D9-8C7D-4EFF-A512-9154EBB36AB3}" type="pres">
      <dgm:prSet presAssocID="{C80888F8-FEFB-4C34-AC63-31AAE251541C}" presName="imagSh" presStyleLbl="bgImgPlace1" presStyleIdx="2" presStyleCnt="4" custLinFactNeighborX="-33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5011F9C5-F072-4DC6-83EE-EFC224049EC2}" type="pres">
      <dgm:prSet presAssocID="{C80888F8-FEFB-4C34-AC63-31AAE251541C}" presName="txNode" presStyleLbl="node1" presStyleIdx="2" presStyleCnt="4" custScaleX="186873" custScaleY="131493" custLinFactNeighborX="-18136" custLinFactNeighborY="46829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5237131-35CF-4C44-8D4D-BDDD85A0F263}" type="pres">
      <dgm:prSet presAssocID="{5E44B0BB-3F28-4901-BAE2-9B3C1FD712D3}" presName="sibTrans" presStyleLbl="sibTrans2D1" presStyleIdx="2" presStyleCnt="3"/>
      <dgm:spPr/>
      <dgm:t>
        <a:bodyPr/>
        <a:lstStyle/>
        <a:p>
          <a:endParaRPr lang="en-AU"/>
        </a:p>
      </dgm:t>
    </dgm:pt>
    <dgm:pt modelId="{DA34DA14-BBDC-4A79-A997-EF37E74C0AFA}" type="pres">
      <dgm:prSet presAssocID="{5E44B0BB-3F28-4901-BAE2-9B3C1FD712D3}" presName="connTx" presStyleLbl="sibTrans2D1" presStyleIdx="2" presStyleCnt="3"/>
      <dgm:spPr/>
      <dgm:t>
        <a:bodyPr/>
        <a:lstStyle/>
        <a:p>
          <a:endParaRPr lang="en-AU"/>
        </a:p>
      </dgm:t>
    </dgm:pt>
    <dgm:pt modelId="{E1C9732D-C6CE-4241-BD62-45BDB603B310}" type="pres">
      <dgm:prSet presAssocID="{8DC9F355-AAA9-4BAD-A038-9465CA966C92}" presName="composite" presStyleCnt="0"/>
      <dgm:spPr/>
    </dgm:pt>
    <dgm:pt modelId="{2AD2EB6A-3890-4B12-829F-DB1378619934}" type="pres">
      <dgm:prSet presAssocID="{8DC9F355-AAA9-4BAD-A038-9465CA966C92}" presName="imagSh" presStyleLbl="b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F4791906-9798-45BD-96A3-E1284DA4E7BF}" type="pres">
      <dgm:prSet presAssocID="{8DC9F355-AAA9-4BAD-A038-9465CA966C92}" presName="txNode" presStyleLbl="node1" presStyleIdx="3" presStyleCnt="4" custScaleX="190509" custScaleY="147981" custLinFactNeighborX="-11552" custLinFactNeighborY="47688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77CB45F3-6EE8-4155-92B5-298E4403F030}" srcId="{C80888F8-FEFB-4C34-AC63-31AAE251541C}" destId="{47D17699-2F19-4095-BCEC-789DBE43407F}" srcOrd="0" destOrd="0" parTransId="{2EFB9AA6-7115-4CB8-8841-8705B0B0BEA0}" sibTransId="{A8E9F7DE-ECB0-4206-BF04-0897E2B95705}"/>
    <dgm:cxn modelId="{437DB0AD-59B3-4819-9A4B-BE8C9AE8676B}" type="presOf" srcId="{5E44B0BB-3F28-4901-BAE2-9B3C1FD712D3}" destId="{DA34DA14-BBDC-4A79-A997-EF37E74C0AFA}" srcOrd="1" destOrd="0" presId="urn:microsoft.com/office/officeart/2005/8/layout/hProcess10"/>
    <dgm:cxn modelId="{813499C7-09F1-4AD4-8249-7DC41BB34F0C}" type="presOf" srcId="{4ADED9D5-A66C-4101-9046-086F0A61AA59}" destId="{3ADEF8C2-6510-4FDF-8402-ECC503CE2B07}" srcOrd="0" destOrd="0" presId="urn:microsoft.com/office/officeart/2005/8/layout/hProcess10"/>
    <dgm:cxn modelId="{AA6FEEA9-6D23-405D-BEEB-16B5193AD817}" type="presOf" srcId="{8DC9F355-AAA9-4BAD-A038-9465CA966C92}" destId="{F4791906-9798-45BD-96A3-E1284DA4E7BF}" srcOrd="0" destOrd="0" presId="urn:microsoft.com/office/officeart/2005/8/layout/hProcess10"/>
    <dgm:cxn modelId="{930180FD-E739-4C39-A198-D3BF48F6DC32}" srcId="{58886691-A583-42D1-B06E-A17884653900}" destId="{F9D4DADD-9A89-4D0B-B263-2859CA31ADEF}" srcOrd="2" destOrd="0" parTransId="{E32A3FC2-DA44-43AB-B458-EF7DED7858CF}" sibTransId="{3D7ED3F6-103C-45E0-A436-0656460061B1}"/>
    <dgm:cxn modelId="{C8B8BDBA-3199-4554-9680-44F195FBB4C3}" srcId="{8DC9F355-AAA9-4BAD-A038-9465CA966C92}" destId="{BA0BDDB0-FA91-40CE-AA05-FE5267304276}" srcOrd="0" destOrd="0" parTransId="{014C1B90-61FD-439A-B38E-61E4896D2106}" sibTransId="{0E5E5D45-2A84-4EB7-8448-E9D1E768E349}"/>
    <dgm:cxn modelId="{20FD3299-09A9-401E-8889-834EC9AB5598}" type="presOf" srcId="{5E44B0BB-3F28-4901-BAE2-9B3C1FD712D3}" destId="{85237131-35CF-4C44-8D4D-BDDD85A0F263}" srcOrd="0" destOrd="0" presId="urn:microsoft.com/office/officeart/2005/8/layout/hProcess10"/>
    <dgm:cxn modelId="{E4F1CFB2-1088-4828-85D7-CDB2E2A8836E}" srcId="{C80888F8-FEFB-4C34-AC63-31AAE251541C}" destId="{A61A174B-A078-47D7-A628-86EB061AB009}" srcOrd="2" destOrd="0" parTransId="{229964EC-3E1D-47E4-AEF3-B63D5A2D7096}" sibTransId="{1FDDB8A1-EAB2-4B26-A235-B2B9FAD0A1D2}"/>
    <dgm:cxn modelId="{B527B81D-50BB-452F-920A-D371EC917906}" srcId="{58886691-A583-42D1-B06E-A17884653900}" destId="{654FB463-2A80-4262-B496-606CAF222313}" srcOrd="1" destOrd="0" parTransId="{ACE2D9B8-2294-4C49-9BEC-E5C73CA831B3}" sibTransId="{279FCC38-8ED0-4F9E-A72A-F3A6291062FC}"/>
    <dgm:cxn modelId="{BF0A0967-E4B3-4EA0-9996-46430ADDD75F}" type="presOf" srcId="{EB47FE4E-0A1C-4512-8416-592CC340746F}" destId="{5011F9C5-F072-4DC6-83EE-EFC224049EC2}" srcOrd="0" destOrd="2" presId="urn:microsoft.com/office/officeart/2005/8/layout/hProcess10"/>
    <dgm:cxn modelId="{85F99925-B894-4AD8-BE5C-EC8E8F800F06}" type="presOf" srcId="{BA0BDDB0-FA91-40CE-AA05-FE5267304276}" destId="{F4791906-9798-45BD-96A3-E1284DA4E7BF}" srcOrd="0" destOrd="1" presId="urn:microsoft.com/office/officeart/2005/8/layout/hProcess10"/>
    <dgm:cxn modelId="{41E9F85B-E132-48AF-8A50-229BE344B10C}" type="presOf" srcId="{F0F40D5D-3706-44BF-8873-C15CC104DA50}" destId="{E8C343FC-F8DD-485D-82AC-EBF3486B2A29}" srcOrd="0" destOrd="0" presId="urn:microsoft.com/office/officeart/2005/8/layout/hProcess10"/>
    <dgm:cxn modelId="{DA990FC9-3C94-4285-84A8-35F58C1403B5}" type="presOf" srcId="{58886691-A583-42D1-B06E-A17884653900}" destId="{A7B99D3C-DED1-47DE-9E4B-B883EF5EE5F1}" srcOrd="0" destOrd="0" presId="urn:microsoft.com/office/officeart/2005/8/layout/hProcess10"/>
    <dgm:cxn modelId="{92278E2B-58B5-4AFE-A543-FAF9D7A5F27A}" type="presOf" srcId="{560A0E67-B485-475E-BBB0-145D5168A32F}" destId="{F4791906-9798-45BD-96A3-E1284DA4E7BF}" srcOrd="0" destOrd="2" presId="urn:microsoft.com/office/officeart/2005/8/layout/hProcess10"/>
    <dgm:cxn modelId="{D0F740B1-5F33-485E-9A9B-80EE0472F204}" type="presOf" srcId="{C80888F8-FEFB-4C34-AC63-31AAE251541C}" destId="{5011F9C5-F072-4DC6-83EE-EFC224049EC2}" srcOrd="0" destOrd="0" presId="urn:microsoft.com/office/officeart/2005/8/layout/hProcess10"/>
    <dgm:cxn modelId="{9081AE98-FA62-4724-AD9B-292F02B87851}" type="presOf" srcId="{A61A174B-A078-47D7-A628-86EB061AB009}" destId="{5011F9C5-F072-4DC6-83EE-EFC224049EC2}" srcOrd="0" destOrd="3" presId="urn:microsoft.com/office/officeart/2005/8/layout/hProcess10"/>
    <dgm:cxn modelId="{D1961658-9F4C-4DB7-B92B-C23EE2C1252E}" type="presOf" srcId="{654FB463-2A80-4262-B496-606CAF222313}" destId="{A7B99D3C-DED1-47DE-9E4B-B883EF5EE5F1}" srcOrd="0" destOrd="2" presId="urn:microsoft.com/office/officeart/2005/8/layout/hProcess10"/>
    <dgm:cxn modelId="{A6A750B4-984D-4FC7-839E-7EB77A871D76}" srcId="{4ADED9D5-A66C-4101-9046-086F0A61AA59}" destId="{C80888F8-FEFB-4C34-AC63-31AAE251541C}" srcOrd="2" destOrd="0" parTransId="{DBDB521F-1891-4131-8D31-69069554795D}" sibTransId="{5E44B0BB-3F28-4901-BAE2-9B3C1FD712D3}"/>
    <dgm:cxn modelId="{AB9B2D0C-EA8E-4C8F-9D65-E6F7A37076E6}" srcId="{8DC9F355-AAA9-4BAD-A038-9465CA966C92}" destId="{560A0E67-B485-475E-BBB0-145D5168A32F}" srcOrd="1" destOrd="0" parTransId="{28DC7968-0B77-48EC-B8F1-69BBE55A8A33}" sibTransId="{2E1133F5-6971-468A-B288-09DCBCB801E5}"/>
    <dgm:cxn modelId="{8AD9FDFF-27DA-4F55-8A56-F3AA44282831}" srcId="{58886691-A583-42D1-B06E-A17884653900}" destId="{C76C2F8D-F14A-4DE0-91D5-701A20BFE6AF}" srcOrd="0" destOrd="0" parTransId="{E4DE169C-72CE-47A0-8DC1-961DDA1E7D48}" sibTransId="{87F82ADD-0A0E-454C-B932-C851B5B0342D}"/>
    <dgm:cxn modelId="{A29A2640-66C0-48A3-A314-738F0149CF17}" srcId="{4ADED9D5-A66C-4101-9046-086F0A61AA59}" destId="{8DC9F355-AAA9-4BAD-A038-9465CA966C92}" srcOrd="3" destOrd="0" parTransId="{666D37AF-4FB2-45E6-BAA8-34D0ED0340FA}" sibTransId="{14CD151F-FA2D-4295-A223-0F45EA83DCF8}"/>
    <dgm:cxn modelId="{117DC869-D946-4E8C-AABB-56061949FCAD}" srcId="{4ADED9D5-A66C-4101-9046-086F0A61AA59}" destId="{58886691-A583-42D1-B06E-A17884653900}" srcOrd="0" destOrd="0" parTransId="{377A304C-7470-40BB-8337-F8C07970871A}" sibTransId="{F0F40D5D-3706-44BF-8873-C15CC104DA50}"/>
    <dgm:cxn modelId="{E6B05BEE-6BE5-40CB-93BB-B7E37A8FA71B}" type="presOf" srcId="{C76C2F8D-F14A-4DE0-91D5-701A20BFE6AF}" destId="{A7B99D3C-DED1-47DE-9E4B-B883EF5EE5F1}" srcOrd="0" destOrd="1" presId="urn:microsoft.com/office/officeart/2005/8/layout/hProcess10"/>
    <dgm:cxn modelId="{55785B9B-6D3B-4D3F-A98F-7BBCE98AE956}" type="presOf" srcId="{F0F40D5D-3706-44BF-8873-C15CC104DA50}" destId="{E5C7B44E-B8D0-4236-ABF3-12FA5C6C3F28}" srcOrd="1" destOrd="0" presId="urn:microsoft.com/office/officeart/2005/8/layout/hProcess10"/>
    <dgm:cxn modelId="{F5FDA313-BFAA-4D0C-B3A6-F6AC49125AA6}" type="presOf" srcId="{47D17699-2F19-4095-BCEC-789DBE43407F}" destId="{5011F9C5-F072-4DC6-83EE-EFC224049EC2}" srcOrd="0" destOrd="1" presId="urn:microsoft.com/office/officeart/2005/8/layout/hProcess10"/>
    <dgm:cxn modelId="{DA8ADDDB-4014-4C91-8E59-1059B7730162}" type="presOf" srcId="{F9D4DADD-9A89-4D0B-B263-2859CA31ADEF}" destId="{A7B99D3C-DED1-47DE-9E4B-B883EF5EE5F1}" srcOrd="0" destOrd="3" presId="urn:microsoft.com/office/officeart/2005/8/layout/hProcess10"/>
    <dgm:cxn modelId="{EB0AE57F-0DE6-4CEF-8D0D-7703135BE827}" srcId="{4ADED9D5-A66C-4101-9046-086F0A61AA59}" destId="{C9E6A454-3715-4857-947B-0D6F4F7B2CB0}" srcOrd="1" destOrd="0" parTransId="{695C5C4F-FC7A-4ED7-B22E-94BBE871B6AC}" sibTransId="{605AAC1E-9B3A-4F34-8719-7F22797E22E1}"/>
    <dgm:cxn modelId="{FD7E31E4-CD5D-48FB-8BFF-E044CD73D9DC}" type="presOf" srcId="{605AAC1E-9B3A-4F34-8719-7F22797E22E1}" destId="{F2243A8A-A1E2-4E6F-8865-A93885FB59D0}" srcOrd="0" destOrd="0" presId="urn:microsoft.com/office/officeart/2005/8/layout/hProcess10"/>
    <dgm:cxn modelId="{54A40D27-13CC-45A7-8229-A69C8C041BDA}" srcId="{C80888F8-FEFB-4C34-AC63-31AAE251541C}" destId="{EB47FE4E-0A1C-4512-8416-592CC340746F}" srcOrd="1" destOrd="0" parTransId="{F0D00EA2-4B5F-4434-9E1F-F459B988C7FD}" sibTransId="{AF3594B6-ED6F-4F49-B1E8-4FD1BF58BFE8}"/>
    <dgm:cxn modelId="{DE6934C0-048D-42E2-A14C-926CDB33D7E4}" type="presOf" srcId="{C9E6A454-3715-4857-947B-0D6F4F7B2CB0}" destId="{CF0D50DD-8425-4B50-B57F-902E6801B938}" srcOrd="0" destOrd="0" presId="urn:microsoft.com/office/officeart/2005/8/layout/hProcess10"/>
    <dgm:cxn modelId="{BD6C8685-0C02-41C7-85E7-FE4AB741D013}" type="presOf" srcId="{605AAC1E-9B3A-4F34-8719-7F22797E22E1}" destId="{1B16E79E-42A1-4075-A21C-FD7A097E3084}" srcOrd="1" destOrd="0" presId="urn:microsoft.com/office/officeart/2005/8/layout/hProcess10"/>
    <dgm:cxn modelId="{407754EC-B93E-47F0-8D45-49158A043D72}" type="presParOf" srcId="{3ADEF8C2-6510-4FDF-8402-ECC503CE2B07}" destId="{62B735CB-D4B3-4EEF-A311-57BF8F0366C8}" srcOrd="0" destOrd="0" presId="urn:microsoft.com/office/officeart/2005/8/layout/hProcess10"/>
    <dgm:cxn modelId="{9BA46F79-A982-4482-AC7E-359AD6E7C559}" type="presParOf" srcId="{62B735CB-D4B3-4EEF-A311-57BF8F0366C8}" destId="{C32CEF92-EB5C-4A9E-BA12-54E56A288BB3}" srcOrd="0" destOrd="0" presId="urn:microsoft.com/office/officeart/2005/8/layout/hProcess10"/>
    <dgm:cxn modelId="{543DFA94-1B4A-419F-A1C5-FFD43769E7B9}" type="presParOf" srcId="{62B735CB-D4B3-4EEF-A311-57BF8F0366C8}" destId="{A7B99D3C-DED1-47DE-9E4B-B883EF5EE5F1}" srcOrd="1" destOrd="0" presId="urn:microsoft.com/office/officeart/2005/8/layout/hProcess10"/>
    <dgm:cxn modelId="{0F8911BF-445E-464B-826D-7A05A1F3D09E}" type="presParOf" srcId="{3ADEF8C2-6510-4FDF-8402-ECC503CE2B07}" destId="{E8C343FC-F8DD-485D-82AC-EBF3486B2A29}" srcOrd="1" destOrd="0" presId="urn:microsoft.com/office/officeart/2005/8/layout/hProcess10"/>
    <dgm:cxn modelId="{BB615537-E838-44BC-A208-758FDB75375A}" type="presParOf" srcId="{E8C343FC-F8DD-485D-82AC-EBF3486B2A29}" destId="{E5C7B44E-B8D0-4236-ABF3-12FA5C6C3F28}" srcOrd="0" destOrd="0" presId="urn:microsoft.com/office/officeart/2005/8/layout/hProcess10"/>
    <dgm:cxn modelId="{F6629D24-DF0B-49BC-AD7B-A331AE13B3BE}" type="presParOf" srcId="{3ADEF8C2-6510-4FDF-8402-ECC503CE2B07}" destId="{F4D7D669-4AC6-46F1-A370-253CB3E32B50}" srcOrd="2" destOrd="0" presId="urn:microsoft.com/office/officeart/2005/8/layout/hProcess10"/>
    <dgm:cxn modelId="{5EE2832B-670C-4474-AB41-4FD1717A7B49}" type="presParOf" srcId="{F4D7D669-4AC6-46F1-A370-253CB3E32B50}" destId="{6DE598EC-68B8-4D3D-934E-92E7EB401502}" srcOrd="0" destOrd="0" presId="urn:microsoft.com/office/officeart/2005/8/layout/hProcess10"/>
    <dgm:cxn modelId="{AA4CCDB1-0477-4C0E-9487-22AA3E76FEF0}" type="presParOf" srcId="{F4D7D669-4AC6-46F1-A370-253CB3E32B50}" destId="{CF0D50DD-8425-4B50-B57F-902E6801B938}" srcOrd="1" destOrd="0" presId="urn:microsoft.com/office/officeart/2005/8/layout/hProcess10"/>
    <dgm:cxn modelId="{3C997156-CFA9-4D4A-9FCE-0FE0F3BC2D54}" type="presParOf" srcId="{3ADEF8C2-6510-4FDF-8402-ECC503CE2B07}" destId="{F2243A8A-A1E2-4E6F-8865-A93885FB59D0}" srcOrd="3" destOrd="0" presId="urn:microsoft.com/office/officeart/2005/8/layout/hProcess10"/>
    <dgm:cxn modelId="{B7F379F8-C0A5-460E-BBD8-39A6E0F5F0A8}" type="presParOf" srcId="{F2243A8A-A1E2-4E6F-8865-A93885FB59D0}" destId="{1B16E79E-42A1-4075-A21C-FD7A097E3084}" srcOrd="0" destOrd="0" presId="urn:microsoft.com/office/officeart/2005/8/layout/hProcess10"/>
    <dgm:cxn modelId="{71E169B9-D739-4CF1-82B2-AA5397AEB283}" type="presParOf" srcId="{3ADEF8C2-6510-4FDF-8402-ECC503CE2B07}" destId="{572EDAB5-55F0-4E93-9DB2-34E71CB79323}" srcOrd="4" destOrd="0" presId="urn:microsoft.com/office/officeart/2005/8/layout/hProcess10"/>
    <dgm:cxn modelId="{0F12B989-53A9-4427-853E-A072D94BA468}" type="presParOf" srcId="{572EDAB5-55F0-4E93-9DB2-34E71CB79323}" destId="{CFB7B1D9-8C7D-4EFF-A512-9154EBB36AB3}" srcOrd="0" destOrd="0" presId="urn:microsoft.com/office/officeart/2005/8/layout/hProcess10"/>
    <dgm:cxn modelId="{056AA891-DC9C-4FCA-B23F-9571130F10BC}" type="presParOf" srcId="{572EDAB5-55F0-4E93-9DB2-34E71CB79323}" destId="{5011F9C5-F072-4DC6-83EE-EFC224049EC2}" srcOrd="1" destOrd="0" presId="urn:microsoft.com/office/officeart/2005/8/layout/hProcess10"/>
    <dgm:cxn modelId="{858A3AD5-84FE-4B65-B2AA-4B23390C77C5}" type="presParOf" srcId="{3ADEF8C2-6510-4FDF-8402-ECC503CE2B07}" destId="{85237131-35CF-4C44-8D4D-BDDD85A0F263}" srcOrd="5" destOrd="0" presId="urn:microsoft.com/office/officeart/2005/8/layout/hProcess10"/>
    <dgm:cxn modelId="{0E593F10-929D-47B0-9964-6A8A55D7A68D}" type="presParOf" srcId="{85237131-35CF-4C44-8D4D-BDDD85A0F263}" destId="{DA34DA14-BBDC-4A79-A997-EF37E74C0AFA}" srcOrd="0" destOrd="0" presId="urn:microsoft.com/office/officeart/2005/8/layout/hProcess10"/>
    <dgm:cxn modelId="{AED4454C-919E-4B5C-9BF5-05A1A636109D}" type="presParOf" srcId="{3ADEF8C2-6510-4FDF-8402-ECC503CE2B07}" destId="{E1C9732D-C6CE-4241-BD62-45BDB603B310}" srcOrd="6" destOrd="0" presId="urn:microsoft.com/office/officeart/2005/8/layout/hProcess10"/>
    <dgm:cxn modelId="{4D187BC4-F6BB-4226-9DBC-31D87D28ED99}" type="presParOf" srcId="{E1C9732D-C6CE-4241-BD62-45BDB603B310}" destId="{2AD2EB6A-3890-4B12-829F-DB1378619934}" srcOrd="0" destOrd="0" presId="urn:microsoft.com/office/officeart/2005/8/layout/hProcess10"/>
    <dgm:cxn modelId="{C0F7CF67-4D8E-4ECE-972F-CBBA0AE9C052}" type="presParOf" srcId="{E1C9732D-C6CE-4241-BD62-45BDB603B310}" destId="{F4791906-9798-45BD-96A3-E1284DA4E7BF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ADED9D5-A66C-4101-9046-086F0A61AA59}" type="doc">
      <dgm:prSet loTypeId="urn:microsoft.com/office/officeart/2005/8/layout/hProcess10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AU"/>
        </a:p>
      </dgm:t>
    </dgm:pt>
    <dgm:pt modelId="{58886691-A583-42D1-B06E-A17884653900}">
      <dgm:prSet phldrT="[Text]" custT="1"/>
      <dgm:spPr>
        <a:solidFill>
          <a:srgbClr val="AAE2CA">
            <a:lumMod val="75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45720" tIns="45720" rIns="45720" bIns="45720" numCol="1" spcCol="1270" anchor="t" anchorCtr="0"/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Information Handover</a:t>
          </a:r>
        </a:p>
      </dgm:t>
    </dgm:pt>
    <dgm:pt modelId="{377A304C-7470-40BB-8337-F8C07970871A}" type="parTrans" cxnId="{117DC869-D946-4E8C-AABB-56061949FCAD}">
      <dgm:prSet/>
      <dgm:spPr/>
      <dgm:t>
        <a:bodyPr/>
        <a:lstStyle/>
        <a:p>
          <a:endParaRPr lang="en-AU"/>
        </a:p>
      </dgm:t>
    </dgm:pt>
    <dgm:pt modelId="{F0F40D5D-3706-44BF-8873-C15CC104DA50}" type="sibTrans" cxnId="{117DC869-D946-4E8C-AABB-56061949FCAD}">
      <dgm:prSet/>
      <dgm:spPr/>
      <dgm:t>
        <a:bodyPr/>
        <a:lstStyle/>
        <a:p>
          <a:endParaRPr lang="en-AU"/>
        </a:p>
      </dgm:t>
    </dgm:pt>
    <dgm:pt modelId="{C76C2F8D-F14A-4DE0-91D5-701A20BFE6AF}">
      <dgm:prSet phldrT="[Text]" custT="1"/>
      <dgm:spPr>
        <a:solidFill>
          <a:srgbClr val="AAE2CA">
            <a:lumMod val="75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45720" tIns="45720" rIns="45720" bIns="45720" numCol="1" spcCol="1270" anchor="t" anchorCtr="0"/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From Capital Project to Operations and Maintenance</a:t>
          </a:r>
        </a:p>
      </dgm:t>
    </dgm:pt>
    <dgm:pt modelId="{E4DE169C-72CE-47A0-8DC1-961DDA1E7D48}" type="parTrans" cxnId="{8AD9FDFF-27DA-4F55-8A56-F3AA44282831}">
      <dgm:prSet/>
      <dgm:spPr/>
      <dgm:t>
        <a:bodyPr/>
        <a:lstStyle/>
        <a:p>
          <a:endParaRPr lang="en-AU"/>
        </a:p>
      </dgm:t>
    </dgm:pt>
    <dgm:pt modelId="{87F82ADD-0A0E-454C-B932-C851B5B0342D}" type="sibTrans" cxnId="{8AD9FDFF-27DA-4F55-8A56-F3AA44282831}">
      <dgm:prSet/>
      <dgm:spPr/>
      <dgm:t>
        <a:bodyPr/>
        <a:lstStyle/>
        <a:p>
          <a:endParaRPr lang="en-AU"/>
        </a:p>
      </dgm:t>
    </dgm:pt>
    <dgm:pt modelId="{C9E6A454-3715-4857-947B-0D6F4F7B2CB0}">
      <dgm:prSet phldrT="[Text]" custT="1"/>
      <dgm:spPr>
        <a:solidFill>
          <a:srgbClr val="00CC99">
            <a:lumMod val="75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45720" tIns="45720" rIns="45720" bIns="45720" numCol="1" spcCol="1270" anchor="t" anchorCtr="0"/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b="0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Condition Based Maintenance</a:t>
          </a:r>
        </a:p>
      </dgm:t>
    </dgm:pt>
    <dgm:pt modelId="{695C5C4F-FC7A-4ED7-B22E-94BBE871B6AC}" type="parTrans" cxnId="{EB0AE57F-0DE6-4CEF-8D0D-7703135BE827}">
      <dgm:prSet/>
      <dgm:spPr/>
      <dgm:t>
        <a:bodyPr/>
        <a:lstStyle/>
        <a:p>
          <a:endParaRPr lang="en-AU"/>
        </a:p>
      </dgm:t>
    </dgm:pt>
    <dgm:pt modelId="{605AAC1E-9B3A-4F34-8719-7F22797E22E1}" type="sibTrans" cxnId="{EB0AE57F-0DE6-4CEF-8D0D-7703135BE827}">
      <dgm:prSet/>
      <dgm:spPr/>
      <dgm:t>
        <a:bodyPr/>
        <a:lstStyle/>
        <a:p>
          <a:endParaRPr lang="en-AU"/>
        </a:p>
      </dgm:t>
    </dgm:pt>
    <dgm:pt modelId="{C80888F8-FEFB-4C34-AC63-31AAE251541C}">
      <dgm:prSet phldrT="[Text]" custT="1"/>
      <dgm:spPr/>
      <dgm:t>
        <a:bodyPr/>
        <a:lstStyle/>
        <a:p>
          <a:r>
            <a:rPr lang="en-AU" sz="1600" dirty="0"/>
            <a:t>Remove and Replace </a:t>
          </a:r>
        </a:p>
      </dgm:t>
    </dgm:pt>
    <dgm:pt modelId="{DBDB521F-1891-4131-8D31-69069554795D}" type="parTrans" cxnId="{A6A750B4-984D-4FC7-839E-7EB77A871D76}">
      <dgm:prSet/>
      <dgm:spPr/>
      <dgm:t>
        <a:bodyPr/>
        <a:lstStyle/>
        <a:p>
          <a:endParaRPr lang="en-AU"/>
        </a:p>
      </dgm:t>
    </dgm:pt>
    <dgm:pt modelId="{5E44B0BB-3F28-4901-BAE2-9B3C1FD712D3}" type="sibTrans" cxnId="{A6A750B4-984D-4FC7-839E-7EB77A871D76}">
      <dgm:prSet/>
      <dgm:spPr/>
      <dgm:t>
        <a:bodyPr/>
        <a:lstStyle/>
        <a:p>
          <a:endParaRPr lang="en-AU"/>
        </a:p>
      </dgm:t>
    </dgm:pt>
    <dgm:pt modelId="{DCDD6B51-C242-4FDA-A6AF-26DB663B9EFD}">
      <dgm:prSet phldrT="[Text]" custT="1"/>
      <dgm:spPr>
        <a:solidFill>
          <a:srgbClr val="00CC99">
            <a:lumMod val="75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45720" tIns="45720" rIns="45720" bIns="45720" numCol="1" spcCol="1270" anchor="t" anchorCtr="0"/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Diagnostics</a:t>
          </a:r>
        </a:p>
      </dgm:t>
    </dgm:pt>
    <dgm:pt modelId="{79180FC4-A83A-47F3-8BB7-39B9EA2A1DE0}" type="parTrans" cxnId="{73DD3D1B-42B5-47CD-BFEC-A4EA15CD64D0}">
      <dgm:prSet/>
      <dgm:spPr/>
      <dgm:t>
        <a:bodyPr/>
        <a:lstStyle/>
        <a:p>
          <a:endParaRPr lang="en-AU"/>
        </a:p>
      </dgm:t>
    </dgm:pt>
    <dgm:pt modelId="{5887C626-ABCE-4B62-BD57-B850472E61F8}" type="sibTrans" cxnId="{73DD3D1B-42B5-47CD-BFEC-A4EA15CD64D0}">
      <dgm:prSet/>
      <dgm:spPr/>
      <dgm:t>
        <a:bodyPr/>
        <a:lstStyle/>
        <a:p>
          <a:endParaRPr lang="en-AU"/>
        </a:p>
      </dgm:t>
    </dgm:pt>
    <dgm:pt modelId="{8DC9F355-AAA9-4BAD-A038-9465CA966C92}">
      <dgm:prSet phldrT="[Text]" custT="1"/>
      <dgm:spPr/>
      <dgm:t>
        <a:bodyPr/>
        <a:lstStyle/>
        <a:p>
          <a:r>
            <a:rPr lang="en-AU" sz="1600" dirty="0"/>
            <a:t>RFI/RFI Response (Brownfield)</a:t>
          </a:r>
        </a:p>
        <a:p>
          <a:r>
            <a:rPr lang="en-AU" sz="1600" dirty="0"/>
            <a:t>Information Remediation</a:t>
          </a:r>
          <a:endParaRPr lang="en-AU" sz="1800" dirty="0"/>
        </a:p>
      </dgm:t>
    </dgm:pt>
    <dgm:pt modelId="{666D37AF-4FB2-45E6-BAA8-34D0ED0340FA}" type="parTrans" cxnId="{A29A2640-66C0-48A3-A314-738F0149CF17}">
      <dgm:prSet/>
      <dgm:spPr/>
      <dgm:t>
        <a:bodyPr/>
        <a:lstStyle/>
        <a:p>
          <a:endParaRPr lang="en-AU"/>
        </a:p>
      </dgm:t>
    </dgm:pt>
    <dgm:pt modelId="{14CD151F-FA2D-4295-A223-0F45EA83DCF8}" type="sibTrans" cxnId="{A29A2640-66C0-48A3-A314-738F0149CF17}">
      <dgm:prSet/>
      <dgm:spPr/>
      <dgm:t>
        <a:bodyPr/>
        <a:lstStyle/>
        <a:p>
          <a:endParaRPr lang="en-AU"/>
        </a:p>
      </dgm:t>
    </dgm:pt>
    <dgm:pt modelId="{E74F6D75-DE3F-4230-B45D-D03B49ED0472}">
      <dgm:prSet phldrT="[Text]" custT="1"/>
      <dgm:spPr>
        <a:solidFill>
          <a:srgbClr val="AAE2CA">
            <a:lumMod val="75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45720" tIns="45720" rIns="45720" bIns="45720" numCol="1" spcCol="1270" anchor="t" anchorCtr="0"/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Over ISBM (Information Service Bus Model)</a:t>
          </a:r>
        </a:p>
      </dgm:t>
    </dgm:pt>
    <dgm:pt modelId="{9AE18D0D-8806-444D-8DC5-B4A199375DC2}" type="parTrans" cxnId="{E2A046CF-111A-4830-B00A-DCA2BC3F7FBF}">
      <dgm:prSet/>
      <dgm:spPr/>
      <dgm:t>
        <a:bodyPr/>
        <a:lstStyle/>
        <a:p>
          <a:endParaRPr lang="en-AU"/>
        </a:p>
      </dgm:t>
    </dgm:pt>
    <dgm:pt modelId="{2D3A9AF6-6646-4C32-995C-49014262C3C9}" type="sibTrans" cxnId="{E2A046CF-111A-4830-B00A-DCA2BC3F7FBF}">
      <dgm:prSet/>
      <dgm:spPr/>
      <dgm:t>
        <a:bodyPr/>
        <a:lstStyle/>
        <a:p>
          <a:endParaRPr lang="en-AU"/>
        </a:p>
      </dgm:t>
    </dgm:pt>
    <dgm:pt modelId="{547A3EB4-AC4B-4126-AE6D-A2FF1902BDF0}">
      <dgm:prSet phldrT="[Text]" custT="1"/>
      <dgm:spPr>
        <a:solidFill>
          <a:srgbClr val="00CC99">
            <a:lumMod val="75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45720" tIns="45720" rIns="45720" bIns="45720" numCol="1" spcCol="1270" anchor="t" anchorCtr="0"/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Prognostics</a:t>
          </a:r>
        </a:p>
      </dgm:t>
    </dgm:pt>
    <dgm:pt modelId="{361AA9A5-C2B8-4D3C-8333-37B55E7FA8D6}" type="parTrans" cxnId="{D446E8E3-F94A-4FE4-8409-B053D18EE256}">
      <dgm:prSet/>
      <dgm:spPr/>
      <dgm:t>
        <a:bodyPr/>
        <a:lstStyle/>
        <a:p>
          <a:endParaRPr lang="en-AU"/>
        </a:p>
      </dgm:t>
    </dgm:pt>
    <dgm:pt modelId="{769FD6EA-48EB-4930-ACBF-3E6816BD3808}" type="sibTrans" cxnId="{D446E8E3-F94A-4FE4-8409-B053D18EE256}">
      <dgm:prSet/>
      <dgm:spPr/>
      <dgm:t>
        <a:bodyPr/>
        <a:lstStyle/>
        <a:p>
          <a:endParaRPr lang="en-AU"/>
        </a:p>
      </dgm:t>
    </dgm:pt>
    <dgm:pt modelId="{0C9D4DA6-83F1-438B-A0E2-9E67BCAD76C6}">
      <dgm:prSet phldrT="[Text]" custT="1"/>
      <dgm:spPr>
        <a:solidFill>
          <a:srgbClr val="00CC99">
            <a:lumMod val="75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45720" tIns="45720" rIns="45720" bIns="45720" numCol="1" spcCol="1270" anchor="t" anchorCtr="0"/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Advisory Generation</a:t>
          </a:r>
        </a:p>
      </dgm:t>
    </dgm:pt>
    <dgm:pt modelId="{601A5508-966A-4D1B-982E-59E09ED64635}" type="parTrans" cxnId="{EC732F78-BE0A-4C87-A7CA-16B65FC9F2DC}">
      <dgm:prSet/>
      <dgm:spPr/>
      <dgm:t>
        <a:bodyPr/>
        <a:lstStyle/>
        <a:p>
          <a:endParaRPr lang="en-AU"/>
        </a:p>
      </dgm:t>
    </dgm:pt>
    <dgm:pt modelId="{321E34D5-EBF1-42E2-A17C-F0D99A644E67}" type="sibTrans" cxnId="{EC732F78-BE0A-4C87-A7CA-16B65FC9F2DC}">
      <dgm:prSet/>
      <dgm:spPr/>
      <dgm:t>
        <a:bodyPr/>
        <a:lstStyle/>
        <a:p>
          <a:endParaRPr lang="en-AU"/>
        </a:p>
      </dgm:t>
    </dgm:pt>
    <dgm:pt modelId="{3ADEF8C2-6510-4FDF-8402-ECC503CE2B07}" type="pres">
      <dgm:prSet presAssocID="{4ADED9D5-A66C-4101-9046-086F0A61AA5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62B735CB-D4B3-4EEF-A311-57BF8F0366C8}" type="pres">
      <dgm:prSet presAssocID="{58886691-A583-42D1-B06E-A17884653900}" presName="composite" presStyleCnt="0"/>
      <dgm:spPr/>
    </dgm:pt>
    <dgm:pt modelId="{C32CEF92-EB5C-4A9E-BA12-54E56A288BB3}" type="pres">
      <dgm:prSet presAssocID="{58886691-A583-42D1-B06E-A17884653900}" presName="imagSh" presStyleLbl="b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7B99D3C-DED1-47DE-9E4B-B883EF5EE5F1}" type="pres">
      <dgm:prSet presAssocID="{58886691-A583-42D1-B06E-A17884653900}" presName="txNode" presStyleLbl="node1" presStyleIdx="0" presStyleCnt="4" custScaleX="113950" custScaleY="126846" custLinFactNeighborX="-8692" custLinFactNeighborY="39904">
        <dgm:presLayoutVars>
          <dgm:bulletEnabled val="1"/>
        </dgm:presLayoutVars>
      </dgm:prSet>
      <dgm:spPr>
        <a:xfrm>
          <a:off x="109940" y="2081772"/>
          <a:ext cx="1434527" cy="1434527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AU"/>
        </a:p>
      </dgm:t>
    </dgm:pt>
    <dgm:pt modelId="{E8C343FC-F8DD-485D-82AC-EBF3486B2A29}" type="pres">
      <dgm:prSet presAssocID="{F0F40D5D-3706-44BF-8873-C15CC104DA50}" presName="sibTrans" presStyleLbl="sibTrans2D1" presStyleIdx="0" presStyleCnt="3"/>
      <dgm:spPr/>
      <dgm:t>
        <a:bodyPr/>
        <a:lstStyle/>
        <a:p>
          <a:endParaRPr lang="en-AU"/>
        </a:p>
      </dgm:t>
    </dgm:pt>
    <dgm:pt modelId="{E5C7B44E-B8D0-4236-ABF3-12FA5C6C3F28}" type="pres">
      <dgm:prSet presAssocID="{F0F40D5D-3706-44BF-8873-C15CC104DA50}" presName="connTx" presStyleLbl="sibTrans2D1" presStyleIdx="0" presStyleCnt="3"/>
      <dgm:spPr/>
      <dgm:t>
        <a:bodyPr/>
        <a:lstStyle/>
        <a:p>
          <a:endParaRPr lang="en-AU"/>
        </a:p>
      </dgm:t>
    </dgm:pt>
    <dgm:pt modelId="{F4D7D669-4AC6-46F1-A370-253CB3E32B50}" type="pres">
      <dgm:prSet presAssocID="{C9E6A454-3715-4857-947B-0D6F4F7B2CB0}" presName="composite" presStyleCnt="0"/>
      <dgm:spPr/>
    </dgm:pt>
    <dgm:pt modelId="{6DE598EC-68B8-4D3D-934E-92E7EB401502}" type="pres">
      <dgm:prSet presAssocID="{C9E6A454-3715-4857-947B-0D6F4F7B2CB0}" presName="imagSh" presStyleLbl="bgImgPlace1" presStyleIdx="1" presStyleCnt="4" custLinFactNeighborX="-2675" custLinFactNeighborY="-27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F0D50DD-8425-4B50-B57F-902E6801B938}" type="pres">
      <dgm:prSet presAssocID="{C9E6A454-3715-4857-947B-0D6F4F7B2CB0}" presName="txNode" presStyleLbl="node1" presStyleIdx="1" presStyleCnt="4" custScaleX="114914" custLinFactNeighborX="-14377" custLinFactNeighborY="33374">
        <dgm:presLayoutVars>
          <dgm:bulletEnabled val="1"/>
        </dgm:presLayoutVars>
      </dgm:prSet>
      <dgm:spPr>
        <a:xfrm>
          <a:off x="2252405" y="2081772"/>
          <a:ext cx="1434527" cy="1434527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AU"/>
        </a:p>
      </dgm:t>
    </dgm:pt>
    <dgm:pt modelId="{F2243A8A-A1E2-4E6F-8865-A93885FB59D0}" type="pres">
      <dgm:prSet presAssocID="{605AAC1E-9B3A-4F34-8719-7F22797E22E1}" presName="sibTrans" presStyleLbl="sibTrans2D1" presStyleIdx="1" presStyleCnt="3"/>
      <dgm:spPr/>
      <dgm:t>
        <a:bodyPr/>
        <a:lstStyle/>
        <a:p>
          <a:endParaRPr lang="en-AU"/>
        </a:p>
      </dgm:t>
    </dgm:pt>
    <dgm:pt modelId="{1B16E79E-42A1-4075-A21C-FD7A097E3084}" type="pres">
      <dgm:prSet presAssocID="{605AAC1E-9B3A-4F34-8719-7F22797E22E1}" presName="connTx" presStyleLbl="sibTrans2D1" presStyleIdx="1" presStyleCnt="3"/>
      <dgm:spPr/>
      <dgm:t>
        <a:bodyPr/>
        <a:lstStyle/>
        <a:p>
          <a:endParaRPr lang="en-AU"/>
        </a:p>
      </dgm:t>
    </dgm:pt>
    <dgm:pt modelId="{572EDAB5-55F0-4E93-9DB2-34E71CB79323}" type="pres">
      <dgm:prSet presAssocID="{C80888F8-FEFB-4C34-AC63-31AAE251541C}" presName="composite" presStyleCnt="0"/>
      <dgm:spPr/>
    </dgm:pt>
    <dgm:pt modelId="{CFB7B1D9-8C7D-4EFF-A512-9154EBB36AB3}" type="pres">
      <dgm:prSet presAssocID="{C80888F8-FEFB-4C34-AC63-31AAE251541C}" presName="imagSh" presStyleLbl="bgImgPlace1" presStyleIdx="2" presStyleCnt="4" custLinFactNeighborX="-334"/>
      <dgm:spPr/>
    </dgm:pt>
    <dgm:pt modelId="{5011F9C5-F072-4DC6-83EE-EFC224049EC2}" type="pres">
      <dgm:prSet presAssocID="{C80888F8-FEFB-4C34-AC63-31AAE251541C}" presName="txNode" presStyleLbl="node1" presStyleIdx="2" presStyleCnt="4" custLinFactNeighborX="-14163" custLinFactNeighborY="30759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5237131-35CF-4C44-8D4D-BDDD85A0F263}" type="pres">
      <dgm:prSet presAssocID="{5E44B0BB-3F28-4901-BAE2-9B3C1FD712D3}" presName="sibTrans" presStyleLbl="sibTrans2D1" presStyleIdx="2" presStyleCnt="3"/>
      <dgm:spPr/>
      <dgm:t>
        <a:bodyPr/>
        <a:lstStyle/>
        <a:p>
          <a:endParaRPr lang="en-AU"/>
        </a:p>
      </dgm:t>
    </dgm:pt>
    <dgm:pt modelId="{DA34DA14-BBDC-4A79-A997-EF37E74C0AFA}" type="pres">
      <dgm:prSet presAssocID="{5E44B0BB-3F28-4901-BAE2-9B3C1FD712D3}" presName="connTx" presStyleLbl="sibTrans2D1" presStyleIdx="2" presStyleCnt="3"/>
      <dgm:spPr/>
      <dgm:t>
        <a:bodyPr/>
        <a:lstStyle/>
        <a:p>
          <a:endParaRPr lang="en-AU"/>
        </a:p>
      </dgm:t>
    </dgm:pt>
    <dgm:pt modelId="{E1C9732D-C6CE-4241-BD62-45BDB603B310}" type="pres">
      <dgm:prSet presAssocID="{8DC9F355-AAA9-4BAD-A038-9465CA966C92}" presName="composite" presStyleCnt="0"/>
      <dgm:spPr/>
    </dgm:pt>
    <dgm:pt modelId="{2AD2EB6A-3890-4B12-829F-DB1378619934}" type="pres">
      <dgm:prSet presAssocID="{8DC9F355-AAA9-4BAD-A038-9465CA966C92}" presName="imagSh" presStyleLbl="bgImgPlace1" presStyleIdx="3" presStyleCnt="4"/>
      <dgm:spPr/>
    </dgm:pt>
    <dgm:pt modelId="{F4791906-9798-45BD-96A3-E1284DA4E7BF}" type="pres">
      <dgm:prSet presAssocID="{8DC9F355-AAA9-4BAD-A038-9465CA966C92}" presName="txNode" presStyleLbl="node1" presStyleIdx="3" presStyleCnt="4" custLinFactNeighborX="-12301" custLinFactNeighborY="30969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ABA36919-E25D-4DEF-8595-0789A1444B93}" type="presOf" srcId="{605AAC1E-9B3A-4F34-8719-7F22797E22E1}" destId="{F2243A8A-A1E2-4E6F-8865-A93885FB59D0}" srcOrd="0" destOrd="0" presId="urn:microsoft.com/office/officeart/2005/8/layout/hProcess10"/>
    <dgm:cxn modelId="{A6A750B4-984D-4FC7-839E-7EB77A871D76}" srcId="{4ADED9D5-A66C-4101-9046-086F0A61AA59}" destId="{C80888F8-FEFB-4C34-AC63-31AAE251541C}" srcOrd="2" destOrd="0" parTransId="{DBDB521F-1891-4131-8D31-69069554795D}" sibTransId="{5E44B0BB-3F28-4901-BAE2-9B3C1FD712D3}"/>
    <dgm:cxn modelId="{91CB2D65-B922-48F2-AF66-36A3CA6F2FE1}" type="presOf" srcId="{F0F40D5D-3706-44BF-8873-C15CC104DA50}" destId="{E8C343FC-F8DD-485D-82AC-EBF3486B2A29}" srcOrd="0" destOrd="0" presId="urn:microsoft.com/office/officeart/2005/8/layout/hProcess10"/>
    <dgm:cxn modelId="{00F1E5BE-BAAF-4DB1-967A-F23446F38194}" type="presOf" srcId="{C80888F8-FEFB-4C34-AC63-31AAE251541C}" destId="{5011F9C5-F072-4DC6-83EE-EFC224049EC2}" srcOrd="0" destOrd="0" presId="urn:microsoft.com/office/officeart/2005/8/layout/hProcess10"/>
    <dgm:cxn modelId="{4C8763BF-CAAB-4FF0-9C72-747C6AB8F223}" type="presOf" srcId="{4ADED9D5-A66C-4101-9046-086F0A61AA59}" destId="{3ADEF8C2-6510-4FDF-8402-ECC503CE2B07}" srcOrd="0" destOrd="0" presId="urn:microsoft.com/office/officeart/2005/8/layout/hProcess10"/>
    <dgm:cxn modelId="{1FA2F840-75ED-4747-A791-26892FBCAAA8}" type="presOf" srcId="{0C9D4DA6-83F1-438B-A0E2-9E67BCAD76C6}" destId="{CF0D50DD-8425-4B50-B57F-902E6801B938}" srcOrd="0" destOrd="3" presId="urn:microsoft.com/office/officeart/2005/8/layout/hProcess10"/>
    <dgm:cxn modelId="{4BAAD1DE-9EAA-4DC7-A97F-2270294EBCB6}" type="presOf" srcId="{58886691-A583-42D1-B06E-A17884653900}" destId="{A7B99D3C-DED1-47DE-9E4B-B883EF5EE5F1}" srcOrd="0" destOrd="0" presId="urn:microsoft.com/office/officeart/2005/8/layout/hProcess10"/>
    <dgm:cxn modelId="{CCCB24AF-CEB5-4A4C-B990-6B9AD6575A9A}" type="presOf" srcId="{605AAC1E-9B3A-4F34-8719-7F22797E22E1}" destId="{1B16E79E-42A1-4075-A21C-FD7A097E3084}" srcOrd="1" destOrd="0" presId="urn:microsoft.com/office/officeart/2005/8/layout/hProcess10"/>
    <dgm:cxn modelId="{E60DCBE8-76A7-4F43-A884-9E0E3BA90D7E}" type="presOf" srcId="{C9E6A454-3715-4857-947B-0D6F4F7B2CB0}" destId="{CF0D50DD-8425-4B50-B57F-902E6801B938}" srcOrd="0" destOrd="0" presId="urn:microsoft.com/office/officeart/2005/8/layout/hProcess10"/>
    <dgm:cxn modelId="{E2A046CF-111A-4830-B00A-DCA2BC3F7FBF}" srcId="{58886691-A583-42D1-B06E-A17884653900}" destId="{E74F6D75-DE3F-4230-B45D-D03B49ED0472}" srcOrd="1" destOrd="0" parTransId="{9AE18D0D-8806-444D-8DC5-B4A199375DC2}" sibTransId="{2D3A9AF6-6646-4C32-995C-49014262C3C9}"/>
    <dgm:cxn modelId="{EC732F78-BE0A-4C87-A7CA-16B65FC9F2DC}" srcId="{C9E6A454-3715-4857-947B-0D6F4F7B2CB0}" destId="{0C9D4DA6-83F1-438B-A0E2-9E67BCAD76C6}" srcOrd="2" destOrd="0" parTransId="{601A5508-966A-4D1B-982E-59E09ED64635}" sibTransId="{321E34D5-EBF1-42E2-A17C-F0D99A644E67}"/>
    <dgm:cxn modelId="{356E45B7-EB7D-492A-A991-B6D9CEC153E2}" type="presOf" srcId="{E74F6D75-DE3F-4230-B45D-D03B49ED0472}" destId="{A7B99D3C-DED1-47DE-9E4B-B883EF5EE5F1}" srcOrd="0" destOrd="2" presId="urn:microsoft.com/office/officeart/2005/8/layout/hProcess10"/>
    <dgm:cxn modelId="{49A06A5A-E488-42C7-BD3A-3C4E2227D269}" type="presOf" srcId="{DCDD6B51-C242-4FDA-A6AF-26DB663B9EFD}" destId="{CF0D50DD-8425-4B50-B57F-902E6801B938}" srcOrd="0" destOrd="1" presId="urn:microsoft.com/office/officeart/2005/8/layout/hProcess10"/>
    <dgm:cxn modelId="{EB0AE57F-0DE6-4CEF-8D0D-7703135BE827}" srcId="{4ADED9D5-A66C-4101-9046-086F0A61AA59}" destId="{C9E6A454-3715-4857-947B-0D6F4F7B2CB0}" srcOrd="1" destOrd="0" parTransId="{695C5C4F-FC7A-4ED7-B22E-94BBE871B6AC}" sibTransId="{605AAC1E-9B3A-4F34-8719-7F22797E22E1}"/>
    <dgm:cxn modelId="{D446E8E3-F94A-4FE4-8409-B053D18EE256}" srcId="{C9E6A454-3715-4857-947B-0D6F4F7B2CB0}" destId="{547A3EB4-AC4B-4126-AE6D-A2FF1902BDF0}" srcOrd="1" destOrd="0" parTransId="{361AA9A5-C2B8-4D3C-8333-37B55E7FA8D6}" sibTransId="{769FD6EA-48EB-4930-ACBF-3E6816BD3808}"/>
    <dgm:cxn modelId="{3DD5B33D-75E1-470A-86F1-847955446BB6}" type="presOf" srcId="{C76C2F8D-F14A-4DE0-91D5-701A20BFE6AF}" destId="{A7B99D3C-DED1-47DE-9E4B-B883EF5EE5F1}" srcOrd="0" destOrd="1" presId="urn:microsoft.com/office/officeart/2005/8/layout/hProcess10"/>
    <dgm:cxn modelId="{117DC869-D946-4E8C-AABB-56061949FCAD}" srcId="{4ADED9D5-A66C-4101-9046-086F0A61AA59}" destId="{58886691-A583-42D1-B06E-A17884653900}" srcOrd="0" destOrd="0" parTransId="{377A304C-7470-40BB-8337-F8C07970871A}" sibTransId="{F0F40D5D-3706-44BF-8873-C15CC104DA50}"/>
    <dgm:cxn modelId="{2B097285-4D32-41B0-A0D9-BFC70F3E3396}" type="presOf" srcId="{5E44B0BB-3F28-4901-BAE2-9B3C1FD712D3}" destId="{DA34DA14-BBDC-4A79-A997-EF37E74C0AFA}" srcOrd="1" destOrd="0" presId="urn:microsoft.com/office/officeart/2005/8/layout/hProcess10"/>
    <dgm:cxn modelId="{8AD9FDFF-27DA-4F55-8A56-F3AA44282831}" srcId="{58886691-A583-42D1-B06E-A17884653900}" destId="{C76C2F8D-F14A-4DE0-91D5-701A20BFE6AF}" srcOrd="0" destOrd="0" parTransId="{E4DE169C-72CE-47A0-8DC1-961DDA1E7D48}" sibTransId="{87F82ADD-0A0E-454C-B932-C851B5B0342D}"/>
    <dgm:cxn modelId="{2BB80277-EAC3-409E-9332-39DFD1EF82F3}" type="presOf" srcId="{8DC9F355-AAA9-4BAD-A038-9465CA966C92}" destId="{F4791906-9798-45BD-96A3-E1284DA4E7BF}" srcOrd="0" destOrd="0" presId="urn:microsoft.com/office/officeart/2005/8/layout/hProcess10"/>
    <dgm:cxn modelId="{37A6F75D-7356-4315-9953-A66F8686C0C5}" type="presOf" srcId="{F0F40D5D-3706-44BF-8873-C15CC104DA50}" destId="{E5C7B44E-B8D0-4236-ABF3-12FA5C6C3F28}" srcOrd="1" destOrd="0" presId="urn:microsoft.com/office/officeart/2005/8/layout/hProcess10"/>
    <dgm:cxn modelId="{A29A2640-66C0-48A3-A314-738F0149CF17}" srcId="{4ADED9D5-A66C-4101-9046-086F0A61AA59}" destId="{8DC9F355-AAA9-4BAD-A038-9465CA966C92}" srcOrd="3" destOrd="0" parTransId="{666D37AF-4FB2-45E6-BAA8-34D0ED0340FA}" sibTransId="{14CD151F-FA2D-4295-A223-0F45EA83DCF8}"/>
    <dgm:cxn modelId="{15897267-EED6-485E-A4DA-C23AADC9F0A9}" type="presOf" srcId="{5E44B0BB-3F28-4901-BAE2-9B3C1FD712D3}" destId="{85237131-35CF-4C44-8D4D-BDDD85A0F263}" srcOrd="0" destOrd="0" presId="urn:microsoft.com/office/officeart/2005/8/layout/hProcess10"/>
    <dgm:cxn modelId="{73DD3D1B-42B5-47CD-BFEC-A4EA15CD64D0}" srcId="{C9E6A454-3715-4857-947B-0D6F4F7B2CB0}" destId="{DCDD6B51-C242-4FDA-A6AF-26DB663B9EFD}" srcOrd="0" destOrd="0" parTransId="{79180FC4-A83A-47F3-8BB7-39B9EA2A1DE0}" sibTransId="{5887C626-ABCE-4B62-BD57-B850472E61F8}"/>
    <dgm:cxn modelId="{1EA80155-AEAD-40C1-B0CC-CC548E391B08}" type="presOf" srcId="{547A3EB4-AC4B-4126-AE6D-A2FF1902BDF0}" destId="{CF0D50DD-8425-4B50-B57F-902E6801B938}" srcOrd="0" destOrd="2" presId="urn:microsoft.com/office/officeart/2005/8/layout/hProcess10"/>
    <dgm:cxn modelId="{9FBE10FE-1808-480F-8CB6-FDC3726B6B3A}" type="presParOf" srcId="{3ADEF8C2-6510-4FDF-8402-ECC503CE2B07}" destId="{62B735CB-D4B3-4EEF-A311-57BF8F0366C8}" srcOrd="0" destOrd="0" presId="urn:microsoft.com/office/officeart/2005/8/layout/hProcess10"/>
    <dgm:cxn modelId="{9E6FB6D0-BBB1-4BE2-A01D-51FA00BE8362}" type="presParOf" srcId="{62B735CB-D4B3-4EEF-A311-57BF8F0366C8}" destId="{C32CEF92-EB5C-4A9E-BA12-54E56A288BB3}" srcOrd="0" destOrd="0" presId="urn:microsoft.com/office/officeart/2005/8/layout/hProcess10"/>
    <dgm:cxn modelId="{AF3F831D-C141-4C6B-81EF-2DBA38678192}" type="presParOf" srcId="{62B735CB-D4B3-4EEF-A311-57BF8F0366C8}" destId="{A7B99D3C-DED1-47DE-9E4B-B883EF5EE5F1}" srcOrd="1" destOrd="0" presId="urn:microsoft.com/office/officeart/2005/8/layout/hProcess10"/>
    <dgm:cxn modelId="{92F54CF7-F692-4CEF-BB18-7DC408D16668}" type="presParOf" srcId="{3ADEF8C2-6510-4FDF-8402-ECC503CE2B07}" destId="{E8C343FC-F8DD-485D-82AC-EBF3486B2A29}" srcOrd="1" destOrd="0" presId="urn:microsoft.com/office/officeart/2005/8/layout/hProcess10"/>
    <dgm:cxn modelId="{4DDF5C76-8BAD-4E71-A126-5C632CD07DAC}" type="presParOf" srcId="{E8C343FC-F8DD-485D-82AC-EBF3486B2A29}" destId="{E5C7B44E-B8D0-4236-ABF3-12FA5C6C3F28}" srcOrd="0" destOrd="0" presId="urn:microsoft.com/office/officeart/2005/8/layout/hProcess10"/>
    <dgm:cxn modelId="{BE50EFEF-EE41-43F2-B4BB-119E5D0365DE}" type="presParOf" srcId="{3ADEF8C2-6510-4FDF-8402-ECC503CE2B07}" destId="{F4D7D669-4AC6-46F1-A370-253CB3E32B50}" srcOrd="2" destOrd="0" presId="urn:microsoft.com/office/officeart/2005/8/layout/hProcess10"/>
    <dgm:cxn modelId="{6763A53D-1843-450D-8A56-32A991A5783C}" type="presParOf" srcId="{F4D7D669-4AC6-46F1-A370-253CB3E32B50}" destId="{6DE598EC-68B8-4D3D-934E-92E7EB401502}" srcOrd="0" destOrd="0" presId="urn:microsoft.com/office/officeart/2005/8/layout/hProcess10"/>
    <dgm:cxn modelId="{6B91E217-28CB-4290-B995-B1259C986704}" type="presParOf" srcId="{F4D7D669-4AC6-46F1-A370-253CB3E32B50}" destId="{CF0D50DD-8425-4B50-B57F-902E6801B938}" srcOrd="1" destOrd="0" presId="urn:microsoft.com/office/officeart/2005/8/layout/hProcess10"/>
    <dgm:cxn modelId="{EDF3DB81-D263-4A75-90A5-8EE357F19977}" type="presParOf" srcId="{3ADEF8C2-6510-4FDF-8402-ECC503CE2B07}" destId="{F2243A8A-A1E2-4E6F-8865-A93885FB59D0}" srcOrd="3" destOrd="0" presId="urn:microsoft.com/office/officeart/2005/8/layout/hProcess10"/>
    <dgm:cxn modelId="{2EC91183-31E5-4984-98A9-5F0A7C5F151D}" type="presParOf" srcId="{F2243A8A-A1E2-4E6F-8865-A93885FB59D0}" destId="{1B16E79E-42A1-4075-A21C-FD7A097E3084}" srcOrd="0" destOrd="0" presId="urn:microsoft.com/office/officeart/2005/8/layout/hProcess10"/>
    <dgm:cxn modelId="{3E79F0A7-0F07-4800-A990-9F5DAA2B131C}" type="presParOf" srcId="{3ADEF8C2-6510-4FDF-8402-ECC503CE2B07}" destId="{572EDAB5-55F0-4E93-9DB2-34E71CB79323}" srcOrd="4" destOrd="0" presId="urn:microsoft.com/office/officeart/2005/8/layout/hProcess10"/>
    <dgm:cxn modelId="{AC509728-3814-4E51-998B-90D53544B378}" type="presParOf" srcId="{572EDAB5-55F0-4E93-9DB2-34E71CB79323}" destId="{CFB7B1D9-8C7D-4EFF-A512-9154EBB36AB3}" srcOrd="0" destOrd="0" presId="urn:microsoft.com/office/officeart/2005/8/layout/hProcess10"/>
    <dgm:cxn modelId="{9CDF3DD4-67B8-4662-9161-AF6BD5153BD6}" type="presParOf" srcId="{572EDAB5-55F0-4E93-9DB2-34E71CB79323}" destId="{5011F9C5-F072-4DC6-83EE-EFC224049EC2}" srcOrd="1" destOrd="0" presId="urn:microsoft.com/office/officeart/2005/8/layout/hProcess10"/>
    <dgm:cxn modelId="{326563D7-C9B5-47D6-9EDD-37C91F6871FD}" type="presParOf" srcId="{3ADEF8C2-6510-4FDF-8402-ECC503CE2B07}" destId="{85237131-35CF-4C44-8D4D-BDDD85A0F263}" srcOrd="5" destOrd="0" presId="urn:microsoft.com/office/officeart/2005/8/layout/hProcess10"/>
    <dgm:cxn modelId="{5164028A-15DD-4A3A-8A85-6E852CF92565}" type="presParOf" srcId="{85237131-35CF-4C44-8D4D-BDDD85A0F263}" destId="{DA34DA14-BBDC-4A79-A997-EF37E74C0AFA}" srcOrd="0" destOrd="0" presId="urn:microsoft.com/office/officeart/2005/8/layout/hProcess10"/>
    <dgm:cxn modelId="{238A16BE-6726-4DA2-A318-BD7E6DCAE804}" type="presParOf" srcId="{3ADEF8C2-6510-4FDF-8402-ECC503CE2B07}" destId="{E1C9732D-C6CE-4241-BD62-45BDB603B310}" srcOrd="6" destOrd="0" presId="urn:microsoft.com/office/officeart/2005/8/layout/hProcess10"/>
    <dgm:cxn modelId="{B9BA47DE-CA08-4ADB-B7B5-27A5FA1D0B8E}" type="presParOf" srcId="{E1C9732D-C6CE-4241-BD62-45BDB603B310}" destId="{2AD2EB6A-3890-4B12-829F-DB1378619934}" srcOrd="0" destOrd="0" presId="urn:microsoft.com/office/officeart/2005/8/layout/hProcess10"/>
    <dgm:cxn modelId="{4BFB4437-ED5A-4AC5-999C-ADA2A7593E97}" type="presParOf" srcId="{E1C9732D-C6CE-4241-BD62-45BDB603B310}" destId="{F4791906-9798-45BD-96A3-E1284DA4E7BF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E6406E3-A647-4C06-A68B-A18625298136}" type="doc">
      <dgm:prSet loTypeId="urn:microsoft.com/office/officeart/2005/8/layout/pyramid1" loCatId="pyramid" qsTypeId="urn:microsoft.com/office/officeart/2005/8/quickstyle/simple2" qsCatId="simple" csTypeId="urn:microsoft.com/office/officeart/2005/8/colors/accent5_4" csCatId="accent5" phldr="1"/>
      <dgm:spPr/>
    </dgm:pt>
    <dgm:pt modelId="{DC68B2B8-7679-4A4B-BA33-B4584056FCE3}">
      <dgm:prSet phldrT="[Text]" custT="1"/>
      <dgm:spPr>
        <a:xfrm>
          <a:off x="1381760" y="0"/>
          <a:ext cx="1381760" cy="1354666"/>
        </a:xfrm>
        <a:solidFill>
          <a:srgbClr val="AAE2CA">
            <a:shade val="50000"/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 lIns="36000" tIns="36000" rIns="36000" bIns="36000" anchor="b" anchorCtr="1"/>
        <a:lstStyle/>
        <a:p>
          <a:pPr>
            <a:buNone/>
          </a:pPr>
          <a:r>
            <a:rPr lang="en-AU" sz="2800" b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Use</a:t>
          </a:r>
          <a:br>
            <a:rPr lang="en-AU" sz="2800" b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</a:br>
          <a:r>
            <a:rPr lang="en-AU" sz="2800" b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Cases</a:t>
          </a:r>
        </a:p>
      </dgm:t>
    </dgm:pt>
    <dgm:pt modelId="{4729F9A7-6A24-44EB-BADA-C4DEBBEF09F3}" type="parTrans" cxnId="{CB44BBFE-161A-472A-A926-0EBC1D0FAC41}">
      <dgm:prSet/>
      <dgm:spPr/>
      <dgm:t>
        <a:bodyPr/>
        <a:lstStyle/>
        <a:p>
          <a:endParaRPr lang="en-AU"/>
        </a:p>
      </dgm:t>
    </dgm:pt>
    <dgm:pt modelId="{0B3A9DCC-2A63-4673-AE7C-29052BD00C12}" type="sibTrans" cxnId="{CB44BBFE-161A-472A-A926-0EBC1D0FAC41}">
      <dgm:prSet/>
      <dgm:spPr/>
      <dgm:t>
        <a:bodyPr/>
        <a:lstStyle/>
        <a:p>
          <a:endParaRPr lang="en-AU"/>
        </a:p>
      </dgm:t>
    </dgm:pt>
    <dgm:pt modelId="{6CB3DC04-4EF8-4673-8F7B-BEF944B5DA97}">
      <dgm:prSet phldrT="[Text]" custT="1"/>
      <dgm:spPr>
        <a:xfrm>
          <a:off x="690880" y="1354666"/>
          <a:ext cx="2763520" cy="1354666"/>
        </a:xfrm>
        <a:solidFill>
          <a:srgbClr val="AAE2CA">
            <a:shade val="50000"/>
            <a:hueOff val="-64072"/>
            <a:satOff val="17736"/>
            <a:lumOff val="21413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 lIns="0" tIns="0" rIns="0" bIns="0"/>
        <a:lstStyle/>
        <a:p>
          <a:pPr>
            <a:buNone/>
          </a:pPr>
          <a:r>
            <a:rPr lang="en-AU" sz="2800" b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Scenarios</a:t>
          </a:r>
          <a:endParaRPr lang="en-AU" sz="3400" b="1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gm:t>
    </dgm:pt>
    <dgm:pt modelId="{A469765B-CCBB-4C1E-BBB1-36C1FCA00CE5}" type="parTrans" cxnId="{415A30C3-862C-44CC-A8E8-3C530601574B}">
      <dgm:prSet/>
      <dgm:spPr/>
      <dgm:t>
        <a:bodyPr/>
        <a:lstStyle/>
        <a:p>
          <a:endParaRPr lang="en-AU"/>
        </a:p>
      </dgm:t>
    </dgm:pt>
    <dgm:pt modelId="{1443E020-7999-483E-9D85-958BBCB5C959}" type="sibTrans" cxnId="{415A30C3-862C-44CC-A8E8-3C530601574B}">
      <dgm:prSet/>
      <dgm:spPr/>
      <dgm:t>
        <a:bodyPr/>
        <a:lstStyle/>
        <a:p>
          <a:endParaRPr lang="en-AU"/>
        </a:p>
      </dgm:t>
    </dgm:pt>
    <dgm:pt modelId="{A8A1CE1B-78DF-4490-8616-658BDD4F8CCF}">
      <dgm:prSet phldrT="[Text]" custT="1"/>
      <dgm:spPr>
        <a:xfrm>
          <a:off x="0" y="2709333"/>
          <a:ext cx="4145280" cy="1354666"/>
        </a:xfrm>
        <a:solidFill>
          <a:srgbClr val="AAE2CA">
            <a:shade val="50000"/>
            <a:hueOff val="-64072"/>
            <a:satOff val="17736"/>
            <a:lumOff val="21413"/>
            <a:alphaOff val="0"/>
          </a:srgbClr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 lIns="0" tIns="0" rIns="0" bIns="0"/>
        <a:lstStyle/>
        <a:p>
          <a:pPr>
            <a:buNone/>
          </a:pPr>
          <a:r>
            <a:rPr lang="en-AU" sz="2800" b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Events</a:t>
          </a:r>
          <a:endParaRPr lang="en-AU" sz="6500" b="1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gm:t>
    </dgm:pt>
    <dgm:pt modelId="{C56DD861-2103-4D01-9C4B-E30E4289D198}" type="parTrans" cxnId="{3B17E1E7-3A6A-4C7A-B183-092B270EDA9D}">
      <dgm:prSet/>
      <dgm:spPr/>
      <dgm:t>
        <a:bodyPr/>
        <a:lstStyle/>
        <a:p>
          <a:endParaRPr lang="en-AU"/>
        </a:p>
      </dgm:t>
    </dgm:pt>
    <dgm:pt modelId="{5CCE01FF-8F6C-49A3-A9CE-72D3B587C177}" type="sibTrans" cxnId="{3B17E1E7-3A6A-4C7A-B183-092B270EDA9D}">
      <dgm:prSet/>
      <dgm:spPr/>
      <dgm:t>
        <a:bodyPr/>
        <a:lstStyle/>
        <a:p>
          <a:endParaRPr lang="en-AU"/>
        </a:p>
      </dgm:t>
    </dgm:pt>
    <dgm:pt modelId="{7E832F35-036E-4D75-9BEC-740385569C16}">
      <dgm:prSet phldrT="[Text]" custT="1"/>
      <dgm:spPr>
        <a:xfrm rot="10800000">
          <a:off x="2072640" y="0"/>
          <a:ext cx="4023360" cy="1354666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AAE2CA">
              <a:shade val="5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lIns="0" tIns="0" rIns="0" bIns="0"/>
        <a:lstStyle/>
        <a:p>
          <a:pPr>
            <a:buChar char="•"/>
          </a:pPr>
          <a:r>
            <a:rPr lang="en-AU" sz="11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Background</a:t>
          </a:r>
        </a:p>
      </dgm:t>
    </dgm:pt>
    <dgm:pt modelId="{95AEDFC8-E60B-40DB-898D-7FD10B8118F0}" type="parTrans" cxnId="{687DBD81-63C4-4F3F-9C98-E9C828CF02C4}">
      <dgm:prSet/>
      <dgm:spPr/>
      <dgm:t>
        <a:bodyPr/>
        <a:lstStyle/>
        <a:p>
          <a:endParaRPr lang="en-AU"/>
        </a:p>
      </dgm:t>
    </dgm:pt>
    <dgm:pt modelId="{D68D32A9-FC2D-44B6-8C29-CC31A3B32379}" type="sibTrans" cxnId="{687DBD81-63C4-4F3F-9C98-E9C828CF02C4}">
      <dgm:prSet/>
      <dgm:spPr/>
      <dgm:t>
        <a:bodyPr/>
        <a:lstStyle/>
        <a:p>
          <a:endParaRPr lang="en-AU"/>
        </a:p>
      </dgm:t>
    </dgm:pt>
    <dgm:pt modelId="{CA685A85-820F-49A6-B69E-4E8ABF1206CF}">
      <dgm:prSet phldrT="[Text]" custT="1"/>
      <dgm:spPr>
        <a:xfrm rot="10800000">
          <a:off x="2763520" y="1354666"/>
          <a:ext cx="3332480" cy="1354666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AAE2CA">
              <a:shade val="50000"/>
              <a:hueOff val="-64072"/>
              <a:satOff val="17736"/>
              <a:lumOff val="21413"/>
              <a:alphaOff val="0"/>
            </a:srgbClr>
          </a:solidFill>
          <a:prstDash val="solid"/>
        </a:ln>
        <a:effectLst/>
      </dgm:spPr>
      <dgm:t>
        <a:bodyPr lIns="0" tIns="0" rIns="0" bIns="0"/>
        <a:lstStyle/>
        <a:p>
          <a:pPr>
            <a:buChar char="•"/>
          </a:pPr>
          <a:r>
            <a:rPr lang="en-AU" sz="11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Actors</a:t>
          </a:r>
        </a:p>
      </dgm:t>
    </dgm:pt>
    <dgm:pt modelId="{F90FBC0E-8C48-40E7-9890-9CA8965ADEBC}" type="parTrans" cxnId="{0BB35533-059C-4572-9B8B-011AA4F033D5}">
      <dgm:prSet/>
      <dgm:spPr/>
      <dgm:t>
        <a:bodyPr/>
        <a:lstStyle/>
        <a:p>
          <a:endParaRPr lang="en-AU"/>
        </a:p>
      </dgm:t>
    </dgm:pt>
    <dgm:pt modelId="{781E6CB6-5DFE-4E35-B9FD-DAE4BFCB7EE1}" type="sibTrans" cxnId="{0BB35533-059C-4572-9B8B-011AA4F033D5}">
      <dgm:prSet/>
      <dgm:spPr/>
      <dgm:t>
        <a:bodyPr/>
        <a:lstStyle/>
        <a:p>
          <a:endParaRPr lang="en-AU"/>
        </a:p>
      </dgm:t>
    </dgm:pt>
    <dgm:pt modelId="{FF18E42A-8657-43EB-BBC3-BEC8127C7854}">
      <dgm:prSet phldrT="[Text]"/>
      <dgm:spPr>
        <a:xfrm rot="10800000">
          <a:off x="3454400" y="2709333"/>
          <a:ext cx="2641600" cy="1354666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AAE2CA">
              <a:shade val="50000"/>
              <a:hueOff val="-64072"/>
              <a:satOff val="17736"/>
              <a:lumOff val="21413"/>
              <a:alphaOff val="0"/>
            </a:srgbClr>
          </a:solidFill>
          <a:prstDash val="solid"/>
        </a:ln>
        <a:effectLst/>
      </dgm:spPr>
      <dgm:t>
        <a:bodyPr lIns="0" tIns="0" rIns="0" bIns="0"/>
        <a:lstStyle/>
        <a:p>
          <a:pPr>
            <a:buChar char="•"/>
          </a:pPr>
          <a:r>
            <a:rPr lang="en-AU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Individual Message Exchange</a:t>
          </a:r>
        </a:p>
      </dgm:t>
    </dgm:pt>
    <dgm:pt modelId="{CAA34FBC-8BC3-47BC-9F18-72DE6AD21C44}" type="parTrans" cxnId="{CF4D4969-6789-4E73-8D60-6B86E55A07D0}">
      <dgm:prSet/>
      <dgm:spPr/>
      <dgm:t>
        <a:bodyPr/>
        <a:lstStyle/>
        <a:p>
          <a:endParaRPr lang="en-AU"/>
        </a:p>
      </dgm:t>
    </dgm:pt>
    <dgm:pt modelId="{8FE1EDEF-D2AA-4175-BA3D-E1A2EC219A20}" type="sibTrans" cxnId="{CF4D4969-6789-4E73-8D60-6B86E55A07D0}">
      <dgm:prSet/>
      <dgm:spPr/>
      <dgm:t>
        <a:bodyPr/>
        <a:lstStyle/>
        <a:p>
          <a:endParaRPr lang="en-AU"/>
        </a:p>
      </dgm:t>
    </dgm:pt>
    <dgm:pt modelId="{974BC810-9308-4D7D-AD0E-E2F541B9953C}">
      <dgm:prSet phldrT="[Text]" custT="1"/>
      <dgm:spPr>
        <a:xfrm rot="10800000">
          <a:off x="2072640" y="0"/>
          <a:ext cx="4023360" cy="1354666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AAE2CA">
              <a:shade val="5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lIns="0" tIns="0" rIns="0" bIns="0"/>
        <a:lstStyle/>
        <a:p>
          <a:pPr>
            <a:buChar char="•"/>
          </a:pPr>
          <a:r>
            <a:rPr lang="en-AU" sz="11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Scope</a:t>
          </a:r>
        </a:p>
      </dgm:t>
    </dgm:pt>
    <dgm:pt modelId="{C038B75F-E091-4A92-8AF5-0F9EEBFF3F14}" type="parTrans" cxnId="{538F39A9-9E48-4CD1-9556-96EA84D74940}">
      <dgm:prSet/>
      <dgm:spPr/>
      <dgm:t>
        <a:bodyPr/>
        <a:lstStyle/>
        <a:p>
          <a:endParaRPr lang="en-AU"/>
        </a:p>
      </dgm:t>
    </dgm:pt>
    <dgm:pt modelId="{B3265C18-D7AC-4656-B80E-FA0EE9E73F84}" type="sibTrans" cxnId="{538F39A9-9E48-4CD1-9556-96EA84D74940}">
      <dgm:prSet/>
      <dgm:spPr/>
      <dgm:t>
        <a:bodyPr/>
        <a:lstStyle/>
        <a:p>
          <a:endParaRPr lang="en-AU"/>
        </a:p>
      </dgm:t>
    </dgm:pt>
    <dgm:pt modelId="{FE6D54F6-1D61-4934-8AEE-52EAD0299445}">
      <dgm:prSet phldrT="[Text]" custT="1"/>
      <dgm:spPr>
        <a:xfrm rot="10800000">
          <a:off x="2072640" y="0"/>
          <a:ext cx="4023360" cy="1354666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AAE2CA">
              <a:shade val="5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lIns="0" tIns="0" rIns="0" bIns="0"/>
        <a:lstStyle/>
        <a:p>
          <a:pPr>
            <a:buChar char="•"/>
          </a:pPr>
          <a:r>
            <a:rPr lang="en-AU" sz="11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Preconditions</a:t>
          </a:r>
        </a:p>
      </dgm:t>
    </dgm:pt>
    <dgm:pt modelId="{484CD63D-2839-4B57-94B9-FD168E7E3533}" type="parTrans" cxnId="{317292D9-B1D6-46C1-8313-7C1A40CE1413}">
      <dgm:prSet/>
      <dgm:spPr/>
      <dgm:t>
        <a:bodyPr/>
        <a:lstStyle/>
        <a:p>
          <a:endParaRPr lang="en-AU"/>
        </a:p>
      </dgm:t>
    </dgm:pt>
    <dgm:pt modelId="{B97CA57A-9EFA-4FD9-A189-0088C600E6FA}" type="sibTrans" cxnId="{317292D9-B1D6-46C1-8313-7C1A40CE1413}">
      <dgm:prSet/>
      <dgm:spPr/>
      <dgm:t>
        <a:bodyPr/>
        <a:lstStyle/>
        <a:p>
          <a:endParaRPr lang="en-AU"/>
        </a:p>
      </dgm:t>
    </dgm:pt>
    <dgm:pt modelId="{B14C7947-C8C7-4076-8ACE-D012D805F44A}">
      <dgm:prSet phldrT="[Text]" custT="1"/>
      <dgm:spPr>
        <a:xfrm rot="10800000">
          <a:off x="2072640" y="0"/>
          <a:ext cx="4023360" cy="1354666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AAE2CA">
              <a:shade val="5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lIns="0" tIns="0" rIns="0" bIns="0"/>
        <a:lstStyle/>
        <a:p>
          <a:pPr>
            <a:buChar char="•"/>
          </a:pPr>
          <a:r>
            <a:rPr lang="en-AU" sz="11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Successful End </a:t>
          </a:r>
          <a:br>
            <a:rPr lang="en-AU" sz="11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</a:br>
          <a:r>
            <a:rPr lang="en-AU" sz="11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Condition</a:t>
          </a:r>
        </a:p>
      </dgm:t>
    </dgm:pt>
    <dgm:pt modelId="{2941FD4B-001C-45C5-8325-E76BAF7D1D20}" type="parTrans" cxnId="{F262C8F3-0AFB-4EEE-9229-04B8CF11F8C6}">
      <dgm:prSet/>
      <dgm:spPr/>
      <dgm:t>
        <a:bodyPr/>
        <a:lstStyle/>
        <a:p>
          <a:endParaRPr lang="en-AU"/>
        </a:p>
      </dgm:t>
    </dgm:pt>
    <dgm:pt modelId="{2FC1CFE0-3BD8-426C-B352-0CFF61624FF8}" type="sibTrans" cxnId="{F262C8F3-0AFB-4EEE-9229-04B8CF11F8C6}">
      <dgm:prSet/>
      <dgm:spPr/>
      <dgm:t>
        <a:bodyPr/>
        <a:lstStyle/>
        <a:p>
          <a:endParaRPr lang="en-AU"/>
        </a:p>
      </dgm:t>
    </dgm:pt>
    <dgm:pt modelId="{F0D97CE5-BA22-47A1-8A5D-D118F5CD1879}">
      <dgm:prSet phldrT="[Text]" custT="1"/>
      <dgm:spPr>
        <a:xfrm rot="10800000">
          <a:off x="2763520" y="1354666"/>
          <a:ext cx="3332480" cy="1354666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AAE2CA">
              <a:shade val="50000"/>
              <a:hueOff val="-64072"/>
              <a:satOff val="17736"/>
              <a:lumOff val="21413"/>
              <a:alphaOff val="0"/>
            </a:srgbClr>
          </a:solidFill>
          <a:prstDash val="solid"/>
        </a:ln>
        <a:effectLst/>
      </dgm:spPr>
      <dgm:t>
        <a:bodyPr lIns="0" tIns="0" rIns="0" bIns="0"/>
        <a:lstStyle/>
        <a:p>
          <a:pPr>
            <a:buChar char="•"/>
          </a:pPr>
          <a:r>
            <a:rPr lang="en-AU" sz="11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Data Content</a:t>
          </a:r>
        </a:p>
      </dgm:t>
    </dgm:pt>
    <dgm:pt modelId="{E3B57400-7326-4D03-9C01-A32A74760EF2}" type="parTrans" cxnId="{E405BF21-45E3-4E5D-853C-197B0C9A06E6}">
      <dgm:prSet/>
      <dgm:spPr/>
      <dgm:t>
        <a:bodyPr/>
        <a:lstStyle/>
        <a:p>
          <a:endParaRPr lang="en-AU"/>
        </a:p>
      </dgm:t>
    </dgm:pt>
    <dgm:pt modelId="{5E601586-6E40-4A1B-A4F3-6A6D5DB7BA82}" type="sibTrans" cxnId="{E405BF21-45E3-4E5D-853C-197B0C9A06E6}">
      <dgm:prSet/>
      <dgm:spPr/>
      <dgm:t>
        <a:bodyPr/>
        <a:lstStyle/>
        <a:p>
          <a:endParaRPr lang="en-AU"/>
        </a:p>
      </dgm:t>
    </dgm:pt>
    <dgm:pt modelId="{AABEEF60-1ABB-4FC4-BDAD-4BE359ECFB4F}">
      <dgm:prSet phldrT="[Text]" custT="1"/>
      <dgm:spPr>
        <a:xfrm rot="10800000">
          <a:off x="2763520" y="1354666"/>
          <a:ext cx="3332480" cy="1354666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AAE2CA">
              <a:shade val="50000"/>
              <a:hueOff val="-64072"/>
              <a:satOff val="17736"/>
              <a:lumOff val="21413"/>
              <a:alphaOff val="0"/>
            </a:srgbClr>
          </a:solidFill>
          <a:prstDash val="solid"/>
        </a:ln>
        <a:effectLst/>
      </dgm:spPr>
      <dgm:t>
        <a:bodyPr lIns="0" tIns="0" rIns="0" bIns="0"/>
        <a:lstStyle/>
        <a:p>
          <a:pPr>
            <a:buChar char="•"/>
          </a:pPr>
          <a:r>
            <a:rPr lang="en-AU" sz="11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Data Formats</a:t>
          </a:r>
        </a:p>
      </dgm:t>
    </dgm:pt>
    <dgm:pt modelId="{19BE82E0-ADEF-4EC5-B832-DCC5EC2C7AAF}" type="parTrans" cxnId="{E8C1BD92-2D77-4FC9-A727-AC9688D1D61B}">
      <dgm:prSet/>
      <dgm:spPr/>
      <dgm:t>
        <a:bodyPr/>
        <a:lstStyle/>
        <a:p>
          <a:endParaRPr lang="en-AU"/>
        </a:p>
      </dgm:t>
    </dgm:pt>
    <dgm:pt modelId="{E22F5F38-223E-4B0E-AF64-137D058699D1}" type="sibTrans" cxnId="{E8C1BD92-2D77-4FC9-A727-AC9688D1D61B}">
      <dgm:prSet/>
      <dgm:spPr/>
      <dgm:t>
        <a:bodyPr/>
        <a:lstStyle/>
        <a:p>
          <a:endParaRPr lang="en-AU"/>
        </a:p>
      </dgm:t>
    </dgm:pt>
    <dgm:pt modelId="{2D1D2414-8A1E-4B3C-8ABD-18B564465F86}">
      <dgm:prSet phldrT="[Text]" custT="1"/>
      <dgm:spPr>
        <a:xfrm rot="10800000">
          <a:off x="2763520" y="1354666"/>
          <a:ext cx="3332480" cy="1354666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AAE2CA">
              <a:shade val="50000"/>
              <a:hueOff val="-64072"/>
              <a:satOff val="17736"/>
              <a:lumOff val="21413"/>
              <a:alphaOff val="0"/>
            </a:srgbClr>
          </a:solidFill>
          <a:prstDash val="solid"/>
        </a:ln>
        <a:effectLst/>
      </dgm:spPr>
      <dgm:t>
        <a:bodyPr lIns="0" tIns="0" rIns="0" bIns="0"/>
        <a:lstStyle/>
        <a:p>
          <a:pPr>
            <a:buChar char="•"/>
          </a:pPr>
          <a:r>
            <a:rPr lang="en-AU" sz="11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Reference Data</a:t>
          </a:r>
        </a:p>
      </dgm:t>
    </dgm:pt>
    <dgm:pt modelId="{12F29EF4-8B59-4041-BB3E-C8D6272D9FF6}" type="parTrans" cxnId="{37471592-DB82-4B27-A180-7B977FFD28DB}">
      <dgm:prSet/>
      <dgm:spPr/>
      <dgm:t>
        <a:bodyPr/>
        <a:lstStyle/>
        <a:p>
          <a:endParaRPr lang="en-AU"/>
        </a:p>
      </dgm:t>
    </dgm:pt>
    <dgm:pt modelId="{6E528F38-6258-4541-B720-247991EF7F11}" type="sibTrans" cxnId="{37471592-DB82-4B27-A180-7B977FFD28DB}">
      <dgm:prSet/>
      <dgm:spPr/>
      <dgm:t>
        <a:bodyPr/>
        <a:lstStyle/>
        <a:p>
          <a:endParaRPr lang="en-AU"/>
        </a:p>
      </dgm:t>
    </dgm:pt>
    <dgm:pt modelId="{8A6663B9-2B90-42CE-B1E8-E2A069091892}">
      <dgm:prSet phldrT="[Text]" custT="1"/>
      <dgm:spPr>
        <a:xfrm rot="10800000">
          <a:off x="2763520" y="1354666"/>
          <a:ext cx="3332480" cy="1354666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AAE2CA">
              <a:shade val="50000"/>
              <a:hueOff val="-64072"/>
              <a:satOff val="17736"/>
              <a:lumOff val="21413"/>
              <a:alphaOff val="0"/>
            </a:srgbClr>
          </a:solidFill>
          <a:prstDash val="solid"/>
        </a:ln>
        <a:effectLst/>
      </dgm:spPr>
      <dgm:t>
        <a:bodyPr lIns="0" tIns="0" rIns="0" bIns="0"/>
        <a:lstStyle/>
        <a:p>
          <a:pPr>
            <a:buChar char="•"/>
          </a:pPr>
          <a:r>
            <a:rPr lang="en-AU" sz="11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(OIIE) Events</a:t>
          </a:r>
        </a:p>
      </dgm:t>
    </dgm:pt>
    <dgm:pt modelId="{30338B56-BA26-4A9F-A2E5-9B36D7C1229D}" type="parTrans" cxnId="{24E83016-416A-47FF-BC27-3612E3157AD3}">
      <dgm:prSet/>
      <dgm:spPr/>
      <dgm:t>
        <a:bodyPr/>
        <a:lstStyle/>
        <a:p>
          <a:endParaRPr lang="en-AU"/>
        </a:p>
      </dgm:t>
    </dgm:pt>
    <dgm:pt modelId="{BC765B55-0253-4D9E-B0F1-0D0BDAAE3903}" type="sibTrans" cxnId="{24E83016-416A-47FF-BC27-3612E3157AD3}">
      <dgm:prSet/>
      <dgm:spPr/>
      <dgm:t>
        <a:bodyPr/>
        <a:lstStyle/>
        <a:p>
          <a:endParaRPr lang="en-AU"/>
        </a:p>
      </dgm:t>
    </dgm:pt>
    <dgm:pt modelId="{45B22675-715E-4A23-A9C3-921DA5CDD9BE}">
      <dgm:prSet phldrT="[Text]" custT="1"/>
      <dgm:spPr>
        <a:xfrm rot="10800000">
          <a:off x="2763520" y="1354666"/>
          <a:ext cx="3332480" cy="1354666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AAE2CA">
              <a:shade val="50000"/>
              <a:hueOff val="-64072"/>
              <a:satOff val="17736"/>
              <a:lumOff val="21413"/>
              <a:alphaOff val="0"/>
            </a:srgbClr>
          </a:solidFill>
          <a:prstDash val="solid"/>
        </a:ln>
        <a:effectLst/>
      </dgm:spPr>
      <dgm:t>
        <a:bodyPr lIns="0" tIns="0" rIns="0" bIns="0"/>
        <a:lstStyle/>
        <a:p>
          <a:pPr>
            <a:buChar char="•"/>
          </a:pPr>
          <a:r>
            <a:rPr lang="en-AU" sz="11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Information Service </a:t>
          </a:r>
          <a:br>
            <a:rPr lang="en-AU" sz="11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</a:br>
          <a:r>
            <a:rPr lang="en-AU" sz="11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Bus Configuration</a:t>
          </a:r>
        </a:p>
      </dgm:t>
    </dgm:pt>
    <dgm:pt modelId="{E66ED8C6-9FDB-4602-ABB0-E757F882AD91}" type="parTrans" cxnId="{B3BD6DBF-174B-43D1-B97F-A267AB99AEF7}">
      <dgm:prSet/>
      <dgm:spPr/>
      <dgm:t>
        <a:bodyPr/>
        <a:lstStyle/>
        <a:p>
          <a:endParaRPr lang="en-AU"/>
        </a:p>
      </dgm:t>
    </dgm:pt>
    <dgm:pt modelId="{00A683B2-9719-4FBE-89DF-D74B1E7FD838}" type="sibTrans" cxnId="{B3BD6DBF-174B-43D1-B97F-A267AB99AEF7}">
      <dgm:prSet/>
      <dgm:spPr/>
      <dgm:t>
        <a:bodyPr/>
        <a:lstStyle/>
        <a:p>
          <a:endParaRPr lang="en-AU"/>
        </a:p>
      </dgm:t>
    </dgm:pt>
    <dgm:pt modelId="{2C0D816B-78F2-4B04-8F0F-7830F2AF2FCF}">
      <dgm:prSet phldrT="[Text]"/>
      <dgm:spPr>
        <a:xfrm rot="10800000">
          <a:off x="3454400" y="2709333"/>
          <a:ext cx="2641600" cy="1354666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AAE2CA">
              <a:shade val="50000"/>
              <a:hueOff val="-64072"/>
              <a:satOff val="17736"/>
              <a:lumOff val="21413"/>
              <a:alphaOff val="0"/>
            </a:srgbClr>
          </a:solidFill>
          <a:prstDash val="solid"/>
        </a:ln>
        <a:effectLst/>
      </dgm:spPr>
      <dgm:t>
        <a:bodyPr lIns="0" tIns="0" rIns="0" bIns="0"/>
        <a:lstStyle/>
        <a:p>
          <a:pPr>
            <a:buChar char="•"/>
          </a:pPr>
          <a:r>
            <a:rPr lang="en-AU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Specific Data Content</a:t>
          </a:r>
        </a:p>
      </dgm:t>
    </dgm:pt>
    <dgm:pt modelId="{7B038FD3-1990-48CF-AE31-06A2F3E10861}" type="parTrans" cxnId="{14F0E91E-1BAD-453A-BA4B-92C0FEDDDC40}">
      <dgm:prSet/>
      <dgm:spPr/>
      <dgm:t>
        <a:bodyPr/>
        <a:lstStyle/>
        <a:p>
          <a:endParaRPr lang="en-AU"/>
        </a:p>
      </dgm:t>
    </dgm:pt>
    <dgm:pt modelId="{16623673-5397-4FC9-A5C3-72FABB29096B}" type="sibTrans" cxnId="{14F0E91E-1BAD-453A-BA4B-92C0FEDDDC40}">
      <dgm:prSet/>
      <dgm:spPr/>
      <dgm:t>
        <a:bodyPr/>
        <a:lstStyle/>
        <a:p>
          <a:endParaRPr lang="en-AU"/>
        </a:p>
      </dgm:t>
    </dgm:pt>
    <dgm:pt modelId="{DAD28CD2-3C83-4DC2-B605-FC5B5969AC08}">
      <dgm:prSet phldrT="[Text]"/>
      <dgm:spPr>
        <a:xfrm rot="10800000">
          <a:off x="3454400" y="2709333"/>
          <a:ext cx="2641600" cy="1354666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AAE2CA">
              <a:shade val="50000"/>
              <a:hueOff val="-64072"/>
              <a:satOff val="17736"/>
              <a:lumOff val="21413"/>
              <a:alphaOff val="0"/>
            </a:srgbClr>
          </a:solidFill>
          <a:prstDash val="solid"/>
        </a:ln>
        <a:effectLst/>
      </dgm:spPr>
      <dgm:t>
        <a:bodyPr lIns="0" tIns="0" rIns="0" bIns="0"/>
        <a:lstStyle/>
        <a:p>
          <a:pPr>
            <a:buChar char="•"/>
          </a:pPr>
          <a:r>
            <a:rPr lang="en-AU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CCOM BODS are an implementation of Events</a:t>
          </a:r>
        </a:p>
      </dgm:t>
    </dgm:pt>
    <dgm:pt modelId="{9B81AA34-05EA-4C15-9933-EC272CD9B7D1}" type="parTrans" cxnId="{DF3D9405-B774-484C-A11E-A46E1EEAA25A}">
      <dgm:prSet/>
      <dgm:spPr/>
      <dgm:t>
        <a:bodyPr/>
        <a:lstStyle/>
        <a:p>
          <a:endParaRPr lang="en-AU"/>
        </a:p>
      </dgm:t>
    </dgm:pt>
    <dgm:pt modelId="{354BE51E-9A6F-4F3C-91FC-7E9503DD5DD4}" type="sibTrans" cxnId="{DF3D9405-B774-484C-A11E-A46E1EEAA25A}">
      <dgm:prSet/>
      <dgm:spPr/>
      <dgm:t>
        <a:bodyPr/>
        <a:lstStyle/>
        <a:p>
          <a:endParaRPr lang="en-AU"/>
        </a:p>
      </dgm:t>
    </dgm:pt>
    <dgm:pt modelId="{F0EC82E0-9B2A-4204-8B3C-292384CBE04A}">
      <dgm:prSet phldrT="[Text]"/>
      <dgm:spPr>
        <a:xfrm rot="10800000">
          <a:off x="3454400" y="2709333"/>
          <a:ext cx="2641600" cy="1354666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AAE2CA">
              <a:shade val="50000"/>
              <a:hueOff val="-64072"/>
              <a:satOff val="17736"/>
              <a:lumOff val="21413"/>
              <a:alphaOff val="0"/>
            </a:srgbClr>
          </a:solidFill>
          <a:prstDash val="solid"/>
        </a:ln>
        <a:effectLst/>
      </dgm:spPr>
      <dgm:t>
        <a:bodyPr lIns="0" tIns="0" rIns="0" bIns="0"/>
        <a:lstStyle/>
        <a:p>
          <a:pPr>
            <a:buChar char="•"/>
          </a:pPr>
          <a:r>
            <a:rPr lang="en-AU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Required data processing</a:t>
          </a:r>
        </a:p>
      </dgm:t>
    </dgm:pt>
    <dgm:pt modelId="{1DDDBC0D-72EC-43E9-9B7D-B46310FE417E}" type="parTrans" cxnId="{F73436CF-E429-46C2-BBEF-757A3E459A55}">
      <dgm:prSet/>
      <dgm:spPr/>
      <dgm:t>
        <a:bodyPr/>
        <a:lstStyle/>
        <a:p>
          <a:endParaRPr lang="en-AU"/>
        </a:p>
      </dgm:t>
    </dgm:pt>
    <dgm:pt modelId="{9D16EEAC-D8C7-47EE-8DEF-E27BC71E49F3}" type="sibTrans" cxnId="{F73436CF-E429-46C2-BBEF-757A3E459A55}">
      <dgm:prSet/>
      <dgm:spPr/>
      <dgm:t>
        <a:bodyPr/>
        <a:lstStyle/>
        <a:p>
          <a:endParaRPr lang="en-AU"/>
        </a:p>
      </dgm:t>
    </dgm:pt>
    <dgm:pt modelId="{7D2B752A-F602-4D23-A26B-77D1788132D4}">
      <dgm:prSet phldrT="[Text]"/>
      <dgm:spPr>
        <a:xfrm rot="10800000">
          <a:off x="3454400" y="2709333"/>
          <a:ext cx="2641600" cy="1354666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AAE2CA">
              <a:shade val="50000"/>
              <a:hueOff val="-64072"/>
              <a:satOff val="17736"/>
              <a:lumOff val="21413"/>
              <a:alphaOff val="0"/>
            </a:srgbClr>
          </a:solidFill>
          <a:prstDash val="solid"/>
        </a:ln>
        <a:effectLst/>
      </dgm:spPr>
      <dgm:t>
        <a:bodyPr lIns="0" tIns="0" rIns="0" bIns="0"/>
        <a:lstStyle/>
        <a:p>
          <a:pPr>
            <a:buChar char="•"/>
          </a:pPr>
          <a:r>
            <a:rPr lang="en-AU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Expected Response Event (if any)</a:t>
          </a:r>
        </a:p>
      </dgm:t>
    </dgm:pt>
    <dgm:pt modelId="{606BA5B6-21C6-4858-A03F-C7558DEDFC51}" type="parTrans" cxnId="{D679876E-15B5-4EE8-8CF1-11D4123D32A0}">
      <dgm:prSet/>
      <dgm:spPr/>
      <dgm:t>
        <a:bodyPr/>
        <a:lstStyle/>
        <a:p>
          <a:endParaRPr lang="en-AU"/>
        </a:p>
      </dgm:t>
    </dgm:pt>
    <dgm:pt modelId="{3AA13F65-B47E-4E5E-91BF-EA83BE91BF69}" type="sibTrans" cxnId="{D679876E-15B5-4EE8-8CF1-11D4123D32A0}">
      <dgm:prSet/>
      <dgm:spPr/>
      <dgm:t>
        <a:bodyPr/>
        <a:lstStyle/>
        <a:p>
          <a:endParaRPr lang="en-AU"/>
        </a:p>
      </dgm:t>
    </dgm:pt>
    <dgm:pt modelId="{24F07311-E3AC-4D1F-B016-D38CD3D8065C}" type="pres">
      <dgm:prSet presAssocID="{EE6406E3-A647-4C06-A68B-A18625298136}" presName="Name0" presStyleCnt="0">
        <dgm:presLayoutVars>
          <dgm:dir/>
          <dgm:animLvl val="lvl"/>
          <dgm:resizeHandles val="exact"/>
        </dgm:presLayoutVars>
      </dgm:prSet>
      <dgm:spPr/>
    </dgm:pt>
    <dgm:pt modelId="{89867C17-E265-4B91-A2DE-7B85AAD4A455}" type="pres">
      <dgm:prSet presAssocID="{DC68B2B8-7679-4A4B-BA33-B4584056FCE3}" presName="Name8" presStyleCnt="0"/>
      <dgm:spPr/>
    </dgm:pt>
    <dgm:pt modelId="{93C2C4E9-0363-4E13-AD3D-6BB1AAEA8D15}" type="pres">
      <dgm:prSet presAssocID="{DC68B2B8-7679-4A4B-BA33-B4584056FCE3}" presName="acctBkgd" presStyleLbl="alignAcc1" presStyleIdx="0" presStyleCnt="3"/>
      <dgm:spPr/>
      <dgm:t>
        <a:bodyPr/>
        <a:lstStyle/>
        <a:p>
          <a:endParaRPr lang="en-AU"/>
        </a:p>
      </dgm:t>
    </dgm:pt>
    <dgm:pt modelId="{78273461-3C46-4905-93C8-BECD8CFC8770}" type="pres">
      <dgm:prSet presAssocID="{DC68B2B8-7679-4A4B-BA33-B4584056FCE3}" presName="acctTx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5666390-E29A-4A60-B8A6-5127813BBEC1}" type="pres">
      <dgm:prSet presAssocID="{DC68B2B8-7679-4A4B-BA33-B4584056FCE3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DCD4484-A7C7-4A40-B7BB-6220CF2FC97E}" type="pres">
      <dgm:prSet presAssocID="{DC68B2B8-7679-4A4B-BA33-B4584056FCE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03D3A3F-BB45-4E7E-96AB-C73035C4E500}" type="pres">
      <dgm:prSet presAssocID="{6CB3DC04-4EF8-4673-8F7B-BEF944B5DA97}" presName="Name8" presStyleCnt="0"/>
      <dgm:spPr/>
    </dgm:pt>
    <dgm:pt modelId="{B4EE0307-5F7D-4989-807A-9B13B852ACD5}" type="pres">
      <dgm:prSet presAssocID="{6CB3DC04-4EF8-4673-8F7B-BEF944B5DA97}" presName="acctBkgd" presStyleLbl="alignAcc1" presStyleIdx="1" presStyleCnt="3"/>
      <dgm:spPr/>
      <dgm:t>
        <a:bodyPr/>
        <a:lstStyle/>
        <a:p>
          <a:endParaRPr lang="en-AU"/>
        </a:p>
      </dgm:t>
    </dgm:pt>
    <dgm:pt modelId="{E3260D53-2C43-4BD9-9040-08FC876284FC}" type="pres">
      <dgm:prSet presAssocID="{6CB3DC04-4EF8-4673-8F7B-BEF944B5DA97}" presName="acctTx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A92AE66-F90C-4659-8AEE-095374A1E65D}" type="pres">
      <dgm:prSet presAssocID="{6CB3DC04-4EF8-4673-8F7B-BEF944B5DA97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C3F2CEB-C97B-425C-9310-2FE47FA226EA}" type="pres">
      <dgm:prSet presAssocID="{6CB3DC04-4EF8-4673-8F7B-BEF944B5DA9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2617546-2300-493F-BDCC-94715AEEC2CE}" type="pres">
      <dgm:prSet presAssocID="{A8A1CE1B-78DF-4490-8616-658BDD4F8CCF}" presName="Name8" presStyleCnt="0"/>
      <dgm:spPr/>
    </dgm:pt>
    <dgm:pt modelId="{45D7E2D7-7F70-4B00-BA25-85F4399BAB40}" type="pres">
      <dgm:prSet presAssocID="{A8A1CE1B-78DF-4490-8616-658BDD4F8CCF}" presName="acctBkgd" presStyleLbl="alignAcc1" presStyleIdx="2" presStyleCnt="3"/>
      <dgm:spPr/>
      <dgm:t>
        <a:bodyPr/>
        <a:lstStyle/>
        <a:p>
          <a:endParaRPr lang="en-AU"/>
        </a:p>
      </dgm:t>
    </dgm:pt>
    <dgm:pt modelId="{86F14EC5-3F41-451D-A9E7-2DBD4A3556DD}" type="pres">
      <dgm:prSet presAssocID="{A8A1CE1B-78DF-4490-8616-658BDD4F8CCF}" presName="acct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92F6182-D0EC-4FC4-BD3C-2FC13852CA1D}" type="pres">
      <dgm:prSet presAssocID="{A8A1CE1B-78DF-4490-8616-658BDD4F8CCF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040684E-D3B9-4D57-80FA-D647EE06FCBE}" type="pres">
      <dgm:prSet presAssocID="{A8A1CE1B-78DF-4490-8616-658BDD4F8CC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B3BD6DBF-174B-43D1-B97F-A267AB99AEF7}" srcId="{6CB3DC04-4EF8-4673-8F7B-BEF944B5DA97}" destId="{45B22675-715E-4A23-A9C3-921DA5CDD9BE}" srcOrd="4" destOrd="0" parTransId="{E66ED8C6-9FDB-4602-ABB0-E757F882AD91}" sibTransId="{00A683B2-9719-4FBE-89DF-D74B1E7FD838}"/>
    <dgm:cxn modelId="{FF455AF8-F6D7-403C-8EDA-DA1AE7E59D7F}" type="presOf" srcId="{2D1D2414-8A1E-4B3C-8ABD-18B564465F86}" destId="{E3260D53-2C43-4BD9-9040-08FC876284FC}" srcOrd="1" destOrd="3" presId="urn:microsoft.com/office/officeart/2005/8/layout/pyramid1"/>
    <dgm:cxn modelId="{79E00FA9-862B-421F-8246-158B6D04BCE6}" type="presOf" srcId="{EE6406E3-A647-4C06-A68B-A18625298136}" destId="{24F07311-E3AC-4D1F-B016-D38CD3D8065C}" srcOrd="0" destOrd="0" presId="urn:microsoft.com/office/officeart/2005/8/layout/pyramid1"/>
    <dgm:cxn modelId="{58252BDD-B442-4711-AE13-43E058FD8383}" type="presOf" srcId="{DC68B2B8-7679-4A4B-BA33-B4584056FCE3}" destId="{55666390-E29A-4A60-B8A6-5127813BBEC1}" srcOrd="0" destOrd="0" presId="urn:microsoft.com/office/officeart/2005/8/layout/pyramid1"/>
    <dgm:cxn modelId="{E2A5FCDF-4216-4F75-93CD-FFE43F8ECF2B}" type="presOf" srcId="{6CB3DC04-4EF8-4673-8F7B-BEF944B5DA97}" destId="{1C3F2CEB-C97B-425C-9310-2FE47FA226EA}" srcOrd="1" destOrd="0" presId="urn:microsoft.com/office/officeart/2005/8/layout/pyramid1"/>
    <dgm:cxn modelId="{415A30C3-862C-44CC-A8E8-3C530601574B}" srcId="{EE6406E3-A647-4C06-A68B-A18625298136}" destId="{6CB3DC04-4EF8-4673-8F7B-BEF944B5DA97}" srcOrd="1" destOrd="0" parTransId="{A469765B-CCBB-4C1E-BBB1-36C1FCA00CE5}" sibTransId="{1443E020-7999-483E-9D85-958BBCB5C959}"/>
    <dgm:cxn modelId="{0A2EB03F-0BBE-4F26-8521-896220532CC3}" type="presOf" srcId="{DAD28CD2-3C83-4DC2-B605-FC5B5969AC08}" destId="{86F14EC5-3F41-451D-A9E7-2DBD4A3556DD}" srcOrd="1" destOrd="4" presId="urn:microsoft.com/office/officeart/2005/8/layout/pyramid1"/>
    <dgm:cxn modelId="{CF4D4969-6789-4E73-8D60-6B86E55A07D0}" srcId="{A8A1CE1B-78DF-4490-8616-658BDD4F8CCF}" destId="{FF18E42A-8657-43EB-BBC3-BEC8127C7854}" srcOrd="0" destOrd="0" parTransId="{CAA34FBC-8BC3-47BC-9F18-72DE6AD21C44}" sibTransId="{8FE1EDEF-D2AA-4175-BA3D-E1A2EC219A20}"/>
    <dgm:cxn modelId="{72B94F95-E781-4AD3-A4C7-2A17053968C2}" type="presOf" srcId="{6CB3DC04-4EF8-4673-8F7B-BEF944B5DA97}" destId="{AA92AE66-F90C-4659-8AEE-095374A1E65D}" srcOrd="0" destOrd="0" presId="urn:microsoft.com/office/officeart/2005/8/layout/pyramid1"/>
    <dgm:cxn modelId="{9EBED084-EFB5-4FE0-BE2D-9BC0CAA48735}" type="presOf" srcId="{AABEEF60-1ABB-4FC4-BDAD-4BE359ECFB4F}" destId="{B4EE0307-5F7D-4989-807A-9B13B852ACD5}" srcOrd="0" destOrd="2" presId="urn:microsoft.com/office/officeart/2005/8/layout/pyramid1"/>
    <dgm:cxn modelId="{35ED10CF-D19A-450D-9D8E-21A77DFAAC4E}" type="presOf" srcId="{FF18E42A-8657-43EB-BBC3-BEC8127C7854}" destId="{45D7E2D7-7F70-4B00-BA25-85F4399BAB40}" srcOrd="0" destOrd="0" presId="urn:microsoft.com/office/officeart/2005/8/layout/pyramid1"/>
    <dgm:cxn modelId="{E698E41B-432C-46BB-8486-EA5ADDCA836B}" type="presOf" srcId="{AABEEF60-1ABB-4FC4-BDAD-4BE359ECFB4F}" destId="{E3260D53-2C43-4BD9-9040-08FC876284FC}" srcOrd="1" destOrd="2" presId="urn:microsoft.com/office/officeart/2005/8/layout/pyramid1"/>
    <dgm:cxn modelId="{3E540995-67FE-49C5-84A7-4A2316A734F2}" type="presOf" srcId="{FE6D54F6-1D61-4934-8AEE-52EAD0299445}" destId="{78273461-3C46-4905-93C8-BECD8CFC8770}" srcOrd="1" destOrd="2" presId="urn:microsoft.com/office/officeart/2005/8/layout/pyramid1"/>
    <dgm:cxn modelId="{5297F782-B4CF-44A8-AE4A-8EA50C7DEE0F}" type="presOf" srcId="{7D2B752A-F602-4D23-A26B-77D1788132D4}" destId="{86F14EC5-3F41-451D-A9E7-2DBD4A3556DD}" srcOrd="1" destOrd="3" presId="urn:microsoft.com/office/officeart/2005/8/layout/pyramid1"/>
    <dgm:cxn modelId="{4C57C95C-D219-4DD7-9828-4D6CF2DF8655}" type="presOf" srcId="{45B22675-715E-4A23-A9C3-921DA5CDD9BE}" destId="{B4EE0307-5F7D-4989-807A-9B13B852ACD5}" srcOrd="0" destOrd="4" presId="urn:microsoft.com/office/officeart/2005/8/layout/pyramid1"/>
    <dgm:cxn modelId="{CB44BBFE-161A-472A-A926-0EBC1D0FAC41}" srcId="{EE6406E3-A647-4C06-A68B-A18625298136}" destId="{DC68B2B8-7679-4A4B-BA33-B4584056FCE3}" srcOrd="0" destOrd="0" parTransId="{4729F9A7-6A24-44EB-BADA-C4DEBBEF09F3}" sibTransId="{0B3A9DCC-2A63-4673-AE7C-29052BD00C12}"/>
    <dgm:cxn modelId="{BC6A8DE4-7AB9-4841-8090-FAF9983A426C}" type="presOf" srcId="{B14C7947-C8C7-4076-8ACE-D012D805F44A}" destId="{93C2C4E9-0363-4E13-AD3D-6BB1AAEA8D15}" srcOrd="0" destOrd="3" presId="urn:microsoft.com/office/officeart/2005/8/layout/pyramid1"/>
    <dgm:cxn modelId="{BA5466D3-7EA9-43A9-BB16-11524A13713A}" type="presOf" srcId="{8A6663B9-2B90-42CE-B1E8-E2A069091892}" destId="{E3260D53-2C43-4BD9-9040-08FC876284FC}" srcOrd="1" destOrd="5" presId="urn:microsoft.com/office/officeart/2005/8/layout/pyramid1"/>
    <dgm:cxn modelId="{0BB35533-059C-4572-9B8B-011AA4F033D5}" srcId="{6CB3DC04-4EF8-4673-8F7B-BEF944B5DA97}" destId="{CA685A85-820F-49A6-B69E-4E8ABF1206CF}" srcOrd="0" destOrd="0" parTransId="{F90FBC0E-8C48-40E7-9890-9CA8965ADEBC}" sibTransId="{781E6CB6-5DFE-4E35-B9FD-DAE4BFCB7EE1}"/>
    <dgm:cxn modelId="{0AF15E89-703E-4FB3-A78C-BACB4694D661}" type="presOf" srcId="{CA685A85-820F-49A6-B69E-4E8ABF1206CF}" destId="{E3260D53-2C43-4BD9-9040-08FC876284FC}" srcOrd="1" destOrd="0" presId="urn:microsoft.com/office/officeart/2005/8/layout/pyramid1"/>
    <dgm:cxn modelId="{3372E07C-1E04-400B-8126-1999EBF903C3}" type="presOf" srcId="{A8A1CE1B-78DF-4490-8616-658BDD4F8CCF}" destId="{B92F6182-D0EC-4FC4-BD3C-2FC13852CA1D}" srcOrd="0" destOrd="0" presId="urn:microsoft.com/office/officeart/2005/8/layout/pyramid1"/>
    <dgm:cxn modelId="{E405BF21-45E3-4E5D-853C-197B0C9A06E6}" srcId="{6CB3DC04-4EF8-4673-8F7B-BEF944B5DA97}" destId="{F0D97CE5-BA22-47A1-8A5D-D118F5CD1879}" srcOrd="1" destOrd="0" parTransId="{E3B57400-7326-4D03-9C01-A32A74760EF2}" sibTransId="{5E601586-6E40-4A1B-A4F3-6A6D5DB7BA82}"/>
    <dgm:cxn modelId="{4E80F8C6-CE94-41D8-A8E4-A685D08886FA}" type="presOf" srcId="{A8A1CE1B-78DF-4490-8616-658BDD4F8CCF}" destId="{F040684E-D3B9-4D57-80FA-D647EE06FCBE}" srcOrd="1" destOrd="0" presId="urn:microsoft.com/office/officeart/2005/8/layout/pyramid1"/>
    <dgm:cxn modelId="{E53099CE-72B5-4A93-AD2C-172DB1B42A6B}" type="presOf" srcId="{974BC810-9308-4D7D-AD0E-E2F541B9953C}" destId="{78273461-3C46-4905-93C8-BECD8CFC8770}" srcOrd="1" destOrd="1" presId="urn:microsoft.com/office/officeart/2005/8/layout/pyramid1"/>
    <dgm:cxn modelId="{DF3D9405-B774-484C-A11E-A46E1EEAA25A}" srcId="{A8A1CE1B-78DF-4490-8616-658BDD4F8CCF}" destId="{DAD28CD2-3C83-4DC2-B605-FC5B5969AC08}" srcOrd="4" destOrd="0" parTransId="{9B81AA34-05EA-4C15-9933-EC272CD9B7D1}" sibTransId="{354BE51E-9A6F-4F3C-91FC-7E9503DD5DD4}"/>
    <dgm:cxn modelId="{45D9642B-B9D7-46DD-A3D6-E67C7E613AA9}" type="presOf" srcId="{DAD28CD2-3C83-4DC2-B605-FC5B5969AC08}" destId="{45D7E2D7-7F70-4B00-BA25-85F4399BAB40}" srcOrd="0" destOrd="4" presId="urn:microsoft.com/office/officeart/2005/8/layout/pyramid1"/>
    <dgm:cxn modelId="{3F41DB08-B339-4808-AFA9-E958A2337EC4}" type="presOf" srcId="{F0D97CE5-BA22-47A1-8A5D-D118F5CD1879}" destId="{E3260D53-2C43-4BD9-9040-08FC876284FC}" srcOrd="1" destOrd="1" presId="urn:microsoft.com/office/officeart/2005/8/layout/pyramid1"/>
    <dgm:cxn modelId="{538F39A9-9E48-4CD1-9556-96EA84D74940}" srcId="{DC68B2B8-7679-4A4B-BA33-B4584056FCE3}" destId="{974BC810-9308-4D7D-AD0E-E2F541B9953C}" srcOrd="1" destOrd="0" parTransId="{C038B75F-E091-4A92-8AF5-0F9EEBFF3F14}" sibTransId="{B3265C18-D7AC-4656-B80E-FA0EE9E73F84}"/>
    <dgm:cxn modelId="{1DA3F6CA-A40F-43AB-91D9-E116D5BEC411}" type="presOf" srcId="{F0D97CE5-BA22-47A1-8A5D-D118F5CD1879}" destId="{B4EE0307-5F7D-4989-807A-9B13B852ACD5}" srcOrd="0" destOrd="1" presId="urn:microsoft.com/office/officeart/2005/8/layout/pyramid1"/>
    <dgm:cxn modelId="{14F0E91E-1BAD-453A-BA4B-92C0FEDDDC40}" srcId="{A8A1CE1B-78DF-4490-8616-658BDD4F8CCF}" destId="{2C0D816B-78F2-4B04-8F0F-7830F2AF2FCF}" srcOrd="1" destOrd="0" parTransId="{7B038FD3-1990-48CF-AE31-06A2F3E10861}" sibTransId="{16623673-5397-4FC9-A5C3-72FABB29096B}"/>
    <dgm:cxn modelId="{B1B9426B-FE10-4652-98C5-481F5D7E33FF}" type="presOf" srcId="{FE6D54F6-1D61-4934-8AEE-52EAD0299445}" destId="{93C2C4E9-0363-4E13-AD3D-6BB1AAEA8D15}" srcOrd="0" destOrd="2" presId="urn:microsoft.com/office/officeart/2005/8/layout/pyramid1"/>
    <dgm:cxn modelId="{24E83016-416A-47FF-BC27-3612E3157AD3}" srcId="{6CB3DC04-4EF8-4673-8F7B-BEF944B5DA97}" destId="{8A6663B9-2B90-42CE-B1E8-E2A069091892}" srcOrd="5" destOrd="0" parTransId="{30338B56-BA26-4A9F-A2E5-9B36D7C1229D}" sibTransId="{BC765B55-0253-4D9E-B0F1-0D0BDAAE3903}"/>
    <dgm:cxn modelId="{0A3CA469-C1EC-4A42-83F2-6F439EAEF314}" type="presOf" srcId="{B14C7947-C8C7-4076-8ACE-D012D805F44A}" destId="{78273461-3C46-4905-93C8-BECD8CFC8770}" srcOrd="1" destOrd="3" presId="urn:microsoft.com/office/officeart/2005/8/layout/pyramid1"/>
    <dgm:cxn modelId="{CAAB1947-8001-4025-B496-4BC77E983BB0}" type="presOf" srcId="{FF18E42A-8657-43EB-BBC3-BEC8127C7854}" destId="{86F14EC5-3F41-451D-A9E7-2DBD4A3556DD}" srcOrd="1" destOrd="0" presId="urn:microsoft.com/office/officeart/2005/8/layout/pyramid1"/>
    <dgm:cxn modelId="{EB17A64D-D35F-43F9-86ED-308A7430A13D}" type="presOf" srcId="{F0EC82E0-9B2A-4204-8B3C-292384CBE04A}" destId="{45D7E2D7-7F70-4B00-BA25-85F4399BAB40}" srcOrd="0" destOrd="2" presId="urn:microsoft.com/office/officeart/2005/8/layout/pyramid1"/>
    <dgm:cxn modelId="{37471592-DB82-4B27-A180-7B977FFD28DB}" srcId="{6CB3DC04-4EF8-4673-8F7B-BEF944B5DA97}" destId="{2D1D2414-8A1E-4B3C-8ABD-18B564465F86}" srcOrd="3" destOrd="0" parTransId="{12F29EF4-8B59-4041-BB3E-C8D6272D9FF6}" sibTransId="{6E528F38-6258-4541-B720-247991EF7F11}"/>
    <dgm:cxn modelId="{E8C1BD92-2D77-4FC9-A727-AC9688D1D61B}" srcId="{6CB3DC04-4EF8-4673-8F7B-BEF944B5DA97}" destId="{AABEEF60-1ABB-4FC4-BDAD-4BE359ECFB4F}" srcOrd="2" destOrd="0" parTransId="{19BE82E0-ADEF-4EC5-B832-DCC5EC2C7AAF}" sibTransId="{E22F5F38-223E-4B0E-AF64-137D058699D1}"/>
    <dgm:cxn modelId="{61CDD5B0-F3BB-486F-A804-AAD33188EC4C}" type="presOf" srcId="{DC68B2B8-7679-4A4B-BA33-B4584056FCE3}" destId="{EDCD4484-A7C7-4A40-B7BB-6220CF2FC97E}" srcOrd="1" destOrd="0" presId="urn:microsoft.com/office/officeart/2005/8/layout/pyramid1"/>
    <dgm:cxn modelId="{EC846851-E5A9-47DF-8E8E-02E7589CA781}" type="presOf" srcId="{F0EC82E0-9B2A-4204-8B3C-292384CBE04A}" destId="{86F14EC5-3F41-451D-A9E7-2DBD4A3556DD}" srcOrd="1" destOrd="2" presId="urn:microsoft.com/office/officeart/2005/8/layout/pyramid1"/>
    <dgm:cxn modelId="{5105FFD1-FB93-443B-BFCF-5D1EB73AC825}" type="presOf" srcId="{2C0D816B-78F2-4B04-8F0F-7830F2AF2FCF}" destId="{86F14EC5-3F41-451D-A9E7-2DBD4A3556DD}" srcOrd="1" destOrd="1" presId="urn:microsoft.com/office/officeart/2005/8/layout/pyramid1"/>
    <dgm:cxn modelId="{3BE89F27-1742-43B8-9360-C988152EFCEC}" type="presOf" srcId="{7E832F35-036E-4D75-9BEC-740385569C16}" destId="{78273461-3C46-4905-93C8-BECD8CFC8770}" srcOrd="1" destOrd="0" presId="urn:microsoft.com/office/officeart/2005/8/layout/pyramid1"/>
    <dgm:cxn modelId="{D679876E-15B5-4EE8-8CF1-11D4123D32A0}" srcId="{A8A1CE1B-78DF-4490-8616-658BDD4F8CCF}" destId="{7D2B752A-F602-4D23-A26B-77D1788132D4}" srcOrd="3" destOrd="0" parTransId="{606BA5B6-21C6-4858-A03F-C7558DEDFC51}" sibTransId="{3AA13F65-B47E-4E5E-91BF-EA83BE91BF69}"/>
    <dgm:cxn modelId="{2FA97245-BDD1-4E3F-8091-76FEC218ECD2}" type="presOf" srcId="{7E832F35-036E-4D75-9BEC-740385569C16}" destId="{93C2C4E9-0363-4E13-AD3D-6BB1AAEA8D15}" srcOrd="0" destOrd="0" presId="urn:microsoft.com/office/officeart/2005/8/layout/pyramid1"/>
    <dgm:cxn modelId="{49B5B7DB-A933-4903-9F96-B989D2AA81A9}" type="presOf" srcId="{974BC810-9308-4D7D-AD0E-E2F541B9953C}" destId="{93C2C4E9-0363-4E13-AD3D-6BB1AAEA8D15}" srcOrd="0" destOrd="1" presId="urn:microsoft.com/office/officeart/2005/8/layout/pyramid1"/>
    <dgm:cxn modelId="{1D706DB9-147F-4615-8C91-850F05BD09E7}" type="presOf" srcId="{CA685A85-820F-49A6-B69E-4E8ABF1206CF}" destId="{B4EE0307-5F7D-4989-807A-9B13B852ACD5}" srcOrd="0" destOrd="0" presId="urn:microsoft.com/office/officeart/2005/8/layout/pyramid1"/>
    <dgm:cxn modelId="{317292D9-B1D6-46C1-8313-7C1A40CE1413}" srcId="{DC68B2B8-7679-4A4B-BA33-B4584056FCE3}" destId="{FE6D54F6-1D61-4934-8AEE-52EAD0299445}" srcOrd="2" destOrd="0" parTransId="{484CD63D-2839-4B57-94B9-FD168E7E3533}" sibTransId="{B97CA57A-9EFA-4FD9-A189-0088C600E6FA}"/>
    <dgm:cxn modelId="{687DBD81-63C4-4F3F-9C98-E9C828CF02C4}" srcId="{DC68B2B8-7679-4A4B-BA33-B4584056FCE3}" destId="{7E832F35-036E-4D75-9BEC-740385569C16}" srcOrd="0" destOrd="0" parTransId="{95AEDFC8-E60B-40DB-898D-7FD10B8118F0}" sibTransId="{D68D32A9-FC2D-44B6-8C29-CC31A3B32379}"/>
    <dgm:cxn modelId="{A3B3F0B4-FD51-4274-B11B-478E00ADCA6D}" type="presOf" srcId="{8A6663B9-2B90-42CE-B1E8-E2A069091892}" destId="{B4EE0307-5F7D-4989-807A-9B13B852ACD5}" srcOrd="0" destOrd="5" presId="urn:microsoft.com/office/officeart/2005/8/layout/pyramid1"/>
    <dgm:cxn modelId="{F262C8F3-0AFB-4EEE-9229-04B8CF11F8C6}" srcId="{DC68B2B8-7679-4A4B-BA33-B4584056FCE3}" destId="{B14C7947-C8C7-4076-8ACE-D012D805F44A}" srcOrd="3" destOrd="0" parTransId="{2941FD4B-001C-45C5-8325-E76BAF7D1D20}" sibTransId="{2FC1CFE0-3BD8-426C-B352-0CFF61624FF8}"/>
    <dgm:cxn modelId="{3B17E1E7-3A6A-4C7A-B183-092B270EDA9D}" srcId="{EE6406E3-A647-4C06-A68B-A18625298136}" destId="{A8A1CE1B-78DF-4490-8616-658BDD4F8CCF}" srcOrd="2" destOrd="0" parTransId="{C56DD861-2103-4D01-9C4B-E30E4289D198}" sibTransId="{5CCE01FF-8F6C-49A3-A9CE-72D3B587C177}"/>
    <dgm:cxn modelId="{B96C44B3-95E3-4340-BCB4-E694D1BE7120}" type="presOf" srcId="{45B22675-715E-4A23-A9C3-921DA5CDD9BE}" destId="{E3260D53-2C43-4BD9-9040-08FC876284FC}" srcOrd="1" destOrd="4" presId="urn:microsoft.com/office/officeart/2005/8/layout/pyramid1"/>
    <dgm:cxn modelId="{9D40407D-CCE0-4DE5-B92D-4405D236DF3E}" type="presOf" srcId="{7D2B752A-F602-4D23-A26B-77D1788132D4}" destId="{45D7E2D7-7F70-4B00-BA25-85F4399BAB40}" srcOrd="0" destOrd="3" presId="urn:microsoft.com/office/officeart/2005/8/layout/pyramid1"/>
    <dgm:cxn modelId="{0A6C0602-694C-4053-BB3A-828C6F404E30}" type="presOf" srcId="{2C0D816B-78F2-4B04-8F0F-7830F2AF2FCF}" destId="{45D7E2D7-7F70-4B00-BA25-85F4399BAB40}" srcOrd="0" destOrd="1" presId="urn:microsoft.com/office/officeart/2005/8/layout/pyramid1"/>
    <dgm:cxn modelId="{F73436CF-E429-46C2-BBEF-757A3E459A55}" srcId="{A8A1CE1B-78DF-4490-8616-658BDD4F8CCF}" destId="{F0EC82E0-9B2A-4204-8B3C-292384CBE04A}" srcOrd="2" destOrd="0" parTransId="{1DDDBC0D-72EC-43E9-9B7D-B46310FE417E}" sibTransId="{9D16EEAC-D8C7-47EE-8DEF-E27BC71E49F3}"/>
    <dgm:cxn modelId="{95EE0CFA-BBB6-4112-94F6-1F7CEDB653CF}" type="presOf" srcId="{2D1D2414-8A1E-4B3C-8ABD-18B564465F86}" destId="{B4EE0307-5F7D-4989-807A-9B13B852ACD5}" srcOrd="0" destOrd="3" presId="urn:microsoft.com/office/officeart/2005/8/layout/pyramid1"/>
    <dgm:cxn modelId="{324276EA-8792-4758-A952-8C33B4035082}" type="presParOf" srcId="{24F07311-E3AC-4D1F-B016-D38CD3D8065C}" destId="{89867C17-E265-4B91-A2DE-7B85AAD4A455}" srcOrd="0" destOrd="0" presId="urn:microsoft.com/office/officeart/2005/8/layout/pyramid1"/>
    <dgm:cxn modelId="{88FA432F-571B-474F-9DA8-12C87C5E6111}" type="presParOf" srcId="{89867C17-E265-4B91-A2DE-7B85AAD4A455}" destId="{93C2C4E9-0363-4E13-AD3D-6BB1AAEA8D15}" srcOrd="0" destOrd="0" presId="urn:microsoft.com/office/officeart/2005/8/layout/pyramid1"/>
    <dgm:cxn modelId="{D1576DC6-43EC-49C8-B199-BD5D3E25E077}" type="presParOf" srcId="{89867C17-E265-4B91-A2DE-7B85AAD4A455}" destId="{78273461-3C46-4905-93C8-BECD8CFC8770}" srcOrd="1" destOrd="0" presId="urn:microsoft.com/office/officeart/2005/8/layout/pyramid1"/>
    <dgm:cxn modelId="{9C39C022-18CA-4A26-A35A-117FBDC1B314}" type="presParOf" srcId="{89867C17-E265-4B91-A2DE-7B85AAD4A455}" destId="{55666390-E29A-4A60-B8A6-5127813BBEC1}" srcOrd="2" destOrd="0" presId="urn:microsoft.com/office/officeart/2005/8/layout/pyramid1"/>
    <dgm:cxn modelId="{0CD01FA8-C2E8-4B71-BA70-815A4134678A}" type="presParOf" srcId="{89867C17-E265-4B91-A2DE-7B85AAD4A455}" destId="{EDCD4484-A7C7-4A40-B7BB-6220CF2FC97E}" srcOrd="3" destOrd="0" presId="urn:microsoft.com/office/officeart/2005/8/layout/pyramid1"/>
    <dgm:cxn modelId="{14F820BC-C2FF-4AAA-9CCF-B41E4ABE350A}" type="presParOf" srcId="{24F07311-E3AC-4D1F-B016-D38CD3D8065C}" destId="{503D3A3F-BB45-4E7E-96AB-C73035C4E500}" srcOrd="1" destOrd="0" presId="urn:microsoft.com/office/officeart/2005/8/layout/pyramid1"/>
    <dgm:cxn modelId="{182DC184-AF0D-4E43-946A-255C14383AB5}" type="presParOf" srcId="{503D3A3F-BB45-4E7E-96AB-C73035C4E500}" destId="{B4EE0307-5F7D-4989-807A-9B13B852ACD5}" srcOrd="0" destOrd="0" presId="urn:microsoft.com/office/officeart/2005/8/layout/pyramid1"/>
    <dgm:cxn modelId="{2452E1E9-4491-412B-9724-F5AD05DB511E}" type="presParOf" srcId="{503D3A3F-BB45-4E7E-96AB-C73035C4E500}" destId="{E3260D53-2C43-4BD9-9040-08FC876284FC}" srcOrd="1" destOrd="0" presId="urn:microsoft.com/office/officeart/2005/8/layout/pyramid1"/>
    <dgm:cxn modelId="{7EABA7A3-7B4A-4586-97B2-B0DBEE043079}" type="presParOf" srcId="{503D3A3F-BB45-4E7E-96AB-C73035C4E500}" destId="{AA92AE66-F90C-4659-8AEE-095374A1E65D}" srcOrd="2" destOrd="0" presId="urn:microsoft.com/office/officeart/2005/8/layout/pyramid1"/>
    <dgm:cxn modelId="{1B61F90E-F9FB-42FA-BC90-E80B9196EFFD}" type="presParOf" srcId="{503D3A3F-BB45-4E7E-96AB-C73035C4E500}" destId="{1C3F2CEB-C97B-425C-9310-2FE47FA226EA}" srcOrd="3" destOrd="0" presId="urn:microsoft.com/office/officeart/2005/8/layout/pyramid1"/>
    <dgm:cxn modelId="{F9CE85BE-3E2E-439E-8A6A-130CB25B0A67}" type="presParOf" srcId="{24F07311-E3AC-4D1F-B016-D38CD3D8065C}" destId="{A2617546-2300-493F-BDCC-94715AEEC2CE}" srcOrd="2" destOrd="0" presId="urn:microsoft.com/office/officeart/2005/8/layout/pyramid1"/>
    <dgm:cxn modelId="{6336023A-BA70-4E27-A356-B9D1826C5926}" type="presParOf" srcId="{A2617546-2300-493F-BDCC-94715AEEC2CE}" destId="{45D7E2D7-7F70-4B00-BA25-85F4399BAB40}" srcOrd="0" destOrd="0" presId="urn:microsoft.com/office/officeart/2005/8/layout/pyramid1"/>
    <dgm:cxn modelId="{80DA05C2-F94E-481B-ADA0-A66DA7C72433}" type="presParOf" srcId="{A2617546-2300-493F-BDCC-94715AEEC2CE}" destId="{86F14EC5-3F41-451D-A9E7-2DBD4A3556DD}" srcOrd="1" destOrd="0" presId="urn:microsoft.com/office/officeart/2005/8/layout/pyramid1"/>
    <dgm:cxn modelId="{CC39F9B4-D66A-4AE2-89B4-61E0E9C6D4DE}" type="presParOf" srcId="{A2617546-2300-493F-BDCC-94715AEEC2CE}" destId="{B92F6182-D0EC-4FC4-BD3C-2FC13852CA1D}" srcOrd="2" destOrd="0" presId="urn:microsoft.com/office/officeart/2005/8/layout/pyramid1"/>
    <dgm:cxn modelId="{70EB07F4-9FDA-413B-A6DE-845C3D5796CC}" type="presParOf" srcId="{A2617546-2300-493F-BDCC-94715AEEC2CE}" destId="{F040684E-D3B9-4D57-80FA-D647EE06FCBE}" srcOrd="3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73F2CB6-D9A4-454D-9BC0-15A065B6F0ED}" type="doc">
      <dgm:prSet loTypeId="urn:microsoft.com/office/officeart/2005/8/layout/hierarchy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E1F0A890-8BF7-487D-9770-D9FC248B5C86}">
      <dgm:prSet phldrT="[Text]"/>
      <dgm:spPr>
        <a:gradFill flip="none" rotWithShape="0">
          <a:gsLst>
            <a:gs pos="0">
              <a:srgbClr val="00B050">
                <a:tint val="66000"/>
                <a:satMod val="160000"/>
              </a:srgbClr>
            </a:gs>
            <a:gs pos="50000">
              <a:srgbClr val="00B050">
                <a:tint val="44500"/>
                <a:satMod val="160000"/>
              </a:srgbClr>
            </a:gs>
            <a:gs pos="100000">
              <a:srgbClr val="00B050">
                <a:tint val="23500"/>
                <a:satMod val="160000"/>
              </a:srgbClr>
            </a:gs>
          </a:gsLst>
          <a:lin ang="16200000" scaled="1"/>
          <a:tileRect/>
        </a:gradFill>
      </dgm:spPr>
      <dgm:t>
        <a:bodyPr anchor="t" anchorCtr="0"/>
        <a:lstStyle/>
        <a:p>
          <a:pPr marL="0" algn="ctr">
            <a:tabLst/>
          </a:pPr>
          <a:r>
            <a:rPr lang="en-AU" b="1" u="sng"/>
            <a:t>MIMOSA Website </a:t>
          </a:r>
          <a:r>
            <a:rPr lang="en-AU" b="0" u="none"/>
            <a:t>(http://www.mimosa.org/)</a:t>
          </a:r>
          <a:endParaRPr lang="en-AU" b="1" u="sng"/>
        </a:p>
        <a:p>
          <a:pPr marL="0" algn="l">
            <a:tabLst>
              <a:tab pos="268288" algn="l"/>
            </a:tabLst>
          </a:pPr>
          <a:r>
            <a:rPr lang="en-AU"/>
            <a:t>-	General Description of Initiatives</a:t>
          </a:r>
        </a:p>
        <a:p>
          <a:pPr marL="287338" indent="-287338" algn="l">
            <a:tabLst>
              <a:tab pos="268288" algn="l"/>
              <a:tab pos="3851275" algn="l"/>
            </a:tabLst>
          </a:pPr>
          <a:r>
            <a:rPr lang="en-AU"/>
            <a:t>-	Downloads of versioned releases of documents and specifications</a:t>
          </a:r>
        </a:p>
        <a:p>
          <a:pPr marL="0" algn="l">
            <a:tabLst>
              <a:tab pos="268288" algn="l"/>
              <a:tab pos="2605088" algn="l"/>
            </a:tabLst>
          </a:pPr>
          <a:r>
            <a:rPr lang="en-AU"/>
            <a:t>-	Current Documents as HTML pages </a:t>
          </a:r>
        </a:p>
        <a:p>
          <a:pPr marL="0" algn="l">
            <a:tabLst>
              <a:tab pos="268288" algn="l"/>
              <a:tab pos="2605088" algn="l"/>
            </a:tabLst>
          </a:pPr>
          <a:r>
            <a:rPr lang="en-AU"/>
            <a:t>-	Current Examples as HTML pages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/>
          </dgm14:cNvPr>
        </a:ext>
      </dgm:extLst>
    </dgm:pt>
    <dgm:pt modelId="{B8AFDBAA-8A97-4249-BC4D-BB3395050E6D}" type="parTrans" cxnId="{0FD48FBD-1043-44E3-A787-91A7FE2D42E0}">
      <dgm:prSet/>
      <dgm:spPr/>
      <dgm:t>
        <a:bodyPr/>
        <a:lstStyle/>
        <a:p>
          <a:endParaRPr lang="en-AU"/>
        </a:p>
      </dgm:t>
    </dgm:pt>
    <dgm:pt modelId="{C883CDF4-0086-4CF0-ADA3-4A1F6FF0FEF0}" type="sibTrans" cxnId="{0FD48FBD-1043-44E3-A787-91A7FE2D42E0}">
      <dgm:prSet/>
      <dgm:spPr/>
      <dgm:t>
        <a:bodyPr/>
        <a:lstStyle/>
        <a:p>
          <a:endParaRPr lang="en-AU"/>
        </a:p>
      </dgm:t>
    </dgm:pt>
    <dgm:pt modelId="{B5F57FFE-B06A-4ECE-9C13-C926CB3B3028}">
      <dgm:prSet phldrT="[Text]"/>
      <dgm:spPr>
        <a:gradFill flip="none" rotWithShape="0">
          <a:gsLst>
            <a:gs pos="0">
              <a:srgbClr val="7030A0">
                <a:tint val="66000"/>
                <a:satMod val="160000"/>
              </a:srgbClr>
            </a:gs>
            <a:gs pos="50000">
              <a:srgbClr val="7030A0">
                <a:tint val="44500"/>
                <a:satMod val="160000"/>
              </a:srgbClr>
            </a:gs>
            <a:gs pos="100000">
              <a:srgbClr val="7030A0">
                <a:tint val="23500"/>
                <a:satMod val="160000"/>
              </a:srgbClr>
            </a:gs>
          </a:gsLst>
          <a:lin ang="16200000" scaled="1"/>
          <a:tileRect/>
        </a:gradFill>
      </dgm:spPr>
      <dgm:t>
        <a:bodyPr anchor="t" anchorCtr="0"/>
        <a:lstStyle/>
        <a:p>
          <a:pPr marL="0" algn="ctr"/>
          <a:r>
            <a:rPr lang="en-AU" b="1" u="sng"/>
            <a:t>MS Teams Environment</a:t>
          </a:r>
        </a:p>
        <a:p>
          <a:pPr marL="176213" indent="-176213" algn="l">
            <a:tabLst>
              <a:tab pos="176213" algn="l"/>
            </a:tabLst>
          </a:pPr>
          <a:r>
            <a:rPr lang="en-AU"/>
            <a:t>- Members only discussion of in progress specifications</a:t>
          </a:r>
        </a:p>
        <a:p>
          <a:pPr marL="176213" indent="-176213" algn="l">
            <a:tabLst>
              <a:tab pos="176213" algn="l"/>
            </a:tabLst>
          </a:pPr>
          <a:r>
            <a:rPr lang="en-AU"/>
            <a:t>- Open discussion on joint initiatives, e.g., </a:t>
          </a:r>
          <a:r>
            <a:rPr lang="en-AU" err="1"/>
            <a:t>OpenO&amp;M</a:t>
          </a:r>
          <a:endParaRPr lang="en-AU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/>
          </dgm14:cNvPr>
        </a:ext>
      </dgm:extLst>
    </dgm:pt>
    <dgm:pt modelId="{3BA4E072-3F7A-48E4-9312-57A4F9C2B63E}" type="parTrans" cxnId="{7C625614-6B69-4780-A544-37290A9D4A8A}">
      <dgm:prSet/>
      <dgm:spPr/>
      <dgm:t>
        <a:bodyPr/>
        <a:lstStyle/>
        <a:p>
          <a:endParaRPr lang="en-AU"/>
        </a:p>
      </dgm:t>
    </dgm:pt>
    <dgm:pt modelId="{3F14FC5A-3E17-4BF5-A5E7-94E7FE233441}" type="sibTrans" cxnId="{7C625614-6B69-4780-A544-37290A9D4A8A}">
      <dgm:prSet/>
      <dgm:spPr/>
      <dgm:t>
        <a:bodyPr/>
        <a:lstStyle/>
        <a:p>
          <a:endParaRPr lang="en-AU"/>
        </a:p>
      </dgm:t>
    </dgm:pt>
    <dgm:pt modelId="{A8F9F631-9D3B-4C5C-BD57-D27E13ACFBF9}">
      <dgm:prSet phldrT="[Text]"/>
      <dgm:spPr>
        <a:gradFill flip="none" rotWithShape="0">
          <a:gsLst>
            <a:gs pos="0">
              <a:schemeClr val="bg1">
                <a:lumMod val="50000"/>
                <a:tint val="66000"/>
                <a:satMod val="160000"/>
              </a:schemeClr>
            </a:gs>
            <a:gs pos="50000">
              <a:schemeClr val="bg1">
                <a:lumMod val="50000"/>
                <a:tint val="44500"/>
                <a:satMod val="160000"/>
              </a:schemeClr>
            </a:gs>
            <a:gs pos="100000">
              <a:schemeClr val="bg1">
                <a:lumMod val="50000"/>
                <a:tint val="23500"/>
                <a:satMod val="160000"/>
              </a:schemeClr>
            </a:gs>
          </a:gsLst>
          <a:lin ang="16200000" scaled="1"/>
          <a:tileRect/>
        </a:gradFill>
      </dgm:spPr>
      <dgm:t>
        <a:bodyPr anchor="t" anchorCtr="0"/>
        <a:lstStyle/>
        <a:p>
          <a:pPr marL="0" algn="ctr"/>
          <a:r>
            <a:rPr lang="en-AU" b="1" u="sng"/>
            <a:t>GitHub (members only)</a:t>
          </a:r>
        </a:p>
        <a:p>
          <a:pPr marL="176213" indent="-176213" algn="l">
            <a:tabLst>
              <a:tab pos="176213" algn="l"/>
            </a:tabLst>
          </a:pPr>
          <a:r>
            <a:rPr lang="en-AU"/>
            <a:t>-	Version controlled source documents and specifications</a:t>
          </a:r>
        </a:p>
        <a:p>
          <a:pPr marL="176213" indent="-176213" algn="l">
            <a:tabLst>
              <a:tab pos="176213" algn="l"/>
            </a:tabLst>
          </a:pPr>
          <a:r>
            <a:rPr lang="en-AU"/>
            <a:t>-	Issue tracking </a:t>
          </a:r>
        </a:p>
        <a:p>
          <a:pPr marL="176213" indent="-176213" algn="l">
            <a:tabLst>
              <a:tab pos="176213" algn="l"/>
            </a:tabLst>
          </a:pPr>
          <a:r>
            <a:rPr lang="en-AU"/>
            <a:t>-	Summary of discussion and rationale based on outcome of discussion in MS Teams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/>
          </dgm14:cNvPr>
        </a:ext>
      </dgm:extLst>
    </dgm:pt>
    <dgm:pt modelId="{B84BFF01-8CA2-4F62-A78E-E7533398DFC5}" type="parTrans" cxnId="{216899EC-9E27-4C7D-8667-ED6234BAAD8E}">
      <dgm:prSet/>
      <dgm:spPr/>
      <dgm:t>
        <a:bodyPr/>
        <a:lstStyle/>
        <a:p>
          <a:endParaRPr lang="en-AU"/>
        </a:p>
      </dgm:t>
    </dgm:pt>
    <dgm:pt modelId="{D404BDC1-2371-42BB-B927-2845CE5A5B9F}" type="sibTrans" cxnId="{216899EC-9E27-4C7D-8667-ED6234BAAD8E}">
      <dgm:prSet/>
      <dgm:spPr/>
      <dgm:t>
        <a:bodyPr/>
        <a:lstStyle/>
        <a:p>
          <a:endParaRPr lang="en-AU"/>
        </a:p>
      </dgm:t>
    </dgm:pt>
    <dgm:pt modelId="{652D4D16-95CA-471F-B21B-ABEBE2345A43}" type="pres">
      <dgm:prSet presAssocID="{C73F2CB6-D9A4-454D-9BC0-15A065B6F0E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AU"/>
        </a:p>
      </dgm:t>
    </dgm:pt>
    <dgm:pt modelId="{5D0E7299-63AD-43ED-8FCF-34C22C9FC0CB}" type="pres">
      <dgm:prSet presAssocID="{E1F0A890-8BF7-487D-9770-D9FC248B5C86}" presName="vertOne" presStyleCnt="0"/>
      <dgm:spPr/>
    </dgm:pt>
    <dgm:pt modelId="{DCEDB7B7-40EE-47AB-9C6E-C629AE76F0C0}" type="pres">
      <dgm:prSet presAssocID="{E1F0A890-8BF7-487D-9770-D9FC248B5C86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858DD9C0-4A1F-478B-85E8-47BAFA7FA0A7}" type="pres">
      <dgm:prSet presAssocID="{E1F0A890-8BF7-487D-9770-D9FC248B5C86}" presName="parTransOne" presStyleCnt="0"/>
      <dgm:spPr/>
    </dgm:pt>
    <dgm:pt modelId="{6A9C5015-A258-458F-87C3-B6C022409A7F}" type="pres">
      <dgm:prSet presAssocID="{E1F0A890-8BF7-487D-9770-D9FC248B5C86}" presName="horzOne" presStyleCnt="0"/>
      <dgm:spPr/>
    </dgm:pt>
    <dgm:pt modelId="{C2121DC5-D33D-43BF-9C22-F1A965850821}" type="pres">
      <dgm:prSet presAssocID="{B5F57FFE-B06A-4ECE-9C13-C926CB3B3028}" presName="vertTwo" presStyleCnt="0"/>
      <dgm:spPr/>
    </dgm:pt>
    <dgm:pt modelId="{6CCAD3C6-19A7-4EB2-B91D-2168F11B38FB}" type="pres">
      <dgm:prSet presAssocID="{B5F57FFE-B06A-4ECE-9C13-C926CB3B3028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76594048-D8B6-4B27-968D-13CF247E0CE9}" type="pres">
      <dgm:prSet presAssocID="{B5F57FFE-B06A-4ECE-9C13-C926CB3B3028}" presName="horzTwo" presStyleCnt="0"/>
      <dgm:spPr/>
    </dgm:pt>
    <dgm:pt modelId="{B81F178E-732B-4BD3-8D3D-8545474008D0}" type="pres">
      <dgm:prSet presAssocID="{3F14FC5A-3E17-4BF5-A5E7-94E7FE233441}" presName="sibSpaceTwo" presStyleCnt="0"/>
      <dgm:spPr/>
    </dgm:pt>
    <dgm:pt modelId="{1C0C8EC2-B5B7-4FD3-967E-FCD85AE36A8D}" type="pres">
      <dgm:prSet presAssocID="{A8F9F631-9D3B-4C5C-BD57-D27E13ACFBF9}" presName="vertTwo" presStyleCnt="0"/>
      <dgm:spPr/>
    </dgm:pt>
    <dgm:pt modelId="{828A0B9B-2151-4137-97A0-3E25C9B79BDA}" type="pres">
      <dgm:prSet presAssocID="{A8F9F631-9D3B-4C5C-BD57-D27E13ACFBF9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E0BD1E20-1F60-431F-9740-0D43F36C5636}" type="pres">
      <dgm:prSet presAssocID="{A8F9F631-9D3B-4C5C-BD57-D27E13ACFBF9}" presName="horzTwo" presStyleCnt="0"/>
      <dgm:spPr/>
    </dgm:pt>
  </dgm:ptLst>
  <dgm:cxnLst>
    <dgm:cxn modelId="{0CEEA07A-C3FF-4D9C-92B1-90BDFAAE4F42}" type="presOf" srcId="{C73F2CB6-D9A4-454D-9BC0-15A065B6F0ED}" destId="{652D4D16-95CA-471F-B21B-ABEBE2345A43}" srcOrd="0" destOrd="0" presId="urn:microsoft.com/office/officeart/2005/8/layout/hierarchy4"/>
    <dgm:cxn modelId="{2C2E4467-043C-472A-9E21-01B73A1ED4D7}" type="presOf" srcId="{A8F9F631-9D3B-4C5C-BD57-D27E13ACFBF9}" destId="{828A0B9B-2151-4137-97A0-3E25C9B79BDA}" srcOrd="0" destOrd="0" presId="urn:microsoft.com/office/officeart/2005/8/layout/hierarchy4"/>
    <dgm:cxn modelId="{7C625614-6B69-4780-A544-37290A9D4A8A}" srcId="{E1F0A890-8BF7-487D-9770-D9FC248B5C86}" destId="{B5F57FFE-B06A-4ECE-9C13-C926CB3B3028}" srcOrd="0" destOrd="0" parTransId="{3BA4E072-3F7A-48E4-9312-57A4F9C2B63E}" sibTransId="{3F14FC5A-3E17-4BF5-A5E7-94E7FE233441}"/>
    <dgm:cxn modelId="{0FD48FBD-1043-44E3-A787-91A7FE2D42E0}" srcId="{C73F2CB6-D9A4-454D-9BC0-15A065B6F0ED}" destId="{E1F0A890-8BF7-487D-9770-D9FC248B5C86}" srcOrd="0" destOrd="0" parTransId="{B8AFDBAA-8A97-4249-BC4D-BB3395050E6D}" sibTransId="{C883CDF4-0086-4CF0-ADA3-4A1F6FF0FEF0}"/>
    <dgm:cxn modelId="{7ED54116-06B9-478E-9504-00D391D9C475}" type="presOf" srcId="{B5F57FFE-B06A-4ECE-9C13-C926CB3B3028}" destId="{6CCAD3C6-19A7-4EB2-B91D-2168F11B38FB}" srcOrd="0" destOrd="0" presId="urn:microsoft.com/office/officeart/2005/8/layout/hierarchy4"/>
    <dgm:cxn modelId="{216899EC-9E27-4C7D-8667-ED6234BAAD8E}" srcId="{E1F0A890-8BF7-487D-9770-D9FC248B5C86}" destId="{A8F9F631-9D3B-4C5C-BD57-D27E13ACFBF9}" srcOrd="1" destOrd="0" parTransId="{B84BFF01-8CA2-4F62-A78E-E7533398DFC5}" sibTransId="{D404BDC1-2371-42BB-B927-2845CE5A5B9F}"/>
    <dgm:cxn modelId="{2AC0F7BB-1C39-4051-9B97-4DA5CD76EF16}" type="presOf" srcId="{E1F0A890-8BF7-487D-9770-D9FC248B5C86}" destId="{DCEDB7B7-40EE-47AB-9C6E-C629AE76F0C0}" srcOrd="0" destOrd="0" presId="urn:microsoft.com/office/officeart/2005/8/layout/hierarchy4"/>
    <dgm:cxn modelId="{401A98FD-35AE-4FBA-A224-B925B82437B0}" type="presParOf" srcId="{652D4D16-95CA-471F-B21B-ABEBE2345A43}" destId="{5D0E7299-63AD-43ED-8FCF-34C22C9FC0CB}" srcOrd="0" destOrd="0" presId="urn:microsoft.com/office/officeart/2005/8/layout/hierarchy4"/>
    <dgm:cxn modelId="{EDBA1A7B-E6D7-4785-9258-AB8268D695DC}" type="presParOf" srcId="{5D0E7299-63AD-43ED-8FCF-34C22C9FC0CB}" destId="{DCEDB7B7-40EE-47AB-9C6E-C629AE76F0C0}" srcOrd="0" destOrd="0" presId="urn:microsoft.com/office/officeart/2005/8/layout/hierarchy4"/>
    <dgm:cxn modelId="{5CA23C3F-E4BD-42EB-A965-CE638C208AB9}" type="presParOf" srcId="{5D0E7299-63AD-43ED-8FCF-34C22C9FC0CB}" destId="{858DD9C0-4A1F-478B-85E8-47BAFA7FA0A7}" srcOrd="1" destOrd="0" presId="urn:microsoft.com/office/officeart/2005/8/layout/hierarchy4"/>
    <dgm:cxn modelId="{0CB01470-DD09-4495-B07D-3CD069E87B24}" type="presParOf" srcId="{5D0E7299-63AD-43ED-8FCF-34C22C9FC0CB}" destId="{6A9C5015-A258-458F-87C3-B6C022409A7F}" srcOrd="2" destOrd="0" presId="urn:microsoft.com/office/officeart/2005/8/layout/hierarchy4"/>
    <dgm:cxn modelId="{E4374193-3B76-44CE-8873-721FC2D99E41}" type="presParOf" srcId="{6A9C5015-A258-458F-87C3-B6C022409A7F}" destId="{C2121DC5-D33D-43BF-9C22-F1A965850821}" srcOrd="0" destOrd="0" presId="urn:microsoft.com/office/officeart/2005/8/layout/hierarchy4"/>
    <dgm:cxn modelId="{109AD439-A7CD-4BF8-BECE-05992B57066E}" type="presParOf" srcId="{C2121DC5-D33D-43BF-9C22-F1A965850821}" destId="{6CCAD3C6-19A7-4EB2-B91D-2168F11B38FB}" srcOrd="0" destOrd="0" presId="urn:microsoft.com/office/officeart/2005/8/layout/hierarchy4"/>
    <dgm:cxn modelId="{00CC4001-3F4E-4A62-80DE-D824AF7C2080}" type="presParOf" srcId="{C2121DC5-D33D-43BF-9C22-F1A965850821}" destId="{76594048-D8B6-4B27-968D-13CF247E0CE9}" srcOrd="1" destOrd="0" presId="urn:microsoft.com/office/officeart/2005/8/layout/hierarchy4"/>
    <dgm:cxn modelId="{B0C65AB9-A750-496D-84B3-64982256FDD6}" type="presParOf" srcId="{6A9C5015-A258-458F-87C3-B6C022409A7F}" destId="{B81F178E-732B-4BD3-8D3D-8545474008D0}" srcOrd="1" destOrd="0" presId="urn:microsoft.com/office/officeart/2005/8/layout/hierarchy4"/>
    <dgm:cxn modelId="{86C58B61-472F-43AD-96DC-AB4FE01D0103}" type="presParOf" srcId="{6A9C5015-A258-458F-87C3-B6C022409A7F}" destId="{1C0C8EC2-B5B7-4FD3-967E-FCD85AE36A8D}" srcOrd="2" destOrd="0" presId="urn:microsoft.com/office/officeart/2005/8/layout/hierarchy4"/>
    <dgm:cxn modelId="{91E149F9-8E14-4210-A8EE-86E8B506CA40}" type="presParOf" srcId="{1C0C8EC2-B5B7-4FD3-967E-FCD85AE36A8D}" destId="{828A0B9B-2151-4137-97A0-3E25C9B79BDA}" srcOrd="0" destOrd="0" presId="urn:microsoft.com/office/officeart/2005/8/layout/hierarchy4"/>
    <dgm:cxn modelId="{C6CFB907-6D25-41B8-9F40-2D8265B695C3}" type="presParOf" srcId="{1C0C8EC2-B5B7-4FD3-967E-FCD85AE36A8D}" destId="{E0BD1E20-1F60-431F-9740-0D43F36C563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BAFA5E-EF0A-4865-B813-9DF1DB94A75C}">
      <dsp:nvSpPr>
        <dsp:cNvPr id="0" name=""/>
        <dsp:cNvSpPr/>
      </dsp:nvSpPr>
      <dsp:spPr>
        <a:xfrm>
          <a:off x="0" y="2287810"/>
          <a:ext cx="6733313" cy="632403"/>
        </a:xfrm>
        <a:prstGeom prst="roundRect">
          <a:avLst>
            <a:gd name="adj" fmla="val 10000"/>
          </a:avLst>
        </a:prstGeom>
        <a:solidFill>
          <a:srgbClr val="4472C4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Enterprise/Area/Unit</a:t>
          </a:r>
        </a:p>
      </dsp:txBody>
      <dsp:txXfrm>
        <a:off x="18522" y="2306332"/>
        <a:ext cx="1982949" cy="595359"/>
      </dsp:txXfrm>
    </dsp:sp>
    <dsp:sp modelId="{FC522E21-1806-4D7D-B942-BB54204E7BCB}">
      <dsp:nvSpPr>
        <dsp:cNvPr id="0" name=""/>
        <dsp:cNvSpPr/>
      </dsp:nvSpPr>
      <dsp:spPr>
        <a:xfrm>
          <a:off x="0" y="1530911"/>
          <a:ext cx="6733313" cy="632403"/>
        </a:xfrm>
        <a:prstGeom prst="roundRect">
          <a:avLst>
            <a:gd name="adj" fmla="val 10000"/>
          </a:avLst>
        </a:prstGeom>
        <a:solidFill>
          <a:srgbClr val="4472C4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Plant/Platform/Facility</a:t>
          </a:r>
        </a:p>
      </dsp:txBody>
      <dsp:txXfrm>
        <a:off x="18522" y="1549433"/>
        <a:ext cx="1982949" cy="595359"/>
      </dsp:txXfrm>
    </dsp:sp>
    <dsp:sp modelId="{8D4B516C-53BA-401F-9981-9EB0F6C4CF07}">
      <dsp:nvSpPr>
        <dsp:cNvPr id="0" name=""/>
        <dsp:cNvSpPr/>
      </dsp:nvSpPr>
      <dsp:spPr>
        <a:xfrm>
          <a:off x="0" y="774012"/>
          <a:ext cx="6733313" cy="632403"/>
        </a:xfrm>
        <a:prstGeom prst="roundRect">
          <a:avLst>
            <a:gd name="adj" fmla="val 10000"/>
          </a:avLst>
        </a:prstGeom>
        <a:solidFill>
          <a:srgbClr val="4472C4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Enterprises</a:t>
          </a:r>
        </a:p>
      </dsp:txBody>
      <dsp:txXfrm>
        <a:off x="18522" y="792534"/>
        <a:ext cx="1982949" cy="595359"/>
      </dsp:txXfrm>
    </dsp:sp>
    <dsp:sp modelId="{C1B79B63-C368-4F8F-BE32-5C5C5D277E32}">
      <dsp:nvSpPr>
        <dsp:cNvPr id="0" name=""/>
        <dsp:cNvSpPr/>
      </dsp:nvSpPr>
      <dsp:spPr>
        <a:xfrm>
          <a:off x="0" y="17112"/>
          <a:ext cx="6733313" cy="632403"/>
        </a:xfrm>
        <a:prstGeom prst="roundRect">
          <a:avLst>
            <a:gd name="adj" fmla="val 10000"/>
          </a:avLst>
        </a:prstGeom>
        <a:solidFill>
          <a:srgbClr val="4472C4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Multiple Sectors</a:t>
          </a:r>
        </a:p>
      </dsp:txBody>
      <dsp:txXfrm>
        <a:off x="18522" y="35634"/>
        <a:ext cx="1982949" cy="595359"/>
      </dsp:txXfrm>
    </dsp:sp>
    <dsp:sp modelId="{C38FE4FA-87D6-45B8-B25A-5B6BF0EF045A}">
      <dsp:nvSpPr>
        <dsp:cNvPr id="0" name=""/>
        <dsp:cNvSpPr/>
      </dsp:nvSpPr>
      <dsp:spPr>
        <a:xfrm>
          <a:off x="3842459" y="79361"/>
          <a:ext cx="933721" cy="622480"/>
        </a:xfrm>
        <a:prstGeom prst="roundRect">
          <a:avLst>
            <a:gd name="adj" fmla="val 1000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050" b="1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Energy, Wastewater Management, Transport, IT</a:t>
          </a:r>
        </a:p>
      </dsp:txBody>
      <dsp:txXfrm>
        <a:off x="3860691" y="97593"/>
        <a:ext cx="897257" cy="586016"/>
      </dsp:txXfrm>
    </dsp:sp>
    <dsp:sp modelId="{C3927F2E-A3B3-4513-83B2-FAD75A6B8A69}">
      <dsp:nvSpPr>
        <dsp:cNvPr id="0" name=""/>
        <dsp:cNvSpPr/>
      </dsp:nvSpPr>
      <dsp:spPr>
        <a:xfrm>
          <a:off x="3095482" y="701841"/>
          <a:ext cx="1213837" cy="248992"/>
        </a:xfrm>
        <a:custGeom>
          <a:avLst/>
          <a:gdLst/>
          <a:ahLst/>
          <a:cxnLst/>
          <a:rect l="0" t="0" r="0" b="0"/>
          <a:pathLst>
            <a:path>
              <a:moveTo>
                <a:pt x="1719067" y="0"/>
              </a:moveTo>
              <a:lnTo>
                <a:pt x="1719067" y="176314"/>
              </a:lnTo>
              <a:lnTo>
                <a:pt x="0" y="176314"/>
              </a:lnTo>
              <a:lnTo>
                <a:pt x="0" y="352629"/>
              </a:lnTo>
            </a:path>
          </a:pathLst>
        </a:custGeom>
        <a:noFill/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E8CE06-5A5A-4240-ABBB-351791B689C9}">
      <dsp:nvSpPr>
        <dsp:cNvPr id="0" name=""/>
        <dsp:cNvSpPr/>
      </dsp:nvSpPr>
      <dsp:spPr>
        <a:xfrm>
          <a:off x="2628622" y="950834"/>
          <a:ext cx="933721" cy="622480"/>
        </a:xfrm>
        <a:prstGeom prst="roundRect">
          <a:avLst>
            <a:gd name="adj" fmla="val 10000"/>
          </a:avLst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050" b="1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Enterprise 1 (Energy)</a:t>
          </a:r>
        </a:p>
      </dsp:txBody>
      <dsp:txXfrm>
        <a:off x="2646854" y="969066"/>
        <a:ext cx="897257" cy="586016"/>
      </dsp:txXfrm>
    </dsp:sp>
    <dsp:sp modelId="{659DE1A1-827F-4BAF-B649-E56BA121A026}">
      <dsp:nvSpPr>
        <dsp:cNvPr id="0" name=""/>
        <dsp:cNvSpPr/>
      </dsp:nvSpPr>
      <dsp:spPr>
        <a:xfrm>
          <a:off x="2488564" y="1573314"/>
          <a:ext cx="606918" cy="248992"/>
        </a:xfrm>
        <a:custGeom>
          <a:avLst/>
          <a:gdLst/>
          <a:ahLst/>
          <a:cxnLst/>
          <a:rect l="0" t="0" r="0" b="0"/>
          <a:pathLst>
            <a:path>
              <a:moveTo>
                <a:pt x="859533" y="0"/>
              </a:moveTo>
              <a:lnTo>
                <a:pt x="859533" y="176314"/>
              </a:lnTo>
              <a:lnTo>
                <a:pt x="0" y="176314"/>
              </a:lnTo>
              <a:lnTo>
                <a:pt x="0" y="352629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38DCD5-66FE-4946-AB35-894289DC69CA}">
      <dsp:nvSpPr>
        <dsp:cNvPr id="0" name=""/>
        <dsp:cNvSpPr/>
      </dsp:nvSpPr>
      <dsp:spPr>
        <a:xfrm>
          <a:off x="2021703" y="1822307"/>
          <a:ext cx="933721" cy="622480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100" b="1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Plant 1</a:t>
          </a:r>
        </a:p>
      </dsp:txBody>
      <dsp:txXfrm>
        <a:off x="2039935" y="1840539"/>
        <a:ext cx="897257" cy="586016"/>
      </dsp:txXfrm>
    </dsp:sp>
    <dsp:sp modelId="{E0424EB8-7F0E-4C78-9A16-C6BA66E51D45}">
      <dsp:nvSpPr>
        <dsp:cNvPr id="0" name=""/>
        <dsp:cNvSpPr/>
      </dsp:nvSpPr>
      <dsp:spPr>
        <a:xfrm>
          <a:off x="3095482" y="1573314"/>
          <a:ext cx="606918" cy="2489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314"/>
              </a:lnTo>
              <a:lnTo>
                <a:pt x="859533" y="176314"/>
              </a:lnTo>
              <a:lnTo>
                <a:pt x="859533" y="352629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3A73D8-8066-4CE5-B749-97AC4BD2A1CD}">
      <dsp:nvSpPr>
        <dsp:cNvPr id="0" name=""/>
        <dsp:cNvSpPr/>
      </dsp:nvSpPr>
      <dsp:spPr>
        <a:xfrm>
          <a:off x="3235541" y="1822307"/>
          <a:ext cx="933721" cy="622480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100" b="1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Plant</a:t>
          </a:r>
          <a:r>
            <a:rPr lang="en-AU" sz="600" b="1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AU" sz="1100" b="1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2</a:t>
          </a:r>
        </a:p>
      </dsp:txBody>
      <dsp:txXfrm>
        <a:off x="3253773" y="1840539"/>
        <a:ext cx="897257" cy="586016"/>
      </dsp:txXfrm>
    </dsp:sp>
    <dsp:sp modelId="{2AE37B20-CB45-4E05-9751-96CDDBD3B272}">
      <dsp:nvSpPr>
        <dsp:cNvPr id="0" name=""/>
        <dsp:cNvSpPr/>
      </dsp:nvSpPr>
      <dsp:spPr>
        <a:xfrm>
          <a:off x="4309320" y="701841"/>
          <a:ext cx="1213837" cy="2489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314"/>
              </a:lnTo>
              <a:lnTo>
                <a:pt x="1719067" y="176314"/>
              </a:lnTo>
              <a:lnTo>
                <a:pt x="1719067" y="352629"/>
              </a:lnTo>
            </a:path>
          </a:pathLst>
        </a:custGeom>
        <a:noFill/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EA1497-BCCC-48FD-92EC-3B71436AB336}">
      <dsp:nvSpPr>
        <dsp:cNvPr id="0" name=""/>
        <dsp:cNvSpPr/>
      </dsp:nvSpPr>
      <dsp:spPr>
        <a:xfrm>
          <a:off x="5056297" y="950834"/>
          <a:ext cx="933721" cy="622480"/>
        </a:xfrm>
        <a:prstGeom prst="roundRect">
          <a:avLst>
            <a:gd name="adj" fmla="val 10000"/>
          </a:avLst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050" b="1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Enterprise 2 (Agriculture, Chemicals)</a:t>
          </a:r>
        </a:p>
      </dsp:txBody>
      <dsp:txXfrm>
        <a:off x="5074529" y="969066"/>
        <a:ext cx="897257" cy="586016"/>
      </dsp:txXfrm>
    </dsp:sp>
    <dsp:sp modelId="{D58FEE2C-626C-4606-BD8F-49059C84FF33}">
      <dsp:nvSpPr>
        <dsp:cNvPr id="0" name=""/>
        <dsp:cNvSpPr/>
      </dsp:nvSpPr>
      <dsp:spPr>
        <a:xfrm>
          <a:off x="4916239" y="1573314"/>
          <a:ext cx="606918" cy="248992"/>
        </a:xfrm>
        <a:custGeom>
          <a:avLst/>
          <a:gdLst/>
          <a:ahLst/>
          <a:cxnLst/>
          <a:rect l="0" t="0" r="0" b="0"/>
          <a:pathLst>
            <a:path>
              <a:moveTo>
                <a:pt x="859533" y="0"/>
              </a:moveTo>
              <a:lnTo>
                <a:pt x="859533" y="176314"/>
              </a:lnTo>
              <a:lnTo>
                <a:pt x="0" y="176314"/>
              </a:lnTo>
              <a:lnTo>
                <a:pt x="0" y="352629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C76146-F926-4473-82F2-AF3434B2717F}">
      <dsp:nvSpPr>
        <dsp:cNvPr id="0" name=""/>
        <dsp:cNvSpPr/>
      </dsp:nvSpPr>
      <dsp:spPr>
        <a:xfrm>
          <a:off x="4449378" y="1822307"/>
          <a:ext cx="933721" cy="622480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100" b="1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Facility 1</a:t>
          </a:r>
        </a:p>
      </dsp:txBody>
      <dsp:txXfrm>
        <a:off x="4467610" y="1840539"/>
        <a:ext cx="897257" cy="586016"/>
      </dsp:txXfrm>
    </dsp:sp>
    <dsp:sp modelId="{85B06E01-4A34-449F-96C8-491A2B2FC3E8}">
      <dsp:nvSpPr>
        <dsp:cNvPr id="0" name=""/>
        <dsp:cNvSpPr/>
      </dsp:nvSpPr>
      <dsp:spPr>
        <a:xfrm>
          <a:off x="5523157" y="1573314"/>
          <a:ext cx="606918" cy="2489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314"/>
              </a:lnTo>
              <a:lnTo>
                <a:pt x="859533" y="176314"/>
              </a:lnTo>
              <a:lnTo>
                <a:pt x="859533" y="352629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5FBB11-1CDD-4022-87AA-D6C7CFF807E3}">
      <dsp:nvSpPr>
        <dsp:cNvPr id="0" name=""/>
        <dsp:cNvSpPr/>
      </dsp:nvSpPr>
      <dsp:spPr>
        <a:xfrm>
          <a:off x="5663215" y="1822307"/>
          <a:ext cx="933721" cy="622480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100" b="1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Facility 2</a:t>
          </a:r>
        </a:p>
      </dsp:txBody>
      <dsp:txXfrm>
        <a:off x="5681447" y="1840539"/>
        <a:ext cx="897257" cy="5860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PhasedProcess">
  <dgm:title val=""/>
  <dgm:desc val=""/>
  <dgm:catLst>
    <dgm:cat type="process" pri="1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clrData>
  <dgm:layoutNode name="Name0">
    <dgm:varLst>
      <dgm:chMax val="3"/>
      <dgm:chPref val="3"/>
      <dgm:bulletEnabled val="1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gte" val="3">
        <dgm:alg type="composite">
          <dgm:param type="ar" val="2.8316"/>
        </dgm:alg>
        <dgm:choose name="Name3">
          <dgm:if name="Name4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567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rightChild" refType="w" fact="0.713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parentText1" refType="w" fact="0.0621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6845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if>
          <dgm:else name="Name5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72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rightChild" refType="w" fact="0.09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parentText1" refType="w" fact="0.7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062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else>
        </dgm:choose>
      </dgm:if>
      <dgm:if name="Name6" axis="ch" ptType="node" func="cnt" op="gte" val="2">
        <dgm:alg type="composite">
          <dgm:param type="ar" val="1.8986"/>
        </dgm:alg>
        <dgm:choose name="Name7">
          <dgm:if name="Name8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941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5782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1" refType="w" fact="0.0926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  <dgm:constr type="l" for="ch" forName="parentText2" refType="w" fact="0.5655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</dgm:constrLst>
          </dgm:if>
          <dgm:else name="Name9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592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0941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2" refType="w" fact="0.0926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  <dgm:constr type="l" for="ch" forName="parentText1" refType="w" fact="0.5655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</dgm:constrLst>
          </dgm:else>
        </dgm:choose>
      </dgm:if>
      <dgm:else name="Name10">
        <dgm:alg type="composite">
          <dgm:param type="ar" val="0.8036"/>
        </dgm:alg>
        <dgm:constrLst>
          <dgm:constr type="primFontSz" for="des" forName="parentText1" val="65"/>
          <dgm:constr type="primFontSz" for="des" forName="childText1_1" val="65"/>
          <dgm:constr type="primFontSz" for="des" forName="childText1_1" refType="primFontSz" refFor="des" refForName="parentText1" op="lte"/>
          <dgm:constr type="primFontSz" for="des" forName="childText1_2" refType="primFontSz" refFor="des" refForName="parentText1" op="lte"/>
          <dgm:constr type="primFontSz" for="des" forName="childText1_3" refType="primFontSz" refFor="des" refForName="parentText1" op="lte"/>
          <dgm:constr type="primFontSz" for="des" forName="childText1_4" refType="primFontSz" refFor="des" refForName="parentText1" op="lte"/>
          <dgm:constr type="primFontSz" for="des" forName="childText1_1" refType="primFontSz" refFor="des" refForName="parentText2" op="lte"/>
          <dgm:constr type="primFontSz" for="des" forName="childText1_2" refType="primFontSz" refFor="des" refForName="parentText2" op="lte"/>
          <dgm:constr type="primFontSz" for="des" forName="childText1_3" refType="primFontSz" refFor="des" refForName="parentText2" op="lte"/>
          <dgm:constr type="primFontSz" for="des" forName="childText1_4" refType="primFontSz" refFor="des" refForName="parentText2" op="lte"/>
          <dgm:constr type="primFontSz" for="des" forName="childText1_1" refType="primFontSz" refFor="des" refForName="parentText3" op="lte"/>
          <dgm:constr type="primFontSz" for="des" forName="childText1_2" refType="primFontSz" refFor="des" refForName="parentText3" op="lte"/>
          <dgm:constr type="primFontSz" for="des" forName="childText1_3" refType="primFontSz" refFor="des" refForName="parentText3" op="lte"/>
          <dgm:constr type="primFontSz" for="des" forName="childText1_4" refType="primFontSz" refFor="des" refForName="parentText3" op="lte"/>
          <dgm:constr type="primFontSz" for="des" forName="childText1_2" refType="primFontSz" refFor="des" refForName="childText1_1" op="equ"/>
          <dgm:constr type="primFontSz" for="des" forName="childText1_3" refType="primFontSz" refFor="des" refForName="childText1_1" op="equ"/>
          <dgm:constr type="primFontSz" for="des" forName="childText1_4" refType="primFontSz" refFor="des" refForName="childText1_1" op="equ"/>
          <dgm:constr type="l" for="ch" forName="leftComposite" refType="w" fact="0"/>
          <dgm:constr type="t" for="ch" forName="leftComposite" refType="h" fact="0.1159"/>
          <dgm:constr type="w" for="ch" forName="leftComposite" refType="w"/>
          <dgm:constr type="h" for="ch" forName="leftComposite" refType="h" fact="0.6953"/>
          <dgm:constr type="l" for="ch" forName="parentText1" refType="w" fact="0"/>
          <dgm:constr type="t" for="ch" forName="parentText1" refType="h" fact="0.8128"/>
          <dgm:constr type="w" for="ch" forName="parentText1" refType="w"/>
          <dgm:constr type="h" for="ch" forName="parentText1" refType="h" fact="0.1872"/>
        </dgm:constrLst>
      </dgm:else>
    </dgm:choose>
    <dgm:choose name="Name11">
      <dgm:if name="Name12" axis="ch" ptType="node" func="cnt" op="gte" val="1">
        <dgm:choose name="Name13">
          <dgm:if name="Name14" axis="ch" ptType="node" func="cnt" op="gte" val="2">
            <dgm:layoutNode name="arc1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3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2" styleLbl="revTx">
              <dgm:varLst>
                <dgm:chMax val="4"/>
                <dgm:chPref val="3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5"/>
        </dgm:choose>
        <dgm:choose name="Name16">
          <dgm:if name="Name17" axis="ch" ptType="node" func="cnt" op="gte" val="3">
            <dgm:layoutNode name="arc2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4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3" styleLbl="revTx">
              <dgm:varLst>
                <dgm:chMax val="1"/>
                <dgm:chPref val="1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3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8"/>
        </dgm:choose>
      </dgm:if>
      <dgm:else name="Name19"/>
    </dgm:choose>
    <dgm:layoutNode name="middleComposite">
      <dgm:choose name="Name20">
        <dgm:if name="Name21" axis="ch ch" ptType="node node" st="2 1" cnt="1 0" func="cnt" op="lte" val="1">
          <dgm:alg type="composite">
            <dgm:param type="ar" val="1"/>
          </dgm:alg>
        </dgm:if>
        <dgm:if name="Name22" axis="ch ch" ptType="node node" st="2 1" cnt="1 0" func="cnt" op="equ" val="2">
          <dgm:alg type="composite">
            <dgm:param type="ar" val="1.792"/>
          </dgm:alg>
        </dgm:if>
        <dgm:if name="Name23" axis="ch ch" ptType="node node" st="2 1" cnt="1 0" func="cnt" op="equ" val="3">
          <dgm:alg type="composite">
            <dgm:param type="ar" val="1"/>
          </dgm:alg>
        </dgm:if>
        <dgm:else name="Name24">
          <dgm:alg type="composite">
            <dgm:param type="ar" val="1"/>
          </dgm:alg>
        </dgm:else>
      </dgm:choose>
      <dgm:shape xmlns:r="http://schemas.openxmlformats.org/officeDocument/2006/relationships" r:blip="">
        <dgm:adjLst/>
      </dgm:shape>
      <dgm:presOf/>
      <dgm:choose name="Name25">
        <dgm:if name="Name26" axis="ch ch" ptType="node node" st="2 1" cnt="1 0" func="cnt" op="lte" val="1">
          <dgm:constrLst>
            <dgm:constr type="ctrX" for="ch" forName="circ1" refType="w" fact="0.5"/>
            <dgm:constr type="ctrY" for="ch" forName="circ1" refType="h" fact="0.5"/>
            <dgm:constr type="w" for="ch" forName="circ1" refType="w"/>
            <dgm:constr type="h" for="ch" forName="circ1" refType="h"/>
            <dgm:constr type="l" for="ch" forName="circ1Tx" refType="w" fact="0.2"/>
            <dgm:constr type="t" for="ch" forName="circ1Tx" refType="h" fact="0.1"/>
            <dgm:constr type="w" for="ch" forName="circ1Tx" refType="w" fact="0.6"/>
            <dgm:constr type="h" for="ch" forName="circ1Tx" refType="h" fact="0.8"/>
          </dgm:constrLst>
        </dgm:if>
        <dgm:if name="Name27" axis="ch ch" ptType="node node" st="2 1" cnt="1 0" func="cnt" op="equ" val="2">
          <dgm:constrLst>
            <dgm:constr type="ctrX" for="ch" forName="circ1" refType="w" fact="0.3"/>
            <dgm:constr type="ctrY" for="ch" forName="circ1" refType="h" fact="0.5"/>
            <dgm:constr type="w" for="ch" forName="circ1" refType="w" fact="0.555"/>
            <dgm:constr type="h" for="ch" forName="circ1" refType="h" fact="0.99456"/>
            <dgm:constr type="l" for="ch" forName="circ1Tx" refType="w" fact="0.1"/>
            <dgm:constr type="t" for="ch" forName="circ1Tx" refType="h" fact="0.12"/>
            <dgm:constr type="w" for="ch" forName="circ1Tx" refType="w" fact="0.32"/>
            <dgm:constr type="h" for="ch" forName="circ1Tx" refType="h" fact="0.76"/>
            <dgm:constr type="ctrX" for="ch" forName="circ2" refType="w" fact="0.7"/>
            <dgm:constr type="ctrY" for="ch" forName="circ2" refType="h" fact="0.5"/>
            <dgm:constr type="w" for="ch" forName="circ2" refType="w" fact="0.555"/>
            <dgm:constr type="h" for="ch" forName="circ2" refType="h" fact="0.99456"/>
            <dgm:constr type="l" for="ch" forName="circ2Tx" refType="w" fact="0.58"/>
            <dgm:constr type="t" for="ch" forName="circ2Tx" refType="h" fact="0.12"/>
            <dgm:constr type="w" for="ch" forName="circ2Tx" refType="w" fact="0.32"/>
            <dgm:constr type="h" for="ch" forName="circ2Tx" refType="h" fact="0.76"/>
          </dgm:constrLst>
        </dgm:if>
        <dgm:if name="Name28" axis="ch ch" ptType="node node" st="2 1" cnt="1 0" func="cnt" op="equ" val="3">
          <dgm:constrLst>
            <dgm:constr type="ctrX" for="ch" forName="circ1" refType="w" fact="0.5"/>
            <dgm:constr type="ctrY" for="ch" forName="circ1" refType="w" fact="0.25"/>
            <dgm:constr type="w" for="ch" forName="circ1" refType="w" fact="0.6"/>
            <dgm:constr type="h" for="ch" forName="circ1" refType="h" fact="0.6"/>
            <dgm:constr type="l" for="ch" forName="circ1Tx" refType="w" fact="0.28"/>
            <dgm:constr type="t" for="ch" forName="circ1Tx" refType="h" fact="0.055"/>
            <dgm:constr type="w" for="ch" forName="circ1Tx" refType="w" fact="0.44"/>
            <dgm:constr type="h" for="ch" forName="circ1Tx" refType="h" fact="0.27"/>
            <dgm:constr type="ctrX" for="ch" forName="circ2" refType="w" fact="0.7165"/>
            <dgm:constr type="ctrY" for="ch" forName="circ2" refType="w" fact="0.625"/>
            <dgm:constr type="w" for="ch" forName="circ2" refType="w" fact="0.6"/>
            <dgm:constr type="h" for="ch" forName="circ2" refType="h" fact="0.6"/>
            <dgm:constr type="l" for="ch" forName="circ2Tx" refType="w" fact="0.6"/>
            <dgm:constr type="t" for="ch" forName="circ2Tx" refType="h" fact="0.48"/>
            <dgm:constr type="w" for="ch" forName="circ2Tx" refType="w" fact="0.36"/>
            <dgm:constr type="h" for="ch" forName="circ2Tx" refType="h" fact="0.33"/>
            <dgm:constr type="ctrX" for="ch" forName="circ3" refType="w" fact="0.2835"/>
            <dgm:constr type="ctrY" for="ch" forName="circ3" refType="w" fact="0.625"/>
            <dgm:constr type="w" for="ch" forName="circ3" refType="w" fact="0.6"/>
            <dgm:constr type="h" for="ch" forName="circ3" refType="h" fact="0.6"/>
            <dgm:constr type="l" for="ch" forName="circ3Tx" refType="w" fact="0.04"/>
            <dgm:constr type="t" for="ch" forName="circ3Tx" refType="h" fact="0.48"/>
            <dgm:constr type="w" for="ch" forName="circ3Tx" refType="w" fact="0.36"/>
            <dgm:constr type="h" for="ch" forName="circ3Tx" refType="h" fact="0.33"/>
          </dgm:constrLst>
        </dgm:if>
        <dgm:else name="Name29">
          <dgm:constrLst>
            <dgm:constr type="ctrX" for="ch" forName="circ1" refType="w" fact="0.5"/>
            <dgm:constr type="ctrY" for="ch" forName="circ1" refType="w" fact="0.27"/>
            <dgm:constr type="w" for="ch" forName="circ1" refType="w" fact="0.52"/>
            <dgm:constr type="h" for="ch" forName="circ1" refType="h" fact="0.52"/>
            <dgm:constr type="l" for="ch" forName="circ1Tx" refType="w" fact="0.3"/>
            <dgm:constr type="t" for="ch" forName="circ1Tx" refType="h" fact="0.08"/>
            <dgm:constr type="w" for="ch" forName="circ1Tx" refType="w" fact="0.4"/>
            <dgm:constr type="h" for="ch" forName="circ1Tx" refType="h" fact="0.165"/>
            <dgm:constr type="ctrX" for="ch" forName="circ2" refType="w" fact="0.73"/>
            <dgm:constr type="ctrY" for="ch" forName="circ2" refType="w" fact="0.5"/>
            <dgm:constr type="w" for="ch" forName="circ2" refType="w" fact="0.52"/>
            <dgm:constr type="h" for="ch" forName="circ2" refType="h" fact="0.52"/>
            <dgm:constr type="r" for="ch" forName="circ2Tx" refType="w" fact="0.95"/>
            <dgm:constr type="t" for="ch" forName="circ2Tx" refType="h" fact="0.3"/>
            <dgm:constr type="w" for="ch" forName="circ2Tx" refType="w" fact="0.2"/>
            <dgm:constr type="h" for="ch" forName="circ2Tx" refType="h" fact="0.4"/>
            <dgm:constr type="ctrX" for="ch" forName="circ3" refType="w" fact="0.5"/>
            <dgm:constr type="ctrY" for="ch" forName="circ3" refType="w" fact="0.73"/>
            <dgm:constr type="w" for="ch" forName="circ3" refType="w" fact="0.52"/>
            <dgm:constr type="h" for="ch" forName="circ3" refType="h" fact="0.52"/>
            <dgm:constr type="l" for="ch" forName="circ3Tx" refType="w" fact="0.3"/>
            <dgm:constr type="b" for="ch" forName="circ3Tx" refType="h" fact="0.92"/>
            <dgm:constr type="w" for="ch" forName="circ3Tx" refType="w" fact="0.4"/>
            <dgm:constr type="h" for="ch" forName="circ3Tx" refType="h" fact="0.165"/>
            <dgm:constr type="ctrX" for="ch" forName="circ4" refType="w" fact="0.27"/>
            <dgm:constr type="ctrY" for="ch" forName="circ4" refType="h" fact="0.5"/>
            <dgm:constr type="w" for="ch" forName="circ4" refType="w" fact="0.52"/>
            <dgm:constr type="h" for="ch" forName="circ4" refType="h" fact="0.52"/>
            <dgm:constr type="l" for="ch" forName="circ4Tx" refType="w" fact="0.05"/>
            <dgm:constr type="t" for="ch" forName="circ4Tx" refType="h" fact="0.3"/>
            <dgm:constr type="w" for="ch" forName="circ4Tx" refType="w" fact="0.2"/>
            <dgm:constr type="h" for="ch" forName="circ4Tx" refType="h" fact="0.4"/>
          </dgm:constrLst>
        </dgm:else>
      </dgm:choose>
      <dgm:ruleLst/>
      <dgm:forEach name="Name30" axis="ch ch" ptType="node node" st="2 1" cnt="1 1">
        <dgm:layoutNode name="circ1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1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1" axis="ch ch" ptType="node node" st="2 2" cnt="1 1">
        <dgm:layoutNode name="circ2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2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2" axis="ch ch" ptType="node node" st="2 3" cnt="1 1">
        <dgm:layoutNode name="circ3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3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3" axis="ch ch" ptType="node node" st="2 4" cnt="1 1">
        <dgm:layoutNode name="circ4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4Tx" styleLbl="revTx">
          <dgm:varLst>
            <dgm:chMax val="0"/>
            <dgm:chPref val="0"/>
            <dgm:bulletEnabled val="1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</dgm:layoutNode>
    <dgm:layoutNode name="leftComposite">
      <dgm:choose name="Name34">
        <dgm:if name="Name35" axis="ch ch" ptType="node node" st="1 1" cnt="1 0" func="cnt" op="lte" val="1">
          <dgm:alg type="composite">
            <dgm:param type="ar" val="1.3085"/>
          </dgm:alg>
          <dgm:constrLst>
            <dgm:constr type="l" for="ch" forName="childText1_1" refType="w" fact="0.2124"/>
            <dgm:constr type="t" for="ch" forName="childText1_1" refType="h" fact="0"/>
            <dgm:constr type="w" for="ch" forName="childText1_1" refType="w" fact="0.5759"/>
            <dgm:constr type="h" for="ch" forName="childText1_1" refType="h" fact="0.7535"/>
            <dgm:constr type="l" for="ch" forName="ellipse1" refType="w" fact="0"/>
            <dgm:constr type="t" for="ch" forName="ellipse1" refType="h" fact="0.63"/>
            <dgm:constr type="w" for="ch" forName="ellipse1" refType="w" fact="0.2828"/>
            <dgm:constr type="h" for="ch" forName="ellipse1" refType="h" fact="0.37"/>
            <dgm:constr type="l" for="ch" forName="ellipse2" refType="w" fact="0.82"/>
            <dgm:constr type="t" for="ch" forName="ellipse2" refType="h" fact="0.17"/>
            <dgm:constr type="w" for="ch" forName="ellipse2" refType="w" fact="0.1645"/>
            <dgm:constr type="h" for="ch" forName="ellipse2" refType="h" fact="0.2153"/>
          </dgm:constrLst>
        </dgm:if>
        <dgm:if name="Name36" axis="ch ch" ptType="node node" st="1 1" cnt="1 0" func="cnt" op="equ" val="2">
          <dgm:alg type="composite">
            <dgm:param type="ar" val="0.8917"/>
          </dgm:alg>
          <dgm:constrLst>
            <dgm:constr type="l" for="ch" forName="childText1_1" refType="w" fact="0.1864"/>
            <dgm:constr type="t" for="ch" forName="childText1_1" refType="h" fact="0"/>
            <dgm:constr type="w" for="ch" forName="childText1_1" refType="w" fact="0.5055"/>
            <dgm:constr type="h" for="ch" forName="childText1_1" refType="h" fact="0.4507"/>
            <dgm:constr type="l" for="ch" forName="childText1_2" refType="w" fact="0.4945"/>
            <dgm:constr type="t" for="ch" forName="childText1_2" refType="h" fact="0.3929"/>
            <dgm:constr type="w" for="ch" forName="childText1_2" refType="w" fact="0.5055"/>
            <dgm:constr type="h" for="ch" forName="childText1_2" refType="h" fact="0.4507"/>
            <dgm:constr type="l" for="ch" forName="ellipse1" refType="w" fact="0"/>
            <dgm:constr type="t" for="ch" forName="ellipse1" refType="h" fact="0.3768"/>
            <dgm:constr type="w" for="ch" forName="ellipse1" refType="w" fact="0.2482"/>
            <dgm:constr type="h" for="ch" forName="ellipse1" refType="h" fact="0.2213"/>
            <dgm:constr type="l" for="ch" forName="ellipse3" refType="w" fact="0.5474"/>
            <dgm:constr type="t" for="ch" forName="ellipse3" refType="h" fact="0.8712"/>
            <dgm:constr type="w" for="ch" forName="ellipse3" refType="w" fact="0.1444"/>
            <dgm:constr type="h" for="ch" forName="ellipse3" refType="h" fact="0.1288"/>
            <dgm:constr type="l" for="ch" forName="ellipse2" refType="w" fact="0.7333"/>
            <dgm:constr type="t" for="ch" forName="ellipse2" refType="h" fact="0.0887"/>
            <dgm:constr type="w" for="ch" forName="ellipse2" refType="w" fact="0.1444"/>
            <dgm:constr type="h" for="ch" forName="ellipse2" refType="h" fact="0.1288"/>
          </dgm:constrLst>
        </dgm:if>
        <dgm:if name="Name37" axis="ch ch" ptType="node node" st="1 1" cnt="1 0" func="cnt" op="equ" val="3">
          <dgm:alg type="composite">
            <dgm:param type="ar" val="1.0811"/>
          </dgm:alg>
          <dgm:constrLst>
            <dgm:constr type="l" for="ch" forName="childText1_3" refType="w" fact="0.1649"/>
            <dgm:constr type="t" for="ch" forName="childText1_3" refType="h" fact="0.5389"/>
            <dgm:constr type="w" for="ch" forName="childText1_3" refType="w" fact="0.4265"/>
            <dgm:constr type="h" for="ch" forName="childText1_3" refType="h" fact="0.4611"/>
            <dgm:constr type="l" for="ch" forName="childText1_1" refType="w" fact="0.1573"/>
            <dgm:constr type="t" for="ch" forName="childText1_1" refType="h" fact="0"/>
            <dgm:constr type="w" for="ch" forName="childText1_1" refType="w" fact="0.4265"/>
            <dgm:constr type="h" for="ch" forName="childText1_1" refType="h" fact="0.4611"/>
            <dgm:constr type="l" for="ch" forName="childText1_2" refType="w" fact="0.5735"/>
            <dgm:constr type="t" for="ch" forName="childText1_2" refType="h" fact="0.2754"/>
            <dgm:constr type="w" for="ch" forName="childText1_2" refType="w" fact="0.4265"/>
            <dgm:constr type="h" for="ch" forName="childText1_2" refType="h" fact="0.4611"/>
            <dgm:constr type="l" for="ch" forName="ellipse1" refType="w" fact="0"/>
            <dgm:constr type="t" for="ch" forName="ellipse1" refType="h" fact="0.3855"/>
            <dgm:constr type="w" for="ch" forName="ellipse1" refType="w" fact="0.2095"/>
            <dgm:constr type="h" for="ch" forName="ellipse1" refType="h" fact="0.2264"/>
            <dgm:constr type="l" for="ch" forName="ellipse3" refType="w" fact="0.6181"/>
            <dgm:constr type="t" for="ch" forName="ellipse3" refType="h" fact="0.7647"/>
            <dgm:constr type="w" for="ch" forName="ellipse3" refType="w" fact="0.1219"/>
            <dgm:constr type="h" for="ch" forName="ellipse3" refType="h" fact="0.1317"/>
            <dgm:constr type="l" for="ch" forName="ellipse2" refType="w" fact="0.6188"/>
            <dgm:constr type="t" for="ch" forName="ellipse2" refType="h" fact="0.0907"/>
            <dgm:constr type="w" for="ch" forName="ellipse2" refType="w" fact="0.1219"/>
            <dgm:constr type="h" for="ch" forName="ellipse2" refType="h" fact="0.1317"/>
          </dgm:constrLst>
        </dgm:if>
        <dgm:else name="Name38">
          <dgm:alg type="composite">
            <dgm:param type="ar" val="0.9472"/>
          </dgm:alg>
          <dgm:constrLst>
            <dgm:constr type="l" for="ch" forName="childText1_3" refType="w" fact="0"/>
            <dgm:constr type="t" for="ch" forName="childText1_3" refType="h" fact="0.6035"/>
            <dgm:constr type="w" for="ch" forName="childText1_3" refType="w" fact="0.4186"/>
            <dgm:constr type="h" for="ch" forName="childText1_3" refType="h" fact="0.3965"/>
            <dgm:constr type="l" for="ch" forName="childText1_1" refType="w" fact="0.0981"/>
            <dgm:constr type="t" for="ch" forName="childText1_1" refType="h" fact="0"/>
            <dgm:constr type="w" for="ch" forName="childText1_1" refType="w" fact="0.4186"/>
            <dgm:constr type="h" for="ch" forName="childText1_1" refType="h" fact="0.3965"/>
            <dgm:constr type="l" for="ch" forName="childText1_2" refType="w" fact="0.5385"/>
            <dgm:constr type="t" for="ch" forName="childText1_2" refType="h" fact="0.1304"/>
            <dgm:constr type="w" for="ch" forName="childText1_2" refType="w" fact="0.4186"/>
            <dgm:constr type="h" for="ch" forName="childText1_2" refType="h" fact="0.3965"/>
            <dgm:constr type="l" for="ch" forName="ellipse4" refType="w" fact="0.3222"/>
            <dgm:constr type="t" for="ch" forName="ellipse4" refType="h" fact="0.4232"/>
            <dgm:constr type="w" for="ch" forName="ellipse4" refType="w" fact="0.2056"/>
            <dgm:constr type="h" for="ch" forName="ellipse4" refType="h" fact="0.1947"/>
            <dgm:constr type="l" for="ch" forName="ellipse1" refType="w" fact="0.1489"/>
            <dgm:constr type="t" for="ch" forName="ellipse1" refType="h" fact="0.4502"/>
            <dgm:constr type="w" for="ch" forName="ellipse1" refType="w" fact="0.1196"/>
            <dgm:constr type="h" for="ch" forName="ellipse1" refType="h" fact="0.1133"/>
            <dgm:constr type="l" for="ch" forName="ellipse2" refType="w" fact="0.5384"/>
            <dgm:constr type="t" for="ch" forName="ellipse2" refType="h" fact="0.0124"/>
            <dgm:constr type="w" for="ch" forName="ellipse2" refType="w" fact="0.1196"/>
            <dgm:constr type="h" for="ch" forName="ellipse2" refType="h" fact="0.1133"/>
            <dgm:constr type="l" for="ch" forName="childText1_4" refType="w" fact="0.4625"/>
            <dgm:constr type="t" for="ch" forName="childText1_4" refType="h" fact="0.5719"/>
            <dgm:constr type="w" for="ch" forName="childText1_4" refType="w" fact="0.4186"/>
            <dgm:constr type="h" for="ch" forName="childText1_4" refType="h" fact="0.3965"/>
            <dgm:constr type="l" for="ch" forName="ellipse3" refType="w" fact="0.8804"/>
            <dgm:constr type="t" for="ch" forName="ellipse3" refType="h" fact="0.5329"/>
            <dgm:constr type="w" for="ch" forName="ellipse3" refType="w" fact="0.1196"/>
            <dgm:constr type="h" for="ch" forName="ellipse3" refType="h" fact="0.1133"/>
            <dgm:constr type="l" for="ch" forName="ellipse5" refType="w" fact="0.0146"/>
            <dgm:constr type="t" for="ch" forName="ellipse5" refType="h" fact="0.5228"/>
            <dgm:constr type="w" for="ch" forName="ellipse5" refType="w" fact="0.0899"/>
            <dgm:constr type="h" for="ch" forName="ellipse5" refType="h" fact="0.0851"/>
          </dgm:constrLst>
        </dgm:else>
      </dgm:choose>
      <dgm:forEach name="Name39" axis="ch ch" ptType="node node" st="1 1" cnt="1 1">
        <dgm:layoutNode name="childText1_1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1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2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0" axis="ch ch" ptType="node node" st="1 2" cnt="1 1">
        <dgm:layoutNode name="childText1_2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3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1" axis="ch ch" ptType="node node" st="1 3" cnt="1 1">
        <dgm:layoutNode name="childText1_3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forEach>
      <dgm:forEach name="Name42" axis="ch ch" ptType="node node" st="1 4" cnt="1 1">
        <dgm:layoutNode name="childText1_4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4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5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layoutNode>
    <dgm:choose name="Name43">
      <dgm:if name="Name44" axis="ch ch" ptType="node node" st="3 1" cnt="1 0" func="cnt" op="gte" val="1">
        <dgm:layoutNode name="rightChild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ch des" ptType="node node" st="3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45"/>
    </dgm:choose>
    <dgm:layoutNode name="parentText1" styleLbl="revTx">
      <dgm:varLst>
        <dgm:chMax val="4"/>
        <dgm:chPref val="3"/>
        <dgm:bulletEnabled val="1"/>
      </dgm:varLst>
      <dgm:alg type="tx"/>
      <dgm:shape xmlns:r="http://schemas.openxmlformats.org/officeDocument/2006/relationships" type="rect" r:blip="">
        <dgm:adjLst/>
      </dgm:shape>
      <dgm:presOf axis="ch self" ptType="node node" st="1 1" cnt="1 0"/>
      <dgm:constrLst>
        <dgm:constr type="lMarg" refType="primFontSz" fact="0.3"/>
        <dgm:constr type="rMarg" refType="primFontSz" fact="0.3"/>
        <dgm:constr type="tMarg" refType="primFontSz" fact="0.3"/>
        <dgm:constr type="bMarg" refType="primFontSz" fact="0.3"/>
      </dgm:constrLst>
      <dgm:ruleLst>
        <dgm:rule type="primFontSz" val="5" fact="NaN" max="NaN"/>
      </dgm:ruleLst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65" tIns="48683" rIns="97365" bIns="48683" numCol="1" anchor="t" anchorCtr="0" compatLnSpc="1">
            <a:prstTxWarp prst="textNoShape">
              <a:avLst/>
            </a:prstTxWarp>
          </a:bodyPr>
          <a:lstStyle>
            <a:lvl1pPr algn="l" defTabSz="973138" eaLnBrk="0" hangingPunct="0">
              <a:defRPr sz="13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65" tIns="48683" rIns="97365" bIns="48683" numCol="1" anchor="t" anchorCtr="0" compatLnSpc="1">
            <a:prstTxWarp prst="textNoShape">
              <a:avLst/>
            </a:prstTxWarp>
          </a:bodyPr>
          <a:lstStyle>
            <a:lvl1pPr algn="r" defTabSz="973138" eaLnBrk="0" hangingPunct="0">
              <a:defRPr sz="13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65" tIns="48683" rIns="97365" bIns="48683" numCol="1" anchor="b" anchorCtr="0" compatLnSpc="1">
            <a:prstTxWarp prst="textNoShape">
              <a:avLst/>
            </a:prstTxWarp>
          </a:bodyPr>
          <a:lstStyle>
            <a:lvl1pPr algn="l" defTabSz="973138" eaLnBrk="0" hangingPunct="0">
              <a:defRPr sz="13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65" tIns="48683" rIns="97365" bIns="48683" numCol="1" anchor="b" anchorCtr="0" compatLnSpc="1">
            <a:prstTxWarp prst="textNoShape">
              <a:avLst/>
            </a:prstTxWarp>
          </a:bodyPr>
          <a:lstStyle>
            <a:lvl1pPr algn="r" defTabSz="973138" eaLnBrk="0" hangingPunct="0">
              <a:defRPr sz="1300" b="0">
                <a:cs typeface="+mn-cs"/>
              </a:defRPr>
            </a:lvl1pPr>
          </a:lstStyle>
          <a:p>
            <a:pPr>
              <a:defRPr/>
            </a:pPr>
            <a:fld id="{7C6E192A-9DE3-46FF-9308-8E7090D78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825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65" tIns="48683" rIns="97365" bIns="48683" numCol="1" anchor="t" anchorCtr="0" compatLnSpc="1">
            <a:prstTxWarp prst="textNoShape">
              <a:avLst/>
            </a:prstTxWarp>
          </a:bodyPr>
          <a:lstStyle>
            <a:lvl1pPr algn="l" defTabSz="973138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65" tIns="48683" rIns="97365" bIns="48683" numCol="1" anchor="t" anchorCtr="0" compatLnSpc="1">
            <a:prstTxWarp prst="textNoShape">
              <a:avLst/>
            </a:prstTxWarp>
          </a:bodyPr>
          <a:lstStyle>
            <a:lvl1pPr algn="r" defTabSz="973138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19138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65" tIns="48683" rIns="97365" bIns="486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65" tIns="48683" rIns="97365" bIns="48683" numCol="1" anchor="b" anchorCtr="0" compatLnSpc="1">
            <a:prstTxWarp prst="textNoShape">
              <a:avLst/>
            </a:prstTxWarp>
          </a:bodyPr>
          <a:lstStyle>
            <a:lvl1pPr algn="l" defTabSz="973138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65" tIns="48683" rIns="97365" bIns="48683" numCol="1" anchor="b" anchorCtr="0" compatLnSpc="1">
            <a:prstTxWarp prst="textNoShape">
              <a:avLst/>
            </a:prstTxWarp>
          </a:bodyPr>
          <a:lstStyle>
            <a:lvl1pPr algn="r" defTabSz="973138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36E2F34E-2772-4617-8184-12ACBC886C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8640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07909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815818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223727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631636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039881" algn="l" defTabSz="8159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47857" algn="l" defTabSz="8159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55833" algn="l" defTabSz="8159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63809" algn="l" defTabSz="8159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E2F34E-2772-4617-8184-12ACBC886CF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4280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CB261-25C5-43F5-B224-A56DA858A621}" type="slidenum">
              <a:rPr lang="en-AU" smtClean="0"/>
              <a:pPr/>
              <a:t>31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95627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400" eaLnBrk="0" hangingPunct="0">
              <a:defRPr/>
            </a:pPr>
            <a:fld id="{466D26C5-F0A9-400F-9FD0-E330148CE9D3}" type="slidenum">
              <a:rPr lang="en-US" sz="1200" smtClean="0">
                <a:solidFill>
                  <a:srgbClr val="000000"/>
                </a:solidFill>
                <a:latin typeface="Arial" charset="0"/>
                <a:cs typeface="Arial" charset="0"/>
              </a:rPr>
              <a:pPr defTabSz="914400" eaLnBrk="0" hangingPunct="0">
                <a:defRPr/>
              </a:pPr>
              <a:t>35</a:t>
            </a:fld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875" y="766763"/>
            <a:ext cx="6813550" cy="3833812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5934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78E95A-A4A9-43ED-9B40-0051322482CA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3872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78E95A-A4A9-43ED-9B40-0051322482CA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0097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78E95A-A4A9-43ED-9B40-0051322482CA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536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FCB261-25C5-43F5-B224-A56DA858A621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8573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731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BB1E73-D02C-41B7-A22F-0B1E9EA2BCD4}" type="slidenum">
              <a:rPr kumimoji="0" lang="en-AU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731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AU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6962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66B1FB-921B-4C14-8B17-375054B78F2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7866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66B1FB-921B-4C14-8B17-375054B78F2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9850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BB1E73-D02C-41B7-A22F-0B1E9EA2BCD4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613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E2F34E-2772-4617-8184-12ACBC886CF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3729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BB1E73-D02C-41B7-A22F-0B1E9EA2BCD4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477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78E95A-A4A9-43ED-9B40-0051322482CA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0544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78E95A-A4A9-43ED-9B40-0051322482CA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4464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It is critical to understand how the functional requirements are established during</a:t>
            </a:r>
            <a:r>
              <a:rPr lang="en-US" baseline="0"/>
              <a:t> a capital project </a:t>
            </a:r>
            <a:r>
              <a:rPr lang="en-US"/>
              <a:t>and later included in the O&amp;M environment, as they provide</a:t>
            </a:r>
            <a:r>
              <a:rPr lang="en-US" baseline="0"/>
              <a:t> the requirements which drive purchases of devices and also establish the operational context for devices once they have been installed.  It is also important to know that owner/operators generally assign their own Asset Tags, which they use instead of Serial Numbers provided by any OEM.  In an IIOT or Industry 4.0 scenario, the owner/operator will generally be seeking help associated with a Functional Location Tag and/or an Asset Tag, rather than a Serial Number.  The OEM needs to be prepared to participate in M2M dialogs with this understanding and to help the Owner/Operator establish the pairing between Serial Numbers and Asset Tags, as well as understanding how to help diagnose problems associated with Functional Location Tags.  There may also be a business opportunity to help populate the Owner/Operator systems with more information about the devices and equipment, which they will otherwise be forced to enter on a manual basis or try to operate with incomplete information.   The Functional Requirements information which is started in this Storyboard is often capture in a PFD and that information will be flowing into all of the subsequent Storyboard Interactions.  The first step in that flow starts with connector A.</a:t>
            </a:r>
          </a:p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78E95A-A4A9-43ED-9B40-0051322482CA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586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The preliminary Functional Requirements information established</a:t>
            </a:r>
            <a:r>
              <a:rPr lang="en-US" baseline="0"/>
              <a:t> in Storyboard Slide 1 is flowing to Slide 2 using Connector A.   In this case, we are assuming that Client Engineering Person is starting with PFD information generated in Slide 1.  This is then converted into P&amp;ID level information, where a Functional/Physical level of detail is included.  The Functional/Physical level of detail is where specific Functional Locations are identified for specific equipment and devices, (in this case, specifically including Instruments), which is where the functional/business requirements come from for OEM devices and equipment.  This information flows through Connector B to the subsequent Storyboard Slide 3, where As Built information is added to the same Functional/Physical requirements.  Over time this results in what is called a “Digital Twin” digitally modeling the physical Unit.</a:t>
            </a:r>
          </a:p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78E95A-A4A9-43ED-9B40-0051322482CA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3418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* Indicates object of interest</a:t>
            </a:r>
          </a:p>
          <a:p>
            <a:endParaRPr lang="en-AU"/>
          </a:p>
          <a:p>
            <a:r>
              <a:rPr lang="en-AU"/>
              <a:t>A standard CCOM XML dump of the left-hand side would result in a deeply nested structure containing everything on the left.</a:t>
            </a:r>
          </a:p>
          <a:p>
            <a:r>
              <a:rPr lang="en-AU"/>
              <a:t>For a BOD, the depth is restricted and important information explicitly represented at the top-level of the “noun”, even if it is far away from the main object of interest (i.e. the Request for Information object)</a:t>
            </a:r>
          </a:p>
          <a:p>
            <a:endParaRPr lang="en-AU"/>
          </a:p>
          <a:p>
            <a:r>
              <a:rPr lang="en-AU"/>
              <a:t>If the first degree of separation is always nested for the primary object of interest, there may be some duplication of references. (e.g. ‘From Agent’)</a:t>
            </a:r>
          </a:p>
          <a:p>
            <a:r>
              <a:rPr lang="en-AU"/>
              <a:t>This nested information can be left out as it can be reconstructed from the BOD contents.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0EBD3-AA14-4FB0-A6C9-1AA3425FEB84}" type="slidenum">
              <a:rPr lang="en-AU" smtClean="0">
                <a:solidFill>
                  <a:prstClr val="black"/>
                </a:solidFill>
              </a:rPr>
              <a:pPr/>
              <a:t>81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4131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DB437F-59FE-4A6C-A802-8DC8214269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8065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04403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795" y="434337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28211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6B1FB-921B-4C14-8B17-375054B78F2D}" type="slidenum">
              <a:rPr lang="en-AU" smtClean="0">
                <a:solidFill>
                  <a:srgbClr val="000000"/>
                </a:solidFill>
              </a:rPr>
              <a:pPr/>
              <a:t>95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236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E2F34E-2772-4617-8184-12ACBC886CF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126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Architectural diagram</a:t>
            </a:r>
          </a:p>
          <a:p>
            <a:r>
              <a:rPr lang="en-US"/>
              <a:t>Sensors -&gt; Measurements -&gt; Diagnostics/Prognostics (Analysis) -&gt; Advisory (Operational Risk Management System) -&gt; Maintenance Management System</a:t>
            </a:r>
          </a:p>
          <a:p>
            <a:r>
              <a:rPr lang="en-US"/>
              <a:t>Diagnostics/Prognostics may come from same “chip”</a:t>
            </a:r>
          </a:p>
          <a:p>
            <a:r>
              <a:rPr lang="en-US"/>
              <a:t>Local diagnostic/advisory (Control System and/or ISBM)</a:t>
            </a:r>
          </a:p>
          <a:p>
            <a:r>
              <a:rPr lang="en-US"/>
              <a:t>Inter-enterprise diagnostic/measurement info: query-based over ISBM</a:t>
            </a:r>
          </a:p>
          <a:p>
            <a:r>
              <a:rPr lang="en-US"/>
              <a:t>Show both OPC UA and CCOM REST/JSON API</a:t>
            </a:r>
          </a:p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E2F34E-2772-4617-8184-12ACBC886CF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2274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August 2009</a:t>
            </a:r>
          </a:p>
        </p:txBody>
      </p:sp>
      <p:sp>
        <p:nvSpPr>
          <p:cNvPr id="4813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MIMOSA OSA-CBM</a:t>
            </a:r>
          </a:p>
        </p:txBody>
      </p:sp>
      <p:sp>
        <p:nvSpPr>
          <p:cNvPr id="4813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100B5A-8E2F-4712-8DF0-EF18EFF05976}" type="slidenum">
              <a:rPr lang="en-US" smtClean="0">
                <a:solidFill>
                  <a:srgbClr val="000000"/>
                </a:solidFill>
              </a:rPr>
              <a:pPr/>
              <a:t>102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81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614613" y="746125"/>
            <a:ext cx="12312651" cy="6926263"/>
          </a:xfrm>
          <a:ln/>
        </p:spPr>
      </p:sp>
      <p:sp>
        <p:nvSpPr>
          <p:cNvPr id="481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4911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err="1"/>
              <a:t>IIoT</a:t>
            </a:r>
            <a:r>
              <a:rPr lang="en-AU"/>
              <a:t> == edge connection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E2F34E-2772-4617-8184-12ACBC886CF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0991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B1DF9B7B-4BCD-44BB-A077-3F70E671A0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731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C02922-27B4-4E25-B404-4F54A270B996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731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126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6130" name="Rectangle 2">
            <a:extLst>
              <a:ext uri="{FF2B5EF4-FFF2-40B4-BE49-F238E27FC236}">
                <a16:creationId xmlns:a16="http://schemas.microsoft.com/office/drawing/2014/main" xmlns="" id="{ABCC06AF-3565-4644-9CA1-9254814EE9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816131" name="Rectangle 3">
            <a:extLst>
              <a:ext uri="{FF2B5EF4-FFF2-40B4-BE49-F238E27FC236}">
                <a16:creationId xmlns:a16="http://schemas.microsoft.com/office/drawing/2014/main" xmlns="" id="{ECDD95A2-F710-41B0-A4DF-BE34A4B7A6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r>
              <a:rPr lang="en-US" altLang="en-US" dirty="0"/>
              <a:t>Rather than using proprietary, point-to-point interfaces to integrate the large number of military platforms and their associated technical applications with each other and the SAP Enterprise Resource Planning (ARP) applications, MIMOSA Open Standards provide a standards-based abstraction and integration layer.  SAP NetWeaver can leverage the MIMOSA standards with a wide range of Technical Applications providing logistics integration between the true real-time platform control environment and the transaction processing ERP environment.  Adoption of Non-proprietary, Open Standards such as MIMOSA will enable cost effective transition management for many different technical applications and military platforms as they must  change over time in the transformational military services.</a:t>
            </a:r>
          </a:p>
        </p:txBody>
      </p:sp>
    </p:spTree>
    <p:extLst>
      <p:ext uri="{BB962C8B-B14F-4D97-AF65-F5344CB8AC3E}">
        <p14:creationId xmlns:p14="http://schemas.microsoft.com/office/powerpoint/2010/main" val="28507547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E2F34E-2772-4617-8184-12ACBC886CFA}" type="slidenum">
              <a:rPr lang="en-US" smtClean="0"/>
              <a:pPr>
                <a:defRPr/>
              </a:pPr>
              <a:t>130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9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E2F34E-2772-4617-8184-12ACBC886CF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399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731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E2F34E-2772-4617-8184-12ACBC886CF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731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1147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731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0AA1C7-FBF1-4F7C-977C-A61BC037703C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731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5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009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7ohnyMy liukmhmmmm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E2F34E-2772-4617-8184-12ACBC886CF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9132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6B1FB-921B-4C14-8B17-375054B78F2D}" type="slidenum">
              <a:rPr lang="en-AU" smtClean="0"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79643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E2F34E-2772-4617-8184-12ACBC886CF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797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openoandm.org/" TargetMode="External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png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054BE1-9821-4FF5-890E-C9453CE67E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1C0639D-9964-43E7-B57A-1A3F99D58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FDC2E9E-2B1F-4E26-A3C6-8AB83F3509DC}"/>
              </a:ext>
            </a:extLst>
          </p:cNvPr>
          <p:cNvSpPr txBox="1"/>
          <p:nvPr userDrawn="1"/>
        </p:nvSpPr>
        <p:spPr>
          <a:xfrm>
            <a:off x="3810000" y="4933950"/>
            <a:ext cx="1752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>
                <a:solidFill>
                  <a:schemeClr val="tx1"/>
                </a:solidFill>
                <a:latin typeface="+mn-lt"/>
              </a:rPr>
              <a:t>© MIMOSA 2018</a:t>
            </a:r>
          </a:p>
        </p:txBody>
      </p:sp>
    </p:spTree>
    <p:extLst>
      <p:ext uri="{BB962C8B-B14F-4D97-AF65-F5344CB8AC3E}">
        <p14:creationId xmlns:p14="http://schemas.microsoft.com/office/powerpoint/2010/main" val="2915373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5F7F73-1CC8-4A5D-B7B4-DAF264BCD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54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A0D56E0-BCA4-48BE-B7A3-F41919C5F2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956930"/>
            <a:ext cx="7886700" cy="367579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CD8B77-F267-4E38-9E44-4D9739B83E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F05830A-820B-49EB-BFF1-BA10C688493B}" type="datetimeFigureOut">
              <a:rPr lang="en-AU" smtClean="0"/>
              <a:t>5/12/2018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C0BB16F-A2C3-4C99-ACAD-6AA805BA8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A765E18-1094-49CA-8C61-931616538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2709F3B-979D-4AC5-81C6-C239DD355A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7501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7096220-D826-4794-A236-6210CB81B1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40B7C90-1AA2-4242-A5F0-5399C0FAC3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F71B170-CAA4-4B36-B1B6-C281D35A52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F05830A-820B-49EB-BFF1-BA10C688493B}" type="datetimeFigureOut">
              <a:rPr lang="en-AU" smtClean="0"/>
              <a:t>5/12/2018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7CDC2E7-3047-4695-B927-C8DD6C60F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229B6D-513A-4830-9D9C-F0F9F88EC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2709F3B-979D-4AC5-81C6-C239DD355A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2442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17" descr="MIMOSA_TMonWhite">
            <a:extLst>
              <a:ext uri="{FF2B5EF4-FFF2-40B4-BE49-F238E27FC236}">
                <a16:creationId xmlns:a16="http://schemas.microsoft.com/office/drawing/2014/main" xmlns="" id="{47038948-191C-472F-85F7-80FCBD9378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69656"/>
            <a:ext cx="746522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6816343-675B-4345-A66E-E34943288A2C}"/>
              </a:ext>
            </a:extLst>
          </p:cNvPr>
          <p:cNvSpPr txBox="1"/>
          <p:nvPr userDrawn="1"/>
        </p:nvSpPr>
        <p:spPr>
          <a:xfrm>
            <a:off x="3810000" y="4933950"/>
            <a:ext cx="1752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>
                <a:solidFill>
                  <a:schemeClr val="tx1"/>
                </a:solidFill>
                <a:latin typeface="+mn-lt"/>
              </a:rPr>
              <a:t>© MIMOSA 2018</a:t>
            </a:r>
          </a:p>
        </p:txBody>
      </p:sp>
    </p:spTree>
    <p:extLst>
      <p:ext uri="{BB962C8B-B14F-4D97-AF65-F5344CB8AC3E}">
        <p14:creationId xmlns:p14="http://schemas.microsoft.com/office/powerpoint/2010/main" val="2820670778"/>
      </p:ext>
    </p:extLst>
  </p:cSld>
  <p:clrMapOvr>
    <a:masterClrMapping/>
  </p:clrMapOvr>
  <p:transition spd="med" advTm="5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 sz="32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8317390"/>
      </p:ext>
    </p:extLst>
  </p:cSld>
  <p:clrMapOvr>
    <a:masterClrMapping/>
  </p:clrMapOvr>
  <p:transition spd="med" advTm="5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457201"/>
            <a:ext cx="7772400" cy="1021556"/>
          </a:xfrm>
        </p:spPr>
        <p:txBody>
          <a:bodyPr anchor="t"/>
          <a:lstStyle>
            <a:lvl1pPr algn="ctr">
              <a:defRPr sz="2800" b="1" cap="none" baseline="0"/>
            </a:lvl1pPr>
          </a:lstStyle>
          <a:p>
            <a:r>
              <a:rPr lang="en-US"/>
              <a:t/>
            </a:r>
            <a:br>
              <a:rPr lang="en-US"/>
            </a:br>
            <a:r>
              <a:rPr lang="en-US"/>
              <a:t>Click To Add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485901"/>
            <a:ext cx="7772400" cy="1125140"/>
          </a:xfrm>
        </p:spPr>
        <p:txBody>
          <a:bodyPr anchor="ctr" anchorCtr="0"/>
          <a:lstStyle>
            <a:lvl1pPr marL="0" indent="0" algn="ctr">
              <a:buNone/>
              <a:defRPr sz="2400" baseline="0"/>
            </a:lvl1pPr>
            <a:lvl2pPr marL="407976" indent="0">
              <a:buNone/>
              <a:defRPr sz="1600"/>
            </a:lvl2pPr>
            <a:lvl3pPr marL="815952" indent="0">
              <a:buNone/>
              <a:defRPr sz="1400"/>
            </a:lvl3pPr>
            <a:lvl4pPr marL="1223928" indent="0">
              <a:buNone/>
              <a:defRPr sz="1200"/>
            </a:lvl4pPr>
            <a:lvl5pPr marL="1631904" indent="0">
              <a:buNone/>
              <a:defRPr sz="1200"/>
            </a:lvl5pPr>
            <a:lvl6pPr marL="2039881" indent="0">
              <a:buNone/>
              <a:defRPr sz="1200"/>
            </a:lvl6pPr>
            <a:lvl7pPr marL="2447857" indent="0">
              <a:buNone/>
              <a:defRPr sz="1200"/>
            </a:lvl7pPr>
            <a:lvl8pPr marL="2855833" indent="0">
              <a:buNone/>
              <a:defRPr sz="1200"/>
            </a:lvl8pPr>
            <a:lvl9pPr marL="3263809" indent="0">
              <a:buNone/>
              <a:defRPr sz="1200"/>
            </a:lvl9pPr>
          </a:lstStyle>
          <a:p>
            <a:pPr lvl="0"/>
            <a:endParaRPr lang="en-US"/>
          </a:p>
        </p:txBody>
      </p:sp>
      <p:sp>
        <p:nvSpPr>
          <p:cNvPr id="4" name="Text Placeholder 2"/>
          <p:cNvSpPr>
            <a:spLocks noGrp="1"/>
          </p:cNvSpPr>
          <p:nvPr>
            <p:ph type="body" idx="10"/>
          </p:nvPr>
        </p:nvSpPr>
        <p:spPr>
          <a:xfrm>
            <a:off x="685800" y="2800351"/>
            <a:ext cx="7772400" cy="112514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81595" tIns="40798" rIns="81595" bIns="40798" numCol="1" anchor="ctr" anchorCtr="0" compatLnSpc="1">
            <a:prstTxWarp prst="textNoShape">
              <a:avLst/>
            </a:prstTxWarp>
          </a:bodyPr>
          <a:lstStyle>
            <a:lvl1pPr marL="0" indent="0" algn="ctr">
              <a:buNone/>
              <a:defRPr lang="en-US" sz="2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7976" indent="0">
              <a:buNone/>
              <a:defRPr sz="1600"/>
            </a:lvl2pPr>
            <a:lvl3pPr marL="815952" indent="0">
              <a:buNone/>
              <a:defRPr sz="1400"/>
            </a:lvl3pPr>
            <a:lvl4pPr marL="1223928" indent="0">
              <a:buNone/>
              <a:defRPr sz="1200"/>
            </a:lvl4pPr>
            <a:lvl5pPr marL="1631904" indent="0">
              <a:buNone/>
              <a:defRPr sz="1200"/>
            </a:lvl5pPr>
            <a:lvl6pPr marL="2039881" indent="0">
              <a:buNone/>
              <a:defRPr sz="1200"/>
            </a:lvl6pPr>
            <a:lvl7pPr marL="2447857" indent="0">
              <a:buNone/>
              <a:defRPr sz="1200"/>
            </a:lvl7pPr>
            <a:lvl8pPr marL="2855833" indent="0">
              <a:buNone/>
              <a:defRPr sz="1200"/>
            </a:lvl8pPr>
            <a:lvl9pPr marL="3263809" indent="0">
              <a:buNone/>
              <a:defRPr sz="1200"/>
            </a:lvl9pPr>
          </a:lstStyle>
          <a:p>
            <a:pPr marL="0" lv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600F5"/>
              </a:buClr>
              <a:buFont typeface="Wingdings" pitchFamily="2" charset="2"/>
              <a:buNone/>
            </a:pPr>
            <a:endParaRPr lang="en-US"/>
          </a:p>
          <a:p>
            <a:pPr marL="0" lv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600F5"/>
              </a:buClr>
              <a:buFont typeface="Wingdings" pitchFamily="2" charset="2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752960"/>
      </p:ext>
    </p:extLst>
  </p:cSld>
  <p:clrMapOvr>
    <a:masterClrMapping/>
  </p:clrMapOvr>
  <p:transition spd="med" advTm="5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36" y="528881"/>
            <a:ext cx="8229864" cy="370933"/>
          </a:xfr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71600"/>
            <a:ext cx="7315200" cy="514350"/>
          </a:xfrm>
        </p:spPr>
        <p:txBody>
          <a:bodyPr/>
          <a:lstStyle>
            <a:lvl1pPr algn="ctr">
              <a:buFontTx/>
              <a:buNone/>
              <a:defRPr sz="2400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Subtitle 1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3257550"/>
            <a:ext cx="7315200" cy="514350"/>
          </a:xfrm>
        </p:spPr>
        <p:txBody>
          <a:bodyPr/>
          <a:lstStyle>
            <a:lvl1pPr algn="ctr">
              <a:buFontTx/>
              <a:buNone/>
              <a:defRPr sz="2000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Subtitle 2</a:t>
            </a:r>
          </a:p>
        </p:txBody>
      </p:sp>
    </p:spTree>
    <p:extLst>
      <p:ext uri="{BB962C8B-B14F-4D97-AF65-F5344CB8AC3E}">
        <p14:creationId xmlns:p14="http://schemas.microsoft.com/office/powerpoint/2010/main" val="2230260212"/>
      </p:ext>
    </p:extLst>
  </p:cSld>
  <p:clrMapOvr>
    <a:masterClrMapping/>
  </p:clrMapOvr>
  <p:transition spd="med" advTm="5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2" y="666750"/>
            <a:ext cx="3944939" cy="3153966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4239" y="666750"/>
            <a:ext cx="3946525" cy="3153966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5279913"/>
      </p:ext>
    </p:extLst>
  </p:cSld>
  <p:clrMapOvr>
    <a:masterClrMapping/>
  </p:clrMapOvr>
  <p:transition spd="med" advTm="5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44"/>
            <a:ext cx="4040188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7976" indent="0">
              <a:buNone/>
              <a:defRPr sz="1800" b="1"/>
            </a:lvl2pPr>
            <a:lvl3pPr marL="815952" indent="0">
              <a:buNone/>
              <a:defRPr sz="1600" b="1"/>
            </a:lvl3pPr>
            <a:lvl4pPr marL="1223928" indent="0">
              <a:buNone/>
              <a:defRPr sz="1400" b="1"/>
            </a:lvl4pPr>
            <a:lvl5pPr marL="1631904" indent="0">
              <a:buNone/>
              <a:defRPr sz="1400" b="1"/>
            </a:lvl5pPr>
            <a:lvl6pPr marL="2039881" indent="0">
              <a:buNone/>
              <a:defRPr sz="1400" b="1"/>
            </a:lvl6pPr>
            <a:lvl7pPr marL="2447857" indent="0">
              <a:buNone/>
              <a:defRPr sz="1400" b="1"/>
            </a:lvl7pPr>
            <a:lvl8pPr marL="2855833" indent="0">
              <a:buNone/>
              <a:defRPr sz="1400" b="1"/>
            </a:lvl8pPr>
            <a:lvl9pPr marL="3263809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44"/>
            <a:ext cx="4041775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7976" indent="0">
              <a:buNone/>
              <a:defRPr sz="1800" b="1"/>
            </a:lvl2pPr>
            <a:lvl3pPr marL="815952" indent="0">
              <a:buNone/>
              <a:defRPr sz="1600" b="1"/>
            </a:lvl3pPr>
            <a:lvl4pPr marL="1223928" indent="0">
              <a:buNone/>
              <a:defRPr sz="1400" b="1"/>
            </a:lvl4pPr>
            <a:lvl5pPr marL="1631904" indent="0">
              <a:buNone/>
              <a:defRPr sz="1400" b="1"/>
            </a:lvl5pPr>
            <a:lvl6pPr marL="2039881" indent="0">
              <a:buNone/>
              <a:defRPr sz="1400" b="1"/>
            </a:lvl6pPr>
            <a:lvl7pPr marL="2447857" indent="0">
              <a:buNone/>
              <a:defRPr sz="1400" b="1"/>
            </a:lvl7pPr>
            <a:lvl8pPr marL="2855833" indent="0">
              <a:buNone/>
              <a:defRPr sz="1400" b="1"/>
            </a:lvl8pPr>
            <a:lvl9pPr marL="3263809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9090908"/>
      </p:ext>
    </p:extLst>
  </p:cSld>
  <p:clrMapOvr>
    <a:masterClrMapping/>
  </p:clrMapOvr>
  <p:transition spd="med" advTm="5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17" descr="MIMOSA_TMonWhite">
            <a:extLst>
              <a:ext uri="{FF2B5EF4-FFF2-40B4-BE49-F238E27FC236}">
                <a16:creationId xmlns:a16="http://schemas.microsoft.com/office/drawing/2014/main" xmlns="" id="{7806FFE7-71F6-47DF-8B26-DD8DD46FD1D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69656"/>
            <a:ext cx="746522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C976AC3-FB6B-4D0D-B267-DC9718DFF99A}"/>
              </a:ext>
            </a:extLst>
          </p:cNvPr>
          <p:cNvSpPr txBox="1"/>
          <p:nvPr userDrawn="1"/>
        </p:nvSpPr>
        <p:spPr>
          <a:xfrm>
            <a:off x="3810000" y="4933950"/>
            <a:ext cx="1752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>
                <a:solidFill>
                  <a:schemeClr val="tx1"/>
                </a:solidFill>
                <a:latin typeface="+mn-lt"/>
              </a:rPr>
              <a:t>© MIMOSA 2018</a:t>
            </a:r>
          </a:p>
        </p:txBody>
      </p:sp>
    </p:spTree>
    <p:extLst>
      <p:ext uri="{BB962C8B-B14F-4D97-AF65-F5344CB8AC3E}">
        <p14:creationId xmlns:p14="http://schemas.microsoft.com/office/powerpoint/2010/main" val="1856797042"/>
      </p:ext>
    </p:extLst>
  </p:cSld>
  <p:clrMapOvr>
    <a:masterClrMapping/>
  </p:clrMapOvr>
  <p:transition spd="med" advTm="500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A84C71F-AF54-4312-9DF8-E8F090596420}"/>
              </a:ext>
            </a:extLst>
          </p:cNvPr>
          <p:cNvSpPr txBox="1"/>
          <p:nvPr userDrawn="1"/>
        </p:nvSpPr>
        <p:spPr>
          <a:xfrm>
            <a:off x="3810000" y="4933950"/>
            <a:ext cx="1752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>
                <a:solidFill>
                  <a:schemeClr val="tx1"/>
                </a:solidFill>
                <a:latin typeface="+mn-lt"/>
              </a:rPr>
              <a:t>© MIMOSA 2018</a:t>
            </a:r>
          </a:p>
        </p:txBody>
      </p:sp>
    </p:spTree>
    <p:extLst>
      <p:ext uri="{BB962C8B-B14F-4D97-AF65-F5344CB8AC3E}">
        <p14:creationId xmlns:p14="http://schemas.microsoft.com/office/powerpoint/2010/main" val="1182128910"/>
      </p:ext>
    </p:extLst>
  </p:cSld>
  <p:clrMapOvr>
    <a:masterClrMapping/>
  </p:clrMapOvr>
  <p:transition spd="med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49769C-D89D-429B-81DB-0DD4095BB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54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6FC90B-BF8E-43FD-A4CF-090945CB5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48956"/>
            <a:ext cx="7886700" cy="368376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CA24EA2-803C-473F-BE7B-E8C263CD49C3}"/>
              </a:ext>
            </a:extLst>
          </p:cNvPr>
          <p:cNvSpPr txBox="1"/>
          <p:nvPr userDrawn="1"/>
        </p:nvSpPr>
        <p:spPr>
          <a:xfrm>
            <a:off x="3810000" y="4933950"/>
            <a:ext cx="1752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>
                <a:solidFill>
                  <a:schemeClr val="tx1"/>
                </a:solidFill>
                <a:latin typeface="+mn-lt"/>
              </a:rPr>
              <a:t>© MIMOSA 2018</a:t>
            </a:r>
          </a:p>
        </p:txBody>
      </p:sp>
    </p:spTree>
    <p:extLst>
      <p:ext uri="{BB962C8B-B14F-4D97-AF65-F5344CB8AC3E}">
        <p14:creationId xmlns:p14="http://schemas.microsoft.com/office/powerpoint/2010/main" val="14277995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69" y="204799"/>
            <a:ext cx="5111751" cy="438983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407976" indent="0">
              <a:buNone/>
              <a:defRPr sz="1100"/>
            </a:lvl2pPr>
            <a:lvl3pPr marL="815952" indent="0">
              <a:buNone/>
              <a:defRPr sz="900"/>
            </a:lvl3pPr>
            <a:lvl4pPr marL="1223928" indent="0">
              <a:buNone/>
              <a:defRPr sz="800"/>
            </a:lvl4pPr>
            <a:lvl5pPr marL="1631904" indent="0">
              <a:buNone/>
              <a:defRPr sz="800"/>
            </a:lvl5pPr>
            <a:lvl6pPr marL="2039881" indent="0">
              <a:buNone/>
              <a:defRPr sz="800"/>
            </a:lvl6pPr>
            <a:lvl7pPr marL="2447857" indent="0">
              <a:buNone/>
              <a:defRPr sz="800"/>
            </a:lvl7pPr>
            <a:lvl8pPr marL="2855833" indent="0">
              <a:buNone/>
              <a:defRPr sz="800"/>
            </a:lvl8pPr>
            <a:lvl9pPr marL="3263809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1155861"/>
      </p:ext>
    </p:extLst>
  </p:cSld>
  <p:clrMapOvr>
    <a:masterClrMapping/>
  </p:clrMapOvr>
  <p:transition spd="med" advTm="500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407976" indent="0">
              <a:buNone/>
              <a:defRPr sz="2500"/>
            </a:lvl2pPr>
            <a:lvl3pPr marL="815952" indent="0">
              <a:buNone/>
              <a:defRPr sz="2100"/>
            </a:lvl3pPr>
            <a:lvl4pPr marL="1223928" indent="0">
              <a:buNone/>
              <a:defRPr sz="1800"/>
            </a:lvl4pPr>
            <a:lvl5pPr marL="1631904" indent="0">
              <a:buNone/>
              <a:defRPr sz="1800"/>
            </a:lvl5pPr>
            <a:lvl6pPr marL="2039881" indent="0">
              <a:buNone/>
              <a:defRPr sz="1800"/>
            </a:lvl6pPr>
            <a:lvl7pPr marL="2447857" indent="0">
              <a:buNone/>
              <a:defRPr sz="1800"/>
            </a:lvl7pPr>
            <a:lvl8pPr marL="2855833" indent="0">
              <a:buNone/>
              <a:defRPr sz="1800"/>
            </a:lvl8pPr>
            <a:lvl9pPr marL="3263809" indent="0">
              <a:buNone/>
              <a:defRPr sz="18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1200"/>
            </a:lvl1pPr>
            <a:lvl2pPr marL="407976" indent="0">
              <a:buNone/>
              <a:defRPr sz="1100"/>
            </a:lvl2pPr>
            <a:lvl3pPr marL="815952" indent="0">
              <a:buNone/>
              <a:defRPr sz="900"/>
            </a:lvl3pPr>
            <a:lvl4pPr marL="1223928" indent="0">
              <a:buNone/>
              <a:defRPr sz="800"/>
            </a:lvl4pPr>
            <a:lvl5pPr marL="1631904" indent="0">
              <a:buNone/>
              <a:defRPr sz="800"/>
            </a:lvl5pPr>
            <a:lvl6pPr marL="2039881" indent="0">
              <a:buNone/>
              <a:defRPr sz="800"/>
            </a:lvl6pPr>
            <a:lvl7pPr marL="2447857" indent="0">
              <a:buNone/>
              <a:defRPr sz="800"/>
            </a:lvl7pPr>
            <a:lvl8pPr marL="2855833" indent="0">
              <a:buNone/>
              <a:defRPr sz="800"/>
            </a:lvl8pPr>
            <a:lvl9pPr marL="3263809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0869592"/>
      </p:ext>
    </p:extLst>
  </p:cSld>
  <p:clrMapOvr>
    <a:masterClrMapping/>
  </p:clrMapOvr>
  <p:transition spd="med" advTm="500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4522862"/>
      </p:ext>
    </p:extLst>
  </p:cSld>
  <p:clrMapOvr>
    <a:masterClrMapping/>
  </p:clrMapOvr>
  <p:transition spd="med" advTm="500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1009" y="96443"/>
            <a:ext cx="2009775" cy="3724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6900" y="96443"/>
            <a:ext cx="5881688" cy="3724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3412233"/>
      </p:ext>
    </p:extLst>
  </p:cSld>
  <p:clrMapOvr>
    <a:masterClrMapping/>
  </p:clrMapOvr>
  <p:transition spd="med" advTm="500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6"/>
          <p:cNvSpPr>
            <a:spLocks noGrp="1"/>
          </p:cNvSpPr>
          <p:nvPr>
            <p:ph type="body" sz="quarter" idx="12"/>
          </p:nvPr>
        </p:nvSpPr>
        <p:spPr bwMode="gray">
          <a:xfrm>
            <a:off x="323850" y="4839891"/>
            <a:ext cx="8496300" cy="108347"/>
          </a:xfrm>
        </p:spPr>
        <p:txBody>
          <a:bodyPr tIns="0" bIns="36000" anchor="b" anchorCtr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6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225"/>
              </a:spcBef>
              <a:spcAft>
                <a:spcPts val="0"/>
              </a:spcAft>
              <a:buFont typeface="Arial" pitchFamily="34" charset="0"/>
              <a:buNone/>
              <a:defRPr sz="675">
                <a:solidFill>
                  <a:schemeClr val="bg2"/>
                </a:solidFill>
              </a:defRPr>
            </a:lvl2pPr>
            <a:lvl3pPr marL="0" indent="0">
              <a:spcBef>
                <a:spcPts val="225"/>
              </a:spcBef>
              <a:spcAft>
                <a:spcPts val="0"/>
              </a:spcAft>
              <a:buFont typeface="Arial" pitchFamily="34" charset="0"/>
              <a:buNone/>
              <a:defRPr sz="675">
                <a:solidFill>
                  <a:schemeClr val="bg2"/>
                </a:solidFill>
              </a:defRPr>
            </a:lvl3pPr>
            <a:lvl4pPr marL="0" indent="0">
              <a:spcBef>
                <a:spcPts val="225"/>
              </a:spcBef>
              <a:spcAft>
                <a:spcPts val="0"/>
              </a:spcAft>
              <a:buNone/>
              <a:defRPr sz="675">
                <a:solidFill>
                  <a:schemeClr val="bg2"/>
                </a:solidFill>
              </a:defRPr>
            </a:lvl4pPr>
            <a:lvl5pPr marL="0" indent="0">
              <a:spcBef>
                <a:spcPts val="225"/>
              </a:spcBef>
              <a:spcAft>
                <a:spcPts val="0"/>
              </a:spcAft>
              <a:buNone/>
              <a:defRPr sz="675" b="0">
                <a:solidFill>
                  <a:schemeClr val="bg2"/>
                </a:solidFill>
              </a:defRPr>
            </a:lvl5pPr>
            <a:lvl6pPr marL="0" indent="0">
              <a:spcBef>
                <a:spcPts val="225"/>
              </a:spcBef>
              <a:buFont typeface="Arial" pitchFamily="34" charset="0"/>
              <a:buNone/>
              <a:defRPr sz="675">
                <a:solidFill>
                  <a:schemeClr val="bg2"/>
                </a:solidFill>
              </a:defRPr>
            </a:lvl6pPr>
            <a:lvl7pPr marL="0" indent="0">
              <a:spcBef>
                <a:spcPts val="225"/>
              </a:spcBef>
              <a:buFont typeface="Arial" pitchFamily="34" charset="0"/>
              <a:buNone/>
              <a:defRPr sz="675">
                <a:solidFill>
                  <a:schemeClr val="bg2"/>
                </a:solidFill>
              </a:defRPr>
            </a:lvl7pPr>
            <a:lvl8pPr marL="0" indent="0">
              <a:spcBef>
                <a:spcPts val="225"/>
              </a:spcBef>
              <a:buFont typeface="Arial" pitchFamily="34" charset="0"/>
              <a:buNone/>
              <a:defRPr sz="675">
                <a:solidFill>
                  <a:schemeClr val="bg2"/>
                </a:solidFill>
              </a:defRPr>
            </a:lvl8pPr>
            <a:lvl9pPr marL="0" indent="0">
              <a:spcBef>
                <a:spcPts val="225"/>
              </a:spcBef>
              <a:buFont typeface="Arial" pitchFamily="34" charset="0"/>
              <a:buNone/>
              <a:defRPr sz="675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>
          <a:effectLst/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9563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icture, KPI, Tab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de-DE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gray">
          <a:xfrm>
            <a:off x="324000" y="1268016"/>
            <a:ext cx="2880000" cy="3293269"/>
          </a:xfrm>
          <a:solidFill>
            <a:schemeClr val="bg1">
              <a:lumMod val="95000"/>
            </a:schemeClr>
          </a:solidFill>
        </p:spPr>
        <p:txBody>
          <a:bodyPr tIns="1543147"/>
          <a:lstStyle>
            <a:lvl1pPr algn="ctr">
              <a:defRPr b="0"/>
            </a:lvl1pPr>
          </a:lstStyle>
          <a:p>
            <a:pPr lvl="0"/>
            <a:r>
              <a:rPr lang="en-US" noProof="0"/>
              <a:t>Click icon to add picture</a:t>
            </a:r>
            <a:endParaRPr lang="de-D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528000" y="3861000"/>
            <a:ext cx="1404000" cy="688626"/>
          </a:xfrm>
        </p:spPr>
        <p:txBody>
          <a:bodyPr/>
          <a:lstStyle>
            <a:lvl1pPr>
              <a:defRPr lang="en-US" sz="4799" kern="0" dirty="0">
                <a:solidFill>
                  <a:schemeClr val="accent1"/>
                </a:solidFill>
                <a:latin typeface="Arial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932000" y="3861000"/>
            <a:ext cx="3888150" cy="688626"/>
          </a:xfrm>
        </p:spPr>
        <p:txBody>
          <a:bodyPr tIns="171461"/>
          <a:lstStyle>
            <a:lvl1pPr>
              <a:defRPr sz="1050" b="0"/>
            </a:lvl1pPr>
            <a:lvl2pPr>
              <a:spcBef>
                <a:spcPts val="357"/>
              </a:spcBef>
              <a:defRPr sz="9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40657856"/>
      </p:ext>
    </p:extLst>
  </p:cSld>
  <p:clrMapOvr>
    <a:masterClrMapping/>
  </p:clrMapOvr>
  <p:transition advClick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small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73"/>
          <a:stretch/>
        </p:blipFill>
        <p:spPr bwMode="auto">
          <a:xfrm>
            <a:off x="0" y="4578928"/>
            <a:ext cx="9144000" cy="56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9576" y="321469"/>
            <a:ext cx="8258175" cy="485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0000C8"/>
                </a:solidFill>
              </a:defRPr>
            </a:lvl1pPr>
          </a:lstStyle>
          <a:p>
            <a:pPr lvl="0"/>
            <a:r>
              <a:rPr lang="en-US"/>
              <a:t>Title</a:t>
            </a:r>
            <a:endParaRPr lang="en-AU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14338" y="971550"/>
            <a:ext cx="8258175" cy="3391379"/>
          </a:xfrm>
          <a:prstGeom prst="rect">
            <a:avLst/>
          </a:prstGeom>
        </p:spPr>
        <p:txBody>
          <a:bodyPr/>
          <a:lstStyle>
            <a:lvl1pPr marL="257175" indent="-257175">
              <a:buFont typeface="Arial" panose="020B0604020202020204" pitchFamily="34" charset="0"/>
              <a:buChar char="•"/>
              <a:defRPr sz="1500" b="1">
                <a:solidFill>
                  <a:schemeClr val="tx1"/>
                </a:solidFill>
              </a:defRPr>
            </a:lvl1pPr>
            <a:lvl2pPr marL="557213" indent="-214313">
              <a:buFont typeface="Arial" panose="020B0604020202020204" pitchFamily="34" charset="0"/>
              <a:buChar char="•"/>
              <a:defRPr sz="1350" b="1"/>
            </a:lvl2pPr>
            <a:lvl3pPr>
              <a:defRPr sz="1200" b="0"/>
            </a:lvl3pPr>
            <a:lvl4pPr marL="1200150" indent="-171450">
              <a:buFont typeface="Arial" panose="020B0604020202020204" pitchFamily="34" charset="0"/>
              <a:buChar char="•"/>
              <a:defRPr sz="1200" b="0"/>
            </a:lvl4pPr>
          </a:lstStyle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Level 2</a:t>
            </a:r>
          </a:p>
          <a:p>
            <a:pPr lvl="2"/>
            <a:r>
              <a:rPr lang="en-US" b="1"/>
              <a:t>Level 3</a:t>
            </a:r>
          </a:p>
          <a:p>
            <a:pPr lvl="3"/>
            <a:r>
              <a:rPr lang="en-US"/>
              <a:t>Level 4</a:t>
            </a:r>
          </a:p>
          <a:p>
            <a:pPr lvl="0"/>
            <a:endParaRPr lang="en-AU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5" y="4688617"/>
            <a:ext cx="1161192" cy="34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478356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13671" y="2372746"/>
            <a:ext cx="8162924" cy="621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 b="1">
                <a:solidFill>
                  <a:srgbClr val="0000C8"/>
                </a:solidFill>
              </a:defRPr>
            </a:lvl1pPr>
          </a:lstStyle>
          <a:p>
            <a:pPr lvl="0"/>
            <a:r>
              <a:rPr lang="en-US"/>
              <a:t>Title</a:t>
            </a:r>
            <a:endParaRPr lang="en-AU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73"/>
          <a:stretch/>
        </p:blipFill>
        <p:spPr bwMode="auto">
          <a:xfrm>
            <a:off x="0" y="4578928"/>
            <a:ext cx="9144000" cy="56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5" y="4688617"/>
            <a:ext cx="1161192" cy="34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64296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" y="1942"/>
            <a:ext cx="9140546" cy="5141558"/>
          </a:xfrm>
          <a:prstGeom prst="rect">
            <a:avLst/>
          </a:prstGeom>
        </p:spPr>
      </p:pic>
      <p:sp>
        <p:nvSpPr>
          <p:cNvPr id="8200" name="Rectangle 8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1440000" y="2395132"/>
            <a:ext cx="5791200" cy="43379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440000" y="2901553"/>
            <a:ext cx="6019800" cy="28932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>
              <a:buFontTx/>
              <a:buNone/>
              <a:defRPr sz="13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46" y="4483439"/>
            <a:ext cx="1207640" cy="35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450688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13671" y="2372746"/>
            <a:ext cx="8162924" cy="621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 b="1">
                <a:solidFill>
                  <a:srgbClr val="0000C8"/>
                </a:solidFill>
              </a:defRPr>
            </a:lvl1pPr>
          </a:lstStyle>
          <a:p>
            <a:pPr lvl="0"/>
            <a:r>
              <a:rPr lang="en-US"/>
              <a:t>Title</a:t>
            </a:r>
            <a:endParaRPr lang="en-AU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73"/>
          <a:stretch/>
        </p:blipFill>
        <p:spPr bwMode="auto">
          <a:xfrm>
            <a:off x="0" y="4578928"/>
            <a:ext cx="9144000" cy="56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5" y="4688617"/>
            <a:ext cx="1161192" cy="34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17848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80C82F-649F-4159-A763-2C9D60618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7C1CE84-EDF0-438D-8FC7-4980D34DC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1B0033E-19B2-4CBA-A029-153B944A2FE0}"/>
              </a:ext>
            </a:extLst>
          </p:cNvPr>
          <p:cNvSpPr txBox="1"/>
          <p:nvPr userDrawn="1"/>
        </p:nvSpPr>
        <p:spPr>
          <a:xfrm>
            <a:off x="3810000" y="4933950"/>
            <a:ext cx="1752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>
                <a:solidFill>
                  <a:schemeClr val="tx1"/>
                </a:solidFill>
                <a:latin typeface="+mn-lt"/>
              </a:rPr>
              <a:t>© MIMOSA 2018</a:t>
            </a:r>
          </a:p>
        </p:txBody>
      </p:sp>
    </p:spTree>
    <p:extLst>
      <p:ext uri="{BB962C8B-B14F-4D97-AF65-F5344CB8AC3E}">
        <p14:creationId xmlns:p14="http://schemas.microsoft.com/office/powerpoint/2010/main" val="1611809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mall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73"/>
          <a:stretch/>
        </p:blipFill>
        <p:spPr bwMode="auto">
          <a:xfrm>
            <a:off x="0" y="4578928"/>
            <a:ext cx="9144000" cy="56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9576" y="321469"/>
            <a:ext cx="8258175" cy="485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0000C8"/>
                </a:solidFill>
              </a:defRPr>
            </a:lvl1pPr>
          </a:lstStyle>
          <a:p>
            <a:pPr lvl="0"/>
            <a:r>
              <a:rPr lang="en-US"/>
              <a:t>Title</a:t>
            </a:r>
            <a:endParaRPr lang="en-AU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14338" y="971550"/>
            <a:ext cx="8258175" cy="3391379"/>
          </a:xfrm>
          <a:prstGeom prst="rect">
            <a:avLst/>
          </a:prstGeom>
        </p:spPr>
        <p:txBody>
          <a:bodyPr/>
          <a:lstStyle>
            <a:lvl1pPr marL="257175" indent="-257175">
              <a:buFont typeface="Arial" panose="020B0604020202020204" pitchFamily="34" charset="0"/>
              <a:buChar char="•"/>
              <a:defRPr sz="1500" b="1">
                <a:solidFill>
                  <a:schemeClr val="tx1"/>
                </a:solidFill>
              </a:defRPr>
            </a:lvl1pPr>
            <a:lvl2pPr marL="557213" indent="-214313">
              <a:buFont typeface="Arial" panose="020B0604020202020204" pitchFamily="34" charset="0"/>
              <a:buChar char="•"/>
              <a:defRPr sz="1350" b="1"/>
            </a:lvl2pPr>
            <a:lvl3pPr>
              <a:defRPr sz="1200" b="0"/>
            </a:lvl3pPr>
            <a:lvl4pPr marL="1200150" indent="-171450">
              <a:buFont typeface="Arial" panose="020B0604020202020204" pitchFamily="34" charset="0"/>
              <a:buChar char="•"/>
              <a:defRPr sz="1200" b="0"/>
            </a:lvl4pPr>
          </a:lstStyle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Level 2</a:t>
            </a:r>
          </a:p>
          <a:p>
            <a:pPr lvl="2"/>
            <a:r>
              <a:rPr lang="en-US" b="1"/>
              <a:t>Level 3</a:t>
            </a:r>
          </a:p>
          <a:p>
            <a:pPr lvl="3"/>
            <a:r>
              <a:rPr lang="en-US"/>
              <a:t>Level 4</a:t>
            </a:r>
          </a:p>
          <a:p>
            <a:pPr lvl="0"/>
            <a:endParaRPr lang="en-AU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5" y="4688617"/>
            <a:ext cx="1161192" cy="34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845344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w/ small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73"/>
          <a:stretch/>
        </p:blipFill>
        <p:spPr bwMode="auto">
          <a:xfrm>
            <a:off x="0" y="4578928"/>
            <a:ext cx="9144000" cy="56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10126" y="-1"/>
            <a:ext cx="4333875" cy="4578928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33375" y="200025"/>
            <a:ext cx="4114800" cy="500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rgbClr val="0000C8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AU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23850" y="771526"/>
            <a:ext cx="4114800" cy="3400391"/>
          </a:xfrm>
          <a:prstGeom prst="rect">
            <a:avLst/>
          </a:prstGeom>
        </p:spPr>
        <p:txBody>
          <a:bodyPr/>
          <a:lstStyle>
            <a:lvl1pPr marL="257175" indent="-257175">
              <a:buFont typeface="Arial" panose="020B0604020202020204" pitchFamily="34" charset="0"/>
              <a:buChar char="•"/>
              <a:defRPr sz="1500" b="1"/>
            </a:lvl1pPr>
            <a:lvl2pPr marL="557213" indent="-214313">
              <a:buFont typeface="Arial" panose="020B0604020202020204" pitchFamily="34" charset="0"/>
              <a:buChar char="•"/>
              <a:defRPr sz="1350" b="1" baseline="0"/>
            </a:lvl2pPr>
            <a:lvl3pPr>
              <a:defRPr sz="1200" b="1" baseline="0"/>
            </a:lvl3pPr>
            <a:lvl4pPr marL="1200150" indent="-171450">
              <a:buFont typeface="Arial" panose="020B0604020202020204" pitchFamily="34" charset="0"/>
              <a:buChar char="•"/>
              <a:defRPr sz="1200"/>
            </a:lvl4pPr>
          </a:lstStyle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Level 2</a:t>
            </a:r>
          </a:p>
          <a:p>
            <a:pPr lvl="2"/>
            <a:r>
              <a:rPr lang="en-AU"/>
              <a:t>Level 3</a:t>
            </a:r>
          </a:p>
          <a:p>
            <a:pPr lvl="3"/>
            <a:r>
              <a:rPr lang="en-AU"/>
              <a:t>Level 4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5" y="4688617"/>
            <a:ext cx="1161192" cy="34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102807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AU"/>
              <a:t>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498111797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BF2CDD-A2A6-48DB-9E66-5564A89AA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3DED2A2-37DD-460F-B1F8-9915C4DE94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F05830A-820B-49EB-BFF1-BA10C688493B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5/12/2018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78B6DC6-AB9A-4690-86D3-6C81BF086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94802F-89AB-45ED-8874-ECBD50E25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2709F3B-979D-4AC5-81C6-C239DD355AAA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329119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5025CBC-37E1-494D-81B1-FBA21F0DB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F05830A-820B-49EB-BFF1-BA10C688493B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5/12/2018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CFFDF32-6816-4CB9-A3E7-033ABA013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68F9818-BA89-4A99-AE87-08E8CECAE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2709F3B-979D-4AC5-81C6-C239DD355AAA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39430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F3ED21F-15DB-4E8D-9211-B74316878749}" type="datetimeFigureOut">
              <a:rPr lang="en-AU" smtClean="0"/>
              <a:t>5/12/2018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389A3F8-DD40-49DA-BE6A-657CBDA561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76969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F3ED21F-15DB-4E8D-9211-B74316878749}" type="datetimeFigureOut">
              <a:rPr lang="en-AU" smtClean="0"/>
              <a:t>5/12/2018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389A3F8-DD40-49DA-BE6A-657CBDA561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67182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IMOSA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F3ED21F-15DB-4E8D-9211-B74316878749}" type="datetimeFigureOut">
              <a:rPr lang="en-AU" smtClean="0"/>
              <a:t>5/12/2018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389A3F8-DD40-49DA-BE6A-657CBDA561EE}" type="slidenum">
              <a:rPr lang="en-AU" smtClean="0"/>
              <a:t>‹#›</a:t>
            </a:fld>
            <a:endParaRPr lang="en-AU"/>
          </a:p>
        </p:txBody>
      </p:sp>
      <p:pic>
        <p:nvPicPr>
          <p:cNvPr id="1026" name="Picture 2" descr="Image result for mimosa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1"/>
            <a:ext cx="1000125" cy="39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Image result for unisa logo"/>
          <p:cNvSpPr>
            <a:spLocks noChangeAspect="1" noChangeArrowheads="1"/>
          </p:cNvSpPr>
          <p:nvPr userDrawn="1"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AU" sz="1050"/>
          </a:p>
        </p:txBody>
      </p:sp>
    </p:spTree>
    <p:extLst>
      <p:ext uri="{BB962C8B-B14F-4D97-AF65-F5344CB8AC3E}">
        <p14:creationId xmlns:p14="http://schemas.microsoft.com/office/powerpoint/2010/main" val="29906022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J857 Powerpoint Template RGB Colours 20130605 v1a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720000" y="2031690"/>
            <a:ext cx="7715200" cy="324036"/>
          </a:xfrm>
          <a:prstGeom prst="rect">
            <a:avLst/>
          </a:prstGeom>
        </p:spPr>
        <p:txBody>
          <a:bodyPr/>
          <a:lstStyle>
            <a:lvl1pPr marL="0" indent="0" algn="l">
              <a:buFont typeface="Arial"/>
              <a:buNone/>
              <a:defRPr sz="1725" b="1" i="0" baseline="0">
                <a:solidFill>
                  <a:srgbClr val="B71234"/>
                </a:solidFill>
              </a:defRPr>
            </a:lvl1pPr>
            <a:lvl2pPr marL="0" indent="0" algn="l">
              <a:buNone/>
              <a:defRPr sz="1725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720001" y="2355726"/>
            <a:ext cx="7704137" cy="37794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650">
                <a:solidFill>
                  <a:srgbClr val="6D6E71"/>
                </a:solidFill>
              </a:defRPr>
            </a:lvl1pPr>
          </a:lstStyle>
          <a:p>
            <a:pPr lvl="0"/>
            <a:r>
              <a:rPr lang="en-AU"/>
              <a:t>Click to edit Master text styles</a:t>
            </a:r>
            <a:endParaRPr lang="en-US"/>
          </a:p>
        </p:txBody>
      </p:sp>
      <p:sp>
        <p:nvSpPr>
          <p:cNvPr id="5" name="Date Placeholder 1"/>
          <p:cNvSpPr txBox="1">
            <a:spLocks/>
          </p:cNvSpPr>
          <p:nvPr userDrawn="1"/>
        </p:nvSpPr>
        <p:spPr bwMode="auto">
          <a:xfrm>
            <a:off x="395536" y="4821138"/>
            <a:ext cx="1905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© Asset Institute 2014</a:t>
            </a:r>
          </a:p>
        </p:txBody>
      </p:sp>
    </p:spTree>
    <p:extLst>
      <p:ext uri="{BB962C8B-B14F-4D97-AF65-F5344CB8AC3E}">
        <p14:creationId xmlns:p14="http://schemas.microsoft.com/office/powerpoint/2010/main" val="13737191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Sub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J857 Powerpoint Template RGB Colours 20130605 v1a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7544" y="519522"/>
            <a:ext cx="8229600" cy="303588"/>
          </a:xfrm>
          <a:prstGeom prst="rect">
            <a:avLst/>
          </a:prstGeom>
        </p:spPr>
        <p:txBody>
          <a:bodyPr vert="horz"/>
          <a:lstStyle>
            <a:lvl1pPr>
              <a:defRPr sz="1800">
                <a:solidFill>
                  <a:srgbClr val="C00000"/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7545" y="1005576"/>
            <a:ext cx="8207375" cy="3186373"/>
          </a:xfrm>
          <a:prstGeom prst="rect">
            <a:avLst/>
          </a:prstGeom>
        </p:spPr>
        <p:txBody>
          <a:bodyPr vert="horz"/>
          <a:lstStyle>
            <a:lvl1pPr>
              <a:defRPr sz="150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 sz="1350"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 sz="1200"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 sz="1050"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 sz="825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Date Placeholder 1"/>
          <p:cNvSpPr txBox="1">
            <a:spLocks/>
          </p:cNvSpPr>
          <p:nvPr userDrawn="1"/>
        </p:nvSpPr>
        <p:spPr bwMode="auto">
          <a:xfrm>
            <a:off x="395536" y="4800600"/>
            <a:ext cx="1905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© Asset Institute 2018</a:t>
            </a:r>
          </a:p>
        </p:txBody>
      </p:sp>
    </p:spTree>
    <p:extLst>
      <p:ext uri="{BB962C8B-B14F-4D97-AF65-F5344CB8AC3E}">
        <p14:creationId xmlns:p14="http://schemas.microsoft.com/office/powerpoint/2010/main" val="2245174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9B4CAD-2CAD-4BD5-8B29-819A1CEE7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54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BE8D7E-145C-41D5-B3CD-2E52C646C5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948385"/>
            <a:ext cx="3886200" cy="3684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7AE1696-A641-4D74-BBA9-C67957D1BD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948385"/>
            <a:ext cx="3886200" cy="3684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725811D-0031-402A-A188-CEB6CDF7EA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F05830A-820B-49EB-BFF1-BA10C688493B}" type="datetimeFigureOut">
              <a:rPr lang="en-AU" smtClean="0"/>
              <a:t>5/12/2018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6251117-983A-4456-9E9F-C1BDD639C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3CF93E7-7E10-45EC-8BB6-1401CD127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2709F3B-979D-4AC5-81C6-C239DD355A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10495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3706416"/>
            <a:ext cx="8219256" cy="323496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575" b="1" i="0"/>
            </a:lvl1pPr>
          </a:lstStyle>
          <a:p>
            <a:pPr lvl="0"/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7200" y="4084458"/>
            <a:ext cx="8219256" cy="70153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575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9422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3486150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3486150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r>
              <a:rPr lang="en-US" b="0">
                <a:solidFill>
                  <a:srgbClr val="000000">
                    <a:tint val="75000"/>
                  </a:srgbClr>
                </a:solidFill>
                <a:latin typeface="Arial" charset="0"/>
                <a:ea typeface="ＭＳ Ｐゴシック" pitchFamily="34" charset="-128"/>
                <a:cs typeface="+mn-cs"/>
              </a:rPr>
              <a:t>© CIEAM 2011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 b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6F15528-21DE-4FAA-801E-634DDDAF4B2B}" type="slidenum">
              <a:rPr lang="en-US" b="0" smtClean="0">
                <a:solidFill>
                  <a:srgbClr val="000000">
                    <a:tint val="75000"/>
                  </a:srgbClr>
                </a:solidFill>
                <a:latin typeface="Arial" charset="0"/>
                <a:ea typeface="ＭＳ Ｐゴシック" pitchFamily="34" charset="-128"/>
                <a:cs typeface="+mn-cs"/>
              </a:rPr>
              <a:pPr defTabSz="685800"/>
              <a:t>‹#›</a:t>
            </a:fld>
            <a:endParaRPr lang="en-US" b="0">
              <a:solidFill>
                <a:srgbClr val="000000">
                  <a:tint val="75000"/>
                </a:srgbClr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90622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5535"/>
            <a:ext cx="9144000" cy="59769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00150"/>
            <a:ext cx="8229600" cy="3315891"/>
          </a:xfrm>
          <a:prstGeom prst="rect">
            <a:avLst/>
          </a:prstGeom>
        </p:spPr>
        <p:txBody>
          <a:bodyPr/>
          <a:lstStyle/>
          <a:p>
            <a:pPr lvl="0"/>
            <a:endParaRPr lang="en-AU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4731544"/>
            <a:ext cx="611188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EB2104B1-47CC-4378-B59F-C1BDCEEFB22D}" type="slidenum">
              <a:rPr lang="en-AU" sz="1350" b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pPr defTabSz="685800">
                <a:defRPr/>
              </a:pPr>
              <a:t>‹#›</a:t>
            </a:fld>
            <a:endParaRPr lang="en-AU" sz="1350" b="0">
              <a:solidFill>
                <a:srgbClr val="000000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32507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0"/>
            <a:ext cx="4038600" cy="30456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0456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354116"/>
            <a:ext cx="2133600" cy="27027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AU" sz="1350" b="0">
              <a:solidFill>
                <a:srgbClr val="000000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AU" b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354116"/>
            <a:ext cx="2133600" cy="27027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0E36332D-8980-46BB-B852-69A59291E7B5}" type="slidenum">
              <a:rPr lang="en-AU" sz="1350" b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pPr defTabSz="685800">
                <a:defRPr/>
              </a:pPr>
              <a:t>‹#›</a:t>
            </a:fld>
            <a:endParaRPr lang="en-AU" sz="1350" b="0">
              <a:solidFill>
                <a:srgbClr val="000000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84310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J857 Powerpoint Template RGB Colours 20130605 v1a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38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720000" y="2031690"/>
            <a:ext cx="7715200" cy="324036"/>
          </a:xfrm>
          <a:prstGeom prst="rect">
            <a:avLst/>
          </a:prstGeom>
        </p:spPr>
        <p:txBody>
          <a:bodyPr/>
          <a:lstStyle>
            <a:lvl1pPr marL="0" indent="0" algn="l">
              <a:buFont typeface="Arial"/>
              <a:buNone/>
              <a:defRPr sz="1725" b="1" i="0" baseline="0">
                <a:solidFill>
                  <a:srgbClr val="B71234"/>
                </a:solidFill>
              </a:defRPr>
            </a:lvl1pPr>
            <a:lvl2pPr marL="0" indent="0" algn="l">
              <a:buNone/>
              <a:defRPr sz="1725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720001" y="2355726"/>
            <a:ext cx="7704137" cy="37794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650">
                <a:solidFill>
                  <a:srgbClr val="6D6E71"/>
                </a:solidFill>
              </a:defRPr>
            </a:lvl1pPr>
          </a:lstStyle>
          <a:p>
            <a:pPr lvl="0"/>
            <a:r>
              <a:rPr lang="en-AU"/>
              <a:t>Click to edit Master text styles</a:t>
            </a:r>
            <a:endParaRPr lang="en-US"/>
          </a:p>
        </p:txBody>
      </p:sp>
      <p:sp>
        <p:nvSpPr>
          <p:cNvPr id="5" name="Date Placeholder 1"/>
          <p:cNvSpPr txBox="1">
            <a:spLocks/>
          </p:cNvSpPr>
          <p:nvPr userDrawn="1"/>
        </p:nvSpPr>
        <p:spPr bwMode="auto">
          <a:xfrm>
            <a:off x="395536" y="4821138"/>
            <a:ext cx="1905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© Asset Institute 2018</a:t>
            </a:r>
          </a:p>
        </p:txBody>
      </p:sp>
    </p:spTree>
    <p:extLst>
      <p:ext uri="{BB962C8B-B14F-4D97-AF65-F5344CB8AC3E}">
        <p14:creationId xmlns:p14="http://schemas.microsoft.com/office/powerpoint/2010/main" val="2998514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7" y="205979"/>
            <a:ext cx="8286808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28596" y="4391040"/>
            <a:ext cx="2133600" cy="27027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6FFD36EE-BE7C-45EA-8722-8AFED150C2AF}" type="datetime1">
              <a:rPr lang="en-AU" sz="1350" b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pPr defTabSz="685800">
                <a:defRPr/>
              </a:pPr>
              <a:t>5/12/2018</a:t>
            </a:fld>
            <a:endParaRPr lang="en-AU" sz="1350" b="0">
              <a:solidFill>
                <a:srgbClr val="000000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AU" b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81804" y="4391040"/>
            <a:ext cx="2133600" cy="27027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3D281F35-5963-4B15-AE8F-BD3604546352}" type="slidenum">
              <a:rPr lang="en-AU" sz="1350" b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pPr defTabSz="685800">
                <a:defRPr/>
              </a:pPr>
              <a:t>‹#›</a:t>
            </a:fld>
            <a:endParaRPr lang="en-AU" sz="1350" b="0">
              <a:solidFill>
                <a:srgbClr val="000000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12846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9" name="Rectangle 3">
            <a:extLst>
              <a:ext uri="{FF2B5EF4-FFF2-40B4-BE49-F238E27FC236}">
                <a16:creationId xmlns:a16="http://schemas.microsoft.com/office/drawing/2014/main" xmlns="" id="{845B93BC-B691-43EE-8076-A543F5DA149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66800" y="1143000"/>
            <a:ext cx="7086600" cy="1885950"/>
          </a:xfrm>
        </p:spPr>
        <p:txBody>
          <a:bodyPr anchor="t"/>
          <a:lstStyle>
            <a:lvl1pPr algn="l">
              <a:defRPr sz="3300"/>
            </a:lvl1pPr>
          </a:lstStyle>
          <a:p>
            <a:pPr lvl="0"/>
            <a:r>
              <a:rPr lang="en-US" altLang="en-US" noProof="0"/>
              <a:t>Main title</a:t>
            </a:r>
          </a:p>
        </p:txBody>
      </p:sp>
      <p:sp>
        <p:nvSpPr>
          <p:cNvPr id="510980" name="Rectangle 4">
            <a:extLst>
              <a:ext uri="{FF2B5EF4-FFF2-40B4-BE49-F238E27FC236}">
                <a16:creationId xmlns:a16="http://schemas.microsoft.com/office/drawing/2014/main" xmlns="" id="{F096F9F0-E181-4625-8CEF-5DE51063E66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66800" y="3314700"/>
            <a:ext cx="7086600" cy="1314450"/>
          </a:xfrm>
        </p:spPr>
        <p:txBody>
          <a:bodyPr/>
          <a:lstStyle>
            <a:lvl1pPr marL="0" indent="0">
              <a:buFont typeface="CG Times" pitchFamily="18" charset="0"/>
              <a:buNone/>
              <a:defRPr b="0"/>
            </a:lvl1pPr>
          </a:lstStyle>
          <a:p>
            <a:pPr lvl="0"/>
            <a:r>
              <a:rPr lang="en-US" altLang="en-US" noProof="0"/>
              <a:t>Sub-title</a:t>
            </a:r>
          </a:p>
        </p:txBody>
      </p:sp>
      <p:pic>
        <p:nvPicPr>
          <p:cNvPr id="511018" name="Picture 42" descr="OpenOandM%20Logo">
            <a:hlinkClick r:id="rId2"/>
            <a:extLst>
              <a:ext uri="{FF2B5EF4-FFF2-40B4-BE49-F238E27FC236}">
                <a16:creationId xmlns:a16="http://schemas.microsoft.com/office/drawing/2014/main" xmlns="" id="{7E43D061-1C59-4972-A5B4-DBFA430920B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657725"/>
            <a:ext cx="1295400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251587"/>
      </p:ext>
    </p:extLst>
  </p:cSld>
  <p:clrMapOvr>
    <a:masterClrMapping/>
  </p:clrMapOvr>
  <p:transition spd="med" advTm="500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0DD8C0-BE45-43C2-833F-D6622C25D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69A068-9AAB-4710-A740-97FC7C419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380662"/>
      </p:ext>
    </p:extLst>
  </p:cSld>
  <p:clrMapOvr>
    <a:masterClrMapping/>
  </p:clrMapOvr>
  <p:transition spd="med" advTm="500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44D716-B420-4081-BDCC-9661BE502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FFE5BC0-D201-4227-89A3-22CA31F45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1424160"/>
      </p:ext>
    </p:extLst>
  </p:cSld>
  <p:clrMapOvr>
    <a:masterClrMapping/>
  </p:clrMapOvr>
  <p:transition spd="med" advTm="500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38A8F4-878B-4CDC-BF4A-174ECF73C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D88DA0E-1487-4035-8FAC-6904CF43CA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857250"/>
            <a:ext cx="3810000" cy="3086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096E24F-2BAC-4ADA-9568-A271626151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857250"/>
            <a:ext cx="3810000" cy="3086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1810765"/>
      </p:ext>
    </p:extLst>
  </p:cSld>
  <p:clrMapOvr>
    <a:masterClrMapping/>
  </p:clrMapOvr>
  <p:transition spd="med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49C48B-7849-4352-A632-69FF24E65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54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366A712-E70F-4E28-A377-F5D1086C0D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938859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4DA16B1-FC0C-4599-902A-E74887FCD3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556794"/>
            <a:ext cx="3868340" cy="308545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F4AB635-7DFF-4652-B68D-E54EB56D94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938859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6D98DC5-2487-40D3-B400-A991045A87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556794"/>
            <a:ext cx="3887391" cy="308545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1B3A10B-8CC9-4440-8AC5-7499252160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F05830A-820B-49EB-BFF1-BA10C688493B}" type="datetimeFigureOut">
              <a:rPr lang="en-AU" smtClean="0"/>
              <a:t>5/12/2018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4430364-BC31-4353-A174-685D7AC32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9B9661C-5D4B-4688-B63F-1E92607B2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2709F3B-979D-4AC5-81C6-C239DD355A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87239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751A74-1AE0-4EDE-8938-434CCD9BF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03606EC-0598-4329-84AB-7D0E7A2ED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298406A-1134-4FF5-A5E1-7BFEA36424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B2B7F52-C6ED-4172-AF99-DC6D607ABB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7058074-6873-4237-BC4F-916247F8A4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2489365"/>
      </p:ext>
    </p:extLst>
  </p:cSld>
  <p:clrMapOvr>
    <a:masterClrMapping/>
  </p:clrMapOvr>
  <p:transition spd="med" advTm="500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32CE46-84C3-4C56-AAAF-75AFF377C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35714799"/>
      </p:ext>
    </p:extLst>
  </p:cSld>
  <p:clrMapOvr>
    <a:masterClrMapping/>
  </p:clrMapOvr>
  <p:transition spd="med" advTm="500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3585504"/>
      </p:ext>
    </p:extLst>
  </p:cSld>
  <p:clrMapOvr>
    <a:masterClrMapping/>
  </p:clrMapOvr>
  <p:transition spd="med" advTm="500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CA6BC6-7436-4518-8365-9C1BAD391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1DC372-D1E0-4170-8F28-C860C6970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049F497-0EA1-4793-B946-7860E3E4A2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4328761"/>
      </p:ext>
    </p:extLst>
  </p:cSld>
  <p:clrMapOvr>
    <a:masterClrMapping/>
  </p:clrMapOvr>
  <p:transition spd="med" advTm="500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BB8210-A364-4C91-87B7-0EDFF2811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2BFC062-6725-41A3-9942-677476A952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17C6DBB-1D98-4664-BE27-5788A2A917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6917160"/>
      </p:ext>
    </p:extLst>
  </p:cSld>
  <p:clrMapOvr>
    <a:masterClrMapping/>
  </p:clrMapOvr>
  <p:transition spd="med" advTm="500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699A34-AB1A-4E66-89BC-0FB21B4F5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AD496B1-E897-4C0F-853F-55CDAE2287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7249958"/>
      </p:ext>
    </p:extLst>
  </p:cSld>
  <p:clrMapOvr>
    <a:masterClrMapping/>
  </p:clrMapOvr>
  <p:transition spd="med" advTm="500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CAF7870-7393-4C8C-A246-7196E028AC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171450"/>
            <a:ext cx="1943100" cy="3771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AFB2691-D840-4AF0-B7A9-2E669BB1E6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171450"/>
            <a:ext cx="5676900" cy="37719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2386091"/>
      </p:ext>
    </p:extLst>
  </p:cSld>
  <p:clrMapOvr>
    <a:masterClrMapping/>
  </p:clrMapOvr>
  <p:transition spd="med" advTm="500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A1E6A4-91D5-4EDF-8706-9A22AC0CB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71450"/>
            <a:ext cx="7772400" cy="4000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1931271-873A-4CB0-ACD2-4D445BCC12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857250"/>
            <a:ext cx="3810000" cy="3086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41A3435-F931-47BA-A6A7-07FFFD27D4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8200" y="857250"/>
            <a:ext cx="3810000" cy="3086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6689090"/>
      </p:ext>
    </p:extLst>
  </p:cSld>
  <p:clrMapOvr>
    <a:masterClrMapping/>
  </p:clrMapOvr>
  <p:transition spd="med" advTm="500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80" name="Rectangle 4">
            <a:extLst>
              <a:ext uri="{FF2B5EF4-FFF2-40B4-BE49-F238E27FC236}">
                <a16:creationId xmlns:a16="http://schemas.microsoft.com/office/drawing/2014/main" xmlns="" id="{C03A7332-ECE0-44E1-88C9-10761DEDB20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66800" y="2430066"/>
            <a:ext cx="7086600" cy="131445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b="1"/>
            </a:lvl1pPr>
          </a:lstStyle>
          <a:p>
            <a:pPr lvl="0"/>
            <a:r>
              <a:rPr lang="en-US" altLang="en-US" noProof="0"/>
              <a:t>Sub-title</a:t>
            </a:r>
          </a:p>
        </p:txBody>
      </p:sp>
      <p:sp>
        <p:nvSpPr>
          <p:cNvPr id="510981" name="Line 5">
            <a:extLst>
              <a:ext uri="{FF2B5EF4-FFF2-40B4-BE49-F238E27FC236}">
                <a16:creationId xmlns:a16="http://schemas.microsoft.com/office/drawing/2014/main" xmlns="" id="{DBE19116-7230-4BE0-8729-1F41E96448C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0450" y="857250"/>
            <a:ext cx="8077200" cy="0"/>
          </a:xfrm>
          <a:prstGeom prst="line">
            <a:avLst/>
          </a:prstGeom>
          <a:noFill/>
          <a:ln w="50800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511017" name="Text Box 41">
            <a:extLst>
              <a:ext uri="{FF2B5EF4-FFF2-40B4-BE49-F238E27FC236}">
                <a16:creationId xmlns:a16="http://schemas.microsoft.com/office/drawing/2014/main" xmlns="" id="{95A4AA39-0A02-4B32-9668-0D5DD563BCA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732213" y="4901804"/>
            <a:ext cx="16764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750">
                <a:latin typeface="Arial" panose="020B0604020202020204" pitchFamily="34" charset="0"/>
              </a:rPr>
              <a:t>ISO TC184 Plenary October 27, 2008</a:t>
            </a:r>
          </a:p>
        </p:txBody>
      </p:sp>
      <p:graphicFrame>
        <p:nvGraphicFramePr>
          <p:cNvPr id="511021" name="Object 45">
            <a:extLst>
              <a:ext uri="{FF2B5EF4-FFF2-40B4-BE49-F238E27FC236}">
                <a16:creationId xmlns:a16="http://schemas.microsoft.com/office/drawing/2014/main" xmlns="" id="{2F87BFAD-AB1F-4C8E-9E9B-DBFCED7CA20B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0" y="0"/>
          <a:ext cx="781050" cy="521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Photo Editor Photo" r:id="rId3" imgW="781159" imgH="695238" progId="MSPhotoEd.3">
                  <p:embed/>
                </p:oleObj>
              </mc:Choice>
              <mc:Fallback>
                <p:oleObj name="Photo Editor Photo" r:id="rId3" imgW="781159" imgH="695238" progId="MSPhotoEd.3">
                  <p:embed/>
                  <p:pic>
                    <p:nvPicPr>
                      <p:cNvPr id="511021" name="Object 45">
                        <a:extLst>
                          <a:ext uri="{FF2B5EF4-FFF2-40B4-BE49-F238E27FC236}">
                            <a16:creationId xmlns:a16="http://schemas.microsoft.com/office/drawing/2014/main" xmlns="" id="{2F87BFAD-AB1F-4C8E-9E9B-DBFCED7CA20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81050" cy="5214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4646806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6554C9-40F2-49EC-BC89-937A66483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5706D26-9EEE-4F0A-B944-A1CEED199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620616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BF2CDD-A2A6-48DB-9E66-5564A89AA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54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0F99C66-A911-4959-9F81-472C82BFA385}"/>
              </a:ext>
            </a:extLst>
          </p:cNvPr>
          <p:cNvSpPr txBox="1"/>
          <p:nvPr userDrawn="1"/>
        </p:nvSpPr>
        <p:spPr>
          <a:xfrm>
            <a:off x="3810000" y="4933950"/>
            <a:ext cx="1752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>
                <a:solidFill>
                  <a:schemeClr val="tx1"/>
                </a:solidFill>
                <a:latin typeface="+mn-lt"/>
              </a:rPr>
              <a:t>© MIMOSA 2018</a:t>
            </a:r>
          </a:p>
        </p:txBody>
      </p:sp>
    </p:spTree>
    <p:extLst>
      <p:ext uri="{BB962C8B-B14F-4D97-AF65-F5344CB8AC3E}">
        <p14:creationId xmlns:p14="http://schemas.microsoft.com/office/powerpoint/2010/main" val="22900262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703879-75B8-4FA2-92D5-2E7420EF6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F61EE86-E152-4585-B373-0C398225C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3551050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20F88A-D7E8-4945-8CE8-09610070C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29180D-91A4-4166-8E6D-AC87FF4894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6900" y="666750"/>
            <a:ext cx="3944938" cy="31539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2A0CE08-3EEE-4D2E-B22E-1BF3129F48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94239" y="666750"/>
            <a:ext cx="3946525" cy="31539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3027290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2DAC2B-12F9-40C4-9175-142F3F918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BD9D1C-538E-4D7D-9C28-61A8DB743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9731113-354C-4ACD-84E6-B82E3E0F42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3759803-13E2-44FF-A41F-6A34E024E3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183AE44-0A5C-435E-91E6-FF434B5489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4413985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1EA55D-B3C6-48CE-918D-951ED6767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1585786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6721120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B6EE1C-9B98-4934-8F7C-018B112A9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430FD6-EBF3-4D65-9D08-78F8630C3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B74DF31-B9CE-4C5B-846A-C04DB396FB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5201429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9696F2-2EE6-430F-9690-9C21B9578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6018179-CBFE-41DC-8C88-99E5707D3A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587B300-500F-46AD-B9D7-45E7E011FC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8293905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24C014-0BE3-4FE3-9DE8-85AB90445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A13D387-5AEE-45F3-8FC4-6778FB71AD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5455926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F0641E5-12D2-44E6-9D8B-0C91658566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30989" y="96441"/>
            <a:ext cx="2009775" cy="3724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51ADD61-61C5-47C8-B5AA-109158DC26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96900" y="96441"/>
            <a:ext cx="5881688" cy="37242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8976904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054BE1-9821-4FF5-890E-C9453CE67E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>
            <a:normAutofit/>
          </a:bodyPr>
          <a:lstStyle>
            <a:lvl1pPr algn="ctr">
              <a:defRPr sz="32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1C0639D-9964-43E7-B57A-1A3F99D58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FDC2E9E-2B1F-4E26-A3C6-8AB83F3509DC}"/>
              </a:ext>
            </a:extLst>
          </p:cNvPr>
          <p:cNvSpPr txBox="1"/>
          <p:nvPr userDrawn="1"/>
        </p:nvSpPr>
        <p:spPr>
          <a:xfrm>
            <a:off x="3810000" y="4933950"/>
            <a:ext cx="1752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prstClr val="black"/>
                </a:solidFill>
                <a:latin typeface="Calibri" panose="020F0502020204030204"/>
              </a:rPr>
              <a:t>© MIMOSA 2018</a:t>
            </a:r>
          </a:p>
        </p:txBody>
      </p:sp>
    </p:spTree>
    <p:extLst>
      <p:ext uri="{BB962C8B-B14F-4D97-AF65-F5344CB8AC3E}">
        <p14:creationId xmlns:p14="http://schemas.microsoft.com/office/powerpoint/2010/main" val="3259200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5025CBC-37E1-494D-81B1-FBA21F0DB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F05830A-820B-49EB-BFF1-BA10C688493B}" type="datetimeFigureOut">
              <a:rPr lang="en-AU" smtClean="0"/>
              <a:t>5/12/2018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CFFDF32-6816-4CB9-A3E7-033ABA013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68F9818-BA89-4A99-AE87-08E8CECAE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2709F3B-979D-4AC5-81C6-C239DD355A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91037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6FC90B-BF8E-43FD-A4CF-090945CB5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48956"/>
            <a:ext cx="7886700" cy="3683767"/>
          </a:xfrm>
        </p:spPr>
        <p:txBody>
          <a:bodyPr/>
          <a:lstStyle>
            <a:lvl2pPr marL="514350" indent="-171450">
              <a:buFont typeface="Wingdings" panose="05000000000000000000" pitchFamily="2" charset="2"/>
              <a:buChar char="Ø"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CA24EA2-803C-473F-BE7B-E8C263CD49C3}"/>
              </a:ext>
            </a:extLst>
          </p:cNvPr>
          <p:cNvSpPr txBox="1"/>
          <p:nvPr userDrawn="1"/>
        </p:nvSpPr>
        <p:spPr>
          <a:xfrm>
            <a:off x="3810000" y="4933950"/>
            <a:ext cx="1752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prstClr val="black"/>
                </a:solidFill>
                <a:latin typeface="Calibri" panose="020F0502020204030204"/>
              </a:rPr>
              <a:t>© MIMOSA 2018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225C6C58-F8BF-4804-BF85-226EA4C9B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6061336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80C82F-649F-4159-A763-2C9D60618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>
            <a:normAutofit/>
          </a:bodyPr>
          <a:lstStyle>
            <a:lvl1pPr>
              <a:defRPr sz="32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7C1CE84-EDF0-438D-8FC7-4980D34DC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1B0033E-19B2-4CBA-A029-153B944A2FE0}"/>
              </a:ext>
            </a:extLst>
          </p:cNvPr>
          <p:cNvSpPr txBox="1"/>
          <p:nvPr userDrawn="1"/>
        </p:nvSpPr>
        <p:spPr>
          <a:xfrm>
            <a:off x="3810000" y="4933950"/>
            <a:ext cx="1752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prstClr val="black"/>
                </a:solidFill>
                <a:latin typeface="Calibri" panose="020F0502020204030204"/>
              </a:rPr>
              <a:t>© MIMOSA 2018</a:t>
            </a:r>
          </a:p>
        </p:txBody>
      </p:sp>
    </p:spTree>
    <p:extLst>
      <p:ext uri="{BB962C8B-B14F-4D97-AF65-F5344CB8AC3E}">
        <p14:creationId xmlns:p14="http://schemas.microsoft.com/office/powerpoint/2010/main" val="143087200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BE8D7E-145C-41D5-B3CD-2E52C646C5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948385"/>
            <a:ext cx="3886200" cy="3684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7AE1696-A641-4D74-BBA9-C67957D1BD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948385"/>
            <a:ext cx="3886200" cy="3684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725811D-0031-402A-A188-CEB6CDF7EA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F05830A-820B-49EB-BFF1-BA10C688493B}" type="datetimeFigureOut">
              <a:rPr lang="en-AU" smtClean="0">
                <a:solidFill>
                  <a:srgbClr val="E7E6E6"/>
                </a:solidFill>
              </a:rPr>
              <a:pPr/>
              <a:t>5/12/2018</a:t>
            </a:fld>
            <a:endParaRPr lang="en-AU">
              <a:solidFill>
                <a:srgbClr val="E7E6E6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6251117-983A-4456-9E9F-C1BDD639C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3CF93E7-7E10-45EC-8BB6-1401CD127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2709F3B-979D-4AC5-81C6-C239DD355AAA}" type="slidenum">
              <a:rPr lang="en-AU" smtClean="0">
                <a:solidFill>
                  <a:srgbClr val="E7E6E6"/>
                </a:solidFill>
              </a:rPr>
              <a:pPr/>
              <a:t>‹#›</a:t>
            </a:fld>
            <a:endParaRPr lang="en-AU">
              <a:solidFill>
                <a:srgbClr val="E7E6E6"/>
              </a:solidFill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xmlns="" id="{CAED04DA-FD22-4AE8-9D23-FEC7B398F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140860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366A712-E70F-4E28-A377-F5D1086C0D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938859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4DA16B1-FC0C-4599-902A-E74887FCD3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556794"/>
            <a:ext cx="3868340" cy="308545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F4AB635-7DFF-4652-B68D-E54EB56D94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938859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6D98DC5-2487-40D3-B400-A991045A87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556794"/>
            <a:ext cx="3887391" cy="308545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1B3A10B-8CC9-4440-8AC5-7499252160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F05830A-820B-49EB-BFF1-BA10C688493B}" type="datetimeFigureOut">
              <a:rPr lang="en-AU" smtClean="0">
                <a:solidFill>
                  <a:srgbClr val="E7E6E6"/>
                </a:solidFill>
              </a:rPr>
              <a:pPr/>
              <a:t>5/12/2018</a:t>
            </a:fld>
            <a:endParaRPr lang="en-AU">
              <a:solidFill>
                <a:srgbClr val="E7E6E6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4430364-BC31-4353-A174-685D7AC32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9B9661C-5D4B-4688-B63F-1E92607B2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2709F3B-979D-4AC5-81C6-C239DD355AAA}" type="slidenum">
              <a:rPr lang="en-AU" smtClean="0">
                <a:solidFill>
                  <a:srgbClr val="E7E6E6"/>
                </a:solidFill>
              </a:rPr>
              <a:pPr/>
              <a:t>‹#›</a:t>
            </a:fld>
            <a:endParaRPr lang="en-AU">
              <a:solidFill>
                <a:srgbClr val="E7E6E6"/>
              </a:solidFill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xmlns="" id="{E4A82B72-B3B3-4C14-99F8-7C2C1A165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5643994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0F99C66-A911-4959-9F81-472C82BFA385}"/>
              </a:ext>
            </a:extLst>
          </p:cNvPr>
          <p:cNvSpPr txBox="1"/>
          <p:nvPr userDrawn="1"/>
        </p:nvSpPr>
        <p:spPr>
          <a:xfrm>
            <a:off x="3810000" y="4933950"/>
            <a:ext cx="1752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prstClr val="black"/>
                </a:solidFill>
                <a:latin typeface="Calibri" panose="020F0502020204030204"/>
              </a:rPr>
              <a:t>© MIMOSA 2018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7CF51C2B-2708-4C8E-80CA-F38222425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665827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5025CBC-37E1-494D-81B1-FBA21F0DB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F05830A-820B-49EB-BFF1-BA10C688493B}" type="datetimeFigureOut">
              <a:rPr lang="en-AU" smtClean="0">
                <a:solidFill>
                  <a:srgbClr val="E7E6E6"/>
                </a:solidFill>
              </a:rPr>
              <a:pPr/>
              <a:t>5/12/2018</a:t>
            </a:fld>
            <a:endParaRPr lang="en-AU">
              <a:solidFill>
                <a:srgbClr val="E7E6E6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CFFDF32-6816-4CB9-A3E7-033ABA013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68F9818-BA89-4A99-AE87-08E8CECAE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2709F3B-979D-4AC5-81C6-C239DD355AAA}" type="slidenum">
              <a:rPr lang="en-AU" smtClean="0">
                <a:solidFill>
                  <a:srgbClr val="E7E6E6"/>
                </a:solidFill>
              </a:rPr>
              <a:pPr/>
              <a:t>‹#›</a:t>
            </a:fld>
            <a:endParaRPr lang="en-AU">
              <a:solidFill>
                <a:srgbClr val="E7E6E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9116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784B79-E35B-45F5-8445-23324E33F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>
            <a:normAutofit/>
          </a:bodyPr>
          <a:lstStyle>
            <a:lvl1pPr>
              <a:defRPr lang="en-AU" sz="2400" b="1" kern="1200" dirty="0">
                <a:solidFill>
                  <a:srgbClr val="008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61A7D76-4C4E-4E51-8EB0-BE5BC1B4B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283BE8C-495D-4A13-A50B-1DD45A89C7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635470E-8921-45C1-B898-03FF814DB1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F05830A-820B-49EB-BFF1-BA10C688493B}" type="datetimeFigureOut">
              <a:rPr lang="en-AU" smtClean="0">
                <a:solidFill>
                  <a:srgbClr val="E7E6E6"/>
                </a:solidFill>
              </a:rPr>
              <a:pPr/>
              <a:t>5/12/2018</a:t>
            </a:fld>
            <a:endParaRPr lang="en-AU">
              <a:solidFill>
                <a:srgbClr val="E7E6E6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27D1B8E-3A99-467C-A2DC-052AD71FF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301B792-C795-4097-8F50-6C46105C0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2709F3B-979D-4AC5-81C6-C239DD355AAA}" type="slidenum">
              <a:rPr lang="en-AU" smtClean="0">
                <a:solidFill>
                  <a:srgbClr val="E7E6E6"/>
                </a:solidFill>
              </a:rPr>
              <a:pPr/>
              <a:t>‹#›</a:t>
            </a:fld>
            <a:endParaRPr lang="en-AU">
              <a:solidFill>
                <a:srgbClr val="E7E6E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66562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BD70EC-7566-46D1-A6CC-5AA8CA383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AU" sz="2400" b="1" kern="1200" dirty="0">
                <a:solidFill>
                  <a:srgbClr val="008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F5228A7-7069-4D9B-82B2-D9A128C429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04241B3-9D65-463B-891D-E2AAF72B81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3FBD899-1590-42E7-B218-41D47D49A2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F05830A-820B-49EB-BFF1-BA10C688493B}" type="datetimeFigureOut">
              <a:rPr lang="en-AU" smtClean="0">
                <a:solidFill>
                  <a:srgbClr val="E7E6E6"/>
                </a:solidFill>
              </a:rPr>
              <a:pPr/>
              <a:t>5/12/2018</a:t>
            </a:fld>
            <a:endParaRPr lang="en-AU">
              <a:solidFill>
                <a:srgbClr val="E7E6E6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1FE0314-3623-4D97-8237-973480D2B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8FFFDEB-6768-4E48-9448-CC8C17B3A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2709F3B-979D-4AC5-81C6-C239DD355AAA}" type="slidenum">
              <a:rPr lang="en-AU" smtClean="0">
                <a:solidFill>
                  <a:srgbClr val="E7E6E6"/>
                </a:solidFill>
              </a:rPr>
              <a:pPr/>
              <a:t>‹#›</a:t>
            </a:fld>
            <a:endParaRPr lang="en-AU">
              <a:solidFill>
                <a:srgbClr val="E7E6E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97758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A0D56E0-BCA4-48BE-B7A3-F41919C5F2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956930"/>
            <a:ext cx="7886700" cy="367579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CD8B77-F267-4E38-9E44-4D9739B83E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F05830A-820B-49EB-BFF1-BA10C688493B}" type="datetimeFigureOut">
              <a:rPr lang="en-AU" smtClean="0">
                <a:solidFill>
                  <a:srgbClr val="E7E6E6"/>
                </a:solidFill>
              </a:rPr>
              <a:pPr/>
              <a:t>5/12/2018</a:t>
            </a:fld>
            <a:endParaRPr lang="en-AU">
              <a:solidFill>
                <a:srgbClr val="E7E6E6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C0BB16F-A2C3-4C99-ACAD-6AA805BA8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A765E18-1094-49CA-8C61-931616538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2709F3B-979D-4AC5-81C6-C239DD355AAA}" type="slidenum">
              <a:rPr lang="en-AU" smtClean="0">
                <a:solidFill>
                  <a:srgbClr val="E7E6E6"/>
                </a:solidFill>
              </a:rPr>
              <a:pPr/>
              <a:t>‹#›</a:t>
            </a:fld>
            <a:endParaRPr lang="en-AU">
              <a:solidFill>
                <a:srgbClr val="E7E6E6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135BE54B-2503-4967-9F88-1C11A3E05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116094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7096220-D826-4794-A236-6210CB81B1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>
            <a:normAutofit/>
          </a:bodyPr>
          <a:lstStyle>
            <a:lvl1pPr algn="ctr">
              <a:defRPr lang="en-AU" sz="2400" b="1" kern="1200" dirty="0">
                <a:solidFill>
                  <a:srgbClr val="008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40B7C90-1AA2-4242-A5F0-5399C0FAC3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F71B170-CAA4-4B36-B1B6-C281D35A52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F05830A-820B-49EB-BFF1-BA10C688493B}" type="datetimeFigureOut">
              <a:rPr lang="en-AU" smtClean="0">
                <a:solidFill>
                  <a:srgbClr val="E7E6E6"/>
                </a:solidFill>
              </a:rPr>
              <a:pPr/>
              <a:t>5/12/2018</a:t>
            </a:fld>
            <a:endParaRPr lang="en-AU">
              <a:solidFill>
                <a:srgbClr val="E7E6E6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7CDC2E7-3047-4695-B927-C8DD6C60F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229B6D-513A-4830-9D9C-F0F9F88EC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2709F3B-979D-4AC5-81C6-C239DD355AAA}" type="slidenum">
              <a:rPr lang="en-AU" smtClean="0">
                <a:solidFill>
                  <a:srgbClr val="E7E6E6"/>
                </a:solidFill>
              </a:rPr>
              <a:pPr/>
              <a:t>‹#›</a:t>
            </a:fld>
            <a:endParaRPr lang="en-AU">
              <a:solidFill>
                <a:srgbClr val="E7E6E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265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784B79-E35B-45F5-8445-23324E33F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61A7D76-4C4E-4E51-8EB0-BE5BC1B4B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283BE8C-495D-4A13-A50B-1DD45A89C7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635470E-8921-45C1-B898-03FF814DB1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F05830A-820B-49EB-BFF1-BA10C688493B}" type="datetimeFigureOut">
              <a:rPr lang="en-AU" smtClean="0"/>
              <a:t>5/12/2018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27D1B8E-3A99-467C-A2DC-052AD71FF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301B792-C795-4097-8F50-6C46105C0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2709F3B-979D-4AC5-81C6-C239DD355A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2397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BD70EC-7566-46D1-A6CC-5AA8CA383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F5228A7-7069-4D9B-82B2-D9A128C429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04241B3-9D65-463B-891D-E2AAF72B81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3FBD899-1590-42E7-B218-41D47D49A2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F05830A-820B-49EB-BFF1-BA10C688493B}" type="datetimeFigureOut">
              <a:rPr lang="en-AU" smtClean="0"/>
              <a:t>5/12/2018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1FE0314-3623-4D97-8237-973480D2B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8FFFDEB-6768-4E48-9448-CC8C17B3A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2709F3B-979D-4AC5-81C6-C239DD355A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4601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image" Target="../media/image10.jpeg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hyperlink" Target="http://www.openoandm.org/" TargetMode="Externa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image" Target="../media/image12.png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oleObject" Target="../embeddings/oleObject1.bin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006D358-0A5A-4106-BE9F-65F46DF96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6B42106-10C4-4C0C-85A4-54D04914B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948956"/>
            <a:ext cx="7886700" cy="3683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D3FCEB5-4944-4C63-B672-99D59A4374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pic>
        <p:nvPicPr>
          <p:cNvPr id="7" name="Picture 17" descr="MIMOSA_TMonWhite">
            <a:extLst>
              <a:ext uri="{FF2B5EF4-FFF2-40B4-BE49-F238E27FC236}">
                <a16:creationId xmlns:a16="http://schemas.microsoft.com/office/drawing/2014/main" xmlns="" id="{C3214897-D08D-40CF-8D6F-BF422AAB38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4869656"/>
            <a:ext cx="746522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9599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32657" y="4781550"/>
            <a:ext cx="9144000" cy="361950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</a:endParaRPr>
          </a:p>
        </p:txBody>
      </p:sp>
      <p:sp>
        <p:nvSpPr>
          <p:cNvPr id="5099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389" y="38174"/>
            <a:ext cx="7772136" cy="3999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81595" tIns="40798" rIns="81595" bIns="40798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7077" y="666751"/>
            <a:ext cx="8043774" cy="3154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595" tIns="40798" rIns="81595" bIns="407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Main bullet</a:t>
            </a:r>
          </a:p>
          <a:p>
            <a:pPr lvl="1"/>
            <a:r>
              <a:rPr lang="en-GB" dirty="0"/>
              <a:t>Sub bullet</a:t>
            </a:r>
          </a:p>
          <a:p>
            <a:pPr lvl="2"/>
            <a:r>
              <a:rPr lang="en-GB" dirty="0"/>
              <a:t>Sub bullet</a:t>
            </a:r>
          </a:p>
          <a:p>
            <a:pPr lvl="3"/>
            <a:r>
              <a:rPr lang="en-GB" dirty="0"/>
              <a:t>Sub bullet</a:t>
            </a:r>
          </a:p>
          <a:p>
            <a:pPr lvl="4"/>
            <a:r>
              <a:rPr lang="en-GB" dirty="0"/>
              <a:t>Sub bullet</a:t>
            </a:r>
          </a:p>
        </p:txBody>
      </p:sp>
      <p:pic>
        <p:nvPicPr>
          <p:cNvPr id="1029" name="Picture 17" descr="MIMOSA_TMonWhite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4777740"/>
            <a:ext cx="1097281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 bwMode="auto">
          <a:xfrm>
            <a:off x="990600" y="4841748"/>
            <a:ext cx="109728" cy="301752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79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  <p:sldLayoutId id="2147483848" r:id="rId13"/>
    <p:sldLayoutId id="2147483849" r:id="rId14"/>
    <p:sldLayoutId id="2147483955" r:id="rId15"/>
    <p:sldLayoutId id="2147483956" r:id="rId16"/>
  </p:sldLayoutIdLst>
  <p:transition spd="med" advTm="5000"/>
  <p:txStyles>
    <p:titleStyle>
      <a:lvl1pPr algn="ctr" rtl="0" eaLnBrk="0" fontAlgn="base" hangingPunct="0">
        <a:lnSpc>
          <a:spcPct val="100000"/>
        </a:lnSpc>
        <a:spcBef>
          <a:spcPct val="75000"/>
        </a:spcBef>
        <a:spcAft>
          <a:spcPct val="75000"/>
        </a:spcAft>
        <a:defRPr lang="en-GB" sz="2800" b="1" dirty="0">
          <a:solidFill>
            <a:srgbClr val="008000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75000"/>
        </a:lnSpc>
        <a:spcBef>
          <a:spcPct val="75000"/>
        </a:spcBef>
        <a:spcAft>
          <a:spcPct val="75000"/>
        </a:spcAft>
        <a:defRPr sz="2500" b="1">
          <a:solidFill>
            <a:srgbClr val="009900"/>
          </a:solidFill>
          <a:latin typeface="Arial" charset="0"/>
        </a:defRPr>
      </a:lvl2pPr>
      <a:lvl3pPr algn="ctr" rtl="0" eaLnBrk="0" fontAlgn="base" hangingPunct="0">
        <a:lnSpc>
          <a:spcPct val="75000"/>
        </a:lnSpc>
        <a:spcBef>
          <a:spcPct val="75000"/>
        </a:spcBef>
        <a:spcAft>
          <a:spcPct val="75000"/>
        </a:spcAft>
        <a:defRPr sz="2500" b="1">
          <a:solidFill>
            <a:srgbClr val="009900"/>
          </a:solidFill>
          <a:latin typeface="Arial" charset="0"/>
        </a:defRPr>
      </a:lvl3pPr>
      <a:lvl4pPr algn="ctr" rtl="0" eaLnBrk="0" fontAlgn="base" hangingPunct="0">
        <a:lnSpc>
          <a:spcPct val="75000"/>
        </a:lnSpc>
        <a:spcBef>
          <a:spcPct val="75000"/>
        </a:spcBef>
        <a:spcAft>
          <a:spcPct val="75000"/>
        </a:spcAft>
        <a:defRPr sz="2500" b="1">
          <a:solidFill>
            <a:srgbClr val="009900"/>
          </a:solidFill>
          <a:latin typeface="Arial" charset="0"/>
        </a:defRPr>
      </a:lvl4pPr>
      <a:lvl5pPr algn="ctr" rtl="0" eaLnBrk="0" fontAlgn="base" hangingPunct="0">
        <a:lnSpc>
          <a:spcPct val="75000"/>
        </a:lnSpc>
        <a:spcBef>
          <a:spcPct val="75000"/>
        </a:spcBef>
        <a:spcAft>
          <a:spcPct val="75000"/>
        </a:spcAft>
        <a:defRPr sz="2500" b="1">
          <a:solidFill>
            <a:srgbClr val="009900"/>
          </a:solidFill>
          <a:latin typeface="Arial" charset="0"/>
        </a:defRPr>
      </a:lvl5pPr>
      <a:lvl6pPr marL="407976" algn="ctr" rtl="0" fontAlgn="base">
        <a:lnSpc>
          <a:spcPct val="75000"/>
        </a:lnSpc>
        <a:spcBef>
          <a:spcPct val="75000"/>
        </a:spcBef>
        <a:spcAft>
          <a:spcPct val="75000"/>
        </a:spcAft>
        <a:defRPr sz="2500" b="1">
          <a:solidFill>
            <a:srgbClr val="009900"/>
          </a:solidFill>
          <a:latin typeface="Arial" charset="0"/>
        </a:defRPr>
      </a:lvl6pPr>
      <a:lvl7pPr marL="815952" algn="ctr" rtl="0" fontAlgn="base">
        <a:lnSpc>
          <a:spcPct val="75000"/>
        </a:lnSpc>
        <a:spcBef>
          <a:spcPct val="75000"/>
        </a:spcBef>
        <a:spcAft>
          <a:spcPct val="75000"/>
        </a:spcAft>
        <a:defRPr sz="2500" b="1">
          <a:solidFill>
            <a:srgbClr val="009900"/>
          </a:solidFill>
          <a:latin typeface="Arial" charset="0"/>
        </a:defRPr>
      </a:lvl7pPr>
      <a:lvl8pPr marL="1223928" algn="ctr" rtl="0" fontAlgn="base">
        <a:lnSpc>
          <a:spcPct val="75000"/>
        </a:lnSpc>
        <a:spcBef>
          <a:spcPct val="75000"/>
        </a:spcBef>
        <a:spcAft>
          <a:spcPct val="75000"/>
        </a:spcAft>
        <a:defRPr sz="2500" b="1">
          <a:solidFill>
            <a:srgbClr val="009900"/>
          </a:solidFill>
          <a:latin typeface="Arial" charset="0"/>
        </a:defRPr>
      </a:lvl8pPr>
      <a:lvl9pPr marL="1631904" algn="ctr" rtl="0" fontAlgn="base">
        <a:lnSpc>
          <a:spcPct val="75000"/>
        </a:lnSpc>
        <a:spcBef>
          <a:spcPct val="75000"/>
        </a:spcBef>
        <a:spcAft>
          <a:spcPct val="75000"/>
        </a:spcAft>
        <a:defRPr sz="2500" b="1">
          <a:solidFill>
            <a:srgbClr val="009900"/>
          </a:solidFill>
          <a:latin typeface="Arial" charset="0"/>
        </a:defRPr>
      </a:lvl9pPr>
    </p:titleStyle>
    <p:bodyStyle>
      <a:lvl1pPr marL="252102" indent="-252102" algn="l" rtl="0" eaLnBrk="0" fontAlgn="base" hangingPunct="0">
        <a:spcBef>
          <a:spcPct val="20000"/>
        </a:spcBef>
        <a:spcAft>
          <a:spcPct val="0"/>
        </a:spcAft>
        <a:buClr>
          <a:srgbClr val="4600F5"/>
        </a:buClr>
        <a:buFont typeface="Wingdings" pitchFamily="2" charset="2"/>
        <a:buChar char="§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607524" indent="-253342" algn="l" rtl="0" eaLnBrk="0" fontAlgn="base" hangingPunct="0">
        <a:spcBef>
          <a:spcPct val="20000"/>
        </a:spcBef>
        <a:spcAft>
          <a:spcPct val="0"/>
        </a:spcAft>
        <a:buClr>
          <a:srgbClr val="4600F5"/>
        </a:buClr>
        <a:buFont typeface="Wingdings" pitchFamily="2" charset="2"/>
        <a:buChar char="ü"/>
        <a:defRPr sz="2100">
          <a:solidFill>
            <a:schemeClr val="tx1"/>
          </a:solidFill>
          <a:latin typeface="+mn-lt"/>
        </a:defRPr>
      </a:lvl2pPr>
      <a:lvl3pPr marL="919139" indent="-209534" algn="l" rtl="0" eaLnBrk="0" fontAlgn="base" hangingPunct="0">
        <a:spcBef>
          <a:spcPct val="20000"/>
        </a:spcBef>
        <a:spcAft>
          <a:spcPct val="0"/>
        </a:spcAft>
        <a:buClr>
          <a:srgbClr val="4600F5"/>
        </a:buClr>
        <a:buChar char="•"/>
        <a:defRPr sz="1800">
          <a:solidFill>
            <a:schemeClr val="tx1"/>
          </a:solidFill>
          <a:latin typeface="+mn-lt"/>
        </a:defRPr>
      </a:lvl3pPr>
      <a:lvl4pPr marL="1276215" indent="-209534" algn="l" rtl="0" eaLnBrk="0" fontAlgn="base" hangingPunct="0">
        <a:spcBef>
          <a:spcPct val="20000"/>
        </a:spcBef>
        <a:spcAft>
          <a:spcPct val="0"/>
        </a:spcAft>
        <a:buClr>
          <a:srgbClr val="4600F5"/>
        </a:buClr>
        <a:buChar char="–"/>
        <a:defRPr sz="1800">
          <a:solidFill>
            <a:schemeClr val="tx1"/>
          </a:solidFill>
          <a:latin typeface="+mn-lt"/>
        </a:defRPr>
      </a:lvl4pPr>
      <a:lvl5pPr marL="1835798" indent="-203748" algn="l" rtl="0" eaLnBrk="0" fontAlgn="base" hangingPunct="0">
        <a:spcBef>
          <a:spcPct val="20000"/>
        </a:spcBef>
        <a:spcAft>
          <a:spcPct val="0"/>
        </a:spcAft>
        <a:buClr>
          <a:srgbClr val="4600F5"/>
        </a:buClr>
        <a:buChar char="»"/>
        <a:defRPr sz="1800">
          <a:solidFill>
            <a:schemeClr val="tx1"/>
          </a:solidFill>
          <a:latin typeface="+mn-lt"/>
        </a:defRPr>
      </a:lvl5pPr>
      <a:lvl6pPr marL="2243869" indent="-203988" algn="l" rtl="0" fontAlgn="base">
        <a:spcBef>
          <a:spcPct val="20000"/>
        </a:spcBef>
        <a:spcAft>
          <a:spcPct val="0"/>
        </a:spcAft>
        <a:buClr>
          <a:srgbClr val="4600F5"/>
        </a:buClr>
        <a:buChar char="»"/>
        <a:defRPr sz="1800">
          <a:solidFill>
            <a:schemeClr val="tx1"/>
          </a:solidFill>
          <a:latin typeface="+mn-lt"/>
        </a:defRPr>
      </a:lvl6pPr>
      <a:lvl7pPr marL="2651845" indent="-203988" algn="l" rtl="0" fontAlgn="base">
        <a:spcBef>
          <a:spcPct val="20000"/>
        </a:spcBef>
        <a:spcAft>
          <a:spcPct val="0"/>
        </a:spcAft>
        <a:buClr>
          <a:srgbClr val="4600F5"/>
        </a:buClr>
        <a:buChar char="»"/>
        <a:defRPr sz="1800">
          <a:solidFill>
            <a:schemeClr val="tx1"/>
          </a:solidFill>
          <a:latin typeface="+mn-lt"/>
        </a:defRPr>
      </a:lvl7pPr>
      <a:lvl8pPr marL="3059821" indent="-203988" algn="l" rtl="0" fontAlgn="base">
        <a:spcBef>
          <a:spcPct val="20000"/>
        </a:spcBef>
        <a:spcAft>
          <a:spcPct val="0"/>
        </a:spcAft>
        <a:buClr>
          <a:srgbClr val="4600F5"/>
        </a:buClr>
        <a:buChar char="»"/>
        <a:defRPr sz="1800">
          <a:solidFill>
            <a:schemeClr val="tx1"/>
          </a:solidFill>
          <a:latin typeface="+mn-lt"/>
        </a:defRPr>
      </a:lvl8pPr>
      <a:lvl9pPr marL="3467797" indent="-203988" algn="l" rtl="0" fontAlgn="base">
        <a:spcBef>
          <a:spcPct val="20000"/>
        </a:spcBef>
        <a:spcAft>
          <a:spcPct val="0"/>
        </a:spcAft>
        <a:buClr>
          <a:srgbClr val="4600F5"/>
        </a:buClr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159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7976" algn="l" defTabSz="8159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5952" algn="l" defTabSz="8159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3928" algn="l" defTabSz="8159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1904" algn="l" defTabSz="8159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9881" algn="l" defTabSz="8159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7857" algn="l" defTabSz="8159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5833" algn="l" defTabSz="8159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3809" algn="l" defTabSz="8159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Text Box 17"/>
          <p:cNvSpPr txBox="1">
            <a:spLocks noChangeArrowheads="1"/>
          </p:cNvSpPr>
          <p:nvPr/>
        </p:nvSpPr>
        <p:spPr bwMode="auto">
          <a:xfrm>
            <a:off x="2971800" y="290515"/>
            <a:ext cx="3200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660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Arial" pitchFamily="-65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Arial" pitchFamily="-65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Arial" pitchFamily="-65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Arial" pitchFamily="-65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Arial" pitchFamily="-65" charset="0"/>
          <a:cs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pitchFamily="-65" charset="0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Arial" pitchFamily="-65" charset="0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Arial" pitchFamily="-65" charset="0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Arial" pitchFamily="-65" charset="0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Arial" pitchFamily="-65" charset="0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68314" y="4767264"/>
            <a:ext cx="5551487" cy="2893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 defTabSz="685800">
              <a:defRPr/>
            </a:pPr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1449532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</p:sldLayoutIdLst>
  <p:hf hdr="0" ftr="0" dt="0"/>
  <p:txStyles>
    <p:titleStyle>
      <a:lvl1pPr algn="l" defTabSz="342900" rtl="0" eaLnBrk="0" fontAlgn="base" hangingPunct="0">
        <a:lnSpc>
          <a:spcPts val="1125"/>
        </a:lnSpc>
        <a:spcBef>
          <a:spcPct val="0"/>
        </a:spcBef>
        <a:spcAft>
          <a:spcPct val="0"/>
        </a:spcAft>
        <a:defRPr sz="1200" b="1">
          <a:solidFill>
            <a:srgbClr val="949D9E"/>
          </a:solidFill>
          <a:latin typeface="+mn-lt"/>
          <a:ea typeface="ＭＳ Ｐゴシック" charset="0"/>
          <a:cs typeface="ＭＳ Ｐゴシック" charset="0"/>
        </a:defRPr>
      </a:lvl1pPr>
      <a:lvl2pPr algn="l" defTabSz="342900" rtl="0" eaLnBrk="0" fontAlgn="base" hangingPunct="0">
        <a:lnSpc>
          <a:spcPts val="1125"/>
        </a:lnSpc>
        <a:spcBef>
          <a:spcPct val="0"/>
        </a:spcBef>
        <a:spcAft>
          <a:spcPct val="0"/>
        </a:spcAft>
        <a:defRPr sz="1200" b="1">
          <a:solidFill>
            <a:srgbClr val="949D9E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342900" rtl="0" eaLnBrk="0" fontAlgn="base" hangingPunct="0">
        <a:lnSpc>
          <a:spcPts val="1125"/>
        </a:lnSpc>
        <a:spcBef>
          <a:spcPct val="0"/>
        </a:spcBef>
        <a:spcAft>
          <a:spcPct val="0"/>
        </a:spcAft>
        <a:defRPr sz="1200" b="1">
          <a:solidFill>
            <a:srgbClr val="949D9E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342900" rtl="0" eaLnBrk="0" fontAlgn="base" hangingPunct="0">
        <a:lnSpc>
          <a:spcPts val="1125"/>
        </a:lnSpc>
        <a:spcBef>
          <a:spcPct val="0"/>
        </a:spcBef>
        <a:spcAft>
          <a:spcPct val="0"/>
        </a:spcAft>
        <a:defRPr sz="1200" b="1">
          <a:solidFill>
            <a:srgbClr val="949D9E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342900" rtl="0" eaLnBrk="0" fontAlgn="base" hangingPunct="0">
        <a:lnSpc>
          <a:spcPts val="1125"/>
        </a:lnSpc>
        <a:spcBef>
          <a:spcPct val="0"/>
        </a:spcBef>
        <a:spcAft>
          <a:spcPct val="0"/>
        </a:spcAft>
        <a:defRPr sz="1200" b="1">
          <a:solidFill>
            <a:srgbClr val="949D9E"/>
          </a:solidFill>
          <a:latin typeface="Arial" charset="0"/>
          <a:ea typeface="ＭＳ Ｐゴシック" charset="0"/>
          <a:cs typeface="ＭＳ Ｐゴシック" charset="0"/>
        </a:defRPr>
      </a:lvl5pPr>
      <a:lvl6pPr marL="342858" algn="l" rtl="0" fontAlgn="base">
        <a:spcBef>
          <a:spcPct val="0"/>
        </a:spcBef>
        <a:spcAft>
          <a:spcPct val="0"/>
        </a:spcAft>
        <a:defRPr sz="2700" b="1">
          <a:solidFill>
            <a:srgbClr val="455560"/>
          </a:solidFill>
          <a:latin typeface="Arial" charset="0"/>
        </a:defRPr>
      </a:lvl6pPr>
      <a:lvl7pPr marL="685715" algn="l" rtl="0" fontAlgn="base">
        <a:spcBef>
          <a:spcPct val="0"/>
        </a:spcBef>
        <a:spcAft>
          <a:spcPct val="0"/>
        </a:spcAft>
        <a:defRPr sz="2700" b="1">
          <a:solidFill>
            <a:srgbClr val="455560"/>
          </a:solidFill>
          <a:latin typeface="Arial" charset="0"/>
        </a:defRPr>
      </a:lvl7pPr>
      <a:lvl8pPr marL="1028573" algn="l" rtl="0" fontAlgn="base">
        <a:spcBef>
          <a:spcPct val="0"/>
        </a:spcBef>
        <a:spcAft>
          <a:spcPct val="0"/>
        </a:spcAft>
        <a:defRPr sz="2700" b="1">
          <a:solidFill>
            <a:srgbClr val="455560"/>
          </a:solidFill>
          <a:latin typeface="Arial" charset="0"/>
        </a:defRPr>
      </a:lvl8pPr>
      <a:lvl9pPr marL="1371431" algn="l" rtl="0" fontAlgn="base">
        <a:spcBef>
          <a:spcPct val="0"/>
        </a:spcBef>
        <a:spcAft>
          <a:spcPct val="0"/>
        </a:spcAft>
        <a:defRPr sz="2700" b="1">
          <a:solidFill>
            <a:srgbClr val="455560"/>
          </a:solidFill>
          <a:latin typeface="Arial" charset="0"/>
        </a:defRPr>
      </a:lvl9pPr>
    </p:titleStyle>
    <p:bodyStyle>
      <a:lvl1pPr marL="215504" indent="-215504" algn="l" rtl="0" eaLnBrk="0" fontAlgn="base" hangingPunct="0">
        <a:spcBef>
          <a:spcPct val="0"/>
        </a:spcBef>
        <a:spcAft>
          <a:spcPct val="0"/>
        </a:spcAft>
        <a:buClr>
          <a:srgbClr val="3DB7E4"/>
        </a:buClr>
        <a:buChar char="•"/>
        <a:defRPr sz="2400">
          <a:solidFill>
            <a:srgbClr val="6D6E71"/>
          </a:solidFill>
          <a:latin typeface="+mn-lt"/>
          <a:ea typeface="ＭＳ Ｐゴシック" charset="0"/>
          <a:cs typeface="ＭＳ Ｐゴシック" charset="0"/>
        </a:defRPr>
      </a:lvl1pPr>
      <a:lvl2pPr marL="485775" indent="-215504" algn="l" rtl="0" eaLnBrk="0" fontAlgn="base" hangingPunct="0">
        <a:spcBef>
          <a:spcPct val="20000"/>
        </a:spcBef>
        <a:spcAft>
          <a:spcPct val="0"/>
        </a:spcAft>
        <a:buClr>
          <a:srgbClr val="B71234"/>
        </a:buClr>
        <a:buFont typeface="Arial" charset="0"/>
        <a:buChar char="•"/>
        <a:defRPr sz="2100">
          <a:solidFill>
            <a:srgbClr val="6D6E71"/>
          </a:solidFill>
          <a:latin typeface="+mn-lt"/>
          <a:ea typeface="ＭＳ Ｐゴシック" charset="0"/>
        </a:defRPr>
      </a:lvl2pPr>
      <a:lvl3pPr marL="754856" indent="-215504" algn="l" rtl="0" eaLnBrk="0" fontAlgn="base" hangingPunct="0">
        <a:spcBef>
          <a:spcPct val="20000"/>
        </a:spcBef>
        <a:spcAft>
          <a:spcPct val="0"/>
        </a:spcAft>
        <a:buClr>
          <a:srgbClr val="3DB7E4"/>
        </a:buClr>
        <a:buFont typeface="Arial" charset="0"/>
        <a:buChar char="•"/>
        <a:defRPr sz="1800">
          <a:solidFill>
            <a:srgbClr val="6D6E71"/>
          </a:solidFill>
          <a:latin typeface="+mn-lt"/>
          <a:ea typeface="ＭＳ Ｐゴシック" charset="0"/>
        </a:defRPr>
      </a:lvl3pPr>
      <a:lvl4pPr marL="998935" indent="-215504" algn="l" rtl="0" eaLnBrk="0" fontAlgn="base" hangingPunct="0">
        <a:spcBef>
          <a:spcPct val="20000"/>
        </a:spcBef>
        <a:spcAft>
          <a:spcPct val="0"/>
        </a:spcAft>
        <a:buClr>
          <a:srgbClr val="B71234"/>
        </a:buClr>
        <a:buFont typeface="Arial" charset="0"/>
        <a:buChar char="•"/>
        <a:defRPr sz="1500">
          <a:solidFill>
            <a:srgbClr val="6D6E71"/>
          </a:solidFill>
          <a:latin typeface="Arial" charset="0"/>
          <a:ea typeface="ＭＳ Ｐゴシック" charset="0"/>
        </a:defRPr>
      </a:lvl4pPr>
      <a:lvl5pPr marL="1214438" indent="-215504" algn="l" rtl="0" eaLnBrk="0" fontAlgn="base" hangingPunct="0">
        <a:spcBef>
          <a:spcPct val="20000"/>
        </a:spcBef>
        <a:spcAft>
          <a:spcPct val="0"/>
        </a:spcAft>
        <a:buClr>
          <a:srgbClr val="3DB7E4"/>
        </a:buClr>
        <a:buFont typeface="Arial" charset="0"/>
        <a:buAutoNum type="arabicPeriod"/>
        <a:defRPr sz="1200">
          <a:solidFill>
            <a:srgbClr val="6D6E71"/>
          </a:solidFill>
          <a:latin typeface="AltonaSans-Regular" pitchFamily="2" charset="0"/>
          <a:ea typeface="ＭＳ Ｐゴシック" charset="0"/>
        </a:defRPr>
      </a:lvl5pPr>
      <a:lvl6pPr marL="1472175" indent="-257175" algn="l" rtl="0" fontAlgn="base">
        <a:spcBef>
          <a:spcPct val="20000"/>
        </a:spcBef>
        <a:spcAft>
          <a:spcPct val="0"/>
        </a:spcAft>
        <a:buClr>
          <a:srgbClr val="B71234"/>
        </a:buClr>
        <a:buFont typeface="+mj-lt"/>
        <a:buAutoNum type="arabicPeriod"/>
        <a:defRPr sz="1200">
          <a:solidFill>
            <a:srgbClr val="6D6E71"/>
          </a:solidFill>
          <a:latin typeface="+mn-lt"/>
        </a:defRPr>
      </a:lvl6pPr>
      <a:lvl7pPr marL="1701000" indent="-216000" algn="l" rtl="0" fontAlgn="base">
        <a:spcBef>
          <a:spcPct val="20000"/>
        </a:spcBef>
        <a:spcAft>
          <a:spcPct val="0"/>
        </a:spcAft>
        <a:buClr>
          <a:srgbClr val="3DB7E4"/>
        </a:buClr>
        <a:buFont typeface="+mj-lt"/>
        <a:buAutoNum type="alphaLcParenR"/>
        <a:defRPr sz="1200">
          <a:solidFill>
            <a:srgbClr val="3DB7E4"/>
          </a:solidFill>
          <a:latin typeface="+mn-lt"/>
        </a:defRPr>
      </a:lvl7pPr>
      <a:lvl8pPr marL="1701000" indent="-216000" algn="l" rtl="0" fontAlgn="base">
        <a:spcBef>
          <a:spcPct val="20000"/>
        </a:spcBef>
        <a:spcAft>
          <a:spcPct val="0"/>
        </a:spcAft>
        <a:buFont typeface="+mj-lt"/>
        <a:buAutoNum type="alphaLcParenR"/>
        <a:defRPr sz="1200">
          <a:solidFill>
            <a:srgbClr val="B71234"/>
          </a:solidFill>
          <a:latin typeface="+mn-lt"/>
        </a:defRPr>
      </a:lvl8pPr>
      <a:lvl9pPr marL="1701000" indent="-216000" algn="l" rtl="0" fontAlgn="base">
        <a:spcBef>
          <a:spcPct val="20000"/>
        </a:spcBef>
        <a:spcAft>
          <a:spcPct val="0"/>
        </a:spcAft>
        <a:buFont typeface="+mj-lt"/>
        <a:buAutoNum type="alphaLcParenR"/>
        <a:defRPr sz="1200">
          <a:solidFill>
            <a:srgbClr val="6D6E71"/>
          </a:solidFill>
          <a:latin typeface="+mn-lt"/>
        </a:defRPr>
      </a:lvl9pPr>
    </p:bodyStyle>
    <p:otherStyle>
      <a:defPPr>
        <a:defRPr lang="en-US"/>
      </a:defPPr>
      <a:lvl1pPr marL="0" algn="l" defTabSz="68571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58" algn="l" defTabSz="68571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15" algn="l" defTabSz="68571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73" algn="l" defTabSz="68571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31" algn="l" defTabSz="68571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88" algn="l" defTabSz="68571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46" algn="l" defTabSz="68571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03" algn="l" defTabSz="68571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61" algn="l" defTabSz="68571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Rectangle 2">
            <a:extLst>
              <a:ext uri="{FF2B5EF4-FFF2-40B4-BE49-F238E27FC236}">
                <a16:creationId xmlns:a16="http://schemas.microsoft.com/office/drawing/2014/main" xmlns="" id="{9D7B488E-980F-4116-83AC-5C91A7596D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71450"/>
            <a:ext cx="77724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Slide title</a:t>
            </a:r>
          </a:p>
        </p:txBody>
      </p:sp>
      <p:sp>
        <p:nvSpPr>
          <p:cNvPr id="509955" name="Rectangle 3">
            <a:extLst>
              <a:ext uri="{FF2B5EF4-FFF2-40B4-BE49-F238E27FC236}">
                <a16:creationId xmlns:a16="http://schemas.microsoft.com/office/drawing/2014/main" xmlns="" id="{BEC0B693-0072-4174-B0DE-D707AA9FE4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857250"/>
            <a:ext cx="77724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Main bullet</a:t>
            </a:r>
          </a:p>
          <a:p>
            <a:pPr lvl="1"/>
            <a:r>
              <a:rPr lang="en-GB" altLang="en-US"/>
              <a:t>Sub bullet</a:t>
            </a:r>
          </a:p>
          <a:p>
            <a:pPr lvl="2"/>
            <a:r>
              <a:rPr lang="en-GB" altLang="en-US"/>
              <a:t>Sub bullet</a:t>
            </a:r>
          </a:p>
          <a:p>
            <a:pPr lvl="3"/>
            <a:r>
              <a:rPr lang="en-GB" altLang="en-US"/>
              <a:t>Sub bullet</a:t>
            </a:r>
          </a:p>
          <a:p>
            <a:pPr lvl="4"/>
            <a:r>
              <a:rPr lang="en-GB" altLang="en-US"/>
              <a:t>Sub bullet</a:t>
            </a:r>
          </a:p>
        </p:txBody>
      </p:sp>
      <p:pic>
        <p:nvPicPr>
          <p:cNvPr id="509967" name="Picture 15" descr="OpenOandM%20Logo">
            <a:hlinkClick r:id="rId14"/>
            <a:extLst>
              <a:ext uri="{FF2B5EF4-FFF2-40B4-BE49-F238E27FC236}">
                <a16:creationId xmlns:a16="http://schemas.microsoft.com/office/drawing/2014/main" xmlns="" id="{ECEB8FEB-2F97-43FB-BF40-EB24535347E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857750"/>
            <a:ext cx="76200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839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</p:sldLayoutIdLst>
  <p:transition spd="med" advTm="5000"/>
  <p:txStyles>
    <p:titleStyle>
      <a:lvl1pPr algn="ctr" rtl="0" fontAlgn="base">
        <a:spcBef>
          <a:spcPct val="0"/>
        </a:spcBef>
        <a:spcAft>
          <a:spcPct val="0"/>
        </a:spcAft>
        <a:defRPr sz="2100" b="1" kern="1200">
          <a:solidFill>
            <a:srgbClr val="0099CC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100" b="1">
          <a:solidFill>
            <a:srgbClr val="0099CC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100" b="1">
          <a:solidFill>
            <a:srgbClr val="0099CC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100" b="1">
          <a:solidFill>
            <a:srgbClr val="0099CC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100" b="1">
          <a:solidFill>
            <a:srgbClr val="0099CC"/>
          </a:solidFill>
          <a:latin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2100" b="1">
          <a:solidFill>
            <a:srgbClr val="0099CC"/>
          </a:solidFill>
          <a:latin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2100" b="1">
          <a:solidFill>
            <a:srgbClr val="0099CC"/>
          </a:solidFill>
          <a:latin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2100" b="1">
          <a:solidFill>
            <a:srgbClr val="0099CC"/>
          </a:solidFill>
          <a:latin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2100" b="1">
          <a:solidFill>
            <a:srgbClr val="0099CC"/>
          </a:solidFill>
          <a:latin typeface="Arial" panose="020B0604020202020204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lr>
          <a:srgbClr val="46007D"/>
        </a:buClr>
        <a:buFont typeface="CG Times" pitchFamily="18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lr>
          <a:srgbClr val="46007D"/>
        </a:buClr>
        <a:buFont typeface="CG Times" pitchFamily="18" charset="0"/>
        <a:buChar char="•"/>
        <a:defRPr sz="15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Font typeface="CG Times" pitchFamily="18" charset="0"/>
        <a:buChar char="–"/>
        <a:defRPr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b="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Rectangle 2">
            <a:extLst>
              <a:ext uri="{FF2B5EF4-FFF2-40B4-BE49-F238E27FC236}">
                <a16:creationId xmlns:a16="http://schemas.microsoft.com/office/drawing/2014/main" xmlns="" id="{CF0C65D7-E0BA-40E6-B3C2-53C7F0B517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5989" y="96441"/>
            <a:ext cx="7540625" cy="4000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Slide title</a:t>
            </a:r>
          </a:p>
        </p:txBody>
      </p:sp>
      <p:sp>
        <p:nvSpPr>
          <p:cNvPr id="509955" name="Rectangle 3">
            <a:extLst>
              <a:ext uri="{FF2B5EF4-FFF2-40B4-BE49-F238E27FC236}">
                <a16:creationId xmlns:a16="http://schemas.microsoft.com/office/drawing/2014/main" xmlns="" id="{53036803-24AF-4B8F-9BAB-3554676019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96901" y="666750"/>
            <a:ext cx="8043863" cy="3153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Main bullet</a:t>
            </a:r>
          </a:p>
          <a:p>
            <a:pPr lvl="1"/>
            <a:r>
              <a:rPr lang="en-GB" altLang="en-US"/>
              <a:t>Sub bullet</a:t>
            </a:r>
          </a:p>
          <a:p>
            <a:pPr lvl="2"/>
            <a:r>
              <a:rPr lang="en-GB" altLang="en-US"/>
              <a:t>Sub bullet</a:t>
            </a:r>
          </a:p>
          <a:p>
            <a:pPr lvl="3"/>
            <a:r>
              <a:rPr lang="en-GB" altLang="en-US"/>
              <a:t>Sub bullet</a:t>
            </a:r>
          </a:p>
          <a:p>
            <a:pPr lvl="4"/>
            <a:r>
              <a:rPr lang="en-GB" altLang="en-US"/>
              <a:t>Sub bullet</a:t>
            </a:r>
          </a:p>
        </p:txBody>
      </p:sp>
      <p:sp>
        <p:nvSpPr>
          <p:cNvPr id="509966" name="Text Box 14">
            <a:extLst>
              <a:ext uri="{FF2B5EF4-FFF2-40B4-BE49-F238E27FC236}">
                <a16:creationId xmlns:a16="http://schemas.microsoft.com/office/drawing/2014/main" xmlns="" id="{6617BF8D-9E9C-4E31-90C4-A17FA425CD2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733800" y="4908948"/>
            <a:ext cx="16764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750">
                <a:latin typeface="Arial" panose="020B0604020202020204" pitchFamily="34" charset="0"/>
              </a:rPr>
              <a:t>ISO TC184 Plenary October 27, 2008</a:t>
            </a:r>
          </a:p>
        </p:txBody>
      </p:sp>
      <p:graphicFrame>
        <p:nvGraphicFramePr>
          <p:cNvPr id="509970" name="Object 18">
            <a:extLst>
              <a:ext uri="{FF2B5EF4-FFF2-40B4-BE49-F238E27FC236}">
                <a16:creationId xmlns:a16="http://schemas.microsoft.com/office/drawing/2014/main" xmlns="" id="{25A8BA4E-92ED-49B4-8DA0-65A47AF3DCD6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0" y="0"/>
          <a:ext cx="781050" cy="521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Photo Editor Photo" r:id="rId14" imgW="781159" imgH="695238" progId="MSPhotoEd.3">
                  <p:embed/>
                </p:oleObj>
              </mc:Choice>
              <mc:Fallback>
                <p:oleObj name="Photo Editor Photo" r:id="rId14" imgW="781159" imgH="695238" progId="MSPhotoEd.3">
                  <p:embed/>
                  <p:pic>
                    <p:nvPicPr>
                      <p:cNvPr id="509970" name="Object 18">
                        <a:extLst>
                          <a:ext uri="{FF2B5EF4-FFF2-40B4-BE49-F238E27FC236}">
                            <a16:creationId xmlns:a16="http://schemas.microsoft.com/office/drawing/2014/main" xmlns="" id="{25A8BA4E-92ED-49B4-8DA0-65A47AF3DC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81050" cy="5214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4990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</p:sldLayoutIdLst>
  <p:transition spd="med"/>
  <p:txStyles>
    <p:titleStyle>
      <a:lvl1pPr algn="ctr" rtl="0" fontAlgn="base">
        <a:lnSpc>
          <a:spcPct val="75000"/>
        </a:lnSpc>
        <a:spcBef>
          <a:spcPct val="75000"/>
        </a:spcBef>
        <a:spcAft>
          <a:spcPct val="75000"/>
        </a:spcAft>
        <a:defRPr sz="2100" b="1" kern="1200">
          <a:solidFill>
            <a:srgbClr val="009900"/>
          </a:solidFill>
          <a:latin typeface="+mj-lt"/>
          <a:ea typeface="+mj-ea"/>
          <a:cs typeface="+mj-cs"/>
        </a:defRPr>
      </a:lvl1pPr>
      <a:lvl2pPr algn="ctr" rtl="0" fontAlgn="base">
        <a:lnSpc>
          <a:spcPct val="75000"/>
        </a:lnSpc>
        <a:spcBef>
          <a:spcPct val="75000"/>
        </a:spcBef>
        <a:spcAft>
          <a:spcPct val="75000"/>
        </a:spcAft>
        <a:defRPr sz="2100" b="1">
          <a:solidFill>
            <a:srgbClr val="009900"/>
          </a:solidFill>
          <a:latin typeface="Arial" panose="020B0604020202020204" pitchFamily="34" charset="0"/>
        </a:defRPr>
      </a:lvl2pPr>
      <a:lvl3pPr algn="ctr" rtl="0" fontAlgn="base">
        <a:lnSpc>
          <a:spcPct val="75000"/>
        </a:lnSpc>
        <a:spcBef>
          <a:spcPct val="75000"/>
        </a:spcBef>
        <a:spcAft>
          <a:spcPct val="75000"/>
        </a:spcAft>
        <a:defRPr sz="2100" b="1">
          <a:solidFill>
            <a:srgbClr val="009900"/>
          </a:solidFill>
          <a:latin typeface="Arial" panose="020B0604020202020204" pitchFamily="34" charset="0"/>
        </a:defRPr>
      </a:lvl3pPr>
      <a:lvl4pPr algn="ctr" rtl="0" fontAlgn="base">
        <a:lnSpc>
          <a:spcPct val="75000"/>
        </a:lnSpc>
        <a:spcBef>
          <a:spcPct val="75000"/>
        </a:spcBef>
        <a:spcAft>
          <a:spcPct val="75000"/>
        </a:spcAft>
        <a:defRPr sz="2100" b="1">
          <a:solidFill>
            <a:srgbClr val="009900"/>
          </a:solidFill>
          <a:latin typeface="Arial" panose="020B0604020202020204" pitchFamily="34" charset="0"/>
        </a:defRPr>
      </a:lvl4pPr>
      <a:lvl5pPr algn="ctr" rtl="0" fontAlgn="base">
        <a:lnSpc>
          <a:spcPct val="75000"/>
        </a:lnSpc>
        <a:spcBef>
          <a:spcPct val="75000"/>
        </a:spcBef>
        <a:spcAft>
          <a:spcPct val="75000"/>
        </a:spcAft>
        <a:defRPr sz="2100" b="1">
          <a:solidFill>
            <a:srgbClr val="009900"/>
          </a:solidFill>
          <a:latin typeface="Arial" panose="020B0604020202020204" pitchFamily="34" charset="0"/>
        </a:defRPr>
      </a:lvl5pPr>
      <a:lvl6pPr marL="342900" algn="ctr" rtl="0" fontAlgn="base">
        <a:lnSpc>
          <a:spcPct val="75000"/>
        </a:lnSpc>
        <a:spcBef>
          <a:spcPct val="75000"/>
        </a:spcBef>
        <a:spcAft>
          <a:spcPct val="75000"/>
        </a:spcAft>
        <a:defRPr sz="2100" b="1">
          <a:solidFill>
            <a:srgbClr val="009900"/>
          </a:solidFill>
          <a:latin typeface="Arial" panose="020B0604020202020204" pitchFamily="34" charset="0"/>
        </a:defRPr>
      </a:lvl6pPr>
      <a:lvl7pPr marL="685800" algn="ctr" rtl="0" fontAlgn="base">
        <a:lnSpc>
          <a:spcPct val="75000"/>
        </a:lnSpc>
        <a:spcBef>
          <a:spcPct val="75000"/>
        </a:spcBef>
        <a:spcAft>
          <a:spcPct val="75000"/>
        </a:spcAft>
        <a:defRPr sz="2100" b="1">
          <a:solidFill>
            <a:srgbClr val="009900"/>
          </a:solidFill>
          <a:latin typeface="Arial" panose="020B0604020202020204" pitchFamily="34" charset="0"/>
        </a:defRPr>
      </a:lvl7pPr>
      <a:lvl8pPr marL="1028700" algn="ctr" rtl="0" fontAlgn="base">
        <a:lnSpc>
          <a:spcPct val="75000"/>
        </a:lnSpc>
        <a:spcBef>
          <a:spcPct val="75000"/>
        </a:spcBef>
        <a:spcAft>
          <a:spcPct val="75000"/>
        </a:spcAft>
        <a:defRPr sz="2100" b="1">
          <a:solidFill>
            <a:srgbClr val="009900"/>
          </a:solidFill>
          <a:latin typeface="Arial" panose="020B0604020202020204" pitchFamily="34" charset="0"/>
        </a:defRPr>
      </a:lvl8pPr>
      <a:lvl9pPr marL="1371600" algn="ctr" rtl="0" fontAlgn="base">
        <a:lnSpc>
          <a:spcPct val="75000"/>
        </a:lnSpc>
        <a:spcBef>
          <a:spcPct val="75000"/>
        </a:spcBef>
        <a:spcAft>
          <a:spcPct val="75000"/>
        </a:spcAft>
        <a:defRPr sz="2100" b="1">
          <a:solidFill>
            <a:srgbClr val="009900"/>
          </a:solidFill>
          <a:latin typeface="Arial" panose="020B0604020202020204" pitchFamily="34" charset="0"/>
        </a:defRPr>
      </a:lvl9pPr>
    </p:titleStyle>
    <p:bodyStyle>
      <a:lvl1pPr marL="211931" indent="-211931" algn="l" rtl="0" fontAlgn="base">
        <a:spcBef>
          <a:spcPct val="20000"/>
        </a:spcBef>
        <a:spcAft>
          <a:spcPct val="0"/>
        </a:spcAft>
        <a:buClr>
          <a:srgbClr val="4600F5"/>
        </a:buClr>
        <a:buFont typeface="Wingdings" panose="05000000000000000000" pitchFamily="2" charset="2"/>
        <a:buChar char="§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0779" indent="-213122" algn="l" rtl="0" fontAlgn="base">
        <a:spcBef>
          <a:spcPct val="20000"/>
        </a:spcBef>
        <a:spcAft>
          <a:spcPct val="0"/>
        </a:spcAft>
        <a:buClr>
          <a:srgbClr val="4600F5"/>
        </a:buClr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72716" indent="-176213" algn="l" rtl="0" fontAlgn="base">
        <a:spcBef>
          <a:spcPct val="20000"/>
        </a:spcBef>
        <a:spcAft>
          <a:spcPct val="0"/>
        </a:spcAft>
        <a:buClr>
          <a:srgbClr val="4600F5"/>
        </a:buClr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72754" indent="-176213" algn="l" rtl="0" fontAlgn="base">
        <a:spcBef>
          <a:spcPct val="20000"/>
        </a:spcBef>
        <a:spcAft>
          <a:spcPct val="0"/>
        </a:spcAft>
        <a:buClr>
          <a:srgbClr val="4600F5"/>
        </a:buClr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lr>
          <a:srgbClr val="4600F5"/>
        </a:buClr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006D358-0A5A-4106-BE9F-65F46DF96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411" y="273844"/>
            <a:ext cx="8715178" cy="54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6B42106-10C4-4C0C-85A4-54D04914B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948956"/>
            <a:ext cx="7886700" cy="3683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D3FCEB5-4944-4C63-B672-99D59A4374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17" descr="MIMOSA_TMonWhite">
            <a:extLst>
              <a:ext uri="{FF2B5EF4-FFF2-40B4-BE49-F238E27FC236}">
                <a16:creationId xmlns:a16="http://schemas.microsoft.com/office/drawing/2014/main" xmlns="" id="{C3214897-D08D-40CF-8D6F-BF422AAB38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4869656"/>
            <a:ext cx="746522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8446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lang="en-AU" sz="2400" b="1" kern="1200" dirty="0">
          <a:solidFill>
            <a:srgbClr val="008000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4600F5"/>
        </a:buClr>
        <a:buFont typeface="Wingdings" panose="05000000000000000000" pitchFamily="2" charset="2"/>
        <a:buChar char="§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4600F5"/>
        </a:buClr>
        <a:buFont typeface="Wingdings" panose="05000000000000000000" pitchFamily="2" charset="2"/>
        <a:buChar char="Ø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4600F5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4600F5"/>
        </a:buClr>
        <a:buFont typeface="Calibri" panose="020F0502020204030204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4600F5"/>
        </a:buClr>
        <a:buFont typeface="Calibri" panose="020F0502020204030204" pitchFamily="34" charset="0"/>
        <a:buChar char="»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4.xml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jpeg"/><Relationship Id="rId3" Type="http://schemas.openxmlformats.org/officeDocument/2006/relationships/image" Target="../media/image107.jpeg"/><Relationship Id="rId7" Type="http://schemas.openxmlformats.org/officeDocument/2006/relationships/image" Target="../media/image1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110.png"/><Relationship Id="rId5" Type="http://schemas.openxmlformats.org/officeDocument/2006/relationships/image" Target="../media/image109.jpeg"/><Relationship Id="rId10" Type="http://schemas.openxmlformats.org/officeDocument/2006/relationships/image" Target="../media/image114.png"/><Relationship Id="rId4" Type="http://schemas.openxmlformats.org/officeDocument/2006/relationships/image" Target="../media/image108.png"/><Relationship Id="rId9" Type="http://schemas.openxmlformats.org/officeDocument/2006/relationships/image" Target="../media/image113.jpe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4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4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4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4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4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4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4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4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4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4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4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1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notesSlide" Target="../notesSlides/notesSlide33.xml"/><Relationship Id="rId7" Type="http://schemas.openxmlformats.org/officeDocument/2006/relationships/image" Target="file:///C:\My%20Documents\Virtual%20Convergence\Orgs\MIMOSA\Images\MIMOSATM.gif" TargetMode="External"/><Relationship Id="rId2" Type="http://schemas.openxmlformats.org/officeDocument/2006/relationships/slideLayout" Target="../slideLayouts/slideLayout7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7.png"/><Relationship Id="rId11" Type="http://schemas.openxmlformats.org/officeDocument/2006/relationships/image" Target="http://www.openapplications.org/images/OAGi-logobluesbackground.jpg" TargetMode="External"/><Relationship Id="rId5" Type="http://schemas.openxmlformats.org/officeDocument/2006/relationships/image" Target="../media/image116.wmf"/><Relationship Id="rId10" Type="http://schemas.openxmlformats.org/officeDocument/2006/relationships/image" Target="../media/image120.jpeg"/><Relationship Id="rId4" Type="http://schemas.openxmlformats.org/officeDocument/2006/relationships/oleObject" Target="../embeddings/oleObject3.bin"/><Relationship Id="rId9" Type="http://schemas.openxmlformats.org/officeDocument/2006/relationships/image" Target="../media/image119.pn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hyperlink" Target="http://openoandm.org/" TargetMode="External"/><Relationship Id="rId2" Type="http://schemas.openxmlformats.org/officeDocument/2006/relationships/image" Target="../media/image121.gif"/><Relationship Id="rId1" Type="http://schemas.openxmlformats.org/officeDocument/2006/relationships/slideLayout" Target="../slideLayouts/slideLayout70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gif"/><Relationship Id="rId1" Type="http://schemas.openxmlformats.org/officeDocument/2006/relationships/slideLayout" Target="../slideLayouts/slideLayout70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26.png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123.png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74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hs.gov/publication/critical-five-shared-narrative-2015" TargetMode="External"/><Relationship Id="rId2" Type="http://schemas.openxmlformats.org/officeDocument/2006/relationships/hyperlink" Target="https://www.dhs.gov/publication/critical-five-shared-narrative-2014" TargetMode="Externa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3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0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47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5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png"/><Relationship Id="rId7" Type="http://schemas.openxmlformats.org/officeDocument/2006/relationships/image" Target="../media/image59.jpeg"/><Relationship Id="rId12" Type="http://schemas.openxmlformats.org/officeDocument/2006/relationships/image" Target="../media/image64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jpg"/><Relationship Id="rId10" Type="http://schemas.openxmlformats.org/officeDocument/2006/relationships/image" Target="../media/image62.png"/><Relationship Id="rId4" Type="http://schemas.openxmlformats.org/officeDocument/2006/relationships/image" Target="../media/image56.jpeg"/><Relationship Id="rId9" Type="http://schemas.openxmlformats.org/officeDocument/2006/relationships/image" Target="../media/image61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4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83.em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7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0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4.xml"/></Relationships>
</file>

<file path=ppt/slides/_rels/slide7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5.xml"/><Relationship Id="rId7" Type="http://schemas.openxmlformats.org/officeDocument/2006/relationships/image" Target="../media/image90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image" Target="../media/image92.pn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91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5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4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emf"/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7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101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4.xml"/><Relationship Id="rId5" Type="http://schemas.openxmlformats.org/officeDocument/2006/relationships/image" Target="../media/image102.png"/><Relationship Id="rId4" Type="http://schemas.openxmlformats.org/officeDocument/2006/relationships/image" Target="../media/image99.pn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0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ses.ca/milking-the-dairy-industry/" TargetMode="External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70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70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70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xmlns="" id="{81B30212-0E65-43D8-8FE4-9E9FA3C4D0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0314" y="1702044"/>
            <a:ext cx="7715200" cy="324036"/>
          </a:xfrm>
        </p:spPr>
        <p:txBody>
          <a:bodyPr anchor="t"/>
          <a:lstStyle/>
          <a:p>
            <a:r>
              <a:rPr lang="en-AU" sz="1700" dirty="0"/>
              <a:t>Using Asset Management Standards and the Open Industrial Interoperability Ecosystem (OIIE) to enable Critical Infrastructure Management on a Cross Sector Basis</a:t>
            </a:r>
          </a:p>
          <a:p>
            <a:r>
              <a:rPr lang="en-AU" sz="1700" dirty="0"/>
              <a:t> — Alan T. Johnston, MIMOSA</a:t>
            </a:r>
            <a:endParaRPr lang="en-AU" sz="1700" dirty="0">
              <a:cs typeface="Arial"/>
            </a:endParaRPr>
          </a:p>
          <a:p>
            <a:r>
              <a:rPr lang="en-AU" sz="1700" dirty="0">
                <a:cs typeface="Arial"/>
              </a:rPr>
              <a:t> — Markus Stumptner, UniSA and Co-CTO MIMOSA</a:t>
            </a:r>
            <a:endParaRPr lang="en-AU" dirty="0"/>
          </a:p>
          <a:p>
            <a:endParaRPr lang="en-AU" sz="1700" dirty="0">
              <a:cs typeface="Arial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2D7954D-306B-460E-BB1A-C2CEF21830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001" y="3105150"/>
            <a:ext cx="7704137" cy="377949"/>
          </a:xfrm>
        </p:spPr>
        <p:txBody>
          <a:bodyPr/>
          <a:lstStyle/>
          <a:p>
            <a:r>
              <a:rPr lang="en-AU" b="1"/>
              <a:t>@ Asset Institute</a:t>
            </a:r>
          </a:p>
          <a:p>
            <a:r>
              <a:rPr lang="en-AU"/>
              <a:t>Standardization Workshop </a:t>
            </a:r>
          </a:p>
          <a:p>
            <a:r>
              <a:rPr lang="en-AU"/>
              <a:t>November 8, 2018</a:t>
            </a:r>
          </a:p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4073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804B3F-5FF4-4BB0-9D30-B8A5077ED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/>
              <a:t>Critical Infrastructure Interdependencies-1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A366FEDD-F79B-4C75-B1C9-D650C83F429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707492" y="967250"/>
            <a:ext cx="3959225" cy="3683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3155D81-6B16-4D73-A16D-E5B8BC670524}"/>
              </a:ext>
            </a:extLst>
          </p:cNvPr>
          <p:cNvSpPr txBox="1"/>
          <p:nvPr/>
        </p:nvSpPr>
        <p:spPr>
          <a:xfrm>
            <a:off x="4724400" y="2994958"/>
            <a:ext cx="4419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latin typeface="+mn-lt"/>
              </a:rPr>
              <a:t>IEEE Journal- Dec 2001</a:t>
            </a:r>
          </a:p>
          <a:p>
            <a:pPr algn="ctr"/>
            <a:r>
              <a:rPr lang="en-US" sz="1800">
                <a:solidFill>
                  <a:schemeClr val="tx1"/>
                </a:solidFill>
                <a:latin typeface="+mn-lt"/>
              </a:rPr>
              <a:t>Identifying, Understanding, and Analyzing</a:t>
            </a:r>
          </a:p>
          <a:p>
            <a:pPr algn="ctr"/>
            <a:r>
              <a:rPr lang="en-US" sz="2000">
                <a:solidFill>
                  <a:schemeClr val="tx1"/>
                </a:solidFill>
                <a:latin typeface="+mn-lt"/>
              </a:rPr>
              <a:t>Critical Infrastructure Interdependencies</a:t>
            </a:r>
          </a:p>
          <a:p>
            <a:pPr algn="ctr"/>
            <a:r>
              <a:rPr lang="en-US" sz="1600">
                <a:solidFill>
                  <a:schemeClr val="tx1"/>
                </a:solidFill>
                <a:latin typeface="+mn-lt"/>
              </a:rPr>
              <a:t>Steven M. Rinaldi</a:t>
            </a:r>
          </a:p>
          <a:p>
            <a:pPr algn="ctr"/>
            <a:r>
              <a:rPr lang="en-US" sz="1600">
                <a:solidFill>
                  <a:schemeClr val="tx1"/>
                </a:solidFill>
                <a:latin typeface="+mn-lt"/>
              </a:rPr>
              <a:t>James P. </a:t>
            </a:r>
            <a:r>
              <a:rPr lang="en-US" sz="1600" err="1">
                <a:solidFill>
                  <a:schemeClr val="tx1"/>
                </a:solidFill>
                <a:latin typeface="+mn-lt"/>
              </a:rPr>
              <a:t>Peerenboom</a:t>
            </a:r>
            <a:endParaRPr lang="en-US" sz="160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en-US" sz="1600">
                <a:solidFill>
                  <a:schemeClr val="tx1"/>
                </a:solidFill>
                <a:latin typeface="+mn-lt"/>
              </a:rPr>
              <a:t>Terrence K. Kelly</a:t>
            </a:r>
            <a:endParaRPr lang="en-US" sz="24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B685804-AD7F-41FA-90F5-A2B492569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4800" y="967250"/>
            <a:ext cx="2998800" cy="198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77177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C979D9E5-B7C7-45B0-A974-A90C0E5D0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540000"/>
          </a:xfrm>
        </p:spPr>
        <p:txBody>
          <a:bodyPr>
            <a:normAutofit/>
          </a:bodyPr>
          <a:lstStyle/>
          <a:p>
            <a:r>
              <a:rPr lang="en-AU" dirty="0"/>
              <a:t>Condition Based Maintenance and </a:t>
            </a:r>
            <a:r>
              <a:rPr lang="en-AU" dirty="0" err="1"/>
              <a:t>IIoT</a:t>
            </a:r>
            <a:endParaRPr lang="en-AU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EC4659CE-195C-4896-BC27-C32FFE529153}"/>
              </a:ext>
            </a:extLst>
          </p:cNvPr>
          <p:cNvSpPr/>
          <p:nvPr/>
        </p:nvSpPr>
        <p:spPr bwMode="auto">
          <a:xfrm>
            <a:off x="321448" y="915450"/>
            <a:ext cx="4419506" cy="3312602"/>
          </a:xfrm>
          <a:prstGeom prst="roundRect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8" eaLnBrk="0" hangingPunct="0"/>
            <a:endParaRPr lang="en-AU" sz="2400" b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18843070-D89C-4853-AED8-26AB4165B99D}"/>
              </a:ext>
            </a:extLst>
          </p:cNvPr>
          <p:cNvSpPr/>
          <p:nvPr/>
        </p:nvSpPr>
        <p:spPr bwMode="auto">
          <a:xfrm>
            <a:off x="5971167" y="915450"/>
            <a:ext cx="2988318" cy="3312602"/>
          </a:xfrm>
          <a:prstGeom prst="roundRect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8" eaLnBrk="0" hangingPunct="0"/>
            <a:endParaRPr lang="en-AU" sz="2400" b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Arrow: Left-Right 7">
            <a:extLst>
              <a:ext uri="{FF2B5EF4-FFF2-40B4-BE49-F238E27FC236}">
                <a16:creationId xmlns:a16="http://schemas.microsoft.com/office/drawing/2014/main" xmlns="" id="{CBC29EEC-7A7F-4E48-ABB4-E96156FBB48C}"/>
              </a:ext>
            </a:extLst>
          </p:cNvPr>
          <p:cNvSpPr/>
          <p:nvPr/>
        </p:nvSpPr>
        <p:spPr bwMode="auto">
          <a:xfrm>
            <a:off x="4495047" y="2067229"/>
            <a:ext cx="1725628" cy="873638"/>
          </a:xfrm>
          <a:prstGeom prst="leftRightArrow">
            <a:avLst>
              <a:gd name="adj1" fmla="val 50000"/>
              <a:gd name="adj2" fmla="val 38477"/>
            </a:avLst>
          </a:prstGeom>
          <a:solidFill>
            <a:srgbClr val="FFFF99"/>
          </a:solid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8" eaLnBrk="0" hangingPunct="0"/>
            <a:r>
              <a:rPr lang="en-AU">
                <a:solidFill>
                  <a:srgbClr val="008000"/>
                </a:solidFill>
                <a:latin typeface="Calibri" panose="020F0502020204030204"/>
              </a:rPr>
              <a:t>Inter</a:t>
            </a:r>
            <a:r>
              <a:rPr lang="en-AU">
                <a:solidFill>
                  <a:prstClr val="black"/>
                </a:solidFill>
                <a:latin typeface="Calibri" panose="020F0502020204030204"/>
              </a:rPr>
              <a:t>-Enterprise</a:t>
            </a:r>
            <a:br>
              <a:rPr lang="en-AU">
                <a:solidFill>
                  <a:prstClr val="black"/>
                </a:solidFill>
                <a:latin typeface="Calibri" panose="020F0502020204030204"/>
              </a:rPr>
            </a:br>
            <a:r>
              <a:rPr lang="en-AU">
                <a:solidFill>
                  <a:prstClr val="black"/>
                </a:solidFill>
                <a:latin typeface="Calibri" panose="020F0502020204030204"/>
              </a:rPr>
              <a:t>via ISBM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BC77C8A-A6AB-43FD-9748-FB430B7D2635}"/>
              </a:ext>
            </a:extLst>
          </p:cNvPr>
          <p:cNvSpPr/>
          <p:nvPr/>
        </p:nvSpPr>
        <p:spPr>
          <a:xfrm>
            <a:off x="554468" y="2759364"/>
            <a:ext cx="2244472" cy="4637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rgbClr val="000000"/>
                </a:solidFill>
              </a:rPr>
              <a:t>Automated  System Bus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DC49996-AF03-4A00-8E75-979F0D1798B9}"/>
              </a:ext>
            </a:extLst>
          </p:cNvPr>
          <p:cNvSpPr/>
          <p:nvPr/>
        </p:nvSpPr>
        <p:spPr>
          <a:xfrm>
            <a:off x="6247713" y="1543117"/>
            <a:ext cx="2435225" cy="463763"/>
          </a:xfrm>
          <a:prstGeom prst="rect">
            <a:avLst/>
          </a:prstGeom>
          <a:solidFill>
            <a:srgbClr val="FFC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rgbClr val="000000"/>
                </a:solidFill>
              </a:rPr>
              <a:t>Operational Risk</a:t>
            </a:r>
            <a:br>
              <a:rPr lang="en-US" sz="1200">
                <a:solidFill>
                  <a:srgbClr val="000000"/>
                </a:solidFill>
              </a:rPr>
            </a:br>
            <a:r>
              <a:rPr lang="en-US" sz="1200">
                <a:solidFill>
                  <a:srgbClr val="000000"/>
                </a:solidFill>
              </a:rPr>
              <a:t>Management System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215D2CF7-D0A9-47C3-828E-4762F5A1620A}"/>
              </a:ext>
            </a:extLst>
          </p:cNvPr>
          <p:cNvSpPr/>
          <p:nvPr/>
        </p:nvSpPr>
        <p:spPr>
          <a:xfrm>
            <a:off x="6247714" y="729063"/>
            <a:ext cx="2435225" cy="3270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defTabSz="914378" fontAlgn="auto">
              <a:lnSpc>
                <a:spcPts val="10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>
                <a:solidFill>
                  <a:srgbClr val="000000"/>
                </a:solidFill>
              </a:rPr>
              <a:t>Device Manufacturer Supplying Remote Diagnostic/Prognostic/Advisory Support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462A91C-3E92-4E7C-A837-EBE012BED16B}"/>
              </a:ext>
            </a:extLst>
          </p:cNvPr>
          <p:cNvSpPr/>
          <p:nvPr/>
        </p:nvSpPr>
        <p:spPr>
          <a:xfrm>
            <a:off x="1786277" y="760035"/>
            <a:ext cx="1519575" cy="3270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defTabSz="914378" fontAlgn="auto">
              <a:lnSpc>
                <a:spcPts val="10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>
                <a:solidFill>
                  <a:srgbClr val="000000"/>
                </a:solidFill>
              </a:rPr>
              <a:t>Owner/Operator</a:t>
            </a:r>
          </a:p>
        </p:txBody>
      </p:sp>
      <p:sp>
        <p:nvSpPr>
          <p:cNvPr id="19" name="Arrow: Left-Right 7">
            <a:extLst>
              <a:ext uri="{FF2B5EF4-FFF2-40B4-BE49-F238E27FC236}">
                <a16:creationId xmlns:a16="http://schemas.microsoft.com/office/drawing/2014/main" xmlns="" id="{CBC29EEC-7A7F-4E48-ABB4-E96156FBB48C}"/>
              </a:ext>
            </a:extLst>
          </p:cNvPr>
          <p:cNvSpPr/>
          <p:nvPr/>
        </p:nvSpPr>
        <p:spPr bwMode="auto">
          <a:xfrm>
            <a:off x="372249" y="1147131"/>
            <a:ext cx="4347632" cy="259330"/>
          </a:xfrm>
          <a:prstGeom prst="rect">
            <a:avLst/>
          </a:prstGeom>
          <a:solidFill>
            <a:srgbClr val="FFFF99"/>
          </a:solid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8" eaLnBrk="0" hangingPunct="0"/>
            <a:r>
              <a:rPr lang="en-AU" sz="1100">
                <a:solidFill>
                  <a:srgbClr val="008000"/>
                </a:solidFill>
                <a:latin typeface="Calibri" panose="020F0502020204030204"/>
              </a:rPr>
              <a:t>Intra</a:t>
            </a:r>
            <a:r>
              <a:rPr lang="en-AU" sz="1100">
                <a:solidFill>
                  <a:prstClr val="black"/>
                </a:solidFill>
                <a:latin typeface="Calibri" panose="020F0502020204030204"/>
              </a:rPr>
              <a:t>-Enterprise ISBM</a:t>
            </a:r>
          </a:p>
        </p:txBody>
      </p:sp>
      <p:pic>
        <p:nvPicPr>
          <p:cNvPr id="1040" name="Picture 16" descr="Image result for opc u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04" b="20797"/>
          <a:stretch/>
        </p:blipFill>
        <p:spPr bwMode="auto">
          <a:xfrm>
            <a:off x="828060" y="3375747"/>
            <a:ext cx="1158595" cy="19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0F4F444-B7E4-484F-B862-9412CCE64E3D}"/>
              </a:ext>
            </a:extLst>
          </p:cNvPr>
          <p:cNvGrpSpPr/>
          <p:nvPr/>
        </p:nvGrpSpPr>
        <p:grpSpPr>
          <a:xfrm>
            <a:off x="4371751" y="4181385"/>
            <a:ext cx="921138" cy="921138"/>
            <a:chOff x="3772834" y="4134887"/>
            <a:chExt cx="921138" cy="921138"/>
          </a:xfrm>
        </p:grpSpPr>
        <p:pic>
          <p:nvPicPr>
            <p:cNvPr id="27" name="Picture 18" descr="Image result for prognostics ico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2834" y="4134887"/>
              <a:ext cx="921138" cy="921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C6698B30-44BD-49D0-83D0-B8C912EAA22D}"/>
                </a:ext>
              </a:extLst>
            </p:cNvPr>
            <p:cNvSpPr/>
            <p:nvPr/>
          </p:nvSpPr>
          <p:spPr>
            <a:xfrm>
              <a:off x="3824863" y="4272437"/>
              <a:ext cx="408540" cy="323019"/>
            </a:xfrm>
            <a:prstGeom prst="rect">
              <a:avLst/>
            </a:prstGeom>
            <a:solidFill>
              <a:srgbClr val="CCC1DA"/>
            </a:solidFill>
            <a:ln>
              <a:solidFill>
                <a:srgbClr val="8064A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defTabSz="91437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err="1">
                  <a:solidFill>
                    <a:srgbClr val="000000"/>
                  </a:solidFill>
                </a:rPr>
                <a:t>IIoT</a:t>
              </a:r>
              <a:r>
                <a:rPr lang="en-US" sz="1000">
                  <a:solidFill>
                    <a:srgbClr val="000000"/>
                  </a:solidFill>
                </a:rPr>
                <a:t> </a:t>
              </a:r>
              <a:br>
                <a:rPr lang="en-US" sz="1000">
                  <a:solidFill>
                    <a:srgbClr val="000000"/>
                  </a:solidFill>
                </a:rPr>
              </a:br>
              <a:r>
                <a:rPr lang="en-US" sz="1000">
                  <a:solidFill>
                    <a:srgbClr val="000000"/>
                  </a:solidFill>
                </a:rPr>
                <a:t>Device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A85A2080-0177-4D80-876D-9A50F484C5F8}"/>
              </a:ext>
            </a:extLst>
          </p:cNvPr>
          <p:cNvGrpSpPr/>
          <p:nvPr/>
        </p:nvGrpSpPr>
        <p:grpSpPr>
          <a:xfrm>
            <a:off x="5447426" y="4154023"/>
            <a:ext cx="921138" cy="921138"/>
            <a:chOff x="3772834" y="4134887"/>
            <a:chExt cx="921138" cy="921138"/>
          </a:xfrm>
        </p:grpSpPr>
        <p:pic>
          <p:nvPicPr>
            <p:cNvPr id="25" name="Picture 18" descr="Image result for prognostics icon">
              <a:extLst>
                <a:ext uri="{FF2B5EF4-FFF2-40B4-BE49-F238E27FC236}">
                  <a16:creationId xmlns:a16="http://schemas.microsoft.com/office/drawing/2014/main" xmlns="" id="{F5351D13-CC38-4E80-8E96-77A80D7D99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2834" y="4134887"/>
              <a:ext cx="921138" cy="921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40683E33-FBFF-4F90-BB31-91CCF9795A64}"/>
                </a:ext>
              </a:extLst>
            </p:cNvPr>
            <p:cNvSpPr/>
            <p:nvPr/>
          </p:nvSpPr>
          <p:spPr>
            <a:xfrm>
              <a:off x="3824863" y="4272437"/>
              <a:ext cx="408540" cy="323019"/>
            </a:xfrm>
            <a:prstGeom prst="rect">
              <a:avLst/>
            </a:prstGeom>
            <a:solidFill>
              <a:srgbClr val="CCC1DA"/>
            </a:solidFill>
            <a:ln>
              <a:solidFill>
                <a:srgbClr val="8064A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defTabSz="91437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err="1">
                  <a:solidFill>
                    <a:srgbClr val="000000"/>
                  </a:solidFill>
                </a:rPr>
                <a:t>IIoT</a:t>
              </a:r>
              <a:r>
                <a:rPr lang="en-US" sz="1000">
                  <a:solidFill>
                    <a:srgbClr val="000000"/>
                  </a:solidFill>
                </a:rPr>
                <a:t> </a:t>
              </a:r>
              <a:br>
                <a:rPr lang="en-US" sz="1000">
                  <a:solidFill>
                    <a:srgbClr val="000000"/>
                  </a:solidFill>
                </a:rPr>
              </a:br>
              <a:r>
                <a:rPr lang="en-US" sz="1000">
                  <a:solidFill>
                    <a:srgbClr val="000000"/>
                  </a:solidFill>
                </a:rPr>
                <a:t>Device</a:t>
              </a: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703389DF-C2D3-4C65-B974-C30691A423B7}"/>
              </a:ext>
            </a:extLst>
          </p:cNvPr>
          <p:cNvSpPr/>
          <p:nvPr/>
        </p:nvSpPr>
        <p:spPr>
          <a:xfrm>
            <a:off x="560126" y="1954212"/>
            <a:ext cx="823913" cy="4651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defTabSz="914378" fontAlgn="auto">
              <a:lnSpc>
                <a:spcPts val="10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>
                <a:solidFill>
                  <a:srgbClr val="000000"/>
                </a:solidFill>
              </a:rPr>
              <a:t>Automation and Control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89AD3217-5799-42FB-961D-ACF9E6E3ECBE}"/>
              </a:ext>
            </a:extLst>
          </p:cNvPr>
          <p:cNvSpPr/>
          <p:nvPr/>
        </p:nvSpPr>
        <p:spPr>
          <a:xfrm>
            <a:off x="1581150" y="1954212"/>
            <a:ext cx="822325" cy="4651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defTabSz="914378" fontAlgn="auto">
              <a:lnSpc>
                <a:spcPts val="10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>
                <a:solidFill>
                  <a:srgbClr val="000000"/>
                </a:solidFill>
              </a:rPr>
              <a:t>HSE and Operation Monitoring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F483DACF-3BBF-4FD6-8B52-34F7E30D2B10}"/>
              </a:ext>
            </a:extLst>
          </p:cNvPr>
          <p:cNvSpPr/>
          <p:nvPr/>
        </p:nvSpPr>
        <p:spPr>
          <a:xfrm>
            <a:off x="2608208" y="1954212"/>
            <a:ext cx="822325" cy="4651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defTabSz="914378" fontAlgn="auto">
              <a:lnSpc>
                <a:spcPts val="1050"/>
              </a:lnSpc>
              <a:spcBef>
                <a:spcPts val="150"/>
              </a:spcBef>
              <a:spcAft>
                <a:spcPts val="150"/>
              </a:spcAft>
              <a:defRPr/>
            </a:pPr>
            <a:r>
              <a:rPr lang="en-US" sz="1050">
                <a:solidFill>
                  <a:srgbClr val="000000"/>
                </a:solidFill>
              </a:rPr>
              <a:t>Prognostic &amp; Health Management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B68B37E-B760-40FE-B04B-6A7F8D4B3C72}"/>
              </a:ext>
            </a:extLst>
          </p:cNvPr>
          <p:cNvSpPr/>
          <p:nvPr/>
        </p:nvSpPr>
        <p:spPr>
          <a:xfrm>
            <a:off x="2655700" y="3683809"/>
            <a:ext cx="731520" cy="3270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defTabSz="914378" fontAlgn="auto">
              <a:lnSpc>
                <a:spcPts val="10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>
                <a:solidFill>
                  <a:srgbClr val="000000"/>
                </a:solidFill>
              </a:rPr>
              <a:t>Sensor/ Transducer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BC3E499-ABF4-486D-B218-E1C62256FC3E}"/>
              </a:ext>
            </a:extLst>
          </p:cNvPr>
          <p:cNvSpPr/>
          <p:nvPr/>
        </p:nvSpPr>
        <p:spPr>
          <a:xfrm>
            <a:off x="554467" y="3683808"/>
            <a:ext cx="731520" cy="3270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defTabSz="914378" fontAlgn="auto">
              <a:lnSpc>
                <a:spcPts val="10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>
                <a:solidFill>
                  <a:srgbClr val="000000"/>
                </a:solidFill>
              </a:rPr>
              <a:t>Device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9B68A001-B5F5-4C31-B80F-23F532C4C349}"/>
              </a:ext>
            </a:extLst>
          </p:cNvPr>
          <p:cNvSpPr/>
          <p:nvPr/>
        </p:nvSpPr>
        <p:spPr>
          <a:xfrm>
            <a:off x="1645232" y="3683808"/>
            <a:ext cx="731520" cy="3270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defTabSz="914378" fontAlgn="auto">
              <a:lnSpc>
                <a:spcPts val="10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>
                <a:solidFill>
                  <a:srgbClr val="000000"/>
                </a:solidFill>
              </a:rPr>
              <a:t>Device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040CFE56-AB9E-4B97-B539-5A8F031204C4}"/>
              </a:ext>
            </a:extLst>
          </p:cNvPr>
          <p:cNvSpPr/>
          <p:nvPr/>
        </p:nvSpPr>
        <p:spPr>
          <a:xfrm>
            <a:off x="6784965" y="2422428"/>
            <a:ext cx="1357748" cy="4651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defTabSz="914378" fontAlgn="auto">
              <a:lnSpc>
                <a:spcPts val="10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rgbClr val="000000"/>
                </a:solidFill>
              </a:rPr>
              <a:t>HSE and Operation Monitoring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E7CDD3C6-584C-480F-880D-0BA0B5D68797}"/>
              </a:ext>
            </a:extLst>
          </p:cNvPr>
          <p:cNvSpPr/>
          <p:nvPr/>
        </p:nvSpPr>
        <p:spPr>
          <a:xfrm>
            <a:off x="6784965" y="3303116"/>
            <a:ext cx="1357750" cy="4651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defTabSz="914378" fontAlgn="auto">
              <a:lnSpc>
                <a:spcPts val="1050"/>
              </a:lnSpc>
              <a:spcBef>
                <a:spcPts val="150"/>
              </a:spcBef>
              <a:spcAft>
                <a:spcPts val="150"/>
              </a:spcAft>
              <a:defRPr/>
            </a:pPr>
            <a:r>
              <a:rPr lang="en-US" sz="1200">
                <a:solidFill>
                  <a:srgbClr val="000000"/>
                </a:solidFill>
              </a:rPr>
              <a:t>Prognostic &amp; Health Management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936DFBCC-3D1C-40CA-A3A9-437856BFC1D7}"/>
              </a:ext>
            </a:extLst>
          </p:cNvPr>
          <p:cNvSpPr/>
          <p:nvPr/>
        </p:nvSpPr>
        <p:spPr>
          <a:xfrm>
            <a:off x="3214943" y="2699838"/>
            <a:ext cx="1045903" cy="571988"/>
          </a:xfrm>
          <a:prstGeom prst="rect">
            <a:avLst/>
          </a:prstGeom>
          <a:solidFill>
            <a:srgbClr val="FFC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rgbClr val="000000"/>
                </a:solidFill>
              </a:rPr>
              <a:t>Maintenance</a:t>
            </a:r>
            <a:br>
              <a:rPr lang="en-US" sz="1200">
                <a:solidFill>
                  <a:srgbClr val="000000"/>
                </a:solidFill>
              </a:rPr>
            </a:br>
            <a:r>
              <a:rPr lang="en-US" sz="1200">
                <a:solidFill>
                  <a:srgbClr val="000000"/>
                </a:solidFill>
              </a:rPr>
              <a:t>Management System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xmlns="" id="{E540A465-93FD-4ABB-936E-97C0EDE22C1F}"/>
              </a:ext>
            </a:extLst>
          </p:cNvPr>
          <p:cNvCxnSpPr>
            <a:cxnSpLocks/>
            <a:stCxn id="10" idx="3"/>
            <a:endCxn id="32" idx="1"/>
          </p:cNvCxnSpPr>
          <p:nvPr/>
        </p:nvCxnSpPr>
        <p:spPr>
          <a:xfrm>
            <a:off x="1285988" y="3847320"/>
            <a:ext cx="359245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xmlns="" id="{64F5FBEA-BB2C-4D5E-AC21-B1C22CA667AE}"/>
              </a:ext>
            </a:extLst>
          </p:cNvPr>
          <p:cNvCxnSpPr>
            <a:cxnSpLocks/>
            <a:stCxn id="32" idx="0"/>
          </p:cNvCxnSpPr>
          <p:nvPr/>
        </p:nvCxnSpPr>
        <p:spPr>
          <a:xfrm flipV="1">
            <a:off x="2010992" y="3222602"/>
            <a:ext cx="0" cy="461205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xmlns="" id="{20A1B8D2-F990-4E21-A71D-3F94B7AF68A6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920227" y="3222602"/>
            <a:ext cx="0" cy="461205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xmlns="" id="{2CC28B03-A1AE-4A58-859D-81B48214FEE6}"/>
              </a:ext>
            </a:extLst>
          </p:cNvPr>
          <p:cNvCxnSpPr>
            <a:cxnSpLocks/>
            <a:stCxn id="9" idx="0"/>
            <a:endCxn id="31" idx="2"/>
          </p:cNvCxnSpPr>
          <p:nvPr/>
        </p:nvCxnSpPr>
        <p:spPr>
          <a:xfrm flipH="1" flipV="1">
            <a:off x="3019371" y="2419350"/>
            <a:ext cx="2089" cy="1264459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xmlns="" id="{86C20DFB-32E7-47B5-A545-5FBFA4AE9E67}"/>
              </a:ext>
            </a:extLst>
          </p:cNvPr>
          <p:cNvCxnSpPr>
            <a:cxnSpLocks/>
            <a:endCxn id="31" idx="3"/>
          </p:cNvCxnSpPr>
          <p:nvPr/>
        </p:nvCxnSpPr>
        <p:spPr>
          <a:xfrm rot="16200000" flipV="1">
            <a:off x="3249439" y="2367875"/>
            <a:ext cx="513056" cy="150867"/>
          </a:xfrm>
          <a:prstGeom prst="bentConnector2">
            <a:avLst/>
          </a:prstGeom>
          <a:ln w="12700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xmlns="" id="{30F980B9-3B2D-4FD3-B8CD-48144FDEF300}"/>
              </a:ext>
            </a:extLst>
          </p:cNvPr>
          <p:cNvCxnSpPr>
            <a:cxnSpLocks/>
          </p:cNvCxnSpPr>
          <p:nvPr/>
        </p:nvCxnSpPr>
        <p:spPr>
          <a:xfrm flipV="1">
            <a:off x="3864019" y="1401526"/>
            <a:ext cx="1" cy="1298311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xmlns="" id="{23EA7767-A00B-4C3F-9FD7-42C47D5E32CE}"/>
              </a:ext>
            </a:extLst>
          </p:cNvPr>
          <p:cNvCxnSpPr>
            <a:cxnSpLocks/>
            <a:endCxn id="29" idx="2"/>
          </p:cNvCxnSpPr>
          <p:nvPr/>
        </p:nvCxnSpPr>
        <p:spPr>
          <a:xfrm flipV="1">
            <a:off x="972082" y="2419350"/>
            <a:ext cx="1" cy="340014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xmlns="" id="{EF192FFC-991C-43A4-B90A-88509CC78629}"/>
              </a:ext>
            </a:extLst>
          </p:cNvPr>
          <p:cNvCxnSpPr>
            <a:cxnSpLocks/>
            <a:endCxn id="30" idx="2"/>
          </p:cNvCxnSpPr>
          <p:nvPr/>
        </p:nvCxnSpPr>
        <p:spPr>
          <a:xfrm flipV="1">
            <a:off x="1986655" y="2419350"/>
            <a:ext cx="5658" cy="340014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xmlns="" id="{B055D8AB-8600-4F37-A398-24C9683564CB}"/>
              </a:ext>
            </a:extLst>
          </p:cNvPr>
          <p:cNvCxnSpPr>
            <a:cxnSpLocks/>
            <a:stCxn id="29" idx="3"/>
            <a:endCxn id="30" idx="1"/>
          </p:cNvCxnSpPr>
          <p:nvPr/>
        </p:nvCxnSpPr>
        <p:spPr>
          <a:xfrm>
            <a:off x="1384039" y="2186781"/>
            <a:ext cx="197111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xmlns="" id="{FDA58571-5B22-4C60-B7AB-06F220BFD202}"/>
              </a:ext>
            </a:extLst>
          </p:cNvPr>
          <p:cNvCxnSpPr>
            <a:cxnSpLocks/>
            <a:stCxn id="30" idx="3"/>
            <a:endCxn id="31" idx="1"/>
          </p:cNvCxnSpPr>
          <p:nvPr/>
        </p:nvCxnSpPr>
        <p:spPr>
          <a:xfrm>
            <a:off x="2403475" y="2186781"/>
            <a:ext cx="204733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xmlns="" id="{02E491A2-9AA2-41F7-9B9C-F6E40D00F9D5}"/>
              </a:ext>
            </a:extLst>
          </p:cNvPr>
          <p:cNvCxnSpPr>
            <a:cxnSpLocks/>
          </p:cNvCxnSpPr>
          <p:nvPr/>
        </p:nvCxnSpPr>
        <p:spPr>
          <a:xfrm flipV="1">
            <a:off x="2711943" y="2419350"/>
            <a:ext cx="0" cy="340015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xmlns="" id="{EF0C0B41-B9B3-479E-9186-27C5124C54E1}"/>
              </a:ext>
            </a:extLst>
          </p:cNvPr>
          <p:cNvCxnSpPr>
            <a:cxnSpLocks/>
            <a:stCxn id="31" idx="0"/>
          </p:cNvCxnSpPr>
          <p:nvPr/>
        </p:nvCxnSpPr>
        <p:spPr>
          <a:xfrm flipV="1">
            <a:off x="3019371" y="1422804"/>
            <a:ext cx="0" cy="531408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xmlns="" id="{220A0E7F-3B06-406B-8EE7-3D85C5305D1D}"/>
              </a:ext>
            </a:extLst>
          </p:cNvPr>
          <p:cNvCxnSpPr>
            <a:cxnSpLocks/>
            <a:stCxn id="30" idx="0"/>
          </p:cNvCxnSpPr>
          <p:nvPr/>
        </p:nvCxnSpPr>
        <p:spPr>
          <a:xfrm flipV="1">
            <a:off x="1992313" y="1422804"/>
            <a:ext cx="0" cy="531408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xmlns="" id="{DE2DB6C4-DA46-4744-80EA-BB4F6281005F}"/>
              </a:ext>
            </a:extLst>
          </p:cNvPr>
          <p:cNvCxnSpPr>
            <a:cxnSpLocks/>
            <a:stCxn id="29" idx="0"/>
          </p:cNvCxnSpPr>
          <p:nvPr/>
        </p:nvCxnSpPr>
        <p:spPr>
          <a:xfrm flipV="1">
            <a:off x="972083" y="1401526"/>
            <a:ext cx="0" cy="552686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xmlns="" id="{1D0035E0-E93E-4D87-BAAA-28792822A2CB}"/>
              </a:ext>
            </a:extLst>
          </p:cNvPr>
          <p:cNvCxnSpPr>
            <a:cxnSpLocks/>
          </p:cNvCxnSpPr>
          <p:nvPr/>
        </p:nvCxnSpPr>
        <p:spPr>
          <a:xfrm flipV="1">
            <a:off x="6127252" y="2006881"/>
            <a:ext cx="462807" cy="362877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xmlns="" id="{936D38F7-5DEE-45CC-AAC5-FA8193200D7C}"/>
              </a:ext>
            </a:extLst>
          </p:cNvPr>
          <p:cNvCxnSpPr>
            <a:cxnSpLocks/>
            <a:stCxn id="8" idx="7"/>
            <a:endCxn id="33" idx="1"/>
          </p:cNvCxnSpPr>
          <p:nvPr/>
        </p:nvCxnSpPr>
        <p:spPr>
          <a:xfrm>
            <a:off x="6220675" y="2504047"/>
            <a:ext cx="564290" cy="150950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xmlns="" id="{22B5D9D9-1D6F-4302-9747-77D53D41A56B}"/>
              </a:ext>
            </a:extLst>
          </p:cNvPr>
          <p:cNvCxnSpPr>
            <a:cxnSpLocks/>
            <a:endCxn id="34" idx="1"/>
          </p:cNvCxnSpPr>
          <p:nvPr/>
        </p:nvCxnSpPr>
        <p:spPr>
          <a:xfrm>
            <a:off x="6048863" y="2722457"/>
            <a:ext cx="736101" cy="813228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xmlns="" id="{FAD0C23A-6C91-48F6-AEEA-C5641641B1E4}"/>
              </a:ext>
            </a:extLst>
          </p:cNvPr>
          <p:cNvCxnSpPr>
            <a:cxnSpLocks/>
            <a:stCxn id="33" idx="2"/>
            <a:endCxn id="34" idx="0"/>
          </p:cNvCxnSpPr>
          <p:nvPr/>
        </p:nvCxnSpPr>
        <p:spPr>
          <a:xfrm>
            <a:off x="7463839" y="2887567"/>
            <a:ext cx="1" cy="415550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xmlns="" id="{D385E3DE-B967-413C-BADE-93C6C32F2896}"/>
              </a:ext>
            </a:extLst>
          </p:cNvPr>
          <p:cNvCxnSpPr>
            <a:cxnSpLocks/>
            <a:stCxn id="13" idx="2"/>
            <a:endCxn id="33" idx="0"/>
          </p:cNvCxnSpPr>
          <p:nvPr/>
        </p:nvCxnSpPr>
        <p:spPr>
          <a:xfrm flipH="1">
            <a:off x="7463839" y="2006880"/>
            <a:ext cx="1487" cy="415549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xmlns="" id="{8DEABC33-D1D1-4109-B06F-28B88E3DD5BD}"/>
              </a:ext>
            </a:extLst>
          </p:cNvPr>
          <p:cNvCxnSpPr>
            <a:cxnSpLocks/>
            <a:endCxn id="34" idx="3"/>
          </p:cNvCxnSpPr>
          <p:nvPr/>
        </p:nvCxnSpPr>
        <p:spPr>
          <a:xfrm rot="5400000">
            <a:off x="7519411" y="2630182"/>
            <a:ext cx="1528806" cy="282200"/>
          </a:xfrm>
          <a:prstGeom prst="bentConnector2">
            <a:avLst/>
          </a:prstGeom>
          <a:ln w="12700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xmlns="" id="{177019F2-CA2E-4DD1-BE86-D459F62852BF}"/>
              </a:ext>
            </a:extLst>
          </p:cNvPr>
          <p:cNvCxnSpPr>
            <a:cxnSpLocks/>
            <a:stCxn id="10" idx="1"/>
          </p:cNvCxnSpPr>
          <p:nvPr/>
        </p:nvCxnSpPr>
        <p:spPr>
          <a:xfrm rot="10800000">
            <a:off x="428345" y="1401527"/>
            <a:ext cx="126123" cy="2445795"/>
          </a:xfrm>
          <a:prstGeom prst="bentConnector2">
            <a:avLst/>
          </a:prstGeom>
          <a:ln w="12700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9" name="Rectangle 138">
            <a:extLst>
              <a:ext uri="{FF2B5EF4-FFF2-40B4-BE49-F238E27FC236}">
                <a16:creationId xmlns:a16="http://schemas.microsoft.com/office/drawing/2014/main" xmlns="" id="{E745BDC0-44C3-44E8-9C84-20F06B65CE3E}"/>
              </a:ext>
            </a:extLst>
          </p:cNvPr>
          <p:cNvSpPr/>
          <p:nvPr/>
        </p:nvSpPr>
        <p:spPr>
          <a:xfrm>
            <a:off x="3946995" y="3675623"/>
            <a:ext cx="669278" cy="327025"/>
          </a:xfrm>
          <a:prstGeom prst="rect">
            <a:avLst/>
          </a:prstGeom>
          <a:solidFill>
            <a:srgbClr val="CCC1DA"/>
          </a:solidFill>
          <a:ln>
            <a:solidFill>
              <a:srgbClr val="8064A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defTabSz="9143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err="1">
                <a:solidFill>
                  <a:srgbClr val="000000"/>
                </a:solidFill>
              </a:rPr>
              <a:t>IIoT</a:t>
            </a:r>
            <a:r>
              <a:rPr lang="en-US" sz="1050">
                <a:solidFill>
                  <a:srgbClr val="000000"/>
                </a:solidFill>
              </a:rPr>
              <a:t> </a:t>
            </a:r>
            <a:br>
              <a:rPr lang="en-US" sz="1050">
                <a:solidFill>
                  <a:srgbClr val="000000"/>
                </a:solidFill>
              </a:rPr>
            </a:br>
            <a:r>
              <a:rPr lang="en-US" sz="1050">
                <a:solidFill>
                  <a:srgbClr val="000000"/>
                </a:solidFill>
              </a:rPr>
              <a:t>Device</a:t>
            </a:r>
          </a:p>
        </p:txBody>
      </p: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xmlns="" id="{9C387118-3A81-4BC4-8559-003A846B06F2}"/>
              </a:ext>
            </a:extLst>
          </p:cNvPr>
          <p:cNvCxnSpPr>
            <a:cxnSpLocks/>
          </p:cNvCxnSpPr>
          <p:nvPr/>
        </p:nvCxnSpPr>
        <p:spPr>
          <a:xfrm flipV="1">
            <a:off x="4407757" y="1401526"/>
            <a:ext cx="0" cy="2274098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xmlns="" id="{CB269CD7-9E75-4080-B504-9312E64842B1}"/>
              </a:ext>
            </a:extLst>
          </p:cNvPr>
          <p:cNvCxnSpPr>
            <a:cxnSpLocks/>
            <a:stCxn id="27" idx="0"/>
            <a:endCxn id="8" idx="5"/>
          </p:cNvCxnSpPr>
          <p:nvPr/>
        </p:nvCxnSpPr>
        <p:spPr>
          <a:xfrm flipV="1">
            <a:off x="4832320" y="2722458"/>
            <a:ext cx="525540" cy="1458928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xmlns="" id="{0B0B2E5D-E6AA-4E48-A4CB-D97DFC7785B3}"/>
              </a:ext>
            </a:extLst>
          </p:cNvPr>
          <p:cNvCxnSpPr>
            <a:cxnSpLocks/>
            <a:stCxn id="25" idx="0"/>
            <a:endCxn id="8" idx="5"/>
          </p:cNvCxnSpPr>
          <p:nvPr/>
        </p:nvCxnSpPr>
        <p:spPr>
          <a:xfrm flipH="1" flipV="1">
            <a:off x="5357861" y="2722458"/>
            <a:ext cx="550135" cy="1431566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0" name="Group 1">
            <a:extLst>
              <a:ext uri="{FF2B5EF4-FFF2-40B4-BE49-F238E27FC236}">
                <a16:creationId xmlns:a16="http://schemas.microsoft.com/office/drawing/2014/main" xmlns="" id="{B3169A7A-4A83-441C-B584-CCB489F1DCE9}"/>
              </a:ext>
            </a:extLst>
          </p:cNvPr>
          <p:cNvGrpSpPr/>
          <p:nvPr/>
        </p:nvGrpSpPr>
        <p:grpSpPr>
          <a:xfrm>
            <a:off x="4792196" y="3180472"/>
            <a:ext cx="516891" cy="540349"/>
            <a:chOff x="4808007" y="2940866"/>
            <a:chExt cx="716978" cy="749513"/>
          </a:xfrm>
        </p:grpSpPr>
        <p:pic>
          <p:nvPicPr>
            <p:cNvPr id="151" name="Picture 10" descr="Image result for REST api">
              <a:extLst>
                <a:ext uri="{FF2B5EF4-FFF2-40B4-BE49-F238E27FC236}">
                  <a16:creationId xmlns:a16="http://schemas.microsoft.com/office/drawing/2014/main" xmlns="" id="{77A3CF17-7E36-4B87-BD30-E9817BE437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17" t="10422" r="10896" b="9864"/>
            <a:stretch/>
          </p:blipFill>
          <p:spPr bwMode="auto">
            <a:xfrm>
              <a:off x="4947541" y="2940866"/>
              <a:ext cx="449691" cy="496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2" name="Picture 14" descr="Image result for json logo">
              <a:extLst>
                <a:ext uri="{FF2B5EF4-FFF2-40B4-BE49-F238E27FC236}">
                  <a16:creationId xmlns:a16="http://schemas.microsoft.com/office/drawing/2014/main" xmlns="" id="{8E0B8BD6-956D-44C2-985F-3B419908A1C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772" b="21674"/>
            <a:stretch/>
          </p:blipFill>
          <p:spPr bwMode="auto">
            <a:xfrm>
              <a:off x="4808007" y="3493025"/>
              <a:ext cx="716978" cy="197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8" name="Picture 4" descr="https://www.rtaautomation.com/wp-content/uploads/2018/09/whats-wrong-with-mqtt.jpg"/>
          <p:cNvPicPr>
            <a:picLocks noChangeAspect="1" noChangeArrowheads="1"/>
          </p:cNvPicPr>
          <p:nvPr/>
        </p:nvPicPr>
        <p:blipFill>
          <a:blip r:embed="rId7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844" y="3222603"/>
            <a:ext cx="535699" cy="53569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0" name="Group 169">
            <a:extLst>
              <a:ext uri="{FF2B5EF4-FFF2-40B4-BE49-F238E27FC236}">
                <a16:creationId xmlns:a16="http://schemas.microsoft.com/office/drawing/2014/main" xmlns="" id="{07969CD1-4B6B-4F0D-881B-CE61D1A5B53B}"/>
              </a:ext>
            </a:extLst>
          </p:cNvPr>
          <p:cNvGrpSpPr/>
          <p:nvPr/>
        </p:nvGrpSpPr>
        <p:grpSpPr>
          <a:xfrm>
            <a:off x="4261724" y="2733642"/>
            <a:ext cx="312829" cy="327025"/>
            <a:chOff x="4808007" y="2940866"/>
            <a:chExt cx="716978" cy="749513"/>
          </a:xfrm>
        </p:grpSpPr>
        <p:pic>
          <p:nvPicPr>
            <p:cNvPr id="171" name="Picture 10" descr="Image result for REST api">
              <a:extLst>
                <a:ext uri="{FF2B5EF4-FFF2-40B4-BE49-F238E27FC236}">
                  <a16:creationId xmlns:a16="http://schemas.microsoft.com/office/drawing/2014/main" xmlns="" id="{1943D729-84AB-45EE-A00B-BEE5A5D6C2F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17" t="10422" r="10896" b="9864"/>
            <a:stretch/>
          </p:blipFill>
          <p:spPr bwMode="auto">
            <a:xfrm>
              <a:off x="4947540" y="2940866"/>
              <a:ext cx="449691" cy="496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2" name="Picture 14" descr="Image result for json logo">
              <a:extLst>
                <a:ext uri="{FF2B5EF4-FFF2-40B4-BE49-F238E27FC236}">
                  <a16:creationId xmlns:a16="http://schemas.microsoft.com/office/drawing/2014/main" xmlns="" id="{B3F36BE5-D5F3-42DB-AC7D-79F8A1F8145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772" b="21674"/>
            <a:stretch/>
          </p:blipFill>
          <p:spPr bwMode="auto">
            <a:xfrm>
              <a:off x="4808007" y="3493025"/>
              <a:ext cx="716978" cy="197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9" name="Speech Bubble: Rectangle with Corners Rounded 178">
            <a:extLst>
              <a:ext uri="{FF2B5EF4-FFF2-40B4-BE49-F238E27FC236}">
                <a16:creationId xmlns:a16="http://schemas.microsoft.com/office/drawing/2014/main" xmlns="" id="{609C80C5-6CDE-4878-AF1B-4206A24395C2}"/>
              </a:ext>
            </a:extLst>
          </p:cNvPr>
          <p:cNvSpPr/>
          <p:nvPr/>
        </p:nvSpPr>
        <p:spPr bwMode="auto">
          <a:xfrm>
            <a:off x="4700196" y="1100450"/>
            <a:ext cx="1668367" cy="666828"/>
          </a:xfrm>
          <a:prstGeom prst="wedgeRoundRectCallout">
            <a:avLst>
              <a:gd name="adj1" fmla="val -33097"/>
              <a:gd name="adj2" fmla="val 129946"/>
              <a:gd name="adj3" fmla="val 16667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72000" tIns="36000" rIns="72000" bIns="36000" numCol="1" rtlCol="0" anchor="ctr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algn="ctr" defTabSz="914378"/>
            <a:r>
              <a:rPr lang="en-AU" sz="1600">
                <a:solidFill>
                  <a:prstClr val="white"/>
                </a:solidFill>
                <a:latin typeface="Calibri Light" panose="020F0302020204030204"/>
                <a:cs typeface="Times New Roman" panose="02020603050405020304" pitchFamily="18" charset="0"/>
              </a:rPr>
              <a:t>May be same physical instance as the intra-enterprise ISBM</a:t>
            </a:r>
          </a:p>
        </p:txBody>
      </p:sp>
      <p:sp>
        <p:nvSpPr>
          <p:cNvPr id="180" name="Speech Bubble: Rectangle with Corners Rounded 179">
            <a:extLst>
              <a:ext uri="{FF2B5EF4-FFF2-40B4-BE49-F238E27FC236}">
                <a16:creationId xmlns:a16="http://schemas.microsoft.com/office/drawing/2014/main" xmlns="" id="{0E49940C-D26A-443F-8520-C40D61AB9AC1}"/>
              </a:ext>
            </a:extLst>
          </p:cNvPr>
          <p:cNvSpPr/>
          <p:nvPr/>
        </p:nvSpPr>
        <p:spPr bwMode="auto">
          <a:xfrm>
            <a:off x="2085571" y="872765"/>
            <a:ext cx="1668367" cy="571987"/>
          </a:xfrm>
          <a:prstGeom prst="wedgeRoundRectCallout">
            <a:avLst>
              <a:gd name="adj1" fmla="val -38483"/>
              <a:gd name="adj2" fmla="val 154042"/>
              <a:gd name="adj3" fmla="val 16667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72000" tIns="36000" rIns="72000" bIns="36000" numCol="1" rtlCol="0" anchor="ctr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algn="ctr" defTabSz="914378"/>
            <a:r>
              <a:rPr lang="en-AU" sz="1600">
                <a:solidFill>
                  <a:prstClr val="white"/>
                </a:solidFill>
                <a:latin typeface="Calibri Light" panose="020F0302020204030204"/>
                <a:cs typeface="Times New Roman" panose="02020603050405020304" pitchFamily="18" charset="0"/>
              </a:rPr>
              <a:t>Internally may have some or none of these systems.</a:t>
            </a:r>
          </a:p>
        </p:txBody>
      </p:sp>
      <p:sp>
        <p:nvSpPr>
          <p:cNvPr id="197" name="Speech Bubble: Rectangle with Corners Rounded 196">
            <a:extLst>
              <a:ext uri="{FF2B5EF4-FFF2-40B4-BE49-F238E27FC236}">
                <a16:creationId xmlns:a16="http://schemas.microsoft.com/office/drawing/2014/main" xmlns="" id="{0E1281E2-B218-4263-A876-28C7989D3083}"/>
              </a:ext>
            </a:extLst>
          </p:cNvPr>
          <p:cNvSpPr/>
          <p:nvPr/>
        </p:nvSpPr>
        <p:spPr bwMode="auto">
          <a:xfrm>
            <a:off x="2498705" y="4366908"/>
            <a:ext cx="1668367" cy="571987"/>
          </a:xfrm>
          <a:prstGeom prst="wedgeRoundRectCallout">
            <a:avLst>
              <a:gd name="adj1" fmla="val 119221"/>
              <a:gd name="adj2" fmla="val -206458"/>
              <a:gd name="adj3" fmla="val 16667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72000" tIns="36000" rIns="72000" bIns="36000" numCol="1" rtlCol="0" anchor="ctr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algn="ctr" defTabSz="914378"/>
            <a:r>
              <a:rPr lang="en-AU" sz="1600">
                <a:solidFill>
                  <a:prstClr val="white"/>
                </a:solidFill>
                <a:latin typeface="Calibri Light" panose="020F0302020204030204"/>
                <a:cs typeface="Times New Roman" panose="02020603050405020304" pitchFamily="18" charset="0"/>
              </a:rPr>
              <a:t>Support for different protocols as required by industry.</a:t>
            </a:r>
          </a:p>
        </p:txBody>
      </p:sp>
      <p:sp>
        <p:nvSpPr>
          <p:cNvPr id="198" name="Speech Bubble: Rectangle with Corners Rounded 197">
            <a:extLst>
              <a:ext uri="{FF2B5EF4-FFF2-40B4-BE49-F238E27FC236}">
                <a16:creationId xmlns:a16="http://schemas.microsoft.com/office/drawing/2014/main" xmlns="" id="{8AA81423-FFD7-4BB6-8F10-8ACA4BC01298}"/>
              </a:ext>
            </a:extLst>
          </p:cNvPr>
          <p:cNvSpPr/>
          <p:nvPr/>
        </p:nvSpPr>
        <p:spPr bwMode="auto">
          <a:xfrm>
            <a:off x="2497935" y="4370428"/>
            <a:ext cx="1668367" cy="571987"/>
          </a:xfrm>
          <a:prstGeom prst="wedgeRoundRectCallout">
            <a:avLst>
              <a:gd name="adj1" fmla="val -113419"/>
              <a:gd name="adj2" fmla="val -193524"/>
              <a:gd name="adj3" fmla="val 16667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72000" tIns="36000" rIns="72000" bIns="36000" numCol="1" rtlCol="0" anchor="ctr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algn="ctr" defTabSz="914378"/>
            <a:r>
              <a:rPr lang="en-AU" sz="1600" dirty="0">
                <a:solidFill>
                  <a:prstClr val="white"/>
                </a:solidFill>
                <a:latin typeface="Calibri Light" panose="020F0302020204030204"/>
                <a:cs typeface="Times New Roman" panose="02020603050405020304" pitchFamily="18" charset="0"/>
              </a:rPr>
              <a:t>Support for different protocols as required by industry.</a:t>
            </a:r>
          </a:p>
        </p:txBody>
      </p:sp>
      <p:sp>
        <p:nvSpPr>
          <p:cNvPr id="199" name="Speech Bubble: Rectangle with Corners Rounded 198">
            <a:extLst>
              <a:ext uri="{FF2B5EF4-FFF2-40B4-BE49-F238E27FC236}">
                <a16:creationId xmlns:a16="http://schemas.microsoft.com/office/drawing/2014/main" xmlns="" id="{BFDC28DB-D79D-492A-B14F-3A27CACB3F21}"/>
              </a:ext>
            </a:extLst>
          </p:cNvPr>
          <p:cNvSpPr/>
          <p:nvPr/>
        </p:nvSpPr>
        <p:spPr bwMode="auto">
          <a:xfrm>
            <a:off x="6629655" y="3894638"/>
            <a:ext cx="2053283" cy="719956"/>
          </a:xfrm>
          <a:prstGeom prst="wedgeRoundRectCallout">
            <a:avLst>
              <a:gd name="adj1" fmla="val -79514"/>
              <a:gd name="adj2" fmla="val -246302"/>
              <a:gd name="adj3" fmla="val 16667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72000" tIns="36000" rIns="72000" bIns="36000" numCol="1" rtlCol="0" anchor="ctr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algn="ctr" defTabSz="914378"/>
            <a:r>
              <a:rPr lang="en-AU" sz="1600">
                <a:solidFill>
                  <a:prstClr val="white"/>
                </a:solidFill>
                <a:latin typeface="Calibri Light" panose="020F0302020204030204"/>
                <a:cs typeface="Times New Roman" panose="02020603050405020304" pitchFamily="18" charset="0"/>
              </a:rPr>
              <a:t>Supports remote queries for measurement data and publishes advisories via ISBM.</a:t>
            </a:r>
          </a:p>
        </p:txBody>
      </p:sp>
      <p:pic>
        <p:nvPicPr>
          <p:cNvPr id="69" name="Picture 16" descr="Image result for opc ua">
            <a:extLst>
              <a:ext uri="{FF2B5EF4-FFF2-40B4-BE49-F238E27FC236}">
                <a16:creationId xmlns:a16="http://schemas.microsoft.com/office/drawing/2014/main" xmlns="" id="{099D3D71-5283-4014-913A-5324828B27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04" b="20797"/>
          <a:stretch/>
        </p:blipFill>
        <p:spPr bwMode="auto">
          <a:xfrm>
            <a:off x="4773076" y="3775762"/>
            <a:ext cx="1158595" cy="19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Arrow: Left-Right 7">
            <a:extLst>
              <a:ext uri="{FF2B5EF4-FFF2-40B4-BE49-F238E27FC236}">
                <a16:creationId xmlns:a16="http://schemas.microsoft.com/office/drawing/2014/main" xmlns="" id="{9A3EFF89-7651-4939-9E9A-7E3E91DC10E3}"/>
              </a:ext>
            </a:extLst>
          </p:cNvPr>
          <p:cNvSpPr/>
          <p:nvPr/>
        </p:nvSpPr>
        <p:spPr bwMode="auto">
          <a:xfrm>
            <a:off x="1162022" y="1614198"/>
            <a:ext cx="641143" cy="259330"/>
          </a:xfrm>
          <a:prstGeom prst="rect">
            <a:avLst/>
          </a:prstGeom>
          <a:solidFill>
            <a:srgbClr val="FFFF99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8" eaLnBrk="0" hangingPunct="0"/>
            <a:r>
              <a:rPr lang="en-AU" sz="1100">
                <a:solidFill>
                  <a:srgbClr val="008000"/>
                </a:solidFill>
                <a:latin typeface="Calibri" panose="020F0502020204030204"/>
              </a:rPr>
              <a:t>SDAIR</a:t>
            </a:r>
          </a:p>
        </p:txBody>
      </p:sp>
      <p:pic>
        <p:nvPicPr>
          <p:cNvPr id="71" name="Picture 16" descr="Image result for opc ua">
            <a:extLst>
              <a:ext uri="{FF2B5EF4-FFF2-40B4-BE49-F238E27FC236}">
                <a16:creationId xmlns:a16="http://schemas.microsoft.com/office/drawing/2014/main" xmlns="" id="{7830BD4C-2BB7-47D3-B071-D1EB70144A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04" b="20797"/>
          <a:stretch/>
        </p:blipFill>
        <p:spPr bwMode="auto">
          <a:xfrm>
            <a:off x="3704090" y="3411402"/>
            <a:ext cx="835489" cy="142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" descr="https://www.rtaautomation.com/wp-content/uploads/2018/09/whats-wrong-with-mqtt.jpg">
            <a:extLst>
              <a:ext uri="{FF2B5EF4-FFF2-40B4-BE49-F238E27FC236}">
                <a16:creationId xmlns:a16="http://schemas.microsoft.com/office/drawing/2014/main" xmlns="" id="{9E302193-D2FB-4108-9AD9-63ABE64DE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885" y="3127512"/>
            <a:ext cx="223088" cy="22308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xmlns="" id="{D30A5FCF-4F2E-4274-BAFA-500FD66A2691}"/>
              </a:ext>
            </a:extLst>
          </p:cNvPr>
          <p:cNvCxnSpPr>
            <a:cxnSpLocks/>
            <a:stCxn id="70" idx="0"/>
          </p:cNvCxnSpPr>
          <p:nvPr/>
        </p:nvCxnSpPr>
        <p:spPr>
          <a:xfrm flipV="1">
            <a:off x="1482594" y="1414425"/>
            <a:ext cx="0" cy="199773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Speech Bubble: Rectangle with Corners Rounded 82">
            <a:extLst>
              <a:ext uri="{FF2B5EF4-FFF2-40B4-BE49-F238E27FC236}">
                <a16:creationId xmlns:a16="http://schemas.microsoft.com/office/drawing/2014/main" xmlns="" id="{678348F0-EE04-48D3-B737-F85B26462087}"/>
              </a:ext>
            </a:extLst>
          </p:cNvPr>
          <p:cNvSpPr/>
          <p:nvPr/>
        </p:nvSpPr>
        <p:spPr bwMode="auto">
          <a:xfrm>
            <a:off x="372249" y="33381"/>
            <a:ext cx="1310599" cy="571987"/>
          </a:xfrm>
          <a:prstGeom prst="wedgeRoundRectCallout">
            <a:avLst>
              <a:gd name="adj1" fmla="val 26909"/>
              <a:gd name="adj2" fmla="val 236730"/>
              <a:gd name="adj3" fmla="val 16667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72000" tIns="36000" rIns="72000" bIns="36000" numCol="1" rtlCol="0" anchor="ctr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algn="ctr" defTabSz="914378"/>
            <a:r>
              <a:rPr lang="en-AU" sz="1600" dirty="0">
                <a:solidFill>
                  <a:prstClr val="white"/>
                </a:solidFill>
                <a:latin typeface="Calibri Light" panose="020F0302020204030204"/>
                <a:cs typeface="Times New Roman" panose="02020603050405020304" pitchFamily="18" charset="0"/>
              </a:rPr>
              <a:t>Registry of digital asset data for contextualisation.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2C4C0D2B-B084-4CC9-8D72-BEB241A09EC0}"/>
              </a:ext>
            </a:extLst>
          </p:cNvPr>
          <p:cNvSpPr/>
          <p:nvPr/>
        </p:nvSpPr>
        <p:spPr>
          <a:xfrm>
            <a:off x="3131859" y="1602885"/>
            <a:ext cx="568769" cy="2746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>
                <a:solidFill>
                  <a:srgbClr val="000000"/>
                </a:solidFill>
              </a:rPr>
              <a:t>ERP</a:t>
            </a:r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xmlns="" id="{921AE750-3363-464A-B0A1-D396953F4B0B}"/>
              </a:ext>
            </a:extLst>
          </p:cNvPr>
          <p:cNvCxnSpPr>
            <a:cxnSpLocks/>
            <a:stCxn id="86" idx="0"/>
          </p:cNvCxnSpPr>
          <p:nvPr/>
        </p:nvCxnSpPr>
        <p:spPr>
          <a:xfrm flipV="1">
            <a:off x="3416244" y="1409981"/>
            <a:ext cx="0" cy="192904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104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  <p:bldP spid="180" grpId="0" animBg="1"/>
      <p:bldP spid="197" grpId="0" animBg="1"/>
      <p:bldP spid="198" grpId="0" animBg="1"/>
      <p:bldP spid="199" grpId="0" animBg="1"/>
      <p:bldP spid="83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54252C58-5645-4F06-BDB9-D03538B8C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User Stories for CBM Use Cases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863423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CBM According to ISO 13374</a:t>
            </a:r>
          </a:p>
        </p:txBody>
      </p:sp>
      <p:sp>
        <p:nvSpPr>
          <p:cNvPr id="37893" name="Rectangle 14"/>
          <p:cNvSpPr>
            <a:spLocks noChangeArrowheads="1"/>
          </p:cNvSpPr>
          <p:nvPr/>
        </p:nvSpPr>
        <p:spPr bwMode="auto">
          <a:xfrm>
            <a:off x="3292475" y="4084638"/>
            <a:ext cx="2800350" cy="238125"/>
          </a:xfrm>
          <a:prstGeom prst="rect">
            <a:avLst/>
          </a:prstGeom>
          <a:solidFill>
            <a:srgbClr val="66FFFF"/>
          </a:solidFill>
          <a:ln w="7620">
            <a:solidFill>
              <a:srgbClr val="000000"/>
            </a:solidFill>
            <a:miter lim="800000"/>
            <a:headEnd/>
            <a:tailEnd/>
          </a:ln>
        </p:spPr>
        <p:txBody>
          <a:bodyPr tIns="0" bIns="0" anchor="ctr"/>
          <a:lstStyle/>
          <a:p>
            <a:pPr algn="ctr" eaLnBrk="0" hangingPunct="0"/>
            <a:r>
              <a:rPr lang="en-US">
                <a:solidFill>
                  <a:srgbClr val="0000FF"/>
                </a:solidFill>
                <a:latin typeface="Calibri" panose="020F0502020204030204"/>
              </a:rPr>
              <a:t>ADVISORY GENERATION (AG)</a:t>
            </a:r>
            <a:endParaRPr lang="en-US" b="0">
              <a:solidFill>
                <a:srgbClr val="0000FF"/>
              </a:solidFill>
              <a:latin typeface="Calibri" panose="020F0502020204030204"/>
            </a:endParaRPr>
          </a:p>
        </p:txBody>
      </p:sp>
      <p:sp>
        <p:nvSpPr>
          <p:cNvPr id="37894" name="Rectangle 15"/>
          <p:cNvSpPr>
            <a:spLocks noChangeArrowheads="1"/>
          </p:cNvSpPr>
          <p:nvPr/>
        </p:nvSpPr>
        <p:spPr bwMode="auto">
          <a:xfrm>
            <a:off x="3292475" y="3562350"/>
            <a:ext cx="2800350" cy="239713"/>
          </a:xfrm>
          <a:prstGeom prst="rect">
            <a:avLst/>
          </a:prstGeom>
          <a:solidFill>
            <a:srgbClr val="CCFFCC"/>
          </a:solidFill>
          <a:ln w="7620">
            <a:solidFill>
              <a:srgbClr val="000000"/>
            </a:solidFill>
            <a:miter lim="800000"/>
            <a:headEnd/>
            <a:tailEnd/>
          </a:ln>
        </p:spPr>
        <p:txBody>
          <a:bodyPr tIns="0" bIns="0" anchor="ctr"/>
          <a:lstStyle/>
          <a:p>
            <a:pPr algn="ctr" eaLnBrk="0" hangingPunct="0"/>
            <a:r>
              <a:rPr lang="en-US">
                <a:solidFill>
                  <a:srgbClr val="0000FF"/>
                </a:solidFill>
                <a:latin typeface="Calibri" panose="020F0502020204030204"/>
              </a:rPr>
              <a:t>PROGNOSTICS ASSESSMENT (PA) </a:t>
            </a:r>
            <a:endParaRPr lang="en-US" b="0">
              <a:solidFill>
                <a:srgbClr val="0000FF"/>
              </a:solidFill>
              <a:latin typeface="Calibri" panose="020F0502020204030204"/>
            </a:endParaRPr>
          </a:p>
        </p:txBody>
      </p:sp>
      <p:sp>
        <p:nvSpPr>
          <p:cNvPr id="37895" name="Rectangle 16"/>
          <p:cNvSpPr>
            <a:spLocks noChangeArrowheads="1"/>
          </p:cNvSpPr>
          <p:nvPr/>
        </p:nvSpPr>
        <p:spPr bwMode="auto">
          <a:xfrm>
            <a:off x="3292475" y="3044825"/>
            <a:ext cx="2800350" cy="234950"/>
          </a:xfrm>
          <a:prstGeom prst="rect">
            <a:avLst/>
          </a:prstGeom>
          <a:solidFill>
            <a:srgbClr val="FFFF99"/>
          </a:solidFill>
          <a:ln w="7620">
            <a:solidFill>
              <a:srgbClr val="000000"/>
            </a:solidFill>
            <a:miter lim="800000"/>
            <a:headEnd/>
            <a:tailEnd/>
          </a:ln>
        </p:spPr>
        <p:txBody>
          <a:bodyPr tIns="0" bIns="0" anchor="ctr"/>
          <a:lstStyle/>
          <a:p>
            <a:pPr algn="ctr" eaLnBrk="0" hangingPunct="0"/>
            <a:r>
              <a:rPr lang="en-US">
                <a:solidFill>
                  <a:srgbClr val="0000FF"/>
                </a:solidFill>
                <a:latin typeface="Calibri" panose="020F0502020204030204"/>
              </a:rPr>
              <a:t>HEALTH ASSESSMENT (HA)</a:t>
            </a:r>
            <a:endParaRPr lang="en-US" b="0">
              <a:solidFill>
                <a:srgbClr val="0000FF"/>
              </a:solidFill>
              <a:latin typeface="Calibri" panose="020F0502020204030204"/>
            </a:endParaRPr>
          </a:p>
        </p:txBody>
      </p:sp>
      <p:sp>
        <p:nvSpPr>
          <p:cNvPr id="37896" name="Rectangle 17"/>
          <p:cNvSpPr>
            <a:spLocks noChangeArrowheads="1"/>
          </p:cNvSpPr>
          <p:nvPr/>
        </p:nvSpPr>
        <p:spPr bwMode="auto">
          <a:xfrm>
            <a:off x="3292475" y="2516188"/>
            <a:ext cx="2800350" cy="244475"/>
          </a:xfrm>
          <a:prstGeom prst="rect">
            <a:avLst/>
          </a:prstGeom>
          <a:solidFill>
            <a:srgbClr val="FAD290"/>
          </a:solidFill>
          <a:ln w="7620">
            <a:solidFill>
              <a:srgbClr val="000000"/>
            </a:solidFill>
            <a:miter lim="800000"/>
            <a:headEnd/>
            <a:tailEnd/>
          </a:ln>
        </p:spPr>
        <p:txBody>
          <a:bodyPr tIns="0" bIns="0" anchor="ctr"/>
          <a:lstStyle/>
          <a:p>
            <a:pPr algn="ctr" eaLnBrk="0" hangingPunct="0"/>
            <a:r>
              <a:rPr lang="en-US">
                <a:solidFill>
                  <a:srgbClr val="26269A"/>
                </a:solidFill>
                <a:latin typeface="Calibri" panose="020F0502020204030204"/>
              </a:rPr>
              <a:t>STATE DETECTION (SD)</a:t>
            </a:r>
            <a:endParaRPr lang="en-US" b="0">
              <a:solidFill>
                <a:srgbClr val="26269A"/>
              </a:solidFill>
              <a:latin typeface="Calibri" panose="020F0502020204030204"/>
            </a:endParaRPr>
          </a:p>
        </p:txBody>
      </p:sp>
      <p:sp>
        <p:nvSpPr>
          <p:cNvPr id="37897" name="Rectangle 18"/>
          <p:cNvSpPr>
            <a:spLocks noChangeArrowheads="1"/>
          </p:cNvSpPr>
          <p:nvPr/>
        </p:nvSpPr>
        <p:spPr bwMode="auto">
          <a:xfrm>
            <a:off x="3292475" y="1979613"/>
            <a:ext cx="2800350" cy="239712"/>
          </a:xfrm>
          <a:prstGeom prst="rect">
            <a:avLst/>
          </a:prstGeom>
          <a:solidFill>
            <a:srgbClr val="FFA3A3"/>
          </a:solidFill>
          <a:ln w="7620">
            <a:solidFill>
              <a:srgbClr val="000000"/>
            </a:solidFill>
            <a:miter lim="800000"/>
            <a:headEnd/>
            <a:tailEnd/>
          </a:ln>
        </p:spPr>
        <p:txBody>
          <a:bodyPr tIns="0" bIns="0" anchor="ctr"/>
          <a:lstStyle/>
          <a:p>
            <a:pPr algn="ctr" eaLnBrk="0" hangingPunct="0"/>
            <a:r>
              <a:rPr lang="en-US">
                <a:solidFill>
                  <a:srgbClr val="26269A"/>
                </a:solidFill>
                <a:latin typeface="Calibri" panose="020F0502020204030204"/>
              </a:rPr>
              <a:t>DATA MANIPULATION (DM)</a:t>
            </a:r>
            <a:endParaRPr lang="en-US" b="0">
              <a:solidFill>
                <a:srgbClr val="26269A"/>
              </a:solidFill>
              <a:latin typeface="Calibri" panose="020F0502020204030204"/>
            </a:endParaRPr>
          </a:p>
        </p:txBody>
      </p:sp>
      <p:sp>
        <p:nvSpPr>
          <p:cNvPr id="37898" name="Rectangle 19"/>
          <p:cNvSpPr>
            <a:spLocks noChangeArrowheads="1"/>
          </p:cNvSpPr>
          <p:nvPr/>
        </p:nvSpPr>
        <p:spPr bwMode="auto">
          <a:xfrm>
            <a:off x="3292475" y="1474788"/>
            <a:ext cx="2800350" cy="239712"/>
          </a:xfrm>
          <a:prstGeom prst="rect">
            <a:avLst/>
          </a:prstGeom>
          <a:solidFill>
            <a:srgbClr val="D5A581"/>
          </a:solidFill>
          <a:ln w="7620">
            <a:solidFill>
              <a:srgbClr val="000000"/>
            </a:solidFill>
            <a:miter lim="800000"/>
            <a:headEnd/>
            <a:tailEnd/>
          </a:ln>
        </p:spPr>
        <p:txBody>
          <a:bodyPr tIns="0" bIns="0" anchor="ctr"/>
          <a:lstStyle/>
          <a:p>
            <a:pPr algn="ctr" eaLnBrk="0" hangingPunct="0"/>
            <a:r>
              <a:rPr lang="en-US">
                <a:solidFill>
                  <a:srgbClr val="26269A"/>
                </a:solidFill>
                <a:latin typeface="Calibri" panose="020F0502020204030204"/>
              </a:rPr>
              <a:t>DATA ACQUISITION (DA)</a:t>
            </a:r>
            <a:endParaRPr lang="en-US" b="0">
              <a:solidFill>
                <a:srgbClr val="26269A"/>
              </a:solidFill>
              <a:latin typeface="Calibri" panose="020F0502020204030204"/>
            </a:endParaRPr>
          </a:p>
        </p:txBody>
      </p:sp>
      <p:sp>
        <p:nvSpPr>
          <p:cNvPr id="37899" name="Text Box 20"/>
          <p:cNvSpPr txBox="1">
            <a:spLocks noChangeArrowheads="1"/>
          </p:cNvSpPr>
          <p:nvPr/>
        </p:nvSpPr>
        <p:spPr bwMode="auto">
          <a:xfrm>
            <a:off x="1317625" y="1374775"/>
            <a:ext cx="1279525" cy="3055938"/>
          </a:xfrm>
          <a:prstGeom prst="rect">
            <a:avLst/>
          </a:prstGeom>
          <a:solidFill>
            <a:srgbClr val="E3F1E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>
                <a:solidFill>
                  <a:srgbClr val="70AD47">
                    <a:lumMod val="50000"/>
                  </a:srgbClr>
                </a:solidFill>
                <a:latin typeface="Calibri" panose="020F0502020204030204"/>
              </a:rPr>
              <a:t>External Systems, </a:t>
            </a:r>
          </a:p>
          <a:p>
            <a:pPr algn="ctr"/>
            <a:r>
              <a:rPr lang="en-US">
                <a:solidFill>
                  <a:srgbClr val="70AD47">
                    <a:lumMod val="50000"/>
                  </a:srgbClr>
                </a:solidFill>
                <a:latin typeface="Calibri" panose="020F0502020204030204"/>
              </a:rPr>
              <a:t>Data Archiving, &amp; Block Configuration</a:t>
            </a:r>
          </a:p>
          <a:p>
            <a:pPr algn="ctr"/>
            <a:endParaRPr lang="en-US">
              <a:solidFill>
                <a:srgbClr val="70AD47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37900" name="Text Box 21"/>
          <p:cNvSpPr txBox="1">
            <a:spLocks noChangeArrowheads="1"/>
          </p:cNvSpPr>
          <p:nvPr/>
        </p:nvSpPr>
        <p:spPr bwMode="auto">
          <a:xfrm>
            <a:off x="6804025" y="1336675"/>
            <a:ext cx="1279525" cy="3055938"/>
          </a:xfrm>
          <a:prstGeom prst="rect">
            <a:avLst/>
          </a:prstGeom>
          <a:solidFill>
            <a:srgbClr val="E3F1E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>
                <a:solidFill>
                  <a:srgbClr val="70AD47">
                    <a:lumMod val="50000"/>
                  </a:srgbClr>
                </a:solidFill>
                <a:latin typeface="Calibri" panose="020F0502020204030204"/>
              </a:rPr>
              <a:t>Technical Displays &amp; Information Presentation</a:t>
            </a:r>
          </a:p>
          <a:p>
            <a:pPr algn="ctr"/>
            <a:endParaRPr lang="en-US" i="1">
              <a:solidFill>
                <a:srgbClr val="70AD47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37901" name="Line 22"/>
          <p:cNvSpPr>
            <a:spLocks noChangeShapeType="1"/>
          </p:cNvSpPr>
          <p:nvPr/>
        </p:nvSpPr>
        <p:spPr bwMode="auto">
          <a:xfrm>
            <a:off x="2597150" y="1620838"/>
            <a:ext cx="695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>
              <a:solidFill>
                <a:srgbClr val="E7E6E6"/>
              </a:solidFill>
              <a:latin typeface="Calibri" panose="020F0502020204030204"/>
            </a:endParaRPr>
          </a:p>
        </p:txBody>
      </p:sp>
      <p:sp>
        <p:nvSpPr>
          <p:cNvPr id="37902" name="Line 23"/>
          <p:cNvSpPr>
            <a:spLocks noChangeShapeType="1"/>
          </p:cNvSpPr>
          <p:nvPr/>
        </p:nvSpPr>
        <p:spPr bwMode="auto">
          <a:xfrm>
            <a:off x="2597150" y="2085975"/>
            <a:ext cx="695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>
              <a:solidFill>
                <a:srgbClr val="E7E6E6"/>
              </a:solidFill>
              <a:latin typeface="Calibri" panose="020F0502020204030204"/>
            </a:endParaRPr>
          </a:p>
        </p:txBody>
      </p:sp>
      <p:sp>
        <p:nvSpPr>
          <p:cNvPr id="37903" name="Line 24"/>
          <p:cNvSpPr>
            <a:spLocks noChangeShapeType="1"/>
          </p:cNvSpPr>
          <p:nvPr/>
        </p:nvSpPr>
        <p:spPr bwMode="auto">
          <a:xfrm>
            <a:off x="2597150" y="2627313"/>
            <a:ext cx="695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>
              <a:solidFill>
                <a:srgbClr val="E7E6E6"/>
              </a:solidFill>
              <a:latin typeface="Calibri" panose="020F0502020204030204"/>
            </a:endParaRPr>
          </a:p>
        </p:txBody>
      </p:sp>
      <p:sp>
        <p:nvSpPr>
          <p:cNvPr id="37904" name="Line 25"/>
          <p:cNvSpPr>
            <a:spLocks noChangeShapeType="1"/>
          </p:cNvSpPr>
          <p:nvPr/>
        </p:nvSpPr>
        <p:spPr bwMode="auto">
          <a:xfrm>
            <a:off x="2597150" y="3148013"/>
            <a:ext cx="695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>
              <a:solidFill>
                <a:srgbClr val="E7E6E6"/>
              </a:solidFill>
              <a:latin typeface="Calibri" panose="020F0502020204030204"/>
            </a:endParaRPr>
          </a:p>
        </p:txBody>
      </p:sp>
      <p:sp>
        <p:nvSpPr>
          <p:cNvPr id="37905" name="Line 26"/>
          <p:cNvSpPr>
            <a:spLocks noChangeShapeType="1"/>
          </p:cNvSpPr>
          <p:nvPr/>
        </p:nvSpPr>
        <p:spPr bwMode="auto">
          <a:xfrm>
            <a:off x="2597150" y="3668713"/>
            <a:ext cx="695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>
              <a:solidFill>
                <a:srgbClr val="E7E6E6"/>
              </a:solidFill>
              <a:latin typeface="Calibri" panose="020F0502020204030204"/>
            </a:endParaRPr>
          </a:p>
        </p:txBody>
      </p:sp>
      <p:sp>
        <p:nvSpPr>
          <p:cNvPr id="37906" name="Line 27"/>
          <p:cNvSpPr>
            <a:spLocks noChangeShapeType="1"/>
          </p:cNvSpPr>
          <p:nvPr/>
        </p:nvSpPr>
        <p:spPr bwMode="auto">
          <a:xfrm>
            <a:off x="2597150" y="4189413"/>
            <a:ext cx="695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>
              <a:solidFill>
                <a:srgbClr val="E7E6E6"/>
              </a:solidFill>
              <a:latin typeface="Calibri" panose="020F0502020204030204"/>
            </a:endParaRPr>
          </a:p>
        </p:txBody>
      </p:sp>
      <p:sp>
        <p:nvSpPr>
          <p:cNvPr id="37907" name="Line 28"/>
          <p:cNvSpPr>
            <a:spLocks noChangeShapeType="1"/>
          </p:cNvSpPr>
          <p:nvPr/>
        </p:nvSpPr>
        <p:spPr bwMode="auto">
          <a:xfrm>
            <a:off x="6108700" y="1592263"/>
            <a:ext cx="695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E7E6E6"/>
              </a:solidFill>
              <a:latin typeface="Calibri" panose="020F0502020204030204"/>
            </a:endParaRPr>
          </a:p>
        </p:txBody>
      </p:sp>
      <p:sp>
        <p:nvSpPr>
          <p:cNvPr id="37908" name="Line 29"/>
          <p:cNvSpPr>
            <a:spLocks noChangeShapeType="1"/>
          </p:cNvSpPr>
          <p:nvPr/>
        </p:nvSpPr>
        <p:spPr bwMode="auto">
          <a:xfrm>
            <a:off x="6108700" y="2085975"/>
            <a:ext cx="695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E7E6E6"/>
              </a:solidFill>
              <a:latin typeface="Calibri" panose="020F0502020204030204"/>
            </a:endParaRPr>
          </a:p>
        </p:txBody>
      </p:sp>
      <p:sp>
        <p:nvSpPr>
          <p:cNvPr id="37909" name="Line 30"/>
          <p:cNvSpPr>
            <a:spLocks noChangeShapeType="1"/>
          </p:cNvSpPr>
          <p:nvPr/>
        </p:nvSpPr>
        <p:spPr bwMode="auto">
          <a:xfrm>
            <a:off x="6108700" y="2627313"/>
            <a:ext cx="695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E7E6E6"/>
              </a:solidFill>
              <a:latin typeface="Calibri" panose="020F0502020204030204"/>
            </a:endParaRPr>
          </a:p>
        </p:txBody>
      </p:sp>
      <p:sp>
        <p:nvSpPr>
          <p:cNvPr id="37910" name="Line 31"/>
          <p:cNvSpPr>
            <a:spLocks noChangeShapeType="1"/>
          </p:cNvSpPr>
          <p:nvPr/>
        </p:nvSpPr>
        <p:spPr bwMode="auto">
          <a:xfrm>
            <a:off x="6108700" y="3148013"/>
            <a:ext cx="695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E7E6E6"/>
              </a:solidFill>
              <a:latin typeface="Calibri" panose="020F0502020204030204"/>
            </a:endParaRPr>
          </a:p>
        </p:txBody>
      </p:sp>
      <p:sp>
        <p:nvSpPr>
          <p:cNvPr id="37911" name="Line 32"/>
          <p:cNvSpPr>
            <a:spLocks noChangeShapeType="1"/>
          </p:cNvSpPr>
          <p:nvPr/>
        </p:nvSpPr>
        <p:spPr bwMode="auto">
          <a:xfrm>
            <a:off x="6108700" y="3668713"/>
            <a:ext cx="695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E7E6E6"/>
              </a:solidFill>
              <a:latin typeface="Calibri" panose="020F0502020204030204"/>
            </a:endParaRPr>
          </a:p>
        </p:txBody>
      </p:sp>
      <p:sp>
        <p:nvSpPr>
          <p:cNvPr id="37912" name="Rectangle 34"/>
          <p:cNvSpPr>
            <a:spLocks noChangeArrowheads="1"/>
          </p:cNvSpPr>
          <p:nvPr/>
        </p:nvSpPr>
        <p:spPr bwMode="auto">
          <a:xfrm>
            <a:off x="-22711" y="571024"/>
            <a:ext cx="252412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eaLnBrk="0" hangingPunct="0"/>
            <a:r>
              <a:rPr lang="en-US">
                <a:solidFill>
                  <a:srgbClr val="70AD47">
                    <a:lumMod val="50000"/>
                  </a:srgbClr>
                </a:solidFill>
                <a:latin typeface="Calibri" panose="020F0502020204030204"/>
              </a:rPr>
              <a:t>Machine condition assessment data processing &amp; information flow blocks.</a:t>
            </a:r>
          </a:p>
        </p:txBody>
      </p:sp>
      <p:sp>
        <p:nvSpPr>
          <p:cNvPr id="37913" name="Rectangle 35"/>
          <p:cNvSpPr>
            <a:spLocks noChangeArrowheads="1"/>
          </p:cNvSpPr>
          <p:nvPr/>
        </p:nvSpPr>
        <p:spPr bwMode="auto">
          <a:xfrm>
            <a:off x="3122921" y="954088"/>
            <a:ext cx="282513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70AD47">
                    <a:lumMod val="50000"/>
                  </a:srgbClr>
                </a:solidFill>
                <a:latin typeface="Calibri" panose="020F0502020204030204"/>
              </a:rPr>
              <a:t>Sensor / Transducer / Manual Entry</a:t>
            </a:r>
          </a:p>
        </p:txBody>
      </p:sp>
      <p:sp>
        <p:nvSpPr>
          <p:cNvPr id="37914" name="Line 36"/>
          <p:cNvSpPr>
            <a:spLocks noChangeShapeType="1"/>
          </p:cNvSpPr>
          <p:nvPr/>
        </p:nvSpPr>
        <p:spPr bwMode="auto">
          <a:xfrm>
            <a:off x="4535488" y="1722438"/>
            <a:ext cx="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E7E6E6"/>
              </a:solidFill>
              <a:latin typeface="Calibri" panose="020F0502020204030204"/>
            </a:endParaRPr>
          </a:p>
        </p:txBody>
      </p:sp>
      <p:sp>
        <p:nvSpPr>
          <p:cNvPr id="37915" name="Line 37"/>
          <p:cNvSpPr>
            <a:spLocks noChangeShapeType="1"/>
          </p:cNvSpPr>
          <p:nvPr/>
        </p:nvSpPr>
        <p:spPr bwMode="auto">
          <a:xfrm>
            <a:off x="4535488" y="2224088"/>
            <a:ext cx="0" cy="274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E7E6E6"/>
              </a:solidFill>
              <a:latin typeface="Calibri" panose="020F0502020204030204"/>
            </a:endParaRPr>
          </a:p>
        </p:txBody>
      </p:sp>
      <p:sp>
        <p:nvSpPr>
          <p:cNvPr id="37916" name="Line 38"/>
          <p:cNvSpPr>
            <a:spLocks noChangeShapeType="1"/>
          </p:cNvSpPr>
          <p:nvPr/>
        </p:nvSpPr>
        <p:spPr bwMode="auto">
          <a:xfrm>
            <a:off x="4535488" y="2763838"/>
            <a:ext cx="0" cy="273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E7E6E6"/>
              </a:solidFill>
              <a:latin typeface="Calibri" panose="020F0502020204030204"/>
            </a:endParaRPr>
          </a:p>
        </p:txBody>
      </p:sp>
      <p:sp>
        <p:nvSpPr>
          <p:cNvPr id="37917" name="Line 39"/>
          <p:cNvSpPr>
            <a:spLocks noChangeShapeType="1"/>
          </p:cNvSpPr>
          <p:nvPr/>
        </p:nvSpPr>
        <p:spPr bwMode="auto">
          <a:xfrm>
            <a:off x="4535488" y="3284538"/>
            <a:ext cx="0" cy="274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E7E6E6"/>
              </a:solidFill>
              <a:latin typeface="Calibri" panose="020F0502020204030204"/>
            </a:endParaRPr>
          </a:p>
        </p:txBody>
      </p:sp>
      <p:sp>
        <p:nvSpPr>
          <p:cNvPr id="37918" name="Line 40"/>
          <p:cNvSpPr>
            <a:spLocks noChangeShapeType="1"/>
          </p:cNvSpPr>
          <p:nvPr/>
        </p:nvSpPr>
        <p:spPr bwMode="auto">
          <a:xfrm>
            <a:off x="4535488" y="3806825"/>
            <a:ext cx="0" cy="273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E7E6E6"/>
              </a:solidFill>
              <a:latin typeface="Calibri" panose="020F0502020204030204"/>
            </a:endParaRPr>
          </a:p>
        </p:txBody>
      </p:sp>
      <p:sp>
        <p:nvSpPr>
          <p:cNvPr id="37919" name="Line 41"/>
          <p:cNvSpPr>
            <a:spLocks noChangeShapeType="1"/>
          </p:cNvSpPr>
          <p:nvPr/>
        </p:nvSpPr>
        <p:spPr bwMode="auto">
          <a:xfrm>
            <a:off x="4535488" y="1200150"/>
            <a:ext cx="0" cy="274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E7E6E6"/>
              </a:solidFill>
              <a:latin typeface="Calibri" panose="020F0502020204030204"/>
            </a:endParaRPr>
          </a:p>
        </p:txBody>
      </p:sp>
      <p:sp>
        <p:nvSpPr>
          <p:cNvPr id="37921" name="Line 43"/>
          <p:cNvSpPr>
            <a:spLocks noChangeShapeType="1"/>
          </p:cNvSpPr>
          <p:nvPr/>
        </p:nvSpPr>
        <p:spPr bwMode="auto">
          <a:xfrm>
            <a:off x="6107113" y="4189413"/>
            <a:ext cx="695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E7E6E6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9110592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149D2D7F-54FA-44E6-8E00-549A37685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Story M200: Condition Information Collection (Trusted)</a:t>
            </a:r>
          </a:p>
        </p:txBody>
      </p:sp>
      <p:sp>
        <p:nvSpPr>
          <p:cNvPr id="17" name="Rounded Rectangle 29">
            <a:extLst>
              <a:ext uri="{FF2B5EF4-FFF2-40B4-BE49-F238E27FC236}">
                <a16:creationId xmlns:a16="http://schemas.microsoft.com/office/drawing/2014/main" xmlns="" id="{CF1E36FC-2E33-45F1-8962-10A1987945D0}"/>
              </a:ext>
            </a:extLst>
          </p:cNvPr>
          <p:cNvSpPr/>
          <p:nvPr/>
        </p:nvSpPr>
        <p:spPr>
          <a:xfrm>
            <a:off x="5934401" y="1504194"/>
            <a:ext cx="1979712" cy="792088"/>
          </a:xfrm>
          <a:prstGeom prst="roundRect">
            <a:avLst/>
          </a:prstGeom>
          <a:solidFill>
            <a:srgbClr val="FFFF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eaLnBrk="0" hangingPunct="0"/>
            <a:r>
              <a:rPr lang="en-US" sz="1500">
                <a:solidFill>
                  <a:srgbClr val="000000"/>
                </a:solidFill>
                <a:cs typeface="Arial"/>
              </a:rPr>
              <a:t>Operational Risk Management</a:t>
            </a:r>
            <a:endParaRPr lang="en-US">
              <a:solidFill>
                <a:prstClr val="white"/>
              </a:solidFill>
            </a:endParaRPr>
          </a:p>
          <a:p>
            <a:pPr algn="ctr" defTabSz="685783" eaLnBrk="0" hangingPunct="0"/>
            <a:r>
              <a:rPr lang="en-US" sz="1500">
                <a:solidFill>
                  <a:srgbClr val="000000"/>
                </a:solidFill>
                <a:cs typeface="Arial"/>
              </a:rPr>
              <a:t>(ORM) System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ounded Rectangle 29">
            <a:extLst>
              <a:ext uri="{FF2B5EF4-FFF2-40B4-BE49-F238E27FC236}">
                <a16:creationId xmlns:a16="http://schemas.microsoft.com/office/drawing/2014/main" xmlns="" id="{7B28D986-B079-4524-865C-4F2D1C8AC09B}"/>
              </a:ext>
            </a:extLst>
          </p:cNvPr>
          <p:cNvSpPr/>
          <p:nvPr/>
        </p:nvSpPr>
        <p:spPr>
          <a:xfrm>
            <a:off x="292063" y="2047390"/>
            <a:ext cx="1979712" cy="792088"/>
          </a:xfrm>
          <a:prstGeom prst="roundRect">
            <a:avLst/>
          </a:prstGeom>
          <a:solidFill>
            <a:srgbClr val="FFFF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eaLnBrk="0" hangingPunct="0"/>
            <a:r>
              <a:rPr lang="en-US" sz="1500">
                <a:solidFill>
                  <a:srgbClr val="000000"/>
                </a:solidFill>
                <a:cs typeface="Arial"/>
              </a:rPr>
              <a:t>Equipment</a:t>
            </a:r>
            <a:r>
              <a:rPr lang="en-US" sz="1500">
                <a:solidFill>
                  <a:srgbClr val="000000"/>
                </a:solidFill>
                <a:cs typeface="Calibri"/>
              </a:rPr>
              <a:t> XXX</a:t>
            </a:r>
            <a:endParaRPr lang="en-US" sz="1500">
              <a:solidFill>
                <a:srgbClr val="000000"/>
              </a:solidFill>
              <a:cs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0D21C04-16FC-4967-9170-DC92DF50B45F}"/>
              </a:ext>
            </a:extLst>
          </p:cNvPr>
          <p:cNvSpPr txBox="1"/>
          <p:nvPr/>
        </p:nvSpPr>
        <p:spPr>
          <a:xfrm>
            <a:off x="3515003" y="1562613"/>
            <a:ext cx="2113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 eaLnBrk="0" hangingPunct="0"/>
            <a:r>
              <a:rPr lang="en-US">
                <a:solidFill>
                  <a:srgbClr val="003300"/>
                </a:solidFill>
                <a:latin typeface="Calibri" panose="020F0502020204030204"/>
              </a:rPr>
              <a:t>1. Condition Information</a:t>
            </a:r>
          </a:p>
        </p:txBody>
      </p:sp>
      <p:sp>
        <p:nvSpPr>
          <p:cNvPr id="21" name="Rounded Rectangle 29">
            <a:extLst>
              <a:ext uri="{FF2B5EF4-FFF2-40B4-BE49-F238E27FC236}">
                <a16:creationId xmlns:a16="http://schemas.microsoft.com/office/drawing/2014/main" xmlns="" id="{971F0CCA-2A18-4C11-9A28-2D6EA6680BCA}"/>
              </a:ext>
            </a:extLst>
          </p:cNvPr>
          <p:cNvSpPr/>
          <p:nvPr/>
        </p:nvSpPr>
        <p:spPr>
          <a:xfrm>
            <a:off x="1081319" y="1504193"/>
            <a:ext cx="1979712" cy="792088"/>
          </a:xfrm>
          <a:prstGeom prst="roundRect">
            <a:avLst/>
          </a:prstGeom>
          <a:solidFill>
            <a:srgbClr val="FFFF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eaLnBrk="0" hangingPunct="0"/>
            <a:r>
              <a:rPr lang="en-US" sz="1500">
                <a:solidFill>
                  <a:srgbClr val="000000"/>
                </a:solidFill>
                <a:cs typeface="Arial"/>
              </a:rPr>
              <a:t>Device/Instrument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A5E6EC50-23F4-4E5B-982B-AB2D10DF3B61}"/>
              </a:ext>
            </a:extLst>
          </p:cNvPr>
          <p:cNvSpPr txBox="1"/>
          <p:nvPr/>
        </p:nvSpPr>
        <p:spPr>
          <a:xfrm>
            <a:off x="3635986" y="3701608"/>
            <a:ext cx="19930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 eaLnBrk="0" hangingPunct="0"/>
            <a:r>
              <a:rPr lang="en-US">
                <a:solidFill>
                  <a:srgbClr val="003300"/>
                </a:solidFill>
                <a:latin typeface="Calibri" panose="020F0502020204030204"/>
              </a:rPr>
              <a:t>2a. Measurements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639E7535-409D-4B65-8601-293ACD81BA93}"/>
              </a:ext>
            </a:extLst>
          </p:cNvPr>
          <p:cNvCxnSpPr>
            <a:cxnSpLocks/>
            <a:stCxn id="21" idx="3"/>
            <a:endCxn id="17" idx="1"/>
          </p:cNvCxnSpPr>
          <p:nvPr/>
        </p:nvCxnSpPr>
        <p:spPr>
          <a:xfrm>
            <a:off x="3061031" y="1900237"/>
            <a:ext cx="2873370" cy="1"/>
          </a:xfrm>
          <a:prstGeom prst="straightConnector1">
            <a:avLst/>
          </a:prstGeom>
          <a:ln w="254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A904C696-CB8E-4EA7-9D01-6759452DAFED}"/>
              </a:ext>
            </a:extLst>
          </p:cNvPr>
          <p:cNvSpPr txBox="1"/>
          <p:nvPr/>
        </p:nvSpPr>
        <p:spPr>
          <a:xfrm>
            <a:off x="6923731" y="2725020"/>
            <a:ext cx="2188533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685783" eaLnBrk="0" hangingPunct="0"/>
            <a:r>
              <a:rPr lang="en-US">
                <a:solidFill>
                  <a:srgbClr val="003300"/>
                </a:solidFill>
                <a:latin typeface="Calibri" panose="020F0502020204030204"/>
              </a:rPr>
              <a:t>2b. Condition Information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xmlns="" id="{97F9988D-5A5D-421B-8701-DC62735ED749}"/>
              </a:ext>
            </a:extLst>
          </p:cNvPr>
          <p:cNvSpPr>
            <a:spLocks noChangeAspect="1"/>
          </p:cNvSpPr>
          <p:nvPr/>
        </p:nvSpPr>
        <p:spPr>
          <a:xfrm>
            <a:off x="8439151" y="1671637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eaLnBrk="0" hangingPunct="0"/>
            <a:r>
              <a:rPr lang="en-US" sz="1800" b="0">
                <a:solidFill>
                  <a:srgbClr val="FFFFFF"/>
                </a:solidFill>
                <a:cs typeface="Calibri"/>
              </a:rPr>
              <a:t>B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xmlns="" id="{24135BBB-3F21-4EC1-A75F-4E59E755A390}"/>
              </a:ext>
            </a:extLst>
          </p:cNvPr>
          <p:cNvCxnSpPr>
            <a:cxnSpLocks/>
            <a:stCxn id="17" idx="3"/>
            <a:endCxn id="48" idx="2"/>
          </p:cNvCxnSpPr>
          <p:nvPr/>
        </p:nvCxnSpPr>
        <p:spPr>
          <a:xfrm flipV="1">
            <a:off x="7914114" y="1900238"/>
            <a:ext cx="525038" cy="1"/>
          </a:xfrm>
          <a:prstGeom prst="straightConnector1">
            <a:avLst/>
          </a:prstGeom>
          <a:ln w="254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xmlns="" id="{F2637C47-949C-40FD-A886-E8AE78A53DF2}"/>
              </a:ext>
            </a:extLst>
          </p:cNvPr>
          <p:cNvCxnSpPr>
            <a:cxnSpLocks/>
            <a:stCxn id="24" idx="0"/>
            <a:endCxn id="17" idx="2"/>
          </p:cNvCxnSpPr>
          <p:nvPr/>
        </p:nvCxnSpPr>
        <p:spPr bwMode="auto">
          <a:xfrm flipV="1">
            <a:off x="6924257" y="2296282"/>
            <a:ext cx="0" cy="128514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lg"/>
          </a:ln>
          <a:effectLst/>
        </p:spPr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E8889B51-C97B-4B02-832F-124AFE39E89E}"/>
              </a:ext>
            </a:extLst>
          </p:cNvPr>
          <p:cNvSpPr txBox="1"/>
          <p:nvPr/>
        </p:nvSpPr>
        <p:spPr>
          <a:xfrm>
            <a:off x="5291065" y="4453249"/>
            <a:ext cx="3306611" cy="5309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500" b="0">
                <a:solidFill>
                  <a:srgbClr val="FF0000"/>
                </a:solidFill>
                <a:latin typeface="Calibri" panose="020F0502020204030204"/>
              </a:rPr>
              <a:t>*</a:t>
            </a:r>
            <a:r>
              <a:rPr lang="en-US" sz="1350" b="0">
                <a:solidFill>
                  <a:prstClr val="black"/>
                </a:solidFill>
                <a:latin typeface="Calibri" panose="020F0502020204030204"/>
              </a:rPr>
              <a:t> </a:t>
            </a:r>
            <a:r>
              <a:rPr lang="en-US" sz="1350">
                <a:solidFill>
                  <a:prstClr val="black"/>
                </a:solidFill>
                <a:latin typeface="Calibri" panose="020F0502020204030204"/>
              </a:rPr>
              <a:t>CMS could be running autonomously or </a:t>
            </a:r>
            <a:endParaRPr lang="en-US">
              <a:solidFill>
                <a:srgbClr val="E7E6E6"/>
              </a:solidFill>
              <a:latin typeface="Times New Roman"/>
              <a:cs typeface="Times New Roman"/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>
                <a:solidFill>
                  <a:prstClr val="black"/>
                </a:solidFill>
                <a:latin typeface="Calibri" panose="020F0502020204030204"/>
              </a:rPr>
              <a:t>    responding to human requests</a:t>
            </a:r>
            <a:endParaRPr lang="en-US">
              <a:solidFill>
                <a:srgbClr val="E7E6E6"/>
              </a:solidFill>
              <a:latin typeface="Times New Roman"/>
              <a:cs typeface="Times New Roman"/>
            </a:endParaRPr>
          </a:p>
        </p:txBody>
      </p:sp>
      <p:sp>
        <p:nvSpPr>
          <p:cNvPr id="24" name="Rounded Rectangle 29">
            <a:extLst>
              <a:ext uri="{FF2B5EF4-FFF2-40B4-BE49-F238E27FC236}">
                <a16:creationId xmlns:a16="http://schemas.microsoft.com/office/drawing/2014/main" xmlns="" id="{58D0995F-EAA5-4975-B9BD-A84375841621}"/>
              </a:ext>
            </a:extLst>
          </p:cNvPr>
          <p:cNvSpPr/>
          <p:nvPr/>
        </p:nvSpPr>
        <p:spPr>
          <a:xfrm>
            <a:off x="5934401" y="3581424"/>
            <a:ext cx="1979712" cy="792088"/>
          </a:xfrm>
          <a:prstGeom prst="roundRect">
            <a:avLst/>
          </a:prstGeom>
          <a:solidFill>
            <a:srgbClr val="FFFF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eaLnBrk="0" hangingPunct="0"/>
            <a:r>
              <a:rPr lang="en-US" sz="1500">
                <a:solidFill>
                  <a:srgbClr val="000000"/>
                </a:solidFill>
                <a:cs typeface="Arial"/>
              </a:rPr>
              <a:t>Condition Monitoring System</a:t>
            </a:r>
            <a:r>
              <a:rPr lang="en-US" sz="1500">
                <a:solidFill>
                  <a:srgbClr val="000000"/>
                </a:solidFill>
                <a:cs typeface="Calibri"/>
              </a:rPr>
              <a:t> (CMS)</a:t>
            </a:r>
            <a:endParaRPr lang="en-US" sz="1500">
              <a:solidFill>
                <a:srgbClr val="000000"/>
              </a:solidFill>
              <a:cs typeface="Arial"/>
            </a:endParaRPr>
          </a:p>
        </p:txBody>
      </p:sp>
      <p:sp>
        <p:nvSpPr>
          <p:cNvPr id="34" name="Rounded Rectangle 29">
            <a:extLst>
              <a:ext uri="{FF2B5EF4-FFF2-40B4-BE49-F238E27FC236}">
                <a16:creationId xmlns:a16="http://schemas.microsoft.com/office/drawing/2014/main" xmlns="" id="{CC5EC367-0201-4D4F-BCD0-8F2CA6AA16A9}"/>
              </a:ext>
            </a:extLst>
          </p:cNvPr>
          <p:cNvSpPr/>
          <p:nvPr/>
        </p:nvSpPr>
        <p:spPr>
          <a:xfrm>
            <a:off x="1081319" y="2611678"/>
            <a:ext cx="1979712" cy="792088"/>
          </a:xfrm>
          <a:prstGeom prst="roundRect">
            <a:avLst/>
          </a:prstGeom>
          <a:solidFill>
            <a:srgbClr val="FFFF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eaLnBrk="0" hangingPunct="0"/>
            <a:r>
              <a:rPr lang="en-US" sz="1500">
                <a:solidFill>
                  <a:srgbClr val="000000"/>
                </a:solidFill>
                <a:cs typeface="Arial"/>
              </a:rPr>
              <a:t>Sensor/Instrument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xmlns="" id="{B17893AA-18A7-4385-9248-4F7F808FAF42}"/>
              </a:ext>
            </a:extLst>
          </p:cNvPr>
          <p:cNvCxnSpPr>
            <a:cxnSpLocks/>
            <a:stCxn id="34" idx="2"/>
            <a:endCxn id="24" idx="1"/>
          </p:cNvCxnSpPr>
          <p:nvPr/>
        </p:nvCxnSpPr>
        <p:spPr bwMode="auto">
          <a:xfrm rot="16200000" flipH="1">
            <a:off x="3715937" y="1759004"/>
            <a:ext cx="573702" cy="3863226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lg"/>
          </a:ln>
          <a:effectLst/>
        </p:spPr>
      </p:cxnSp>
    </p:spTree>
    <p:extLst>
      <p:ext uri="{BB962C8B-B14F-4D97-AF65-F5344CB8AC3E}">
        <p14:creationId xmlns:p14="http://schemas.microsoft.com/office/powerpoint/2010/main" val="407670529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149D2D7F-54FA-44E6-8E00-549A37685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/>
              <a:t>Story M201a: Condition Information Collection (</a:t>
            </a:r>
            <a:r>
              <a:rPr lang="en-AU" err="1"/>
              <a:t>IIoT</a:t>
            </a:r>
            <a:r>
              <a:rPr lang="en-AU"/>
              <a:t>) Authorization</a:t>
            </a:r>
          </a:p>
        </p:txBody>
      </p:sp>
      <p:grpSp>
        <p:nvGrpSpPr>
          <p:cNvPr id="5" name="Group 14">
            <a:extLst>
              <a:ext uri="{FF2B5EF4-FFF2-40B4-BE49-F238E27FC236}">
                <a16:creationId xmlns:a16="http://schemas.microsoft.com/office/drawing/2014/main" xmlns="" id="{13AAD693-5DE0-4496-862F-BA36D0266F22}"/>
              </a:ext>
            </a:extLst>
          </p:cNvPr>
          <p:cNvGrpSpPr/>
          <p:nvPr/>
        </p:nvGrpSpPr>
        <p:grpSpPr>
          <a:xfrm>
            <a:off x="483035" y="1337207"/>
            <a:ext cx="1170981" cy="1315308"/>
            <a:chOff x="350106" y="1491630"/>
            <a:chExt cx="1170981" cy="1315308"/>
          </a:xfrm>
        </p:grpSpPr>
        <p:grpSp>
          <p:nvGrpSpPr>
            <p:cNvPr id="6" name="Group 8">
              <a:extLst>
                <a:ext uri="{FF2B5EF4-FFF2-40B4-BE49-F238E27FC236}">
                  <a16:creationId xmlns:a16="http://schemas.microsoft.com/office/drawing/2014/main" xmlns="" id="{B87656A9-1862-435C-ABF6-107349E5192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11560" y="1491630"/>
              <a:ext cx="624069" cy="720080"/>
              <a:chOff x="2123728" y="2499742"/>
              <a:chExt cx="1224136" cy="1512168"/>
            </a:xfrm>
            <a:solidFill>
              <a:srgbClr val="92D050"/>
            </a:solidFill>
          </p:grpSpPr>
          <p:sp>
            <p:nvSpPr>
              <p:cNvPr id="8" name="Isosceles Triangle 7">
                <a:extLst>
                  <a:ext uri="{FF2B5EF4-FFF2-40B4-BE49-F238E27FC236}">
                    <a16:creationId xmlns:a16="http://schemas.microsoft.com/office/drawing/2014/main" xmlns="" id="{667F52AE-F6E6-4CD9-B9BA-0B788C8528D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123728" y="2715766"/>
                <a:ext cx="1224136" cy="1296144"/>
              </a:xfrm>
              <a:prstGeom prst="triangle">
                <a:avLst>
                  <a:gd name="adj" fmla="val 50720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83" eaLnBrk="0" hangingPunct="0"/>
                <a:endParaRPr lang="en-US" sz="1800" b="0">
                  <a:solidFill>
                    <a:srgbClr val="FFFFFF"/>
                  </a:solidFill>
                  <a:cs typeface="Arial"/>
                </a:endParaRP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xmlns="" id="{14563C7B-F0DE-43B5-8BCE-1A9BB951E22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11760" y="2499742"/>
                <a:ext cx="648072" cy="64807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83" eaLnBrk="0" hangingPunct="0"/>
                <a:endParaRPr lang="en-US" sz="1800" b="0">
                  <a:solidFill>
                    <a:srgbClr val="FFFFFF"/>
                  </a:solidFill>
                  <a:cs typeface="Arial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18AABC83-AF82-4DDD-841A-D98D21EB4A31}"/>
                </a:ext>
              </a:extLst>
            </p:cNvPr>
            <p:cNvSpPr txBox="1"/>
            <p:nvPr/>
          </p:nvSpPr>
          <p:spPr>
            <a:xfrm>
              <a:off x="350106" y="2283718"/>
              <a:ext cx="11709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783" eaLnBrk="0" hangingPunct="0"/>
              <a:r>
                <a:rPr lang="en-US" b="0">
                  <a:solidFill>
                    <a:srgbClr val="000000"/>
                  </a:solidFill>
                  <a:latin typeface="Calibri" panose="020F0502020204030204"/>
                </a:rPr>
                <a:t>Maintenance Engineer</a:t>
              </a:r>
            </a:p>
          </p:txBody>
        </p:sp>
      </p:grpSp>
      <p:sp>
        <p:nvSpPr>
          <p:cNvPr id="10" name="Rounded Rectangular Callout 13">
            <a:extLst>
              <a:ext uri="{FF2B5EF4-FFF2-40B4-BE49-F238E27FC236}">
                <a16:creationId xmlns:a16="http://schemas.microsoft.com/office/drawing/2014/main" xmlns="" id="{0D3DEBDF-DEC6-4085-BF67-1561CC114087}"/>
              </a:ext>
            </a:extLst>
          </p:cNvPr>
          <p:cNvSpPr/>
          <p:nvPr/>
        </p:nvSpPr>
        <p:spPr>
          <a:xfrm>
            <a:off x="1752600" y="992115"/>
            <a:ext cx="2325960" cy="661566"/>
          </a:xfrm>
          <a:prstGeom prst="wedgeRoundRectCallout">
            <a:avLst>
              <a:gd name="adj1" fmla="val -73418"/>
              <a:gd name="adj2" fmla="val 34918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eaLnBrk="0" hangingPunct="0"/>
            <a:r>
              <a:rPr lang="en-US" b="0">
                <a:solidFill>
                  <a:srgbClr val="000000"/>
                </a:solidFill>
                <a:cs typeface="Arial"/>
              </a:rPr>
              <a:t>A1. I need to obtain entry to the Trusted Systems to send my data to ORM*</a:t>
            </a:r>
          </a:p>
        </p:txBody>
      </p:sp>
      <p:sp>
        <p:nvSpPr>
          <p:cNvPr id="19" name="Rounded Rectangle 29">
            <a:extLst>
              <a:ext uri="{FF2B5EF4-FFF2-40B4-BE49-F238E27FC236}">
                <a16:creationId xmlns:a16="http://schemas.microsoft.com/office/drawing/2014/main" xmlns="" id="{7B28D986-B079-4524-865C-4F2D1C8AC09B}"/>
              </a:ext>
            </a:extLst>
          </p:cNvPr>
          <p:cNvSpPr/>
          <p:nvPr/>
        </p:nvSpPr>
        <p:spPr>
          <a:xfrm>
            <a:off x="488749" y="3322411"/>
            <a:ext cx="1979712" cy="792088"/>
          </a:xfrm>
          <a:prstGeom prst="roundRect">
            <a:avLst/>
          </a:prstGeom>
          <a:solidFill>
            <a:srgbClr val="FFFF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eaLnBrk="0" hangingPunct="0"/>
            <a:r>
              <a:rPr lang="en-US" sz="1500">
                <a:solidFill>
                  <a:srgbClr val="000000"/>
                </a:solidFill>
                <a:cs typeface="Arial"/>
              </a:rPr>
              <a:t>Equipment</a:t>
            </a:r>
            <a:r>
              <a:rPr lang="en-US" sz="1500">
                <a:solidFill>
                  <a:srgbClr val="000000"/>
                </a:solidFill>
                <a:cs typeface="Calibri"/>
              </a:rPr>
              <a:t> XXX</a:t>
            </a:r>
            <a:endParaRPr lang="en-US" sz="1500">
              <a:solidFill>
                <a:srgbClr val="000000"/>
              </a:solidFill>
              <a:cs typeface="Arial"/>
            </a:endParaRPr>
          </a:p>
        </p:txBody>
      </p:sp>
      <p:sp>
        <p:nvSpPr>
          <p:cNvPr id="21" name="Rounded Rectangle 29">
            <a:extLst>
              <a:ext uri="{FF2B5EF4-FFF2-40B4-BE49-F238E27FC236}">
                <a16:creationId xmlns:a16="http://schemas.microsoft.com/office/drawing/2014/main" xmlns="" id="{971F0CCA-2A18-4C11-9A28-2D6EA6680BCA}"/>
              </a:ext>
            </a:extLst>
          </p:cNvPr>
          <p:cNvSpPr/>
          <p:nvPr/>
        </p:nvSpPr>
        <p:spPr>
          <a:xfrm>
            <a:off x="1278005" y="3834756"/>
            <a:ext cx="1979712" cy="792088"/>
          </a:xfrm>
          <a:prstGeom prst="roundRect">
            <a:avLst/>
          </a:prstGeom>
          <a:solidFill>
            <a:srgbClr val="FFFF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eaLnBrk="0" hangingPunct="0"/>
            <a:r>
              <a:rPr lang="en-US" sz="1500">
                <a:solidFill>
                  <a:srgbClr val="000000"/>
                </a:solidFill>
                <a:cs typeface="Arial"/>
              </a:rPr>
              <a:t>Sensor/Instrument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639E7535-409D-4B65-8601-293ACD81BA93}"/>
              </a:ext>
            </a:extLst>
          </p:cNvPr>
          <p:cNvCxnSpPr>
            <a:cxnSpLocks/>
            <a:stCxn id="8" idx="5"/>
            <a:endCxn id="43" idx="1"/>
          </p:cNvCxnSpPr>
          <p:nvPr/>
        </p:nvCxnSpPr>
        <p:spPr>
          <a:xfrm flipV="1">
            <a:off x="1214787" y="1748680"/>
            <a:ext cx="5140575" cy="2"/>
          </a:xfrm>
          <a:prstGeom prst="straightConnector1">
            <a:avLst/>
          </a:prstGeom>
          <a:ln w="254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29">
            <a:extLst>
              <a:ext uri="{FF2B5EF4-FFF2-40B4-BE49-F238E27FC236}">
                <a16:creationId xmlns:a16="http://schemas.microsoft.com/office/drawing/2014/main" xmlns="" id="{8A84A581-9881-47E7-A478-D1C951C62508}"/>
              </a:ext>
            </a:extLst>
          </p:cNvPr>
          <p:cNvSpPr/>
          <p:nvPr/>
        </p:nvSpPr>
        <p:spPr>
          <a:xfrm>
            <a:off x="6355362" y="1352636"/>
            <a:ext cx="1979712" cy="792088"/>
          </a:xfrm>
          <a:prstGeom prst="roundRect">
            <a:avLst/>
          </a:prstGeom>
          <a:solidFill>
            <a:srgbClr val="FFFF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eaLnBrk="0" hangingPunct="0"/>
            <a:r>
              <a:rPr lang="en-US" sz="1500">
                <a:solidFill>
                  <a:srgbClr val="000000"/>
                </a:solidFill>
                <a:cs typeface="Arial"/>
              </a:rPr>
              <a:t>OIIE </a:t>
            </a:r>
          </a:p>
          <a:p>
            <a:pPr algn="ctr" defTabSz="685783" eaLnBrk="0" hangingPunct="0"/>
            <a:r>
              <a:rPr lang="en-US" sz="1500">
                <a:solidFill>
                  <a:srgbClr val="000000"/>
                </a:solidFill>
                <a:cs typeface="Arial"/>
              </a:rPr>
              <a:t>Authentication</a:t>
            </a:r>
            <a:br>
              <a:rPr lang="en-US" sz="1500">
                <a:solidFill>
                  <a:srgbClr val="000000"/>
                </a:solidFill>
                <a:cs typeface="Arial"/>
              </a:rPr>
            </a:br>
            <a:r>
              <a:rPr lang="en-US" sz="1500">
                <a:solidFill>
                  <a:srgbClr val="000000"/>
                </a:solidFill>
                <a:cs typeface="Arial"/>
              </a:rPr>
              <a:t>(through ISBM)</a:t>
            </a:r>
          </a:p>
        </p:txBody>
      </p:sp>
      <p:sp>
        <p:nvSpPr>
          <p:cNvPr id="45" name="Flowchart: Punched Tape 44">
            <a:extLst>
              <a:ext uri="{FF2B5EF4-FFF2-40B4-BE49-F238E27FC236}">
                <a16:creationId xmlns:a16="http://schemas.microsoft.com/office/drawing/2014/main" xmlns="" id="{A1F5D447-F1DF-437B-8BA1-986DC530E158}"/>
              </a:ext>
            </a:extLst>
          </p:cNvPr>
          <p:cNvSpPr/>
          <p:nvPr/>
        </p:nvSpPr>
        <p:spPr>
          <a:xfrm>
            <a:off x="2496856" y="2077818"/>
            <a:ext cx="1944216" cy="606020"/>
          </a:xfrm>
          <a:prstGeom prst="flowChartPunchedTap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eaLnBrk="0" hangingPunct="0"/>
            <a:r>
              <a:rPr lang="en-US" sz="1500">
                <a:solidFill>
                  <a:srgbClr val="FFFFFF"/>
                </a:solidFill>
                <a:cs typeface="Arial"/>
              </a:rPr>
              <a:t>OIIE Authorization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CA88DB13-54C5-4A9C-870D-0318DC1D373C}"/>
              </a:ext>
            </a:extLst>
          </p:cNvPr>
          <p:cNvSpPr txBox="1"/>
          <p:nvPr/>
        </p:nvSpPr>
        <p:spPr>
          <a:xfrm>
            <a:off x="4301663" y="1440075"/>
            <a:ext cx="16099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783" eaLnBrk="0" hangingPunct="0"/>
            <a:r>
              <a:rPr lang="en-US">
                <a:solidFill>
                  <a:srgbClr val="003300"/>
                </a:solidFill>
                <a:latin typeface="Calibri" panose="020F0502020204030204"/>
              </a:rPr>
              <a:t>A2. Request Access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BEB35E57-0CF0-4D6F-9647-E02CB4757964}"/>
              </a:ext>
            </a:extLst>
          </p:cNvPr>
          <p:cNvSpPr txBox="1"/>
          <p:nvPr/>
        </p:nvSpPr>
        <p:spPr>
          <a:xfrm>
            <a:off x="2452788" y="2683838"/>
            <a:ext cx="21413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783" eaLnBrk="0" hangingPunct="0"/>
            <a:r>
              <a:rPr lang="en-US">
                <a:solidFill>
                  <a:srgbClr val="003300"/>
                </a:solidFill>
                <a:latin typeface="Calibri" panose="020F0502020204030204"/>
              </a:rPr>
              <a:t>A3. Authorization Granted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xmlns="" id="{C4899AE5-5F3B-40D1-9827-1EBF28E38EF1}"/>
              </a:ext>
            </a:extLst>
          </p:cNvPr>
          <p:cNvCxnSpPr>
            <a:cxnSpLocks/>
            <a:endCxn id="45" idx="3"/>
          </p:cNvCxnSpPr>
          <p:nvPr/>
        </p:nvCxnSpPr>
        <p:spPr>
          <a:xfrm flipH="1">
            <a:off x="4441072" y="1902295"/>
            <a:ext cx="1912512" cy="478533"/>
          </a:xfrm>
          <a:prstGeom prst="straightConnector1">
            <a:avLst/>
          </a:prstGeom>
          <a:ln w="254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xmlns="" id="{42B8BBE1-6079-4790-8CF3-22C65F59DD50}"/>
              </a:ext>
            </a:extLst>
          </p:cNvPr>
          <p:cNvCxnSpPr>
            <a:cxnSpLocks/>
            <a:stCxn id="45" idx="1"/>
          </p:cNvCxnSpPr>
          <p:nvPr/>
        </p:nvCxnSpPr>
        <p:spPr>
          <a:xfrm flipH="1" flipV="1">
            <a:off x="1310716" y="1946536"/>
            <a:ext cx="1186140" cy="434292"/>
          </a:xfrm>
          <a:prstGeom prst="straightConnector1">
            <a:avLst/>
          </a:prstGeom>
          <a:ln w="254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Flowchart: Punched Tape 66">
            <a:extLst>
              <a:ext uri="{FF2B5EF4-FFF2-40B4-BE49-F238E27FC236}">
                <a16:creationId xmlns:a16="http://schemas.microsoft.com/office/drawing/2014/main" xmlns="" id="{7CEEB14A-9A70-4315-90F0-2589EC3E98B9}"/>
              </a:ext>
            </a:extLst>
          </p:cNvPr>
          <p:cNvSpPr/>
          <p:nvPr/>
        </p:nvSpPr>
        <p:spPr>
          <a:xfrm>
            <a:off x="4849351" y="3141657"/>
            <a:ext cx="1944216" cy="606020"/>
          </a:xfrm>
          <a:prstGeom prst="flowChartPunchedTap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eaLnBrk="0" hangingPunct="0"/>
            <a:r>
              <a:rPr lang="en-US" sz="1500">
                <a:solidFill>
                  <a:srgbClr val="FFFFFF"/>
                </a:solidFill>
                <a:cs typeface="Arial"/>
              </a:rPr>
              <a:t>OIIE Authorization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3AC4E05F-37F5-46EF-9837-8A7A447AEC54}"/>
              </a:ext>
            </a:extLst>
          </p:cNvPr>
          <p:cNvSpPr txBox="1"/>
          <p:nvPr/>
        </p:nvSpPr>
        <p:spPr>
          <a:xfrm>
            <a:off x="4805283" y="3747677"/>
            <a:ext cx="21333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783" eaLnBrk="0" hangingPunct="0"/>
            <a:r>
              <a:rPr lang="en-US">
                <a:solidFill>
                  <a:srgbClr val="003300"/>
                </a:solidFill>
                <a:latin typeface="Calibri" panose="020F0502020204030204"/>
              </a:rPr>
              <a:t>B3. Authorization Granted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xmlns="" id="{00BD5014-5161-4615-A3FC-AD44534799D6}"/>
              </a:ext>
            </a:extLst>
          </p:cNvPr>
          <p:cNvCxnSpPr>
            <a:cxnSpLocks/>
            <a:stCxn id="21" idx="3"/>
            <a:endCxn id="43" idx="2"/>
          </p:cNvCxnSpPr>
          <p:nvPr/>
        </p:nvCxnSpPr>
        <p:spPr>
          <a:xfrm flipV="1">
            <a:off x="3257717" y="2144724"/>
            <a:ext cx="4087501" cy="2086076"/>
          </a:xfrm>
          <a:prstGeom prst="bentConnector2">
            <a:avLst/>
          </a:prstGeom>
          <a:ln w="254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8ED00F91-8BCF-42C6-90F8-F615451D5D0B}"/>
              </a:ext>
            </a:extLst>
          </p:cNvPr>
          <p:cNvSpPr txBox="1"/>
          <p:nvPr/>
        </p:nvSpPr>
        <p:spPr>
          <a:xfrm>
            <a:off x="7346996" y="2294766"/>
            <a:ext cx="15971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783" eaLnBrk="0" hangingPunct="0"/>
            <a:r>
              <a:rPr lang="en-US">
                <a:solidFill>
                  <a:srgbClr val="003300"/>
                </a:solidFill>
                <a:latin typeface="Calibri" panose="020F0502020204030204"/>
              </a:rPr>
              <a:t>B2. Request Access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xmlns="" id="{3F141E43-383A-42A4-B27A-2C34EB3B2CCC}"/>
              </a:ext>
            </a:extLst>
          </p:cNvPr>
          <p:cNvCxnSpPr>
            <a:cxnSpLocks/>
          </p:cNvCxnSpPr>
          <p:nvPr/>
        </p:nvCxnSpPr>
        <p:spPr>
          <a:xfrm flipH="1">
            <a:off x="6557482" y="2140507"/>
            <a:ext cx="587137" cy="1001150"/>
          </a:xfrm>
          <a:prstGeom prst="straightConnector1">
            <a:avLst/>
          </a:prstGeom>
          <a:ln w="254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xmlns="" id="{B47BCE04-F162-499F-A79D-967705703888}"/>
              </a:ext>
            </a:extLst>
          </p:cNvPr>
          <p:cNvCxnSpPr>
            <a:cxnSpLocks/>
            <a:stCxn id="67" idx="1"/>
          </p:cNvCxnSpPr>
          <p:nvPr/>
        </p:nvCxnSpPr>
        <p:spPr>
          <a:xfrm flipH="1">
            <a:off x="3255939" y="3444667"/>
            <a:ext cx="1593412" cy="610787"/>
          </a:xfrm>
          <a:prstGeom prst="straightConnector1">
            <a:avLst/>
          </a:prstGeom>
          <a:ln w="254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ounded Rectangular Callout 13">
            <a:extLst>
              <a:ext uri="{FF2B5EF4-FFF2-40B4-BE49-F238E27FC236}">
                <a16:creationId xmlns:a16="http://schemas.microsoft.com/office/drawing/2014/main" xmlns="" id="{0F60D5DB-0B1C-4A37-AF74-788F5B7E763C}"/>
              </a:ext>
            </a:extLst>
          </p:cNvPr>
          <p:cNvSpPr/>
          <p:nvPr/>
        </p:nvSpPr>
        <p:spPr>
          <a:xfrm>
            <a:off x="3686371" y="4297867"/>
            <a:ext cx="2325960" cy="661566"/>
          </a:xfrm>
          <a:prstGeom prst="wedgeRoundRectCallout">
            <a:avLst>
              <a:gd name="adj1" fmla="val -72062"/>
              <a:gd name="adj2" fmla="val -27995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eaLnBrk="0" hangingPunct="0"/>
            <a:r>
              <a:rPr lang="en-US" b="0">
                <a:solidFill>
                  <a:srgbClr val="000000"/>
                </a:solidFill>
                <a:cs typeface="Arial"/>
              </a:rPr>
              <a:t>B1. I need to obtain entry to the Trusted Systems to send my data to ORM*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7056A2D1-F853-4165-82C7-B9B46C512145}"/>
              </a:ext>
            </a:extLst>
          </p:cNvPr>
          <p:cNvSpPr txBox="1"/>
          <p:nvPr/>
        </p:nvSpPr>
        <p:spPr>
          <a:xfrm>
            <a:off x="6105104" y="4831765"/>
            <a:ext cx="305676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500">
                <a:solidFill>
                  <a:srgbClr val="FF0000"/>
                </a:solidFill>
                <a:latin typeface="Calibri" panose="020F0502020204030204"/>
              </a:rPr>
              <a:t>*</a:t>
            </a:r>
            <a:r>
              <a:rPr lang="en-US" sz="1350">
                <a:solidFill>
                  <a:prstClr val="black"/>
                </a:solidFill>
                <a:latin typeface="Calibri" panose="020F0502020204030204"/>
              </a:rPr>
              <a:t> Operational Risk Management System</a:t>
            </a:r>
          </a:p>
        </p:txBody>
      </p:sp>
    </p:spTree>
    <p:extLst>
      <p:ext uri="{BB962C8B-B14F-4D97-AF65-F5344CB8AC3E}">
        <p14:creationId xmlns:p14="http://schemas.microsoft.com/office/powerpoint/2010/main" val="2884351116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149D2D7F-54FA-44E6-8E00-549A37685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Story M201b: Condition Information Collection (</a:t>
            </a:r>
            <a:r>
              <a:rPr lang="en-AU" err="1"/>
              <a:t>IIoT</a:t>
            </a:r>
            <a:r>
              <a:rPr lang="en-AU"/>
              <a:t>)</a:t>
            </a:r>
          </a:p>
        </p:txBody>
      </p:sp>
      <p:grpSp>
        <p:nvGrpSpPr>
          <p:cNvPr id="5" name="Group 14">
            <a:extLst>
              <a:ext uri="{FF2B5EF4-FFF2-40B4-BE49-F238E27FC236}">
                <a16:creationId xmlns:a16="http://schemas.microsoft.com/office/drawing/2014/main" xmlns="" id="{13AAD693-5DE0-4496-862F-BA36D0266F22}"/>
              </a:ext>
            </a:extLst>
          </p:cNvPr>
          <p:cNvGrpSpPr/>
          <p:nvPr/>
        </p:nvGrpSpPr>
        <p:grpSpPr>
          <a:xfrm>
            <a:off x="62075" y="987579"/>
            <a:ext cx="1170981" cy="1315308"/>
            <a:chOff x="350106" y="1491630"/>
            <a:chExt cx="1170981" cy="1315308"/>
          </a:xfrm>
        </p:grpSpPr>
        <p:grpSp>
          <p:nvGrpSpPr>
            <p:cNvPr id="6" name="Group 8">
              <a:extLst>
                <a:ext uri="{FF2B5EF4-FFF2-40B4-BE49-F238E27FC236}">
                  <a16:creationId xmlns:a16="http://schemas.microsoft.com/office/drawing/2014/main" xmlns="" id="{B87656A9-1862-435C-ABF6-107349E5192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11560" y="1491630"/>
              <a:ext cx="624069" cy="720080"/>
              <a:chOff x="2123728" y="2499742"/>
              <a:chExt cx="1224136" cy="1512168"/>
            </a:xfrm>
            <a:solidFill>
              <a:srgbClr val="92D050"/>
            </a:solidFill>
          </p:grpSpPr>
          <p:sp>
            <p:nvSpPr>
              <p:cNvPr id="8" name="Isosceles Triangle 7">
                <a:extLst>
                  <a:ext uri="{FF2B5EF4-FFF2-40B4-BE49-F238E27FC236}">
                    <a16:creationId xmlns:a16="http://schemas.microsoft.com/office/drawing/2014/main" xmlns="" id="{667F52AE-F6E6-4CD9-B9BA-0B788C8528D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123728" y="2715766"/>
                <a:ext cx="1224136" cy="1296144"/>
              </a:xfrm>
              <a:prstGeom prst="triangle">
                <a:avLst>
                  <a:gd name="adj" fmla="val 50720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83" eaLnBrk="0" hangingPunct="0"/>
                <a:endParaRPr lang="en-US" sz="1800" b="0">
                  <a:solidFill>
                    <a:srgbClr val="FFFFFF"/>
                  </a:solidFill>
                  <a:cs typeface="Arial"/>
                </a:endParaRP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xmlns="" id="{14563C7B-F0DE-43B5-8BCE-1A9BB951E22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11760" y="2499742"/>
                <a:ext cx="648072" cy="64807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83" eaLnBrk="0" hangingPunct="0"/>
                <a:endParaRPr lang="en-US" sz="1800" b="0">
                  <a:solidFill>
                    <a:srgbClr val="FFFFFF"/>
                  </a:solidFill>
                  <a:cs typeface="Arial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18AABC83-AF82-4DDD-841A-D98D21EB4A31}"/>
                </a:ext>
              </a:extLst>
            </p:cNvPr>
            <p:cNvSpPr txBox="1"/>
            <p:nvPr/>
          </p:nvSpPr>
          <p:spPr>
            <a:xfrm>
              <a:off x="350106" y="2283718"/>
              <a:ext cx="11709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783" eaLnBrk="0" hangingPunct="0"/>
              <a:r>
                <a:rPr lang="en-US" b="0">
                  <a:solidFill>
                    <a:srgbClr val="000000"/>
                  </a:solidFill>
                  <a:latin typeface="Calibri" panose="020F0502020204030204"/>
                </a:rPr>
                <a:t>Maintenance Engineer</a:t>
              </a:r>
            </a:p>
          </p:txBody>
        </p:sp>
      </p:grpSp>
      <p:sp>
        <p:nvSpPr>
          <p:cNvPr id="10" name="Rounded Rectangular Callout 13">
            <a:extLst>
              <a:ext uri="{FF2B5EF4-FFF2-40B4-BE49-F238E27FC236}">
                <a16:creationId xmlns:a16="http://schemas.microsoft.com/office/drawing/2014/main" xmlns="" id="{0D3DEBDF-DEC6-4085-BF67-1561CC114087}"/>
              </a:ext>
            </a:extLst>
          </p:cNvPr>
          <p:cNvSpPr/>
          <p:nvPr/>
        </p:nvSpPr>
        <p:spPr>
          <a:xfrm>
            <a:off x="1331640" y="742950"/>
            <a:ext cx="2325960" cy="460640"/>
          </a:xfrm>
          <a:prstGeom prst="wedgeRoundRectCallout">
            <a:avLst>
              <a:gd name="adj1" fmla="val -73418"/>
              <a:gd name="adj2" fmla="val 34918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eaLnBrk="0" hangingPunct="0"/>
            <a:r>
              <a:rPr lang="en-US" b="0">
                <a:solidFill>
                  <a:srgbClr val="000000"/>
                </a:solidFill>
                <a:cs typeface="Arial"/>
              </a:rPr>
              <a:t>1. I need to check the condition of equipment XXX</a:t>
            </a:r>
          </a:p>
        </p:txBody>
      </p:sp>
      <p:sp>
        <p:nvSpPr>
          <p:cNvPr id="17" name="Rounded Rectangle 29">
            <a:extLst>
              <a:ext uri="{FF2B5EF4-FFF2-40B4-BE49-F238E27FC236}">
                <a16:creationId xmlns:a16="http://schemas.microsoft.com/office/drawing/2014/main" xmlns="" id="{CF1E36FC-2E33-45F1-8962-10A1987945D0}"/>
              </a:ext>
            </a:extLst>
          </p:cNvPr>
          <p:cNvSpPr/>
          <p:nvPr/>
        </p:nvSpPr>
        <p:spPr>
          <a:xfrm>
            <a:off x="5934401" y="1003008"/>
            <a:ext cx="1979712" cy="792088"/>
          </a:xfrm>
          <a:prstGeom prst="roundRect">
            <a:avLst/>
          </a:prstGeom>
          <a:solidFill>
            <a:srgbClr val="FFFF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eaLnBrk="0" hangingPunct="0"/>
            <a:r>
              <a:rPr lang="en-US" sz="1500">
                <a:solidFill>
                  <a:srgbClr val="000000"/>
                </a:solidFill>
                <a:cs typeface="Arial"/>
              </a:rPr>
              <a:t>Operational Risk Management System</a:t>
            </a:r>
          </a:p>
        </p:txBody>
      </p:sp>
      <p:sp>
        <p:nvSpPr>
          <p:cNvPr id="19" name="Rounded Rectangle 29">
            <a:extLst>
              <a:ext uri="{FF2B5EF4-FFF2-40B4-BE49-F238E27FC236}">
                <a16:creationId xmlns:a16="http://schemas.microsoft.com/office/drawing/2014/main" xmlns="" id="{7B28D986-B079-4524-865C-4F2D1C8AC09B}"/>
              </a:ext>
            </a:extLst>
          </p:cNvPr>
          <p:cNvSpPr/>
          <p:nvPr/>
        </p:nvSpPr>
        <p:spPr>
          <a:xfrm>
            <a:off x="1538432" y="3151962"/>
            <a:ext cx="1979712" cy="792088"/>
          </a:xfrm>
          <a:prstGeom prst="roundRect">
            <a:avLst/>
          </a:prstGeom>
          <a:solidFill>
            <a:srgbClr val="FFFF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eaLnBrk="0" hangingPunct="0"/>
            <a:r>
              <a:rPr lang="en-US" sz="1500">
                <a:solidFill>
                  <a:srgbClr val="000000"/>
                </a:solidFill>
                <a:cs typeface="Arial"/>
              </a:rPr>
              <a:t>Equipment</a:t>
            </a:r>
            <a:r>
              <a:rPr lang="en-US" sz="1500">
                <a:solidFill>
                  <a:srgbClr val="000000"/>
                </a:solidFill>
                <a:cs typeface="Calibri"/>
              </a:rPr>
              <a:t> XXX</a:t>
            </a:r>
            <a:endParaRPr lang="en-US" sz="1500">
              <a:solidFill>
                <a:srgbClr val="000000"/>
              </a:solidFill>
              <a:cs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0D21C04-16FC-4967-9170-DC92DF50B45F}"/>
              </a:ext>
            </a:extLst>
          </p:cNvPr>
          <p:cNvSpPr txBox="1"/>
          <p:nvPr/>
        </p:nvSpPr>
        <p:spPr>
          <a:xfrm>
            <a:off x="3657600" y="883079"/>
            <a:ext cx="2113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 eaLnBrk="0" hangingPunct="0"/>
            <a:r>
              <a:rPr lang="en-US">
                <a:solidFill>
                  <a:srgbClr val="003300"/>
                </a:solidFill>
                <a:latin typeface="Calibri" panose="020F0502020204030204"/>
              </a:rPr>
              <a:t>4a. Condition Information</a:t>
            </a:r>
          </a:p>
          <a:p>
            <a:pPr defTabSz="685783" eaLnBrk="0" hangingPunct="0"/>
            <a:r>
              <a:rPr lang="en-US">
                <a:solidFill>
                  <a:srgbClr val="003300"/>
                </a:solidFill>
                <a:latin typeface="Calibri" panose="020F0502020204030204"/>
              </a:rPr>
              <a:t>       (Assigned by Human)</a:t>
            </a:r>
          </a:p>
        </p:txBody>
      </p:sp>
      <p:sp>
        <p:nvSpPr>
          <p:cNvPr id="21" name="Rounded Rectangle 29">
            <a:extLst>
              <a:ext uri="{FF2B5EF4-FFF2-40B4-BE49-F238E27FC236}">
                <a16:creationId xmlns:a16="http://schemas.microsoft.com/office/drawing/2014/main" xmlns="" id="{971F0CCA-2A18-4C11-9A28-2D6EA6680BCA}"/>
              </a:ext>
            </a:extLst>
          </p:cNvPr>
          <p:cNvSpPr/>
          <p:nvPr/>
        </p:nvSpPr>
        <p:spPr>
          <a:xfrm>
            <a:off x="2327688" y="3664307"/>
            <a:ext cx="1979712" cy="792088"/>
          </a:xfrm>
          <a:prstGeom prst="roundRect">
            <a:avLst/>
          </a:prstGeom>
          <a:solidFill>
            <a:srgbClr val="FFFF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eaLnBrk="0" hangingPunct="0"/>
            <a:r>
              <a:rPr lang="en-US" sz="1500">
                <a:solidFill>
                  <a:srgbClr val="000000"/>
                </a:solidFill>
                <a:cs typeface="Arial"/>
              </a:rPr>
              <a:t>Sensor/Instrument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CEF02368-AFAE-4457-8A40-78DB94945745}"/>
              </a:ext>
            </a:extLst>
          </p:cNvPr>
          <p:cNvCxnSpPr>
            <a:cxnSpLocks/>
            <a:endCxn id="19" idx="0"/>
          </p:cNvCxnSpPr>
          <p:nvPr/>
        </p:nvCxnSpPr>
        <p:spPr>
          <a:xfrm>
            <a:off x="902511" y="1594515"/>
            <a:ext cx="1625777" cy="1557447"/>
          </a:xfrm>
          <a:prstGeom prst="straightConnector1">
            <a:avLst/>
          </a:prstGeom>
          <a:ln w="254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A5E6EC50-23F4-4E5B-982B-AB2D10DF3B61}"/>
              </a:ext>
            </a:extLst>
          </p:cNvPr>
          <p:cNvSpPr txBox="1"/>
          <p:nvPr/>
        </p:nvSpPr>
        <p:spPr>
          <a:xfrm>
            <a:off x="2070668" y="2433104"/>
            <a:ext cx="2562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 eaLnBrk="0" hangingPunct="0"/>
            <a:r>
              <a:rPr lang="en-US">
                <a:solidFill>
                  <a:srgbClr val="003300"/>
                </a:solidFill>
                <a:latin typeface="Calibri" panose="020F0502020204030204"/>
              </a:rPr>
              <a:t>2. Take vibration measurements</a:t>
            </a:r>
          </a:p>
          <a:p>
            <a:pPr defTabSz="685783" eaLnBrk="0" hangingPunct="0"/>
            <a:r>
              <a:rPr lang="en-US">
                <a:solidFill>
                  <a:srgbClr val="003300"/>
                </a:solidFill>
                <a:latin typeface="Calibri" panose="020F0502020204030204"/>
              </a:rPr>
              <a:t>     (Triggered by Human)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639E7535-409D-4B65-8601-293ACD81BA93}"/>
              </a:ext>
            </a:extLst>
          </p:cNvPr>
          <p:cNvCxnSpPr>
            <a:cxnSpLocks/>
            <a:stCxn id="8" idx="5"/>
            <a:endCxn id="17" idx="1"/>
          </p:cNvCxnSpPr>
          <p:nvPr/>
        </p:nvCxnSpPr>
        <p:spPr>
          <a:xfrm>
            <a:off x="793828" y="1399052"/>
            <a:ext cx="5140574" cy="0"/>
          </a:xfrm>
          <a:prstGeom prst="straightConnector1">
            <a:avLst/>
          </a:prstGeom>
          <a:ln w="254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A904C696-CB8E-4EA7-9D01-6759452DAFED}"/>
              </a:ext>
            </a:extLst>
          </p:cNvPr>
          <p:cNvSpPr txBox="1"/>
          <p:nvPr/>
        </p:nvSpPr>
        <p:spPr>
          <a:xfrm>
            <a:off x="6893392" y="2283409"/>
            <a:ext cx="2188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 eaLnBrk="0" hangingPunct="0"/>
            <a:r>
              <a:rPr lang="en-US">
                <a:solidFill>
                  <a:srgbClr val="003300"/>
                </a:solidFill>
                <a:latin typeface="Calibri" panose="020F0502020204030204"/>
              </a:rPr>
              <a:t>4b. Condition Information</a:t>
            </a:r>
          </a:p>
          <a:p>
            <a:pPr defTabSz="685783" eaLnBrk="0" hangingPunct="0"/>
            <a:r>
              <a:rPr lang="en-US">
                <a:solidFill>
                  <a:srgbClr val="003300"/>
                </a:solidFill>
                <a:latin typeface="Calibri" panose="020F0502020204030204"/>
              </a:rPr>
              <a:t>       (Assigned by CMS)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xmlns="" id="{97F9988D-5A5D-421B-8701-DC62735ED749}"/>
              </a:ext>
            </a:extLst>
          </p:cNvPr>
          <p:cNvSpPr>
            <a:spLocks noChangeAspect="1"/>
          </p:cNvSpPr>
          <p:nvPr/>
        </p:nvSpPr>
        <p:spPr>
          <a:xfrm>
            <a:off x="8439151" y="1170451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eaLnBrk="0" hangingPunct="0"/>
            <a:r>
              <a:rPr lang="en-US" sz="1800" b="0">
                <a:solidFill>
                  <a:srgbClr val="FFFFFF"/>
                </a:solidFill>
                <a:cs typeface="Calibri"/>
              </a:rPr>
              <a:t>B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xmlns="" id="{24135BBB-3F21-4EC1-A75F-4E59E755A390}"/>
              </a:ext>
            </a:extLst>
          </p:cNvPr>
          <p:cNvCxnSpPr>
            <a:cxnSpLocks/>
            <a:stCxn id="17" idx="3"/>
            <a:endCxn id="48" idx="2"/>
          </p:cNvCxnSpPr>
          <p:nvPr/>
        </p:nvCxnSpPr>
        <p:spPr>
          <a:xfrm flipV="1">
            <a:off x="7914114" y="1399052"/>
            <a:ext cx="525038" cy="1"/>
          </a:xfrm>
          <a:prstGeom prst="straightConnector1">
            <a:avLst/>
          </a:prstGeom>
          <a:ln w="254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2D236DDC-992C-4B70-8FC2-8FD0AF7499A5}"/>
              </a:ext>
            </a:extLst>
          </p:cNvPr>
          <p:cNvCxnSpPr>
            <a:cxnSpLocks/>
          </p:cNvCxnSpPr>
          <p:nvPr/>
        </p:nvCxnSpPr>
        <p:spPr>
          <a:xfrm flipH="1" flipV="1">
            <a:off x="882097" y="1714246"/>
            <a:ext cx="1480105" cy="1437717"/>
          </a:xfrm>
          <a:prstGeom prst="straightConnector1">
            <a:avLst/>
          </a:prstGeom>
          <a:ln w="254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4780317-5366-41AC-9999-EDCA205A47AF}"/>
              </a:ext>
            </a:extLst>
          </p:cNvPr>
          <p:cNvSpPr txBox="1"/>
          <p:nvPr/>
        </p:nvSpPr>
        <p:spPr>
          <a:xfrm>
            <a:off x="420167" y="2461740"/>
            <a:ext cx="1625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 eaLnBrk="0" hangingPunct="0"/>
            <a:r>
              <a:rPr lang="en-US">
                <a:solidFill>
                  <a:srgbClr val="003300"/>
                </a:solidFill>
                <a:latin typeface="Calibri" panose="020F0502020204030204"/>
              </a:rPr>
              <a:t>3a. Vibration </a:t>
            </a:r>
          </a:p>
          <a:p>
            <a:pPr defTabSz="685783" eaLnBrk="0" hangingPunct="0"/>
            <a:r>
              <a:rPr lang="en-US">
                <a:solidFill>
                  <a:srgbClr val="003300"/>
                </a:solidFill>
                <a:latin typeface="Calibri" panose="020F0502020204030204"/>
              </a:rPr>
              <a:t>       measurements      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xmlns="" id="{F2637C47-949C-40FD-A886-E8AE78A53DF2}"/>
              </a:ext>
            </a:extLst>
          </p:cNvPr>
          <p:cNvCxnSpPr>
            <a:cxnSpLocks/>
            <a:stCxn id="21" idx="3"/>
            <a:endCxn id="24" idx="1"/>
          </p:cNvCxnSpPr>
          <p:nvPr/>
        </p:nvCxnSpPr>
        <p:spPr bwMode="auto">
          <a:xfrm flipV="1">
            <a:off x="4307400" y="4060350"/>
            <a:ext cx="1627001" cy="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lg"/>
          </a:ln>
          <a:effectLst/>
        </p:spPr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E8889B51-C97B-4B02-832F-124AFE39E89E}"/>
              </a:ext>
            </a:extLst>
          </p:cNvPr>
          <p:cNvSpPr txBox="1"/>
          <p:nvPr/>
        </p:nvSpPr>
        <p:spPr>
          <a:xfrm>
            <a:off x="5291065" y="4452090"/>
            <a:ext cx="33066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500" b="0">
                <a:solidFill>
                  <a:srgbClr val="FF0000"/>
                </a:solidFill>
                <a:latin typeface="Calibri" panose="020F0502020204030204"/>
              </a:rPr>
              <a:t>*</a:t>
            </a:r>
            <a:r>
              <a:rPr lang="en-US" sz="1350" b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350">
                <a:solidFill>
                  <a:prstClr val="black"/>
                </a:solidFill>
                <a:latin typeface="Calibri" panose="020F0502020204030204"/>
              </a:rPr>
              <a:t>Condition Monitoring System could be 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>
                <a:solidFill>
                  <a:prstClr val="black"/>
                </a:solidFill>
                <a:latin typeface="Calibri" panose="020F0502020204030204"/>
              </a:rPr>
              <a:t>    running autonomously or responding to     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>
                <a:solidFill>
                  <a:prstClr val="black"/>
                </a:solidFill>
                <a:latin typeface="Calibri" panose="020F0502020204030204"/>
              </a:rPr>
              <a:t>    human requests</a:t>
            </a:r>
          </a:p>
        </p:txBody>
      </p:sp>
      <p:sp>
        <p:nvSpPr>
          <p:cNvPr id="24" name="Rounded Rectangle 29">
            <a:extLst>
              <a:ext uri="{FF2B5EF4-FFF2-40B4-BE49-F238E27FC236}">
                <a16:creationId xmlns:a16="http://schemas.microsoft.com/office/drawing/2014/main" xmlns="" id="{58D0995F-EAA5-4975-B9BD-A84375841621}"/>
              </a:ext>
            </a:extLst>
          </p:cNvPr>
          <p:cNvSpPr/>
          <p:nvPr/>
        </p:nvSpPr>
        <p:spPr>
          <a:xfrm>
            <a:off x="5934401" y="3664306"/>
            <a:ext cx="1979712" cy="792088"/>
          </a:xfrm>
          <a:prstGeom prst="roundRect">
            <a:avLst/>
          </a:prstGeom>
          <a:solidFill>
            <a:srgbClr val="FFFF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eaLnBrk="0" hangingPunct="0"/>
            <a:r>
              <a:rPr lang="en-US" sz="1500">
                <a:solidFill>
                  <a:srgbClr val="000000"/>
                </a:solidFill>
                <a:cs typeface="Arial"/>
              </a:rPr>
              <a:t>Condition Monitoring System</a:t>
            </a:r>
          </a:p>
        </p:txBody>
      </p:sp>
      <p:sp>
        <p:nvSpPr>
          <p:cNvPr id="45" name="Flowchart: Punched Tape 44">
            <a:extLst>
              <a:ext uri="{FF2B5EF4-FFF2-40B4-BE49-F238E27FC236}">
                <a16:creationId xmlns:a16="http://schemas.microsoft.com/office/drawing/2014/main" xmlns="" id="{A1F5D447-F1DF-437B-8BA1-986DC530E158}"/>
              </a:ext>
            </a:extLst>
          </p:cNvPr>
          <p:cNvSpPr/>
          <p:nvPr/>
        </p:nvSpPr>
        <p:spPr>
          <a:xfrm>
            <a:off x="2322984" y="1567942"/>
            <a:ext cx="1944216" cy="606020"/>
          </a:xfrm>
          <a:prstGeom prst="flowChartPunchedTap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eaLnBrk="0" hangingPunct="0"/>
            <a:r>
              <a:rPr lang="en-US" sz="1500">
                <a:solidFill>
                  <a:srgbClr val="FFFFFF"/>
                </a:solidFill>
                <a:cs typeface="Arial"/>
              </a:rPr>
              <a:t>OIIE Authorization</a:t>
            </a:r>
          </a:p>
        </p:txBody>
      </p:sp>
      <p:sp>
        <p:nvSpPr>
          <p:cNvPr id="31" name="Flowchart: Punched Tape 30">
            <a:extLst>
              <a:ext uri="{FF2B5EF4-FFF2-40B4-BE49-F238E27FC236}">
                <a16:creationId xmlns:a16="http://schemas.microsoft.com/office/drawing/2014/main" xmlns="" id="{AFE52A88-FC9B-4BE2-BB3C-322D58FDF27A}"/>
              </a:ext>
            </a:extLst>
          </p:cNvPr>
          <p:cNvSpPr/>
          <p:nvPr/>
        </p:nvSpPr>
        <p:spPr>
          <a:xfrm>
            <a:off x="4124548" y="2984960"/>
            <a:ext cx="1944216" cy="606020"/>
          </a:xfrm>
          <a:prstGeom prst="flowChartPunchedTap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eaLnBrk="0" hangingPunct="0"/>
            <a:r>
              <a:rPr lang="en-US" sz="1500">
                <a:solidFill>
                  <a:srgbClr val="FFFFFF"/>
                </a:solidFill>
                <a:cs typeface="Arial"/>
              </a:rPr>
              <a:t>OIIE Authorization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5D5D13AB-1E3A-4753-8AAF-46C1D1222FF3}"/>
              </a:ext>
            </a:extLst>
          </p:cNvPr>
          <p:cNvCxnSpPr>
            <a:cxnSpLocks/>
            <a:stCxn id="8" idx="5"/>
            <a:endCxn id="45" idx="1"/>
          </p:cNvCxnSpPr>
          <p:nvPr/>
        </p:nvCxnSpPr>
        <p:spPr>
          <a:xfrm>
            <a:off x="793827" y="1399054"/>
            <a:ext cx="1529157" cy="471898"/>
          </a:xfrm>
          <a:prstGeom prst="straightConnector1">
            <a:avLst/>
          </a:prstGeom>
          <a:ln w="254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2802DC8D-C83C-4FD5-9EEF-7ACA53ED0785}"/>
              </a:ext>
            </a:extLst>
          </p:cNvPr>
          <p:cNvCxnSpPr>
            <a:cxnSpLocks/>
            <a:stCxn id="45" idx="3"/>
            <a:endCxn id="20" idx="2"/>
          </p:cNvCxnSpPr>
          <p:nvPr/>
        </p:nvCxnSpPr>
        <p:spPr>
          <a:xfrm flipV="1">
            <a:off x="4267200" y="1406299"/>
            <a:ext cx="447397" cy="464653"/>
          </a:xfrm>
          <a:prstGeom prst="straightConnector1">
            <a:avLst/>
          </a:prstGeom>
          <a:ln w="254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xmlns="" id="{8CA02F6D-8852-4503-8423-F4F083FF48A0}"/>
              </a:ext>
            </a:extLst>
          </p:cNvPr>
          <p:cNvCxnSpPr>
            <a:cxnSpLocks/>
            <a:stCxn id="21" idx="3"/>
          </p:cNvCxnSpPr>
          <p:nvPr/>
        </p:nvCxnSpPr>
        <p:spPr>
          <a:xfrm flipV="1">
            <a:off x="4307400" y="3590980"/>
            <a:ext cx="326048" cy="469371"/>
          </a:xfrm>
          <a:prstGeom prst="straightConnector1">
            <a:avLst/>
          </a:prstGeom>
          <a:ln w="254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xmlns="" id="{0B791F54-5B19-4B93-ADD0-A62415E78EA8}"/>
              </a:ext>
            </a:extLst>
          </p:cNvPr>
          <p:cNvCxnSpPr>
            <a:cxnSpLocks/>
          </p:cNvCxnSpPr>
          <p:nvPr/>
        </p:nvCxnSpPr>
        <p:spPr>
          <a:xfrm>
            <a:off x="5422704" y="3486150"/>
            <a:ext cx="315347" cy="574201"/>
          </a:xfrm>
          <a:prstGeom prst="straightConnector1">
            <a:avLst/>
          </a:prstGeom>
          <a:ln w="254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xmlns="" id="{B373EF3B-671A-485F-A90F-0EDC1D36EC28}"/>
              </a:ext>
            </a:extLst>
          </p:cNvPr>
          <p:cNvCxnSpPr>
            <a:cxnSpLocks/>
            <a:stCxn id="24" idx="0"/>
            <a:endCxn id="17" idx="2"/>
          </p:cNvCxnSpPr>
          <p:nvPr/>
        </p:nvCxnSpPr>
        <p:spPr bwMode="auto">
          <a:xfrm flipV="1">
            <a:off x="6924257" y="1795096"/>
            <a:ext cx="0" cy="186921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lg"/>
          </a:ln>
          <a:effectLst/>
        </p:spPr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A7798E94-2DF8-4421-BECF-1B1DE5DA7244}"/>
              </a:ext>
            </a:extLst>
          </p:cNvPr>
          <p:cNvSpPr txBox="1"/>
          <p:nvPr/>
        </p:nvSpPr>
        <p:spPr>
          <a:xfrm>
            <a:off x="4307400" y="4056197"/>
            <a:ext cx="19930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 eaLnBrk="0" hangingPunct="0"/>
            <a:r>
              <a:rPr lang="en-US">
                <a:solidFill>
                  <a:srgbClr val="003300"/>
                </a:solidFill>
                <a:latin typeface="Calibri" panose="020F0502020204030204"/>
              </a:rPr>
              <a:t>3b. Measurements</a:t>
            </a:r>
          </a:p>
        </p:txBody>
      </p:sp>
    </p:spTree>
    <p:extLst>
      <p:ext uri="{BB962C8B-B14F-4D97-AF65-F5344CB8AC3E}">
        <p14:creationId xmlns:p14="http://schemas.microsoft.com/office/powerpoint/2010/main" val="9023523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BB17CE23-60C5-4C56-9DAF-87C9AEF5C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/>
              <a:t>Story M202: CBM Diagnostic/Prognostic/Advisory Generation</a:t>
            </a:r>
          </a:p>
        </p:txBody>
      </p:sp>
      <p:sp>
        <p:nvSpPr>
          <p:cNvPr id="4" name="Rounded Rectangle 29">
            <a:extLst>
              <a:ext uri="{FF2B5EF4-FFF2-40B4-BE49-F238E27FC236}">
                <a16:creationId xmlns:a16="http://schemas.microsoft.com/office/drawing/2014/main" xmlns="" id="{AC277F8F-97E3-4344-A841-4282F85007AA}"/>
              </a:ext>
            </a:extLst>
          </p:cNvPr>
          <p:cNvSpPr/>
          <p:nvPr/>
        </p:nvSpPr>
        <p:spPr>
          <a:xfrm>
            <a:off x="1340754" y="1545324"/>
            <a:ext cx="1979712" cy="792088"/>
          </a:xfrm>
          <a:prstGeom prst="roundRect">
            <a:avLst/>
          </a:prstGeom>
          <a:solidFill>
            <a:srgbClr val="FFFF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eaLnBrk="0" hangingPunct="0"/>
            <a:r>
              <a:rPr lang="en-US" sz="1500">
                <a:solidFill>
                  <a:srgbClr val="000000"/>
                </a:solidFill>
                <a:cs typeface="Arial"/>
              </a:rPr>
              <a:t>Operational Risk Management System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BD5A9ACC-CEEC-4891-9524-67BD2B4D311F}"/>
              </a:ext>
            </a:extLst>
          </p:cNvPr>
          <p:cNvSpPr>
            <a:spLocks noChangeAspect="1"/>
          </p:cNvSpPr>
          <p:nvPr/>
        </p:nvSpPr>
        <p:spPr>
          <a:xfrm>
            <a:off x="409576" y="1712768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eaLnBrk="0" hangingPunct="0"/>
            <a:r>
              <a:rPr lang="en-US" sz="1800" b="0">
                <a:solidFill>
                  <a:srgbClr val="FFFFFF"/>
                </a:solidFill>
                <a:cs typeface="Arial"/>
              </a:rPr>
              <a:t>B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CF2035D8-9537-4D72-B85D-6ECBDA1AAE82}"/>
              </a:ext>
            </a:extLst>
          </p:cNvPr>
          <p:cNvCxnSpPr>
            <a:cxnSpLocks/>
            <a:stCxn id="5" idx="6"/>
            <a:endCxn id="4" idx="1"/>
          </p:cNvCxnSpPr>
          <p:nvPr/>
        </p:nvCxnSpPr>
        <p:spPr>
          <a:xfrm>
            <a:off x="866776" y="1941369"/>
            <a:ext cx="473978" cy="1"/>
          </a:xfrm>
          <a:prstGeom prst="straightConnector1">
            <a:avLst/>
          </a:prstGeom>
          <a:ln w="254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29">
            <a:extLst>
              <a:ext uri="{FF2B5EF4-FFF2-40B4-BE49-F238E27FC236}">
                <a16:creationId xmlns:a16="http://schemas.microsoft.com/office/drawing/2014/main" xmlns="" id="{A773B425-BFF1-4699-9914-8E62CD27B220}"/>
              </a:ext>
            </a:extLst>
          </p:cNvPr>
          <p:cNvSpPr/>
          <p:nvPr/>
        </p:nvSpPr>
        <p:spPr>
          <a:xfrm>
            <a:off x="6754712" y="1545324"/>
            <a:ext cx="1979712" cy="792088"/>
          </a:xfrm>
          <a:prstGeom prst="roundRect">
            <a:avLst/>
          </a:prstGeom>
          <a:solidFill>
            <a:srgbClr val="FFFF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eaLnBrk="0" hangingPunct="0"/>
            <a:r>
              <a:rPr lang="en-US" sz="1500">
                <a:solidFill>
                  <a:srgbClr val="000000"/>
                </a:solidFill>
                <a:cs typeface="Arial"/>
              </a:rPr>
              <a:t>Maintenance Management System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9E085668-3CF6-4C02-97F2-0732557ED40C}"/>
              </a:ext>
            </a:extLst>
          </p:cNvPr>
          <p:cNvCxnSpPr>
            <a:cxnSpLocks/>
            <a:stCxn id="4" idx="3"/>
            <a:endCxn id="10" idx="1"/>
          </p:cNvCxnSpPr>
          <p:nvPr/>
        </p:nvCxnSpPr>
        <p:spPr>
          <a:xfrm flipV="1">
            <a:off x="3320467" y="1941369"/>
            <a:ext cx="3434246" cy="1"/>
          </a:xfrm>
          <a:prstGeom prst="straightConnector1">
            <a:avLst/>
          </a:prstGeom>
          <a:ln w="254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xmlns="" id="{F1ABA0A3-59A7-4B5D-9DBE-CCB00D46519F}"/>
              </a:ext>
            </a:extLst>
          </p:cNvPr>
          <p:cNvSpPr/>
          <p:nvPr/>
        </p:nvSpPr>
        <p:spPr>
          <a:xfrm>
            <a:off x="3548807" y="916642"/>
            <a:ext cx="1979712" cy="682688"/>
          </a:xfrm>
          <a:prstGeom prst="wedgeRoundRectCallout">
            <a:avLst>
              <a:gd name="adj1" fmla="val -77485"/>
              <a:gd name="adj2" fmla="val 41763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eaLnBrk="0" hangingPunct="0"/>
            <a:r>
              <a:rPr lang="en-US" b="0">
                <a:solidFill>
                  <a:srgbClr val="000000"/>
                </a:solidFill>
                <a:cs typeface="Arial"/>
              </a:rPr>
              <a:t>1. I have detected an incipient failure of equipment XXX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DFE1654-053A-43A4-9A32-3481568CFB22}"/>
              </a:ext>
            </a:extLst>
          </p:cNvPr>
          <p:cNvSpPr txBox="1"/>
          <p:nvPr/>
        </p:nvSpPr>
        <p:spPr>
          <a:xfrm>
            <a:off x="4123564" y="1687936"/>
            <a:ext cx="2185022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685783" eaLnBrk="0" hangingPunct="0"/>
            <a:r>
              <a:rPr lang="en-US">
                <a:solidFill>
                  <a:srgbClr val="003300"/>
                </a:solidFill>
                <a:latin typeface="Calibri" panose="020F0502020204030204"/>
              </a:rPr>
              <a:t>2. Lodge Request for Work </a:t>
            </a:r>
            <a:r>
              <a:rPr lang="en-US">
                <a:solidFill>
                  <a:srgbClr val="003300"/>
                </a:solidFill>
                <a:latin typeface="Calibri" panose="020F0502020204030204"/>
                <a:cs typeface="Calibri"/>
              </a:rPr>
              <a:t/>
            </a:r>
            <a:br>
              <a:rPr lang="en-US">
                <a:solidFill>
                  <a:srgbClr val="003300"/>
                </a:solidFill>
                <a:latin typeface="Calibri" panose="020F0502020204030204"/>
                <a:cs typeface="Calibri"/>
              </a:rPr>
            </a:br>
            <a:r>
              <a:rPr lang="en-US">
                <a:solidFill>
                  <a:srgbClr val="003300"/>
                </a:solidFill>
                <a:latin typeface="Calibri" panose="020F0502020204030204"/>
              </a:rPr>
              <a:t>    for equipment XXX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F9CB4C3-2A66-4C5D-86DA-94C171CD0CFE}"/>
              </a:ext>
            </a:extLst>
          </p:cNvPr>
          <p:cNvSpPr txBox="1"/>
          <p:nvPr/>
        </p:nvSpPr>
        <p:spPr>
          <a:xfrm>
            <a:off x="2685902" y="3835216"/>
            <a:ext cx="31272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783" eaLnBrk="0" hangingPunct="0"/>
            <a:r>
              <a:rPr lang="en-US">
                <a:solidFill>
                  <a:srgbClr val="003300"/>
                </a:solidFill>
                <a:latin typeface="Calibri" panose="020F0502020204030204"/>
              </a:rPr>
              <a:t>3b. Confirm request with Work Request</a:t>
            </a:r>
          </a:p>
        </p:txBody>
      </p:sp>
      <p:sp>
        <p:nvSpPr>
          <p:cNvPr id="29" name="Flowchart: Punched Tape 28">
            <a:extLst>
              <a:ext uri="{FF2B5EF4-FFF2-40B4-BE49-F238E27FC236}">
                <a16:creationId xmlns:a16="http://schemas.microsoft.com/office/drawing/2014/main" xmlns="" id="{7D012C26-40AD-456F-9E58-AA5681152614}"/>
              </a:ext>
            </a:extLst>
          </p:cNvPr>
          <p:cNvSpPr/>
          <p:nvPr/>
        </p:nvSpPr>
        <p:spPr>
          <a:xfrm>
            <a:off x="6754712" y="3471537"/>
            <a:ext cx="1979712" cy="606020"/>
          </a:xfrm>
          <a:prstGeom prst="flowChartPunchedTap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eaLnBrk="0" hangingPunct="0"/>
            <a:r>
              <a:rPr lang="en-US" sz="1500">
                <a:solidFill>
                  <a:srgbClr val="FFFFFF"/>
                </a:solidFill>
                <a:cs typeface="Arial"/>
              </a:rPr>
              <a:t>Work Request</a:t>
            </a:r>
            <a:r>
              <a:rPr lang="en-US" sz="1500">
                <a:solidFill>
                  <a:srgbClr val="FFFFFF"/>
                </a:solidFill>
                <a:cs typeface="Calibri"/>
              </a:rPr>
              <a:t> YYY</a:t>
            </a:r>
            <a:endParaRPr lang="en-US" sz="1500">
              <a:solidFill>
                <a:srgbClr val="FFFFFF"/>
              </a:solidFill>
              <a:cs typeface="Arial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1692BD4C-C6CC-4DC4-8341-4F8ED51000DC}"/>
              </a:ext>
            </a:extLst>
          </p:cNvPr>
          <p:cNvCxnSpPr>
            <a:cxnSpLocks/>
            <a:stCxn id="10" idx="2"/>
            <a:endCxn id="29" idx="0"/>
          </p:cNvCxnSpPr>
          <p:nvPr/>
        </p:nvCxnSpPr>
        <p:spPr>
          <a:xfrm>
            <a:off x="7744568" y="2337412"/>
            <a:ext cx="0" cy="1194727"/>
          </a:xfrm>
          <a:prstGeom prst="straightConnector1">
            <a:avLst/>
          </a:prstGeom>
          <a:ln w="254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5CB28C6E-BFD4-44A8-8F3E-89661238A400}"/>
              </a:ext>
            </a:extLst>
          </p:cNvPr>
          <p:cNvSpPr>
            <a:spLocks noChangeAspect="1"/>
          </p:cNvSpPr>
          <p:nvPr/>
        </p:nvSpPr>
        <p:spPr>
          <a:xfrm>
            <a:off x="7515968" y="4364831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eaLnBrk="0" hangingPunct="0"/>
            <a:r>
              <a:rPr lang="en-US" sz="1800" b="0">
                <a:solidFill>
                  <a:srgbClr val="FFFFFF"/>
                </a:solidFill>
                <a:cs typeface="Arial"/>
              </a:rPr>
              <a:t>C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427F24E4-A227-43F8-99D2-B8479B1577F7}"/>
              </a:ext>
            </a:extLst>
          </p:cNvPr>
          <p:cNvCxnSpPr>
            <a:cxnSpLocks/>
            <a:stCxn id="29" idx="2"/>
            <a:endCxn id="34" idx="0"/>
          </p:cNvCxnSpPr>
          <p:nvPr/>
        </p:nvCxnSpPr>
        <p:spPr>
          <a:xfrm>
            <a:off x="7744568" y="4016955"/>
            <a:ext cx="0" cy="347876"/>
          </a:xfrm>
          <a:prstGeom prst="straightConnector1">
            <a:avLst/>
          </a:prstGeom>
          <a:ln w="254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xmlns="" id="{8ACD26FD-0411-4A17-904B-4A50B762D596}"/>
              </a:ext>
            </a:extLst>
          </p:cNvPr>
          <p:cNvCxnSpPr>
            <a:cxnSpLocks/>
            <a:stCxn id="29" idx="1"/>
            <a:endCxn id="4" idx="2"/>
          </p:cNvCxnSpPr>
          <p:nvPr/>
        </p:nvCxnSpPr>
        <p:spPr>
          <a:xfrm rot="10800000">
            <a:off x="2330610" y="2337413"/>
            <a:ext cx="4424102" cy="1437135"/>
          </a:xfrm>
          <a:prstGeom prst="bentConnector2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21C093E6-2D29-4C54-891B-E8CC8D0BA7A5}"/>
              </a:ext>
            </a:extLst>
          </p:cNvPr>
          <p:cNvSpPr txBox="1"/>
          <p:nvPr/>
        </p:nvSpPr>
        <p:spPr>
          <a:xfrm>
            <a:off x="6162468" y="2642530"/>
            <a:ext cx="15821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783" eaLnBrk="0" hangingPunct="0"/>
            <a:r>
              <a:rPr lang="en-US">
                <a:solidFill>
                  <a:srgbClr val="003300"/>
                </a:solidFill>
                <a:latin typeface="Calibri" panose="020F0502020204030204"/>
              </a:rPr>
              <a:t>3a. Generate Work</a:t>
            </a:r>
          </a:p>
          <a:p>
            <a:pPr defTabSz="685783" eaLnBrk="0" hangingPunct="0"/>
            <a:r>
              <a:rPr lang="en-US">
                <a:solidFill>
                  <a:srgbClr val="003300"/>
                </a:solidFill>
                <a:latin typeface="Calibri" panose="020F0502020204030204"/>
              </a:rPr>
              <a:t>       Request</a:t>
            </a:r>
          </a:p>
        </p:txBody>
      </p:sp>
    </p:spTree>
    <p:extLst>
      <p:ext uri="{BB962C8B-B14F-4D97-AF65-F5344CB8AC3E}">
        <p14:creationId xmlns:p14="http://schemas.microsoft.com/office/powerpoint/2010/main" val="40874342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A0C4F9B0-BF6F-4F42-BAF7-81FDE7C4A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Story M203: Plan Corrective Maintenance (Remove/Replace)</a:t>
            </a:r>
          </a:p>
        </p:txBody>
      </p:sp>
      <p:grpSp>
        <p:nvGrpSpPr>
          <p:cNvPr id="4" name="Group 14">
            <a:extLst>
              <a:ext uri="{FF2B5EF4-FFF2-40B4-BE49-F238E27FC236}">
                <a16:creationId xmlns:a16="http://schemas.microsoft.com/office/drawing/2014/main" xmlns="" id="{8768732B-42E6-4088-AAE4-AAD34FB9D0C0}"/>
              </a:ext>
            </a:extLst>
          </p:cNvPr>
          <p:cNvGrpSpPr/>
          <p:nvPr/>
        </p:nvGrpSpPr>
        <p:grpSpPr>
          <a:xfrm>
            <a:off x="3386737" y="1428750"/>
            <a:ext cx="1170981" cy="1315308"/>
            <a:chOff x="350106" y="1491630"/>
            <a:chExt cx="1170981" cy="1315308"/>
          </a:xfrm>
        </p:grpSpPr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xmlns="" id="{1200E025-ABBE-4DB3-B59D-65987698D28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11560" y="1491630"/>
              <a:ext cx="624069" cy="720080"/>
              <a:chOff x="2123728" y="2499742"/>
              <a:chExt cx="1224136" cy="1512168"/>
            </a:xfrm>
            <a:solidFill>
              <a:srgbClr val="92D050"/>
            </a:solidFill>
          </p:grpSpPr>
          <p:sp>
            <p:nvSpPr>
              <p:cNvPr id="7" name="Isosceles Triangle 6">
                <a:extLst>
                  <a:ext uri="{FF2B5EF4-FFF2-40B4-BE49-F238E27FC236}">
                    <a16:creationId xmlns:a16="http://schemas.microsoft.com/office/drawing/2014/main" xmlns="" id="{5BB35630-9826-490D-8779-CB5860925BA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123728" y="2715766"/>
                <a:ext cx="1224136" cy="1296144"/>
              </a:xfrm>
              <a:prstGeom prst="triangle">
                <a:avLst>
                  <a:gd name="adj" fmla="val 50720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83" eaLnBrk="0" hangingPunct="0"/>
                <a:endParaRPr lang="en-US" sz="1800" b="0">
                  <a:solidFill>
                    <a:srgbClr val="FFFFFF"/>
                  </a:solidFill>
                  <a:cs typeface="Arial"/>
                </a:endParaRP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xmlns="" id="{01EA0675-12F9-46B2-A01F-9450FB52B30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11760" y="2499742"/>
                <a:ext cx="648072" cy="64807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83" eaLnBrk="0" hangingPunct="0"/>
                <a:endParaRPr lang="en-US" sz="1800" b="0">
                  <a:solidFill>
                    <a:srgbClr val="FFFFFF"/>
                  </a:solidFill>
                  <a:cs typeface="Arial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BDA1BC68-0CCC-42B3-A696-7E708279BF57}"/>
                </a:ext>
              </a:extLst>
            </p:cNvPr>
            <p:cNvSpPr txBox="1"/>
            <p:nvPr/>
          </p:nvSpPr>
          <p:spPr>
            <a:xfrm>
              <a:off x="350106" y="2283718"/>
              <a:ext cx="11709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783" eaLnBrk="0" hangingPunct="0"/>
              <a:r>
                <a:rPr lang="en-US" b="0">
                  <a:solidFill>
                    <a:srgbClr val="000000"/>
                  </a:solidFill>
                  <a:latin typeface="Calibri" panose="020F0502020204030204"/>
                </a:rPr>
                <a:t>Maintenance Planner</a:t>
              </a:r>
            </a:p>
          </p:txBody>
        </p:sp>
      </p:grpSp>
      <p:sp>
        <p:nvSpPr>
          <p:cNvPr id="9" name="Rounded Rectangular Callout 13">
            <a:extLst>
              <a:ext uri="{FF2B5EF4-FFF2-40B4-BE49-F238E27FC236}">
                <a16:creationId xmlns:a16="http://schemas.microsoft.com/office/drawing/2014/main" xmlns="" id="{92018C08-8F18-4492-87A4-6072D807BC24}"/>
              </a:ext>
            </a:extLst>
          </p:cNvPr>
          <p:cNvSpPr/>
          <p:nvPr/>
        </p:nvSpPr>
        <p:spPr>
          <a:xfrm>
            <a:off x="4656302" y="805927"/>
            <a:ext cx="2485287" cy="977264"/>
          </a:xfrm>
          <a:prstGeom prst="wedgeRoundRectCallout">
            <a:avLst>
              <a:gd name="adj1" fmla="val -77485"/>
              <a:gd name="adj2" fmla="val 41763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eaLnBrk="0" hangingPunct="0"/>
            <a:r>
              <a:rPr lang="en-US" b="0">
                <a:solidFill>
                  <a:srgbClr val="000000"/>
                </a:solidFill>
                <a:cs typeface="Arial"/>
              </a:rPr>
              <a:t>1. I need to schedule the maintenance of equipment XXX  according to Work Request</a:t>
            </a:r>
            <a:r>
              <a:rPr lang="en-US" b="0">
                <a:solidFill>
                  <a:srgbClr val="000000"/>
                </a:solidFill>
                <a:cs typeface="Calibri"/>
              </a:rPr>
              <a:t> YYY</a:t>
            </a:r>
            <a:r>
              <a:rPr lang="en-US" b="0">
                <a:solidFill>
                  <a:srgbClr val="000000"/>
                </a:solidFill>
                <a:cs typeface="Arial"/>
              </a:rPr>
              <a:t> before it fails.</a:t>
            </a:r>
          </a:p>
        </p:txBody>
      </p:sp>
      <p:sp>
        <p:nvSpPr>
          <p:cNvPr id="10" name="Flowchart: Punched Tape 9">
            <a:extLst>
              <a:ext uri="{FF2B5EF4-FFF2-40B4-BE49-F238E27FC236}">
                <a16:creationId xmlns:a16="http://schemas.microsoft.com/office/drawing/2014/main" xmlns="" id="{FA38167D-2564-471B-B3F9-82583718514C}"/>
              </a:ext>
            </a:extLst>
          </p:cNvPr>
          <p:cNvSpPr/>
          <p:nvPr/>
        </p:nvSpPr>
        <p:spPr>
          <a:xfrm>
            <a:off x="6640721" y="3764260"/>
            <a:ext cx="1490187" cy="612370"/>
          </a:xfrm>
          <a:prstGeom prst="flowChartPunchedTap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eaLnBrk="0" hangingPunct="0"/>
            <a:r>
              <a:rPr lang="en-US" sz="1500">
                <a:solidFill>
                  <a:srgbClr val="FFFFFF"/>
                </a:solidFill>
                <a:cs typeface="Arial"/>
              </a:rPr>
              <a:t>Work Order</a:t>
            </a:r>
            <a:r>
              <a:rPr lang="en-US" sz="1500">
                <a:solidFill>
                  <a:srgbClr val="FFFFFF"/>
                </a:solidFill>
                <a:cs typeface="Calibri"/>
              </a:rPr>
              <a:t> ZZZ</a:t>
            </a:r>
            <a:endParaRPr lang="en-US" sz="1500">
              <a:solidFill>
                <a:srgbClr val="FFFFFF"/>
              </a:solidFill>
              <a:cs typeface="Arial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6D06C0DD-5CDE-4746-895E-DCCD9A1D11A9}"/>
              </a:ext>
            </a:extLst>
          </p:cNvPr>
          <p:cNvCxnSpPr>
            <a:cxnSpLocks/>
            <a:stCxn id="15" idx="6"/>
            <a:endCxn id="24" idx="1"/>
          </p:cNvCxnSpPr>
          <p:nvPr/>
        </p:nvCxnSpPr>
        <p:spPr>
          <a:xfrm flipV="1">
            <a:off x="1051729" y="1833012"/>
            <a:ext cx="491749" cy="1305"/>
          </a:xfrm>
          <a:prstGeom prst="straightConnector1">
            <a:avLst/>
          </a:prstGeom>
          <a:ln w="254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1F095633-9CF2-46A8-8C8B-22DE98FCB33D}"/>
              </a:ext>
            </a:extLst>
          </p:cNvPr>
          <p:cNvSpPr>
            <a:spLocks noChangeAspect="1"/>
          </p:cNvSpPr>
          <p:nvPr/>
        </p:nvSpPr>
        <p:spPr>
          <a:xfrm>
            <a:off x="594529" y="1619144"/>
            <a:ext cx="457200" cy="43034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eaLnBrk="0" hangingPunct="0"/>
            <a:r>
              <a:rPr lang="en-US" sz="1800" b="0">
                <a:solidFill>
                  <a:srgbClr val="FFFFFF"/>
                </a:solidFill>
                <a:cs typeface="Arial"/>
              </a:rPr>
              <a:t>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0DAFCF3-1289-4FDC-94A3-0A67B9F1305D}"/>
              </a:ext>
            </a:extLst>
          </p:cNvPr>
          <p:cNvSpPr txBox="1"/>
          <p:nvPr/>
        </p:nvSpPr>
        <p:spPr>
          <a:xfrm>
            <a:off x="4183011" y="2654184"/>
            <a:ext cx="2111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783" eaLnBrk="0" hangingPunct="0"/>
            <a:r>
              <a:rPr lang="en-US">
                <a:solidFill>
                  <a:srgbClr val="003300"/>
                </a:solidFill>
                <a:latin typeface="Calibri" panose="020F0502020204030204"/>
              </a:rPr>
              <a:t>2. Generate and schedule </a:t>
            </a:r>
            <a:br>
              <a:rPr lang="en-US">
                <a:solidFill>
                  <a:srgbClr val="003300"/>
                </a:solidFill>
                <a:latin typeface="Calibri" panose="020F0502020204030204"/>
              </a:rPr>
            </a:br>
            <a:r>
              <a:rPr lang="en-US">
                <a:solidFill>
                  <a:srgbClr val="003300"/>
                </a:solidFill>
                <a:latin typeface="Calibri" panose="020F0502020204030204"/>
              </a:rPr>
              <a:t>    Work Order</a:t>
            </a:r>
          </a:p>
        </p:txBody>
      </p:sp>
      <p:sp>
        <p:nvSpPr>
          <p:cNvPr id="22" name="Rounded Rectangle 29">
            <a:extLst>
              <a:ext uri="{FF2B5EF4-FFF2-40B4-BE49-F238E27FC236}">
                <a16:creationId xmlns:a16="http://schemas.microsoft.com/office/drawing/2014/main" xmlns="" id="{0FEB44A5-26EE-4E32-B607-040202242D3F}"/>
              </a:ext>
            </a:extLst>
          </p:cNvPr>
          <p:cNvSpPr/>
          <p:nvPr/>
        </p:nvSpPr>
        <p:spPr>
          <a:xfrm>
            <a:off x="6376973" y="2385546"/>
            <a:ext cx="1979712" cy="792088"/>
          </a:xfrm>
          <a:prstGeom prst="roundRect">
            <a:avLst/>
          </a:prstGeom>
          <a:solidFill>
            <a:srgbClr val="FFFF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eaLnBrk="0" hangingPunct="0"/>
            <a:r>
              <a:rPr lang="en-US" sz="1500">
                <a:solidFill>
                  <a:srgbClr val="000000"/>
                </a:solidFill>
                <a:cs typeface="Arial"/>
              </a:rPr>
              <a:t>Maintenance Management System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1A53B9CA-E2B9-4B6D-92BA-E33CEAFE18FD}"/>
              </a:ext>
            </a:extLst>
          </p:cNvPr>
          <p:cNvCxnSpPr>
            <a:cxnSpLocks/>
            <a:stCxn id="22" idx="2"/>
            <a:endCxn id="10" idx="0"/>
          </p:cNvCxnSpPr>
          <p:nvPr/>
        </p:nvCxnSpPr>
        <p:spPr>
          <a:xfrm>
            <a:off x="7366829" y="3177634"/>
            <a:ext cx="18986" cy="647863"/>
          </a:xfrm>
          <a:prstGeom prst="straightConnector1">
            <a:avLst/>
          </a:prstGeom>
          <a:ln w="254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9">
            <a:extLst>
              <a:ext uri="{FF2B5EF4-FFF2-40B4-BE49-F238E27FC236}">
                <a16:creationId xmlns:a16="http://schemas.microsoft.com/office/drawing/2014/main" xmlns="" id="{3C54019B-3991-4887-AC8E-1EDC92A3DA02}"/>
              </a:ext>
            </a:extLst>
          </p:cNvPr>
          <p:cNvSpPr/>
          <p:nvPr/>
        </p:nvSpPr>
        <p:spPr>
          <a:xfrm>
            <a:off x="307747" y="3674401"/>
            <a:ext cx="1979712" cy="792088"/>
          </a:xfrm>
          <a:prstGeom prst="roundRect">
            <a:avLst/>
          </a:prstGeom>
          <a:solidFill>
            <a:srgbClr val="FFFF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eaLnBrk="0" hangingPunct="0"/>
            <a:r>
              <a:rPr lang="en-US" sz="1500">
                <a:solidFill>
                  <a:srgbClr val="000000"/>
                </a:solidFill>
                <a:cs typeface="Arial"/>
              </a:rPr>
              <a:t>Operational Risk Management System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A4D54DA9-92FA-4EA1-87F9-845658EE5AD3}"/>
              </a:ext>
            </a:extLst>
          </p:cNvPr>
          <p:cNvCxnSpPr>
            <a:cxnSpLocks/>
            <a:stCxn id="10" idx="1"/>
            <a:endCxn id="27" idx="3"/>
          </p:cNvCxnSpPr>
          <p:nvPr/>
        </p:nvCxnSpPr>
        <p:spPr>
          <a:xfrm flipH="1">
            <a:off x="2287459" y="4070445"/>
            <a:ext cx="4353262" cy="0"/>
          </a:xfrm>
          <a:prstGeom prst="straightConnector1">
            <a:avLst/>
          </a:prstGeom>
          <a:ln w="254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99296C1A-F206-4EF8-8F41-6BF2D37DF3A2}"/>
              </a:ext>
            </a:extLst>
          </p:cNvPr>
          <p:cNvSpPr txBox="1"/>
          <p:nvPr/>
        </p:nvSpPr>
        <p:spPr>
          <a:xfrm>
            <a:off x="3720887" y="4075963"/>
            <a:ext cx="1522020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685783" eaLnBrk="0" hangingPunct="0"/>
            <a:r>
              <a:rPr lang="en-US">
                <a:solidFill>
                  <a:srgbClr val="003300"/>
                </a:solidFill>
                <a:latin typeface="Calibri" panose="020F0502020204030204"/>
              </a:rPr>
              <a:t>3. Notify ORM of </a:t>
            </a:r>
            <a:r>
              <a:rPr lang="en-US">
                <a:solidFill>
                  <a:srgbClr val="003300"/>
                </a:solidFill>
                <a:latin typeface="Calibri" panose="020F0502020204030204"/>
                <a:cs typeface="Calibri"/>
              </a:rPr>
              <a:t/>
            </a:r>
            <a:br>
              <a:rPr lang="en-US">
                <a:solidFill>
                  <a:srgbClr val="003300"/>
                </a:solidFill>
                <a:latin typeface="Calibri" panose="020F0502020204030204"/>
                <a:cs typeface="Calibri"/>
              </a:rPr>
            </a:br>
            <a:r>
              <a:rPr lang="en-US">
                <a:solidFill>
                  <a:srgbClr val="003300"/>
                </a:solidFill>
                <a:latin typeface="Calibri" panose="020F0502020204030204"/>
              </a:rPr>
              <a:t>    Work Order</a:t>
            </a:r>
            <a:r>
              <a:rPr lang="en-US">
                <a:solidFill>
                  <a:srgbClr val="003300"/>
                </a:solidFill>
                <a:latin typeface="Calibri" panose="020F0502020204030204"/>
                <a:cs typeface="Calibri"/>
              </a:rPr>
              <a:t> ZZZ</a:t>
            </a:r>
            <a:endParaRPr lang="en-US">
              <a:solidFill>
                <a:srgbClr val="003300"/>
              </a:solidFill>
              <a:latin typeface="Calibri" panose="020F0502020204030204"/>
            </a:endParaRPr>
          </a:p>
        </p:txBody>
      </p:sp>
      <p:sp>
        <p:nvSpPr>
          <p:cNvPr id="34" name="Rounded Rectangular Callout 13">
            <a:extLst>
              <a:ext uri="{FF2B5EF4-FFF2-40B4-BE49-F238E27FC236}">
                <a16:creationId xmlns:a16="http://schemas.microsoft.com/office/drawing/2014/main" xmlns="" id="{B0987F10-1DDA-4D4D-AEAB-DA59E0C3148B}"/>
              </a:ext>
            </a:extLst>
          </p:cNvPr>
          <p:cNvSpPr/>
          <p:nvPr/>
        </p:nvSpPr>
        <p:spPr>
          <a:xfrm>
            <a:off x="409576" y="2329368"/>
            <a:ext cx="2697499" cy="1128116"/>
          </a:xfrm>
          <a:prstGeom prst="wedgeRoundRectCallout">
            <a:avLst>
              <a:gd name="adj1" fmla="val -31841"/>
              <a:gd name="adj2" fmla="val 80757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eaLnBrk="0" hangingPunct="0"/>
            <a:r>
              <a:rPr lang="en-US" b="0">
                <a:solidFill>
                  <a:srgbClr val="000000"/>
                </a:solidFill>
                <a:cs typeface="Arial"/>
              </a:rPr>
              <a:t>4. I need to keep track of the Work Order so I know when it is time to shut down the machine and when it is complete.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A3CB682B-4174-4C0F-98D6-0D2114243855}"/>
              </a:ext>
            </a:extLst>
          </p:cNvPr>
          <p:cNvSpPr>
            <a:spLocks noChangeAspect="1"/>
          </p:cNvSpPr>
          <p:nvPr/>
        </p:nvSpPr>
        <p:spPr>
          <a:xfrm>
            <a:off x="7157215" y="4520255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eaLnBrk="0" hangingPunct="0"/>
            <a:r>
              <a:rPr lang="en-US" sz="1800" b="0">
                <a:solidFill>
                  <a:srgbClr val="FFFFFF"/>
                </a:solidFill>
                <a:cs typeface="Arial"/>
              </a:rPr>
              <a:t>D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xmlns="" id="{E83F5E08-581F-4C65-AF5F-3B98E3ACF22D}"/>
              </a:ext>
            </a:extLst>
          </p:cNvPr>
          <p:cNvCxnSpPr>
            <a:cxnSpLocks/>
            <a:stCxn id="10" idx="2"/>
            <a:endCxn id="35" idx="0"/>
          </p:cNvCxnSpPr>
          <p:nvPr/>
        </p:nvCxnSpPr>
        <p:spPr>
          <a:xfrm>
            <a:off x="7385815" y="4315393"/>
            <a:ext cx="0" cy="204862"/>
          </a:xfrm>
          <a:prstGeom prst="straightConnector1">
            <a:avLst/>
          </a:prstGeom>
          <a:ln w="254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lowchart: Punched Tape 23">
            <a:extLst>
              <a:ext uri="{FF2B5EF4-FFF2-40B4-BE49-F238E27FC236}">
                <a16:creationId xmlns:a16="http://schemas.microsoft.com/office/drawing/2014/main" xmlns="" id="{C9F28F4B-D069-4D09-AF3E-2C151EA411A0}"/>
              </a:ext>
            </a:extLst>
          </p:cNvPr>
          <p:cNvSpPr/>
          <p:nvPr/>
        </p:nvSpPr>
        <p:spPr>
          <a:xfrm>
            <a:off x="1543478" y="1550525"/>
            <a:ext cx="1642321" cy="564974"/>
          </a:xfrm>
          <a:prstGeom prst="flowChartPunchedTap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eaLnBrk="0" hangingPunct="0"/>
            <a:r>
              <a:rPr lang="en-US" sz="1500">
                <a:solidFill>
                  <a:srgbClr val="FFFFFF"/>
                </a:solidFill>
                <a:cs typeface="Arial"/>
              </a:rPr>
              <a:t>Work Request</a:t>
            </a:r>
            <a:r>
              <a:rPr lang="en-US" sz="1500">
                <a:solidFill>
                  <a:srgbClr val="FFFFFF"/>
                </a:solidFill>
                <a:cs typeface="Calibri"/>
              </a:rPr>
              <a:t> YYY</a:t>
            </a:r>
            <a:endParaRPr lang="en-US" sz="1500">
              <a:solidFill>
                <a:srgbClr val="FFFFFF"/>
              </a:solidFill>
              <a:cs typeface="Arial"/>
            </a:endParaRP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xmlns="" id="{8A926D6E-DA79-430C-AC1B-C46C5DCEAD88}"/>
              </a:ext>
            </a:extLst>
          </p:cNvPr>
          <p:cNvCxnSpPr>
            <a:cxnSpLocks/>
            <a:stCxn id="7" idx="5"/>
            <a:endCxn id="22" idx="1"/>
          </p:cNvCxnSpPr>
          <p:nvPr/>
        </p:nvCxnSpPr>
        <p:spPr>
          <a:xfrm>
            <a:off x="4118489" y="1840225"/>
            <a:ext cx="2258484" cy="941365"/>
          </a:xfrm>
          <a:prstGeom prst="straightConnector1">
            <a:avLst/>
          </a:prstGeom>
          <a:ln w="254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xmlns="" id="{AA853F9B-D7E0-4610-B536-EDA45D99B142}"/>
              </a:ext>
            </a:extLst>
          </p:cNvPr>
          <p:cNvCxnSpPr>
            <a:cxnSpLocks/>
            <a:stCxn id="24" idx="3"/>
            <a:endCxn id="7" idx="1"/>
          </p:cNvCxnSpPr>
          <p:nvPr/>
        </p:nvCxnSpPr>
        <p:spPr>
          <a:xfrm>
            <a:off x="3185799" y="1833012"/>
            <a:ext cx="620656" cy="7213"/>
          </a:xfrm>
          <a:prstGeom prst="straightConnector1">
            <a:avLst/>
          </a:prstGeom>
          <a:ln w="254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542350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E61B9973-6AAC-4E7C-8F41-94FB64FD1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Story M204: Maintenance &amp; Status Updates</a:t>
            </a:r>
          </a:p>
        </p:txBody>
      </p:sp>
      <p:grpSp>
        <p:nvGrpSpPr>
          <p:cNvPr id="4" name="Group 14">
            <a:extLst>
              <a:ext uri="{FF2B5EF4-FFF2-40B4-BE49-F238E27FC236}">
                <a16:creationId xmlns:a16="http://schemas.microsoft.com/office/drawing/2014/main" xmlns="" id="{2B175104-5455-4CF9-9F76-67C6C152ECF2}"/>
              </a:ext>
            </a:extLst>
          </p:cNvPr>
          <p:cNvGrpSpPr/>
          <p:nvPr/>
        </p:nvGrpSpPr>
        <p:grpSpPr>
          <a:xfrm>
            <a:off x="2002832" y="1600108"/>
            <a:ext cx="1170981" cy="1315308"/>
            <a:chOff x="350106" y="1491630"/>
            <a:chExt cx="1170981" cy="1315308"/>
          </a:xfrm>
        </p:grpSpPr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xmlns="" id="{31A19714-9FDB-4349-BAE7-CD3C865CEEE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11560" y="1491630"/>
              <a:ext cx="624069" cy="720080"/>
              <a:chOff x="2123728" y="2499742"/>
              <a:chExt cx="1224136" cy="1512168"/>
            </a:xfrm>
            <a:solidFill>
              <a:srgbClr val="92D050"/>
            </a:solidFill>
          </p:grpSpPr>
          <p:sp>
            <p:nvSpPr>
              <p:cNvPr id="7" name="Isosceles Triangle 6">
                <a:extLst>
                  <a:ext uri="{FF2B5EF4-FFF2-40B4-BE49-F238E27FC236}">
                    <a16:creationId xmlns:a16="http://schemas.microsoft.com/office/drawing/2014/main" xmlns="" id="{6C061602-AB99-4E88-9D92-0FC470EC23B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123728" y="2715766"/>
                <a:ext cx="1224136" cy="1296144"/>
              </a:xfrm>
              <a:prstGeom prst="triangle">
                <a:avLst>
                  <a:gd name="adj" fmla="val 50720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83" eaLnBrk="0" hangingPunct="0"/>
                <a:endParaRPr lang="en-US" sz="1800" b="0">
                  <a:solidFill>
                    <a:srgbClr val="FFFFFF"/>
                  </a:solidFill>
                  <a:cs typeface="Arial"/>
                </a:endParaRP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xmlns="" id="{D44731B2-23A5-49A1-B584-E9D2B02BC9F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11760" y="2499742"/>
                <a:ext cx="648072" cy="64807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83" eaLnBrk="0" hangingPunct="0"/>
                <a:endParaRPr lang="en-US" sz="1800" b="0">
                  <a:solidFill>
                    <a:srgbClr val="FFFFFF"/>
                  </a:solidFill>
                  <a:cs typeface="Arial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D8327DE5-9C7A-43B8-9B32-E87898D5AE59}"/>
                </a:ext>
              </a:extLst>
            </p:cNvPr>
            <p:cNvSpPr txBox="1"/>
            <p:nvPr/>
          </p:nvSpPr>
          <p:spPr>
            <a:xfrm>
              <a:off x="350106" y="2283718"/>
              <a:ext cx="11709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783" eaLnBrk="0" hangingPunct="0"/>
              <a:r>
                <a:rPr lang="en-US" b="0">
                  <a:solidFill>
                    <a:srgbClr val="000000"/>
                  </a:solidFill>
                  <a:latin typeface="Calibri" panose="020F0502020204030204"/>
                </a:rPr>
                <a:t>Maintenance Technician</a:t>
              </a:r>
            </a:p>
          </p:txBody>
        </p:sp>
      </p:grpSp>
      <p:sp>
        <p:nvSpPr>
          <p:cNvPr id="9" name="Rounded Rectangular Callout 13">
            <a:extLst>
              <a:ext uri="{FF2B5EF4-FFF2-40B4-BE49-F238E27FC236}">
                <a16:creationId xmlns:a16="http://schemas.microsoft.com/office/drawing/2014/main" xmlns="" id="{36FB8B70-B57D-4C32-B041-4B83AAA409AC}"/>
              </a:ext>
            </a:extLst>
          </p:cNvPr>
          <p:cNvSpPr/>
          <p:nvPr/>
        </p:nvSpPr>
        <p:spPr>
          <a:xfrm>
            <a:off x="3416233" y="831932"/>
            <a:ext cx="2156072" cy="977264"/>
          </a:xfrm>
          <a:prstGeom prst="wedgeRoundRectCallout">
            <a:avLst>
              <a:gd name="adj1" fmla="val -77485"/>
              <a:gd name="adj2" fmla="val 41763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eaLnBrk="0" hangingPunct="0"/>
            <a:r>
              <a:rPr lang="en-US" b="0">
                <a:solidFill>
                  <a:srgbClr val="000000"/>
                </a:solidFill>
                <a:cs typeface="Arial"/>
              </a:rPr>
              <a:t>1. I need to perform maintenance on equipment XXX according to Work Order</a:t>
            </a:r>
            <a:r>
              <a:rPr lang="en-US" b="0">
                <a:solidFill>
                  <a:srgbClr val="000000"/>
                </a:solidFill>
                <a:cs typeface="Calibri"/>
              </a:rPr>
              <a:t> ZZZ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08720C24-BFBE-45AC-B20D-965F4034CF58}"/>
              </a:ext>
            </a:extLst>
          </p:cNvPr>
          <p:cNvSpPr>
            <a:spLocks noChangeAspect="1"/>
          </p:cNvSpPr>
          <p:nvPr/>
        </p:nvSpPr>
        <p:spPr>
          <a:xfrm>
            <a:off x="187097" y="1368965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eaLnBrk="0" hangingPunct="0"/>
            <a:r>
              <a:rPr lang="en-US" sz="1800" b="0">
                <a:solidFill>
                  <a:srgbClr val="FFFFFF"/>
                </a:solidFill>
                <a:cs typeface="Arial"/>
              </a:rPr>
              <a:t>D</a:t>
            </a:r>
          </a:p>
        </p:txBody>
      </p:sp>
      <p:sp>
        <p:nvSpPr>
          <p:cNvPr id="13" name="Flowchart: Punched Tape 12">
            <a:extLst>
              <a:ext uri="{FF2B5EF4-FFF2-40B4-BE49-F238E27FC236}">
                <a16:creationId xmlns:a16="http://schemas.microsoft.com/office/drawing/2014/main" xmlns="" id="{1EEDFEDD-9A9C-439F-8B22-F990940BDD2E}"/>
              </a:ext>
            </a:extLst>
          </p:cNvPr>
          <p:cNvSpPr/>
          <p:nvPr/>
        </p:nvSpPr>
        <p:spPr>
          <a:xfrm>
            <a:off x="891329" y="1297730"/>
            <a:ext cx="1447160" cy="599670"/>
          </a:xfrm>
          <a:prstGeom prst="flowChartPunchedTap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eaLnBrk="0" hangingPunct="0"/>
            <a:r>
              <a:rPr lang="en-US" sz="1500">
                <a:solidFill>
                  <a:srgbClr val="FFFFFF"/>
                </a:solidFill>
                <a:cs typeface="Arial"/>
              </a:rPr>
              <a:t>Work Order</a:t>
            </a:r>
            <a:r>
              <a:rPr lang="en-US" sz="1500">
                <a:solidFill>
                  <a:srgbClr val="FFFFFF"/>
                </a:solidFill>
                <a:cs typeface="Calibri"/>
              </a:rPr>
              <a:t> ZZZ</a:t>
            </a:r>
            <a:endParaRPr lang="en-US" sz="1500">
              <a:solidFill>
                <a:srgbClr val="FFFFFF"/>
              </a:solidFill>
              <a:cs typeface="Arial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C17EE19E-3AFD-4563-ADF1-45592713DD6F}"/>
              </a:ext>
            </a:extLst>
          </p:cNvPr>
          <p:cNvCxnSpPr>
            <a:cxnSpLocks/>
            <a:stCxn id="12" idx="6"/>
            <a:endCxn id="13" idx="1"/>
          </p:cNvCxnSpPr>
          <p:nvPr/>
        </p:nvCxnSpPr>
        <p:spPr>
          <a:xfrm>
            <a:off x="644297" y="1597565"/>
            <a:ext cx="247032" cy="0"/>
          </a:xfrm>
          <a:prstGeom prst="straightConnector1">
            <a:avLst/>
          </a:prstGeom>
          <a:ln w="254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A827FD57-6B3F-4B3B-8C80-1BDDADAE8940}"/>
              </a:ext>
            </a:extLst>
          </p:cNvPr>
          <p:cNvCxnSpPr>
            <a:cxnSpLocks/>
          </p:cNvCxnSpPr>
          <p:nvPr/>
        </p:nvCxnSpPr>
        <p:spPr>
          <a:xfrm>
            <a:off x="2819400" y="2112467"/>
            <a:ext cx="1919196" cy="0"/>
          </a:xfrm>
          <a:prstGeom prst="straightConnector1">
            <a:avLst/>
          </a:prstGeom>
          <a:ln w="254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9">
            <a:extLst>
              <a:ext uri="{FF2B5EF4-FFF2-40B4-BE49-F238E27FC236}">
                <a16:creationId xmlns:a16="http://schemas.microsoft.com/office/drawing/2014/main" xmlns="" id="{07C859F9-EC45-48F9-9794-D2AC9220BA52}"/>
              </a:ext>
            </a:extLst>
          </p:cNvPr>
          <p:cNvSpPr/>
          <p:nvPr/>
        </p:nvSpPr>
        <p:spPr>
          <a:xfrm>
            <a:off x="4738596" y="1850017"/>
            <a:ext cx="1667416" cy="792088"/>
          </a:xfrm>
          <a:prstGeom prst="roundRect">
            <a:avLst/>
          </a:prstGeom>
          <a:solidFill>
            <a:srgbClr val="FFFF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eaLnBrk="0" hangingPunct="0"/>
            <a:r>
              <a:rPr lang="en-US" sz="1500">
                <a:solidFill>
                  <a:srgbClr val="000000"/>
                </a:solidFill>
                <a:cs typeface="Arial"/>
              </a:rPr>
              <a:t>Maintenance Management System (MMS)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30F006C5-210E-4970-8B87-846A0C0C198E}"/>
              </a:ext>
            </a:extLst>
          </p:cNvPr>
          <p:cNvSpPr txBox="1"/>
          <p:nvPr/>
        </p:nvSpPr>
        <p:spPr>
          <a:xfrm>
            <a:off x="6406012" y="868216"/>
            <a:ext cx="14760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783" eaLnBrk="0" hangingPunct="0"/>
            <a:r>
              <a:rPr lang="en-US">
                <a:solidFill>
                  <a:srgbClr val="003300"/>
                </a:solidFill>
                <a:latin typeface="Calibri" panose="020F0502020204030204"/>
              </a:rPr>
              <a:t>3. Publish update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6DAB3137-F1DF-4BFD-82E1-9D6EE0669BEB}"/>
              </a:ext>
            </a:extLst>
          </p:cNvPr>
          <p:cNvCxnSpPr>
            <a:cxnSpLocks/>
            <a:endCxn id="28" idx="1"/>
          </p:cNvCxnSpPr>
          <p:nvPr/>
        </p:nvCxnSpPr>
        <p:spPr>
          <a:xfrm>
            <a:off x="2888355" y="2246060"/>
            <a:ext cx="1850241" cy="1"/>
          </a:xfrm>
          <a:prstGeom prst="straightConnector1">
            <a:avLst/>
          </a:prstGeom>
          <a:ln w="254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2ACE61EF-7984-47C0-BB0E-B1031E7DAA05}"/>
              </a:ext>
            </a:extLst>
          </p:cNvPr>
          <p:cNvSpPr txBox="1"/>
          <p:nvPr/>
        </p:nvSpPr>
        <p:spPr>
          <a:xfrm>
            <a:off x="2989040" y="2284497"/>
            <a:ext cx="18503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783" eaLnBrk="0" hangingPunct="0"/>
            <a:r>
              <a:rPr lang="en-US">
                <a:solidFill>
                  <a:srgbClr val="003300"/>
                </a:solidFill>
                <a:latin typeface="Calibri" panose="020F0502020204030204"/>
              </a:rPr>
              <a:t>4. Record Installation*</a:t>
            </a:r>
          </a:p>
        </p:txBody>
      </p:sp>
      <p:sp>
        <p:nvSpPr>
          <p:cNvPr id="37" name="Flowchart: Punched Tape 36">
            <a:extLst>
              <a:ext uri="{FF2B5EF4-FFF2-40B4-BE49-F238E27FC236}">
                <a16:creationId xmlns:a16="http://schemas.microsoft.com/office/drawing/2014/main" xmlns="" id="{F717A1B7-C1B7-4A48-B66A-884BBDF6BDF2}"/>
              </a:ext>
            </a:extLst>
          </p:cNvPr>
          <p:cNvSpPr/>
          <p:nvPr/>
        </p:nvSpPr>
        <p:spPr>
          <a:xfrm>
            <a:off x="6834488" y="1114442"/>
            <a:ext cx="1345560" cy="645843"/>
          </a:xfrm>
          <a:prstGeom prst="flowChartPunchedTap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eaLnBrk="0" hangingPunct="0"/>
            <a:r>
              <a:rPr lang="en-US" sz="1500">
                <a:solidFill>
                  <a:srgbClr val="FFFFFF"/>
                </a:solidFill>
                <a:cs typeface="Arial"/>
              </a:rPr>
              <a:t>Work Status</a:t>
            </a:r>
            <a:r>
              <a:rPr lang="en-US" sz="1500">
                <a:solidFill>
                  <a:srgbClr val="FFFFFF"/>
                </a:solidFill>
                <a:cs typeface="Calibri"/>
              </a:rPr>
              <a:t/>
            </a:r>
            <a:br>
              <a:rPr lang="en-US" sz="1500">
                <a:solidFill>
                  <a:srgbClr val="FFFFFF"/>
                </a:solidFill>
                <a:cs typeface="Calibri"/>
              </a:rPr>
            </a:br>
            <a:r>
              <a:rPr lang="en-US" sz="1500">
                <a:solidFill>
                  <a:srgbClr val="FFFFFF"/>
                </a:solidFill>
                <a:cs typeface="Calibri"/>
              </a:rPr>
              <a:t>“Removed”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54690204-4A0D-4832-887D-9C4DE458C022}"/>
              </a:ext>
            </a:extLst>
          </p:cNvPr>
          <p:cNvSpPr txBox="1"/>
          <p:nvPr/>
        </p:nvSpPr>
        <p:spPr>
          <a:xfrm>
            <a:off x="2973677" y="1848615"/>
            <a:ext cx="1655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783" eaLnBrk="0" hangingPunct="0"/>
            <a:r>
              <a:rPr lang="en-US">
                <a:solidFill>
                  <a:srgbClr val="003300"/>
                </a:solidFill>
                <a:latin typeface="Calibri" panose="020F0502020204030204"/>
              </a:rPr>
              <a:t>2. Record Removal*</a:t>
            </a:r>
          </a:p>
        </p:txBody>
      </p:sp>
      <p:sp>
        <p:nvSpPr>
          <p:cNvPr id="45" name="Flowchart: Punched Tape 44">
            <a:extLst>
              <a:ext uri="{FF2B5EF4-FFF2-40B4-BE49-F238E27FC236}">
                <a16:creationId xmlns:a16="http://schemas.microsoft.com/office/drawing/2014/main" xmlns="" id="{D3D87949-6CE1-4F8F-8D7E-FC2DA3CE99E7}"/>
              </a:ext>
            </a:extLst>
          </p:cNvPr>
          <p:cNvSpPr/>
          <p:nvPr/>
        </p:nvSpPr>
        <p:spPr>
          <a:xfrm>
            <a:off x="6871543" y="2025104"/>
            <a:ext cx="1345560" cy="639493"/>
          </a:xfrm>
          <a:prstGeom prst="flowChartPunchedTap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eaLnBrk="0" hangingPunct="0"/>
            <a:r>
              <a:rPr lang="en-US" sz="1500">
                <a:solidFill>
                  <a:srgbClr val="FFFFFF"/>
                </a:solidFill>
                <a:cs typeface="Arial"/>
              </a:rPr>
              <a:t>Work Status</a:t>
            </a:r>
          </a:p>
          <a:p>
            <a:pPr algn="ctr" defTabSz="685783" eaLnBrk="0" hangingPunct="0"/>
            <a:r>
              <a:rPr lang="en-US" sz="1500">
                <a:solidFill>
                  <a:srgbClr val="FFFFFF"/>
                </a:solidFill>
                <a:cs typeface="Calibri"/>
              </a:rPr>
              <a:t>“Installed”</a:t>
            </a: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xmlns="" id="{478B3D81-11DC-4581-B0DC-B0B00D6B2D2D}"/>
              </a:ext>
            </a:extLst>
          </p:cNvPr>
          <p:cNvCxnSpPr>
            <a:cxnSpLocks/>
            <a:stCxn id="28" idx="3"/>
          </p:cNvCxnSpPr>
          <p:nvPr/>
        </p:nvCxnSpPr>
        <p:spPr>
          <a:xfrm flipV="1">
            <a:off x="6406012" y="2246061"/>
            <a:ext cx="473702" cy="1"/>
          </a:xfrm>
          <a:prstGeom prst="straightConnector1">
            <a:avLst/>
          </a:prstGeom>
          <a:ln w="254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26C44EDA-4F8F-4AC6-87CA-2C8BC4F0AD3B}"/>
              </a:ext>
            </a:extLst>
          </p:cNvPr>
          <p:cNvSpPr txBox="1"/>
          <p:nvPr/>
        </p:nvSpPr>
        <p:spPr>
          <a:xfrm>
            <a:off x="6438849" y="1762853"/>
            <a:ext cx="14760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783" eaLnBrk="0" hangingPunct="0"/>
            <a:r>
              <a:rPr lang="en-US">
                <a:solidFill>
                  <a:srgbClr val="003300"/>
                </a:solidFill>
                <a:latin typeface="Calibri" panose="020F0502020204030204"/>
              </a:rPr>
              <a:t>5. Publish update</a:t>
            </a:r>
          </a:p>
        </p:txBody>
      </p:sp>
      <p:grpSp>
        <p:nvGrpSpPr>
          <p:cNvPr id="50" name="Group 14">
            <a:extLst>
              <a:ext uri="{FF2B5EF4-FFF2-40B4-BE49-F238E27FC236}">
                <a16:creationId xmlns:a16="http://schemas.microsoft.com/office/drawing/2014/main" xmlns="" id="{7B89CF00-C07D-4CAD-BFB2-3FB245525802}"/>
              </a:ext>
            </a:extLst>
          </p:cNvPr>
          <p:cNvGrpSpPr/>
          <p:nvPr/>
        </p:nvGrpSpPr>
        <p:grpSpPr>
          <a:xfrm>
            <a:off x="2888355" y="3649922"/>
            <a:ext cx="1170981" cy="1347732"/>
            <a:chOff x="350106" y="1491630"/>
            <a:chExt cx="1170981" cy="1294733"/>
          </a:xfrm>
        </p:grpSpPr>
        <p:grpSp>
          <p:nvGrpSpPr>
            <p:cNvPr id="51" name="Group 8">
              <a:extLst>
                <a:ext uri="{FF2B5EF4-FFF2-40B4-BE49-F238E27FC236}">
                  <a16:creationId xmlns:a16="http://schemas.microsoft.com/office/drawing/2014/main" xmlns="" id="{F6EA47AD-886D-42D3-AE68-8F89275DD69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11560" y="1491630"/>
              <a:ext cx="624069" cy="720080"/>
              <a:chOff x="2123728" y="2499742"/>
              <a:chExt cx="1224136" cy="1512168"/>
            </a:xfrm>
            <a:solidFill>
              <a:srgbClr val="92D050"/>
            </a:solidFill>
          </p:grpSpPr>
          <p:sp>
            <p:nvSpPr>
              <p:cNvPr id="53" name="Isosceles Triangle 52">
                <a:extLst>
                  <a:ext uri="{FF2B5EF4-FFF2-40B4-BE49-F238E27FC236}">
                    <a16:creationId xmlns:a16="http://schemas.microsoft.com/office/drawing/2014/main" xmlns="" id="{A4F242E8-84CA-42A8-9A8C-46C0E89B2CA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123728" y="2715766"/>
                <a:ext cx="1224136" cy="1296144"/>
              </a:xfrm>
              <a:prstGeom prst="triangle">
                <a:avLst>
                  <a:gd name="adj" fmla="val 50720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83" eaLnBrk="0" hangingPunct="0"/>
                <a:endParaRPr lang="en-US" sz="1800" b="0">
                  <a:solidFill>
                    <a:srgbClr val="FFFFFF"/>
                  </a:solidFill>
                  <a:cs typeface="Arial"/>
                </a:endParaRPr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xmlns="" id="{0ED5448F-EF8F-411A-B10A-E1033E34ECB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11760" y="2499742"/>
                <a:ext cx="648072" cy="64807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83" eaLnBrk="0" hangingPunct="0"/>
                <a:endParaRPr lang="en-US" sz="1800" b="0">
                  <a:solidFill>
                    <a:srgbClr val="FFFFFF"/>
                  </a:solidFill>
                  <a:cs typeface="Arial"/>
                </a:endParaRPr>
              </a:p>
            </p:txBody>
          </p: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12997D01-7EC7-4059-88B5-D31E4707DCCB}"/>
                </a:ext>
              </a:extLst>
            </p:cNvPr>
            <p:cNvSpPr txBox="1"/>
            <p:nvPr/>
          </p:nvSpPr>
          <p:spPr>
            <a:xfrm>
              <a:off x="350106" y="2283718"/>
              <a:ext cx="1170981" cy="502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783" eaLnBrk="0" hangingPunct="0"/>
              <a:r>
                <a:rPr lang="en-US" b="0">
                  <a:solidFill>
                    <a:srgbClr val="000000"/>
                  </a:solidFill>
                  <a:latin typeface="Calibri" panose="020F0502020204030204"/>
                </a:rPr>
                <a:t>Maintenance Supervisor</a:t>
              </a:r>
            </a:p>
          </p:txBody>
        </p:sp>
      </p:grpSp>
      <p:sp>
        <p:nvSpPr>
          <p:cNvPr id="55" name="Rounded Rectangular Callout 13">
            <a:extLst>
              <a:ext uri="{FF2B5EF4-FFF2-40B4-BE49-F238E27FC236}">
                <a16:creationId xmlns:a16="http://schemas.microsoft.com/office/drawing/2014/main" xmlns="" id="{9FE16B10-BE6C-418F-9CBB-F60E8E3FC196}"/>
              </a:ext>
            </a:extLst>
          </p:cNvPr>
          <p:cNvSpPr/>
          <p:nvPr/>
        </p:nvSpPr>
        <p:spPr>
          <a:xfrm>
            <a:off x="603913" y="3202623"/>
            <a:ext cx="2507302" cy="709988"/>
          </a:xfrm>
          <a:prstGeom prst="wedgeRoundRectCallout">
            <a:avLst>
              <a:gd name="adj1" fmla="val 59981"/>
              <a:gd name="adj2" fmla="val 36193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eaLnBrk="0" hangingPunct="0"/>
            <a:r>
              <a:rPr lang="en-US" b="0">
                <a:solidFill>
                  <a:srgbClr val="000000"/>
                </a:solidFill>
                <a:cs typeface="Arial"/>
              </a:rPr>
              <a:t>6. The work looks complete. I will sign off on it and close the Work Order ZZZ.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xmlns="" id="{CE072BFD-8B9E-4F71-A80A-F826FD4037C4}"/>
              </a:ext>
            </a:extLst>
          </p:cNvPr>
          <p:cNvCxnSpPr>
            <a:cxnSpLocks/>
            <a:stCxn id="53" idx="5"/>
          </p:cNvCxnSpPr>
          <p:nvPr/>
        </p:nvCxnSpPr>
        <p:spPr>
          <a:xfrm flipV="1">
            <a:off x="3620107" y="2642105"/>
            <a:ext cx="1485293" cy="1436135"/>
          </a:xfrm>
          <a:prstGeom prst="straightConnector1">
            <a:avLst/>
          </a:prstGeom>
          <a:ln w="254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Flowchart: Punched Tape 60">
            <a:extLst>
              <a:ext uri="{FF2B5EF4-FFF2-40B4-BE49-F238E27FC236}">
                <a16:creationId xmlns:a16="http://schemas.microsoft.com/office/drawing/2014/main" xmlns="" id="{9F6A8903-9C9E-49C9-9A6C-678E85150041}"/>
              </a:ext>
            </a:extLst>
          </p:cNvPr>
          <p:cNvSpPr/>
          <p:nvPr/>
        </p:nvSpPr>
        <p:spPr>
          <a:xfrm>
            <a:off x="6871543" y="2914412"/>
            <a:ext cx="1345560" cy="704775"/>
          </a:xfrm>
          <a:prstGeom prst="flowChartPunchedTap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eaLnBrk="0" hangingPunct="0"/>
            <a:r>
              <a:rPr lang="en-US" sz="1500">
                <a:solidFill>
                  <a:srgbClr val="FFFFFF"/>
                </a:solidFill>
                <a:cs typeface="Arial"/>
              </a:rPr>
              <a:t>Work Status</a:t>
            </a:r>
          </a:p>
          <a:p>
            <a:pPr algn="ctr" defTabSz="685783" eaLnBrk="0" hangingPunct="0"/>
            <a:r>
              <a:rPr lang="en-US" sz="1500">
                <a:solidFill>
                  <a:srgbClr val="FFFFFF"/>
                </a:solidFill>
                <a:cs typeface="Arial"/>
              </a:rPr>
              <a:t>“Closed”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xmlns="" id="{CB4A6348-D50E-4A0A-98AF-FD03D4513132}"/>
              </a:ext>
            </a:extLst>
          </p:cNvPr>
          <p:cNvCxnSpPr>
            <a:cxnSpLocks/>
            <a:endCxn id="61" idx="1"/>
          </p:cNvCxnSpPr>
          <p:nvPr/>
        </p:nvCxnSpPr>
        <p:spPr>
          <a:xfrm>
            <a:off x="5937337" y="3266800"/>
            <a:ext cx="934206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2E939858-FB04-4E1F-8D09-7BADB2BAE803}"/>
              </a:ext>
            </a:extLst>
          </p:cNvPr>
          <p:cNvSpPr txBox="1"/>
          <p:nvPr/>
        </p:nvSpPr>
        <p:spPr>
          <a:xfrm>
            <a:off x="6428008" y="2652907"/>
            <a:ext cx="14868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 eaLnBrk="0" hangingPunct="0"/>
            <a:r>
              <a:rPr lang="en-US">
                <a:solidFill>
                  <a:srgbClr val="003300"/>
                </a:solidFill>
                <a:latin typeface="Calibri" panose="020F0502020204030204"/>
              </a:rPr>
              <a:t>7. Publish update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xmlns="" id="{0B1B885F-AB4E-487E-8DDF-3FE5FF4B8CDF}"/>
              </a:ext>
            </a:extLst>
          </p:cNvPr>
          <p:cNvSpPr>
            <a:spLocks noChangeAspect="1"/>
          </p:cNvSpPr>
          <p:nvPr/>
        </p:nvSpPr>
        <p:spPr>
          <a:xfrm>
            <a:off x="8502426" y="3971160"/>
            <a:ext cx="457200" cy="4648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eaLnBrk="0" hangingPunct="0"/>
            <a:r>
              <a:rPr lang="en-US" sz="1800" b="0">
                <a:solidFill>
                  <a:srgbClr val="FFFFFF"/>
                </a:solidFill>
                <a:cs typeface="Arial"/>
              </a:rPr>
              <a:t>E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xmlns="" id="{6978D434-5BE4-47D4-AFD9-C9AD9FBCF26E}"/>
              </a:ext>
            </a:extLst>
          </p:cNvPr>
          <p:cNvCxnSpPr>
            <a:cxnSpLocks/>
            <a:endCxn id="77" idx="0"/>
          </p:cNvCxnSpPr>
          <p:nvPr/>
        </p:nvCxnSpPr>
        <p:spPr>
          <a:xfrm>
            <a:off x="8713048" y="1425097"/>
            <a:ext cx="17978" cy="2546063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xmlns="" id="{659D61B0-6A86-44AF-8009-4057482CE27C}"/>
              </a:ext>
            </a:extLst>
          </p:cNvPr>
          <p:cNvCxnSpPr>
            <a:cxnSpLocks/>
          </p:cNvCxnSpPr>
          <p:nvPr/>
        </p:nvCxnSpPr>
        <p:spPr>
          <a:xfrm>
            <a:off x="5937337" y="1429092"/>
            <a:ext cx="897151" cy="5608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xmlns="" id="{0E63F827-CE63-4C44-8E73-DB203DCE84C4}"/>
              </a:ext>
            </a:extLst>
          </p:cNvPr>
          <p:cNvCxnSpPr>
            <a:cxnSpLocks/>
          </p:cNvCxnSpPr>
          <p:nvPr/>
        </p:nvCxnSpPr>
        <p:spPr>
          <a:xfrm flipV="1">
            <a:off x="5937337" y="1437364"/>
            <a:ext cx="0" cy="411251"/>
          </a:xfrm>
          <a:prstGeom prst="straightConnector1">
            <a:avLst/>
          </a:prstGeom>
          <a:ln w="25400">
            <a:solidFill>
              <a:schemeClr val="tx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xmlns="" id="{EC2CA54C-D531-4752-879A-7A038956ACEB}"/>
              </a:ext>
            </a:extLst>
          </p:cNvPr>
          <p:cNvCxnSpPr>
            <a:cxnSpLocks/>
          </p:cNvCxnSpPr>
          <p:nvPr/>
        </p:nvCxnSpPr>
        <p:spPr>
          <a:xfrm>
            <a:off x="8217103" y="1425098"/>
            <a:ext cx="495946" cy="0"/>
          </a:xfrm>
          <a:prstGeom prst="straightConnector1">
            <a:avLst/>
          </a:prstGeom>
          <a:ln w="25400">
            <a:solidFill>
              <a:schemeClr val="tx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xmlns="" id="{BE1137EB-4FA1-44B5-A337-6912C921C03F}"/>
              </a:ext>
            </a:extLst>
          </p:cNvPr>
          <p:cNvCxnSpPr>
            <a:cxnSpLocks/>
          </p:cNvCxnSpPr>
          <p:nvPr/>
        </p:nvCxnSpPr>
        <p:spPr>
          <a:xfrm>
            <a:off x="8243191" y="2284497"/>
            <a:ext cx="469858" cy="3994"/>
          </a:xfrm>
          <a:prstGeom prst="straightConnector1">
            <a:avLst/>
          </a:prstGeom>
          <a:ln w="25400">
            <a:solidFill>
              <a:schemeClr val="tx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xmlns="" id="{4050C2BF-8C18-47D5-A31D-63FD11DCDE6C}"/>
              </a:ext>
            </a:extLst>
          </p:cNvPr>
          <p:cNvCxnSpPr>
            <a:cxnSpLocks/>
          </p:cNvCxnSpPr>
          <p:nvPr/>
        </p:nvCxnSpPr>
        <p:spPr>
          <a:xfrm>
            <a:off x="8247029" y="3177122"/>
            <a:ext cx="469858" cy="3994"/>
          </a:xfrm>
          <a:prstGeom prst="straightConnector1">
            <a:avLst/>
          </a:prstGeom>
          <a:ln w="25400">
            <a:solidFill>
              <a:schemeClr val="tx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xmlns="" id="{062AA430-46D6-445A-BD98-2FDDFCC5ADE7}"/>
              </a:ext>
            </a:extLst>
          </p:cNvPr>
          <p:cNvCxnSpPr>
            <a:cxnSpLocks/>
          </p:cNvCxnSpPr>
          <p:nvPr/>
        </p:nvCxnSpPr>
        <p:spPr>
          <a:xfrm>
            <a:off x="5937337" y="2673639"/>
            <a:ext cx="0" cy="593161"/>
          </a:xfrm>
          <a:prstGeom prst="straightConnector1">
            <a:avLst/>
          </a:prstGeom>
          <a:ln w="25400">
            <a:solidFill>
              <a:schemeClr val="tx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B547577C-D218-4BA6-9968-C82AB5F8EC38}"/>
              </a:ext>
            </a:extLst>
          </p:cNvPr>
          <p:cNvSpPr txBox="1"/>
          <p:nvPr/>
        </p:nvSpPr>
        <p:spPr>
          <a:xfrm>
            <a:off x="3408401" y="2881019"/>
            <a:ext cx="1452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 eaLnBrk="0" hangingPunct="0"/>
            <a:r>
              <a:rPr lang="en-US">
                <a:solidFill>
                  <a:srgbClr val="003300"/>
                </a:solidFill>
                <a:latin typeface="Calibri" panose="020F0502020204030204"/>
              </a:rPr>
              <a:t>6. Close work  </a:t>
            </a:r>
          </a:p>
          <a:p>
            <a:pPr defTabSz="685783" eaLnBrk="0" hangingPunct="0"/>
            <a:r>
              <a:rPr lang="en-US">
                <a:solidFill>
                  <a:srgbClr val="003300"/>
                </a:solidFill>
                <a:latin typeface="Calibri" panose="020F0502020204030204"/>
              </a:rPr>
              <a:t>     order ZZZ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xmlns="" id="{19487290-D43F-4779-8BB2-4ED1A0EB0B54}"/>
              </a:ext>
            </a:extLst>
          </p:cNvPr>
          <p:cNvCxnSpPr>
            <a:cxnSpLocks/>
            <a:stCxn id="77" idx="2"/>
          </p:cNvCxnSpPr>
          <p:nvPr/>
        </p:nvCxnSpPr>
        <p:spPr>
          <a:xfrm flipH="1">
            <a:off x="3657600" y="4203574"/>
            <a:ext cx="4844826" cy="0"/>
          </a:xfrm>
          <a:prstGeom prst="straightConnector1">
            <a:avLst/>
          </a:prstGeom>
          <a:ln w="254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D210A421-FAFB-4C94-A5BC-47277BCE567B}"/>
              </a:ext>
            </a:extLst>
          </p:cNvPr>
          <p:cNvSpPr txBox="1"/>
          <p:nvPr/>
        </p:nvSpPr>
        <p:spPr>
          <a:xfrm>
            <a:off x="4860713" y="4293194"/>
            <a:ext cx="2119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 eaLnBrk="0" hangingPunct="0"/>
            <a:r>
              <a:rPr lang="en-US">
                <a:solidFill>
                  <a:srgbClr val="003300"/>
                </a:solidFill>
                <a:latin typeface="Calibri" panose="020F0502020204030204"/>
              </a:rPr>
              <a:t>3, 5. Work order ZZZ</a:t>
            </a:r>
          </a:p>
          <a:p>
            <a:pPr defTabSz="685783" eaLnBrk="0" hangingPunct="0"/>
            <a:r>
              <a:rPr lang="en-US">
                <a:solidFill>
                  <a:srgbClr val="003300"/>
                </a:solidFill>
                <a:latin typeface="Calibri" panose="020F0502020204030204"/>
              </a:rPr>
              <a:t>             Status Updates 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xmlns="" id="{2F415B4D-85E8-4638-87CE-D2466FEF115C}"/>
              </a:ext>
            </a:extLst>
          </p:cNvPr>
          <p:cNvCxnSpPr>
            <a:cxnSpLocks/>
            <a:stCxn id="13" idx="2"/>
            <a:endCxn id="7" idx="1"/>
          </p:cNvCxnSpPr>
          <p:nvPr/>
        </p:nvCxnSpPr>
        <p:spPr>
          <a:xfrm rot="16200000" flipH="1">
            <a:off x="1931654" y="1520687"/>
            <a:ext cx="174150" cy="807641"/>
          </a:xfrm>
          <a:prstGeom prst="bentConnector2">
            <a:avLst/>
          </a:prstGeom>
          <a:ln w="254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8A64B2AF-D2D6-4DF8-B0E8-3AD847647459}"/>
              </a:ext>
            </a:extLst>
          </p:cNvPr>
          <p:cNvSpPr txBox="1"/>
          <p:nvPr/>
        </p:nvSpPr>
        <p:spPr>
          <a:xfrm>
            <a:off x="1338" y="4135880"/>
            <a:ext cx="297554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b="0">
                <a:solidFill>
                  <a:srgbClr val="FF0000"/>
                </a:solidFill>
                <a:latin typeface="Calibri" panose="020F0502020204030204"/>
              </a:rPr>
              <a:t>*</a:t>
            </a:r>
            <a:r>
              <a:rPr lang="en-US" sz="1200" b="0">
                <a:solidFill>
                  <a:prstClr val="black"/>
                </a:solidFill>
                <a:latin typeface="Calibri" panose="020F0502020204030204"/>
              </a:rPr>
              <a:t> Asset Remove and Asset Install Events</a:t>
            </a:r>
            <a:br>
              <a:rPr lang="en-US" sz="1200" b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sz="1200" b="0">
                <a:solidFill>
                  <a:prstClr val="black"/>
                </a:solidFill>
                <a:latin typeface="Calibri" panose="020F0502020204030204"/>
              </a:rPr>
              <a:t>   (dis-)establish relationship between</a:t>
            </a:r>
            <a:br>
              <a:rPr lang="en-US" sz="1200" b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sz="1200" b="0">
                <a:solidFill>
                  <a:prstClr val="black"/>
                </a:solidFill>
                <a:latin typeface="Calibri" panose="020F0502020204030204"/>
              </a:rPr>
              <a:t>   Assets and Functional Locations</a:t>
            </a:r>
          </a:p>
        </p:txBody>
      </p:sp>
    </p:spTree>
    <p:extLst>
      <p:ext uri="{BB962C8B-B14F-4D97-AF65-F5344CB8AC3E}">
        <p14:creationId xmlns:p14="http://schemas.microsoft.com/office/powerpoint/2010/main" val="789245470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08AB50E2-CB3F-4D5F-9C58-6715874E3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/>
              <a:t>Story M205: Work Order Closed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4992F7F6-E9B2-41FC-A48B-EFB0BA74E2A7}"/>
              </a:ext>
            </a:extLst>
          </p:cNvPr>
          <p:cNvSpPr>
            <a:spLocks noChangeAspect="1"/>
          </p:cNvSpPr>
          <p:nvPr/>
        </p:nvSpPr>
        <p:spPr>
          <a:xfrm>
            <a:off x="677380" y="3895466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eaLnBrk="0" hangingPunct="0"/>
            <a:r>
              <a:rPr lang="en-US" sz="1800" b="0">
                <a:solidFill>
                  <a:srgbClr val="FFFFFF"/>
                </a:solidFill>
                <a:cs typeface="Arial"/>
              </a:rPr>
              <a:t>E</a:t>
            </a:r>
          </a:p>
        </p:txBody>
      </p:sp>
      <p:sp>
        <p:nvSpPr>
          <p:cNvPr id="5" name="Flowchart: Punched Tape 4">
            <a:extLst>
              <a:ext uri="{FF2B5EF4-FFF2-40B4-BE49-F238E27FC236}">
                <a16:creationId xmlns:a16="http://schemas.microsoft.com/office/drawing/2014/main" xmlns="" id="{5BC91059-9DE5-43FF-8F54-D551C014B8C9}"/>
              </a:ext>
            </a:extLst>
          </p:cNvPr>
          <p:cNvSpPr/>
          <p:nvPr/>
        </p:nvSpPr>
        <p:spPr>
          <a:xfrm>
            <a:off x="1611808" y="3821056"/>
            <a:ext cx="1536060" cy="606020"/>
          </a:xfrm>
          <a:prstGeom prst="flowChartPunchedTap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eaLnBrk="0" hangingPunct="0"/>
            <a:r>
              <a:rPr lang="en-US" sz="1500">
                <a:solidFill>
                  <a:srgbClr val="FFFFFF"/>
                </a:solidFill>
                <a:cs typeface="Arial"/>
              </a:rPr>
              <a:t>Work Order</a:t>
            </a:r>
            <a:r>
              <a:rPr lang="en-US" sz="1500">
                <a:solidFill>
                  <a:srgbClr val="FFFFFF"/>
                </a:solidFill>
                <a:cs typeface="Calibri"/>
              </a:rPr>
              <a:t> ZZZ</a:t>
            </a:r>
            <a:endParaRPr lang="en-US" sz="1500">
              <a:solidFill>
                <a:srgbClr val="FFFFFF"/>
              </a:solidFill>
              <a:cs typeface="Arial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D9384361-2DA0-4BAE-8D0C-C8648DBC1288}"/>
              </a:ext>
            </a:extLst>
          </p:cNvPr>
          <p:cNvCxnSpPr>
            <a:cxnSpLocks/>
            <a:stCxn id="4" idx="6"/>
            <a:endCxn id="5" idx="1"/>
          </p:cNvCxnSpPr>
          <p:nvPr/>
        </p:nvCxnSpPr>
        <p:spPr>
          <a:xfrm>
            <a:off x="1134580" y="4124066"/>
            <a:ext cx="477228" cy="0"/>
          </a:xfrm>
          <a:prstGeom prst="straightConnector1">
            <a:avLst/>
          </a:prstGeom>
          <a:ln w="254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29">
            <a:extLst>
              <a:ext uri="{FF2B5EF4-FFF2-40B4-BE49-F238E27FC236}">
                <a16:creationId xmlns:a16="http://schemas.microsoft.com/office/drawing/2014/main" xmlns="" id="{9539A53A-5399-4192-B086-07B0B0BA1088}"/>
              </a:ext>
            </a:extLst>
          </p:cNvPr>
          <p:cNvSpPr/>
          <p:nvPr/>
        </p:nvSpPr>
        <p:spPr>
          <a:xfrm>
            <a:off x="409576" y="1549743"/>
            <a:ext cx="1979712" cy="792088"/>
          </a:xfrm>
          <a:prstGeom prst="roundRect">
            <a:avLst/>
          </a:prstGeom>
          <a:solidFill>
            <a:srgbClr val="FFFF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eaLnBrk="0" hangingPunct="0"/>
            <a:r>
              <a:rPr lang="en-US" sz="1500">
                <a:solidFill>
                  <a:srgbClr val="000000"/>
                </a:solidFill>
                <a:cs typeface="Arial"/>
              </a:rPr>
              <a:t>Operational Risk Management System</a:t>
            </a:r>
          </a:p>
        </p:txBody>
      </p:sp>
      <p:sp>
        <p:nvSpPr>
          <p:cNvPr id="11" name="Rounded Rectangle 29">
            <a:extLst>
              <a:ext uri="{FF2B5EF4-FFF2-40B4-BE49-F238E27FC236}">
                <a16:creationId xmlns:a16="http://schemas.microsoft.com/office/drawing/2014/main" xmlns="" id="{0EF3685D-AA96-4FB9-B30A-89D7FF800AA6}"/>
              </a:ext>
            </a:extLst>
          </p:cNvPr>
          <p:cNvSpPr/>
          <p:nvPr/>
        </p:nvSpPr>
        <p:spPr>
          <a:xfrm>
            <a:off x="2852838" y="2725224"/>
            <a:ext cx="1979712" cy="792088"/>
          </a:xfrm>
          <a:prstGeom prst="roundRect">
            <a:avLst/>
          </a:prstGeom>
          <a:solidFill>
            <a:srgbClr val="FFFF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eaLnBrk="0" hangingPunct="0"/>
            <a:r>
              <a:rPr lang="en-US" sz="1500">
                <a:solidFill>
                  <a:srgbClr val="000000"/>
                </a:solidFill>
                <a:cs typeface="Arial"/>
              </a:rPr>
              <a:t>Maintenance Management System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AEB30D2A-58B5-472B-93C9-AA0D19856952}"/>
              </a:ext>
            </a:extLst>
          </p:cNvPr>
          <p:cNvCxnSpPr>
            <a:cxnSpLocks/>
            <a:stCxn id="7" idx="2"/>
            <a:endCxn id="11" idx="1"/>
          </p:cNvCxnSpPr>
          <p:nvPr/>
        </p:nvCxnSpPr>
        <p:spPr>
          <a:xfrm>
            <a:off x="1399432" y="2341831"/>
            <a:ext cx="1453406" cy="779438"/>
          </a:xfrm>
          <a:prstGeom prst="straightConnector1">
            <a:avLst/>
          </a:prstGeom>
          <a:ln w="254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67E53A76-6717-4D41-9133-FEAF510267E1}"/>
              </a:ext>
            </a:extLst>
          </p:cNvPr>
          <p:cNvCxnSpPr>
            <a:cxnSpLocks/>
            <a:stCxn id="11" idx="1"/>
            <a:endCxn id="5" idx="0"/>
          </p:cNvCxnSpPr>
          <p:nvPr/>
        </p:nvCxnSpPr>
        <p:spPr>
          <a:xfrm flipH="1">
            <a:off x="2379838" y="3121269"/>
            <a:ext cx="473000" cy="760390"/>
          </a:xfrm>
          <a:prstGeom prst="straightConnector1">
            <a:avLst/>
          </a:prstGeom>
          <a:ln w="254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ular Callout 13">
            <a:extLst>
              <a:ext uri="{FF2B5EF4-FFF2-40B4-BE49-F238E27FC236}">
                <a16:creationId xmlns:a16="http://schemas.microsoft.com/office/drawing/2014/main" xmlns="" id="{D928BB4D-A81A-46C4-B517-78F5232E21C4}"/>
              </a:ext>
            </a:extLst>
          </p:cNvPr>
          <p:cNvSpPr/>
          <p:nvPr/>
        </p:nvSpPr>
        <p:spPr>
          <a:xfrm>
            <a:off x="2735494" y="967350"/>
            <a:ext cx="3000289" cy="780414"/>
          </a:xfrm>
          <a:prstGeom prst="wedgeRoundRectCallout">
            <a:avLst>
              <a:gd name="adj1" fmla="val -67095"/>
              <a:gd name="adj2" fmla="val 48852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eaLnBrk="0" hangingPunct="0"/>
            <a:r>
              <a:rPr lang="en-US" b="0">
                <a:solidFill>
                  <a:srgbClr val="000000"/>
                </a:solidFill>
                <a:cs typeface="Arial"/>
              </a:rPr>
              <a:t>1. I have detected that Work Order ZZZ is complete. (Either by querying MMS or through notifications)</a:t>
            </a:r>
          </a:p>
        </p:txBody>
      </p:sp>
      <p:sp>
        <p:nvSpPr>
          <p:cNvPr id="22" name="Rounded Rectangle 29">
            <a:extLst>
              <a:ext uri="{FF2B5EF4-FFF2-40B4-BE49-F238E27FC236}">
                <a16:creationId xmlns:a16="http://schemas.microsoft.com/office/drawing/2014/main" xmlns="" id="{DD6B6377-2344-4777-8427-211300581278}"/>
              </a:ext>
            </a:extLst>
          </p:cNvPr>
          <p:cNvSpPr/>
          <p:nvPr/>
        </p:nvSpPr>
        <p:spPr>
          <a:xfrm>
            <a:off x="6992897" y="1540399"/>
            <a:ext cx="1979712" cy="792088"/>
          </a:xfrm>
          <a:prstGeom prst="roundRect">
            <a:avLst/>
          </a:prstGeom>
          <a:solidFill>
            <a:srgbClr val="FFFF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eaLnBrk="0" hangingPunct="0"/>
            <a:r>
              <a:rPr lang="en-US" sz="1500">
                <a:solidFill>
                  <a:srgbClr val="000000"/>
                </a:solidFill>
                <a:cs typeface="Arial"/>
              </a:rPr>
              <a:t>Control System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D8B9567E-C040-4BAB-AA50-2E4EECE75EBC}"/>
              </a:ext>
            </a:extLst>
          </p:cNvPr>
          <p:cNvCxnSpPr>
            <a:cxnSpLocks/>
            <a:stCxn id="7" idx="3"/>
            <a:endCxn id="22" idx="1"/>
          </p:cNvCxnSpPr>
          <p:nvPr/>
        </p:nvCxnSpPr>
        <p:spPr>
          <a:xfrm flipV="1">
            <a:off x="2389288" y="1936443"/>
            <a:ext cx="4603609" cy="9344"/>
          </a:xfrm>
          <a:prstGeom prst="straightConnector1">
            <a:avLst/>
          </a:prstGeom>
          <a:ln w="254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7E80EB74-6554-4E61-8768-D8F0565AE7BB}"/>
              </a:ext>
            </a:extLst>
          </p:cNvPr>
          <p:cNvSpPr txBox="1"/>
          <p:nvPr/>
        </p:nvSpPr>
        <p:spPr>
          <a:xfrm>
            <a:off x="2506412" y="1946011"/>
            <a:ext cx="44864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783" eaLnBrk="0" hangingPunct="0"/>
            <a:r>
              <a:rPr lang="en-US">
                <a:solidFill>
                  <a:srgbClr val="003300"/>
                </a:solidFill>
                <a:latin typeface="Calibri" panose="020F0502020204030204"/>
              </a:rPr>
              <a:t>2. Notify that equipment XXX is ready to come back online</a:t>
            </a:r>
          </a:p>
        </p:txBody>
      </p:sp>
      <p:sp>
        <p:nvSpPr>
          <p:cNvPr id="31" name="Flowchart: Punched Tape 30">
            <a:extLst>
              <a:ext uri="{FF2B5EF4-FFF2-40B4-BE49-F238E27FC236}">
                <a16:creationId xmlns:a16="http://schemas.microsoft.com/office/drawing/2014/main" xmlns="" id="{AFE620F1-917E-4721-98B1-85D9AF8CD8B9}"/>
              </a:ext>
            </a:extLst>
          </p:cNvPr>
          <p:cNvSpPr/>
          <p:nvPr/>
        </p:nvSpPr>
        <p:spPr>
          <a:xfrm>
            <a:off x="236864" y="2864132"/>
            <a:ext cx="1345560" cy="704775"/>
          </a:xfrm>
          <a:prstGeom prst="flowChartPunchedTap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eaLnBrk="0" hangingPunct="0"/>
            <a:r>
              <a:rPr lang="en-US" sz="1500">
                <a:solidFill>
                  <a:srgbClr val="FFFFFF"/>
                </a:solidFill>
                <a:cs typeface="Arial"/>
              </a:rPr>
              <a:t>Work Status</a:t>
            </a:r>
          </a:p>
          <a:p>
            <a:pPr algn="ctr" defTabSz="685783" eaLnBrk="0" hangingPunct="0"/>
            <a:r>
              <a:rPr lang="en-US" sz="1500">
                <a:solidFill>
                  <a:srgbClr val="FFFFFF"/>
                </a:solidFill>
                <a:cs typeface="Arial"/>
              </a:rPr>
              <a:t>“Closed”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E0DBFB2F-9F5D-4A1A-A64D-547182C2AFD3}"/>
              </a:ext>
            </a:extLst>
          </p:cNvPr>
          <p:cNvCxnSpPr>
            <a:cxnSpLocks/>
            <a:stCxn id="4" idx="0"/>
            <a:endCxn id="31" idx="2"/>
          </p:cNvCxnSpPr>
          <p:nvPr/>
        </p:nvCxnSpPr>
        <p:spPr>
          <a:xfrm flipV="1">
            <a:off x="905981" y="3498430"/>
            <a:ext cx="3664" cy="397037"/>
          </a:xfrm>
          <a:prstGeom prst="straightConnector1">
            <a:avLst/>
          </a:prstGeom>
          <a:ln w="254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B447DA2D-A838-408E-BED2-7E3523EFEC67}"/>
              </a:ext>
            </a:extLst>
          </p:cNvPr>
          <p:cNvCxnSpPr>
            <a:cxnSpLocks/>
            <a:stCxn id="31" idx="0"/>
            <a:endCxn id="7" idx="2"/>
          </p:cNvCxnSpPr>
          <p:nvPr/>
        </p:nvCxnSpPr>
        <p:spPr>
          <a:xfrm flipV="1">
            <a:off x="909645" y="2341829"/>
            <a:ext cx="489788" cy="592779"/>
          </a:xfrm>
          <a:prstGeom prst="straightConnector1">
            <a:avLst/>
          </a:prstGeom>
          <a:ln w="254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41348E53-F18D-4755-B0C0-8FC6C8E9409E}"/>
              </a:ext>
            </a:extLst>
          </p:cNvPr>
          <p:cNvGrpSpPr/>
          <p:nvPr/>
        </p:nvGrpSpPr>
        <p:grpSpPr>
          <a:xfrm>
            <a:off x="358513" y="2478805"/>
            <a:ext cx="2124524" cy="312008"/>
            <a:chOff x="478015" y="3305064"/>
            <a:chExt cx="2832699" cy="416009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544AFC4-88E4-4303-B4EF-ECC1AB63AE73}"/>
                </a:ext>
              </a:extLst>
            </p:cNvPr>
            <p:cNvSpPr txBox="1"/>
            <p:nvPr/>
          </p:nvSpPr>
          <p:spPr>
            <a:xfrm>
              <a:off x="478015" y="3305064"/>
              <a:ext cx="2832699" cy="410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783" eaLnBrk="0" hangingPunct="0"/>
              <a:r>
                <a:rPr lang="en-US">
                  <a:ln w="38100">
                    <a:solidFill>
                      <a:srgbClr val="FFFFFF"/>
                    </a:solidFill>
                  </a:ln>
                  <a:solidFill>
                    <a:srgbClr val="003300"/>
                  </a:solidFill>
                  <a:latin typeface="Calibri" panose="020F0502020204030204"/>
                </a:rPr>
                <a:t>0. Notification or query.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CFC533A7-21B4-42E8-B198-08A5B91C57E6}"/>
                </a:ext>
              </a:extLst>
            </p:cNvPr>
            <p:cNvSpPr txBox="1"/>
            <p:nvPr/>
          </p:nvSpPr>
          <p:spPr>
            <a:xfrm>
              <a:off x="478016" y="3310705"/>
              <a:ext cx="2610032" cy="4103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783" eaLnBrk="0" hangingPunct="0"/>
              <a:r>
                <a:rPr lang="en-US">
                  <a:solidFill>
                    <a:srgbClr val="003300"/>
                  </a:solidFill>
                  <a:latin typeface="Calibri" panose="020F0502020204030204"/>
                </a:rPr>
                <a:t>0. Notification or query.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9151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804B3F-5FF4-4BB0-9D30-B8A5077ED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/>
              <a:t>Critical Infrastructure Interdependencies-1a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3155D81-6B16-4D73-A16D-E5B8BC670524}"/>
              </a:ext>
            </a:extLst>
          </p:cNvPr>
          <p:cNvSpPr txBox="1"/>
          <p:nvPr/>
        </p:nvSpPr>
        <p:spPr>
          <a:xfrm>
            <a:off x="5925273" y="967250"/>
            <a:ext cx="3352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latin typeface="+mn-lt"/>
              </a:rPr>
              <a:t>IEEE Journal- Dec 2001</a:t>
            </a:r>
          </a:p>
          <a:p>
            <a:pPr algn="ctr"/>
            <a:r>
              <a:rPr lang="en-US" sz="1800">
                <a:solidFill>
                  <a:schemeClr val="tx1"/>
                </a:solidFill>
                <a:latin typeface="+mn-lt"/>
              </a:rPr>
              <a:t>Identifying, Understanding, and Analyzing</a:t>
            </a:r>
          </a:p>
          <a:p>
            <a:pPr algn="ctr"/>
            <a:r>
              <a:rPr lang="en-US" sz="2000">
                <a:solidFill>
                  <a:schemeClr val="tx1"/>
                </a:solidFill>
                <a:latin typeface="+mn-lt"/>
              </a:rPr>
              <a:t>Critical Infrastructure Interdependencies</a:t>
            </a:r>
          </a:p>
          <a:p>
            <a:pPr algn="ctr"/>
            <a:r>
              <a:rPr lang="en-US" sz="1600">
                <a:solidFill>
                  <a:schemeClr val="tx1"/>
                </a:solidFill>
                <a:latin typeface="+mn-lt"/>
              </a:rPr>
              <a:t>Steven M. Rinaldi</a:t>
            </a:r>
          </a:p>
          <a:p>
            <a:pPr algn="ctr"/>
            <a:r>
              <a:rPr lang="en-US" sz="1600">
                <a:solidFill>
                  <a:schemeClr val="tx1"/>
                </a:solidFill>
                <a:latin typeface="+mn-lt"/>
              </a:rPr>
              <a:t>James P. </a:t>
            </a:r>
            <a:r>
              <a:rPr lang="en-US" sz="1600" err="1">
                <a:solidFill>
                  <a:schemeClr val="tx1"/>
                </a:solidFill>
                <a:latin typeface="+mn-lt"/>
              </a:rPr>
              <a:t>Peerenboom</a:t>
            </a:r>
            <a:endParaRPr lang="en-US" sz="160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en-US" sz="1600">
                <a:solidFill>
                  <a:schemeClr val="tx1"/>
                </a:solidFill>
                <a:latin typeface="+mn-lt"/>
              </a:rPr>
              <a:t>Terrence K. Kelly</a:t>
            </a:r>
            <a:endParaRPr lang="en-US" sz="24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5748CFF-9CC4-4821-9EE6-18C2E13F7F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31" y="873808"/>
            <a:ext cx="59322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783347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B0A32D31-679D-40DD-8BC8-D34B7DC9454F}"/>
              </a:ext>
            </a:extLst>
          </p:cNvPr>
          <p:cNvSpPr/>
          <p:nvPr/>
        </p:nvSpPr>
        <p:spPr>
          <a:xfrm>
            <a:off x="8097207" y="2294398"/>
            <a:ext cx="975946" cy="40190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>
                <a:solidFill>
                  <a:prstClr val="white"/>
                </a:solidFill>
              </a:rPr>
              <a:t>Measurement</a:t>
            </a:r>
            <a:endParaRPr lang="en-AU" sz="800" b="0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Recorded at: </a:t>
            </a:r>
            <a:br>
              <a:rPr lang="en-AU" sz="800" b="0">
                <a:solidFill>
                  <a:prstClr val="white"/>
                </a:solidFill>
              </a:rPr>
            </a:br>
            <a:r>
              <a:rPr lang="en-AU" sz="800" b="0">
                <a:solidFill>
                  <a:prstClr val="white"/>
                </a:solidFill>
              </a:rPr>
              <a:t>2018-06-01:01:00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37281B1D-3535-4094-985A-0466FDEB44ED}"/>
              </a:ext>
            </a:extLst>
          </p:cNvPr>
          <p:cNvSpPr/>
          <p:nvPr/>
        </p:nvSpPr>
        <p:spPr>
          <a:xfrm>
            <a:off x="8054190" y="2347721"/>
            <a:ext cx="975946" cy="40190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>
                <a:solidFill>
                  <a:prstClr val="white"/>
                </a:solidFill>
              </a:rPr>
              <a:t>Measurement</a:t>
            </a:r>
            <a:endParaRPr lang="en-AU" sz="800" b="0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Recorded at: </a:t>
            </a:r>
            <a:br>
              <a:rPr lang="en-AU" sz="800" b="0">
                <a:solidFill>
                  <a:prstClr val="white"/>
                </a:solidFill>
              </a:rPr>
            </a:br>
            <a:r>
              <a:rPr lang="en-AU" sz="800" b="0">
                <a:solidFill>
                  <a:prstClr val="white"/>
                </a:solidFill>
              </a:rPr>
              <a:t>2018-06-01:01:00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45F3CB00-079B-4277-AC3C-7FCE5BF86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CCOM Contextualisation—Maintained by SDAIR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1EFC10F-193B-430A-AB19-BD2FDF349AC7}"/>
              </a:ext>
            </a:extLst>
          </p:cNvPr>
          <p:cNvSpPr/>
          <p:nvPr/>
        </p:nvSpPr>
        <p:spPr>
          <a:xfrm>
            <a:off x="623739" y="942975"/>
            <a:ext cx="975946" cy="40190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>
                <a:solidFill>
                  <a:prstClr val="white"/>
                </a:solidFill>
              </a:rPr>
              <a:t>Asset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Debutanizer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Serial # DZR-3246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DADDD7F-2FF7-42BC-9D2D-D5467B575782}"/>
              </a:ext>
            </a:extLst>
          </p:cNvPr>
          <p:cNvSpPr/>
          <p:nvPr/>
        </p:nvSpPr>
        <p:spPr>
          <a:xfrm>
            <a:off x="623739" y="1782122"/>
            <a:ext cx="975946" cy="401907"/>
          </a:xfrm>
          <a:prstGeom prst="rect">
            <a:avLst/>
          </a:prstGeom>
          <a:solidFill>
            <a:srgbClr val="B07BD7"/>
          </a:solidFill>
          <a:ln>
            <a:solidFill>
              <a:srgbClr val="7030A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 i="1">
                <a:solidFill>
                  <a:prstClr val="white"/>
                </a:solidFill>
              </a:rPr>
              <a:t>Model</a:t>
            </a:r>
            <a:endParaRPr lang="en-AU" sz="825" b="0" i="1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Debutanizer </a:t>
            </a:r>
            <a:br>
              <a:rPr lang="en-AU" sz="900" b="0">
                <a:solidFill>
                  <a:prstClr val="white"/>
                </a:solidFill>
              </a:rPr>
            </a:br>
            <a:r>
              <a:rPr lang="en-AU" sz="900" b="0">
                <a:solidFill>
                  <a:prstClr val="white"/>
                </a:solidFill>
              </a:rPr>
              <a:t>DZR 5000</a:t>
            </a:r>
          </a:p>
        </p:txBody>
      </p:sp>
      <p:cxnSp>
        <p:nvCxnSpPr>
          <p:cNvPr id="8" name="Straight Arrow Connector 86">
            <a:extLst>
              <a:ext uri="{FF2B5EF4-FFF2-40B4-BE49-F238E27FC236}">
                <a16:creationId xmlns:a16="http://schemas.microsoft.com/office/drawing/2014/main" xmlns="" id="{D1A3CE67-95F8-416E-A205-6D781D7411DA}"/>
              </a:ext>
            </a:extLst>
          </p:cNvPr>
          <p:cNvCxnSpPr>
            <a:cxnSpLocks/>
            <a:stCxn id="4" idx="2"/>
            <a:endCxn id="7" idx="0"/>
          </p:cNvCxnSpPr>
          <p:nvPr/>
        </p:nvCxnSpPr>
        <p:spPr>
          <a:xfrm flipH="1">
            <a:off x="1111712" y="1344883"/>
            <a:ext cx="1" cy="437240"/>
          </a:xfrm>
          <a:prstGeom prst="straightConnector1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734AFB3-EC5B-450D-8C89-54A1BE2173F1}"/>
              </a:ext>
            </a:extLst>
          </p:cNvPr>
          <p:cNvSpPr/>
          <p:nvPr/>
        </p:nvSpPr>
        <p:spPr>
          <a:xfrm>
            <a:off x="694590" y="4235569"/>
            <a:ext cx="975946" cy="31652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AU" sz="900" b="0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50AE6F5-C37F-4DA4-8035-6793E4023E2F}"/>
              </a:ext>
            </a:extLst>
          </p:cNvPr>
          <p:cNvSpPr/>
          <p:nvPr/>
        </p:nvSpPr>
        <p:spPr>
          <a:xfrm>
            <a:off x="661620" y="4275884"/>
            <a:ext cx="975946" cy="31652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AU" sz="900" b="0">
              <a:solidFill>
                <a:prstClr val="white"/>
              </a:solidFill>
            </a:endParaRPr>
          </a:p>
        </p:txBody>
      </p:sp>
      <p:cxnSp>
        <p:nvCxnSpPr>
          <p:cNvPr id="126" name="Straight Arrow Connector 162">
            <a:extLst>
              <a:ext uri="{FF2B5EF4-FFF2-40B4-BE49-F238E27FC236}">
                <a16:creationId xmlns:a16="http://schemas.microsoft.com/office/drawing/2014/main" xmlns="" id="{07462265-1211-4430-97DE-80567442B9E0}"/>
              </a:ext>
            </a:extLst>
          </p:cNvPr>
          <p:cNvCxnSpPr>
            <a:cxnSpLocks/>
            <a:stCxn id="68" idx="2"/>
            <a:endCxn id="11" idx="0"/>
          </p:cNvCxnSpPr>
          <p:nvPr/>
        </p:nvCxnSpPr>
        <p:spPr>
          <a:xfrm>
            <a:off x="1109204" y="4137995"/>
            <a:ext cx="7419" cy="178205"/>
          </a:xfrm>
          <a:prstGeom prst="straightConnector1">
            <a:avLst/>
          </a:prstGeom>
          <a:ln w="762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771941E-9B34-4097-837E-C55F8A8F3D82}"/>
              </a:ext>
            </a:extLst>
          </p:cNvPr>
          <p:cNvSpPr/>
          <p:nvPr/>
        </p:nvSpPr>
        <p:spPr>
          <a:xfrm>
            <a:off x="628650" y="4316200"/>
            <a:ext cx="975946" cy="31652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750" b="0" i="1">
                <a:solidFill>
                  <a:prstClr val="white"/>
                </a:solidFill>
              </a:rPr>
              <a:t>Breakdown Structure</a:t>
            </a:r>
            <a:endParaRPr lang="en-AU" sz="900" b="0" i="1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Primary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950D699-5D40-4F0A-AE3C-4FFBD96749C3}"/>
              </a:ext>
            </a:extLst>
          </p:cNvPr>
          <p:cNvSpPr/>
          <p:nvPr/>
        </p:nvSpPr>
        <p:spPr>
          <a:xfrm>
            <a:off x="2006797" y="3554093"/>
            <a:ext cx="1005788" cy="40190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 i="1">
                <a:solidFill>
                  <a:prstClr val="white"/>
                </a:solidFill>
              </a:rPr>
              <a:t>Segment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Debutanizer Tower T100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CE37E70-E4CD-4356-B3EE-7E54DC94165D}"/>
              </a:ext>
            </a:extLst>
          </p:cNvPr>
          <p:cNvSpPr/>
          <p:nvPr/>
        </p:nvSpPr>
        <p:spPr>
          <a:xfrm>
            <a:off x="3160051" y="3554093"/>
            <a:ext cx="1005788" cy="40190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 i="1">
                <a:solidFill>
                  <a:prstClr val="white"/>
                </a:solidFill>
              </a:rPr>
              <a:t>Segment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Debutanizer Feed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392902D-9E6F-4530-858A-8E246031A11A}"/>
              </a:ext>
            </a:extLst>
          </p:cNvPr>
          <p:cNvSpPr/>
          <p:nvPr/>
        </p:nvSpPr>
        <p:spPr>
          <a:xfrm>
            <a:off x="4313304" y="3554093"/>
            <a:ext cx="1005788" cy="40190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 i="1">
                <a:solidFill>
                  <a:prstClr val="white"/>
                </a:solidFill>
              </a:rPr>
              <a:t>Segment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Condenser C200</a:t>
            </a:r>
          </a:p>
        </p:txBody>
      </p:sp>
      <p:cxnSp>
        <p:nvCxnSpPr>
          <p:cNvPr id="16" name="Straight Arrow Connector 24">
            <a:extLst>
              <a:ext uri="{FF2B5EF4-FFF2-40B4-BE49-F238E27FC236}">
                <a16:creationId xmlns:a16="http://schemas.microsoft.com/office/drawing/2014/main" xmlns="" id="{D26D6D99-8D9F-49C7-9F92-F4A2B44E527B}"/>
              </a:ext>
            </a:extLst>
          </p:cNvPr>
          <p:cNvCxnSpPr>
            <a:cxnSpLocks/>
            <a:stCxn id="11" idx="3"/>
            <a:endCxn id="13" idx="2"/>
          </p:cNvCxnSpPr>
          <p:nvPr/>
        </p:nvCxnSpPr>
        <p:spPr>
          <a:xfrm flipV="1">
            <a:off x="1604596" y="3956000"/>
            <a:ext cx="905095" cy="518462"/>
          </a:xfrm>
          <a:prstGeom prst="bentConnector2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24">
            <a:extLst>
              <a:ext uri="{FF2B5EF4-FFF2-40B4-BE49-F238E27FC236}">
                <a16:creationId xmlns:a16="http://schemas.microsoft.com/office/drawing/2014/main" xmlns="" id="{2B1859FA-DFD1-422D-BB9B-658F94716D08}"/>
              </a:ext>
            </a:extLst>
          </p:cNvPr>
          <p:cNvCxnSpPr>
            <a:cxnSpLocks/>
            <a:stCxn id="11" idx="3"/>
            <a:endCxn id="14" idx="2"/>
          </p:cNvCxnSpPr>
          <p:nvPr/>
        </p:nvCxnSpPr>
        <p:spPr>
          <a:xfrm flipV="1">
            <a:off x="1604596" y="3956000"/>
            <a:ext cx="2058349" cy="518462"/>
          </a:xfrm>
          <a:prstGeom prst="bentConnector2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24">
            <a:extLst>
              <a:ext uri="{FF2B5EF4-FFF2-40B4-BE49-F238E27FC236}">
                <a16:creationId xmlns:a16="http://schemas.microsoft.com/office/drawing/2014/main" xmlns="" id="{5BBD136F-4715-4F51-9108-71BF008452C5}"/>
              </a:ext>
            </a:extLst>
          </p:cNvPr>
          <p:cNvCxnSpPr>
            <a:cxnSpLocks/>
            <a:stCxn id="11" idx="3"/>
            <a:endCxn id="15" idx="2"/>
          </p:cNvCxnSpPr>
          <p:nvPr/>
        </p:nvCxnSpPr>
        <p:spPr>
          <a:xfrm flipV="1">
            <a:off x="1604596" y="3956000"/>
            <a:ext cx="3211602" cy="518462"/>
          </a:xfrm>
          <a:prstGeom prst="bentConnector2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FD4BC46-DF14-4C03-B21F-FC40E075AFB6}"/>
              </a:ext>
            </a:extLst>
          </p:cNvPr>
          <p:cNvSpPr/>
          <p:nvPr/>
        </p:nvSpPr>
        <p:spPr>
          <a:xfrm>
            <a:off x="5466556" y="3554093"/>
            <a:ext cx="1005788" cy="40190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 i="1">
                <a:solidFill>
                  <a:prstClr val="white"/>
                </a:solidFill>
              </a:rPr>
              <a:t>Segment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Temperature Sensor TS-1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0BDB4CA9-1DD2-4AE1-A04A-377F2FBB26FA}"/>
              </a:ext>
            </a:extLst>
          </p:cNvPr>
          <p:cNvCxnSpPr>
            <a:cxnSpLocks/>
            <a:stCxn id="15" idx="3"/>
            <a:endCxn id="19" idx="1"/>
          </p:cNvCxnSpPr>
          <p:nvPr/>
        </p:nvCxnSpPr>
        <p:spPr>
          <a:xfrm>
            <a:off x="5319092" y="3755047"/>
            <a:ext cx="147464" cy="0"/>
          </a:xfrm>
          <a:prstGeom prst="straightConnector1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86">
            <a:extLst>
              <a:ext uri="{FF2B5EF4-FFF2-40B4-BE49-F238E27FC236}">
                <a16:creationId xmlns:a16="http://schemas.microsoft.com/office/drawing/2014/main" xmlns="" id="{F0BB48D5-C279-4C1B-A030-BDA9583D4E95}"/>
              </a:ext>
            </a:extLst>
          </p:cNvPr>
          <p:cNvCxnSpPr>
            <a:cxnSpLocks/>
            <a:stCxn id="7" idx="2"/>
            <a:endCxn id="11" idx="0"/>
          </p:cNvCxnSpPr>
          <p:nvPr/>
        </p:nvCxnSpPr>
        <p:spPr>
          <a:xfrm>
            <a:off x="1111712" y="2184029"/>
            <a:ext cx="4912" cy="2132171"/>
          </a:xfrm>
          <a:prstGeom prst="straightConnector1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24">
            <a:extLst>
              <a:ext uri="{FF2B5EF4-FFF2-40B4-BE49-F238E27FC236}">
                <a16:creationId xmlns:a16="http://schemas.microsoft.com/office/drawing/2014/main" xmlns="" id="{50A64CED-F17A-400B-B834-C6DDEF290EF6}"/>
              </a:ext>
            </a:extLst>
          </p:cNvPr>
          <p:cNvCxnSpPr>
            <a:cxnSpLocks/>
            <a:stCxn id="4" idx="3"/>
            <a:endCxn id="73" idx="0"/>
          </p:cNvCxnSpPr>
          <p:nvPr/>
        </p:nvCxnSpPr>
        <p:spPr>
          <a:xfrm>
            <a:off x="1599685" y="1143929"/>
            <a:ext cx="910006" cy="244525"/>
          </a:xfrm>
          <a:prstGeom prst="bentConnector2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D587453E-F755-4CC4-A9FD-966B41306A49}"/>
              </a:ext>
            </a:extLst>
          </p:cNvPr>
          <p:cNvSpPr/>
          <p:nvPr/>
        </p:nvSpPr>
        <p:spPr>
          <a:xfrm>
            <a:off x="2006797" y="1388454"/>
            <a:ext cx="1005788" cy="40190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 i="1">
                <a:solidFill>
                  <a:prstClr val="white"/>
                </a:solidFill>
              </a:rPr>
              <a:t>Asset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Tower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Serial # T-456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81E04A8D-B30B-40E2-869F-84CF2F1F0F49}"/>
              </a:ext>
            </a:extLst>
          </p:cNvPr>
          <p:cNvSpPr/>
          <p:nvPr/>
        </p:nvSpPr>
        <p:spPr>
          <a:xfrm>
            <a:off x="3160051" y="1388454"/>
            <a:ext cx="1005788" cy="40190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 i="1">
                <a:solidFill>
                  <a:prstClr val="white"/>
                </a:solidFill>
              </a:rPr>
              <a:t>Asset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Pipe Section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340FD5D9-6E2A-4903-83BE-695175E97588}"/>
              </a:ext>
            </a:extLst>
          </p:cNvPr>
          <p:cNvSpPr/>
          <p:nvPr/>
        </p:nvSpPr>
        <p:spPr>
          <a:xfrm>
            <a:off x="4313304" y="1388454"/>
            <a:ext cx="1005788" cy="40190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 i="1">
                <a:solidFill>
                  <a:prstClr val="white"/>
                </a:solidFill>
              </a:rPr>
              <a:t>Asset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Condenser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Serial # CF332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E7E41854-69AA-4E8F-BEAB-E3773F6DB513}"/>
              </a:ext>
            </a:extLst>
          </p:cNvPr>
          <p:cNvSpPr/>
          <p:nvPr/>
        </p:nvSpPr>
        <p:spPr>
          <a:xfrm>
            <a:off x="5466556" y="1388454"/>
            <a:ext cx="1005788" cy="40190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 i="1">
                <a:solidFill>
                  <a:prstClr val="white"/>
                </a:solidFill>
              </a:rPr>
              <a:t>Asset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Temp. Sensor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Serial # TS-999</a:t>
            </a:r>
          </a:p>
        </p:txBody>
      </p:sp>
      <p:cxnSp>
        <p:nvCxnSpPr>
          <p:cNvPr id="78" name="Straight Arrow Connector 24">
            <a:extLst>
              <a:ext uri="{FF2B5EF4-FFF2-40B4-BE49-F238E27FC236}">
                <a16:creationId xmlns:a16="http://schemas.microsoft.com/office/drawing/2014/main" xmlns="" id="{C47BD7CE-9904-4DCA-8DFC-525D70FFE435}"/>
              </a:ext>
            </a:extLst>
          </p:cNvPr>
          <p:cNvCxnSpPr>
            <a:cxnSpLocks/>
            <a:stCxn id="4" idx="3"/>
            <a:endCxn id="74" idx="0"/>
          </p:cNvCxnSpPr>
          <p:nvPr/>
        </p:nvCxnSpPr>
        <p:spPr>
          <a:xfrm>
            <a:off x="1599685" y="1143929"/>
            <a:ext cx="2063260" cy="244525"/>
          </a:xfrm>
          <a:prstGeom prst="bentConnector2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0" name="Straight Arrow Connector 24">
            <a:extLst>
              <a:ext uri="{FF2B5EF4-FFF2-40B4-BE49-F238E27FC236}">
                <a16:creationId xmlns:a16="http://schemas.microsoft.com/office/drawing/2014/main" xmlns="" id="{A11A0C44-E0BA-471C-8D57-8A56912892B3}"/>
              </a:ext>
            </a:extLst>
          </p:cNvPr>
          <p:cNvCxnSpPr>
            <a:cxnSpLocks/>
            <a:stCxn id="4" idx="3"/>
            <a:endCxn id="75" idx="0"/>
          </p:cNvCxnSpPr>
          <p:nvPr/>
        </p:nvCxnSpPr>
        <p:spPr>
          <a:xfrm>
            <a:off x="1599685" y="1143929"/>
            <a:ext cx="3216513" cy="244525"/>
          </a:xfrm>
          <a:prstGeom prst="bentConnector2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2" name="Straight Arrow Connector 24">
            <a:extLst>
              <a:ext uri="{FF2B5EF4-FFF2-40B4-BE49-F238E27FC236}">
                <a16:creationId xmlns:a16="http://schemas.microsoft.com/office/drawing/2014/main" xmlns="" id="{A4893621-F245-498A-8D1A-F0CE27BECA58}"/>
              </a:ext>
            </a:extLst>
          </p:cNvPr>
          <p:cNvCxnSpPr>
            <a:cxnSpLocks/>
            <a:stCxn id="4" idx="3"/>
            <a:endCxn id="76" idx="0"/>
          </p:cNvCxnSpPr>
          <p:nvPr/>
        </p:nvCxnSpPr>
        <p:spPr>
          <a:xfrm>
            <a:off x="1599685" y="1143929"/>
            <a:ext cx="4369765" cy="244525"/>
          </a:xfrm>
          <a:prstGeom prst="bentConnector2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5" name="Rectangle 94">
            <a:extLst>
              <a:ext uri="{FF2B5EF4-FFF2-40B4-BE49-F238E27FC236}">
                <a16:creationId xmlns:a16="http://schemas.microsoft.com/office/drawing/2014/main" xmlns="" id="{ABB4C93B-BA2A-44AB-9641-41E4A1A601F4}"/>
              </a:ext>
            </a:extLst>
          </p:cNvPr>
          <p:cNvSpPr/>
          <p:nvPr/>
        </p:nvSpPr>
        <p:spPr>
          <a:xfrm>
            <a:off x="2006797" y="2471273"/>
            <a:ext cx="1005788" cy="40190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 err="1">
                <a:solidFill>
                  <a:prstClr val="white"/>
                </a:solidFill>
              </a:rPr>
              <a:t>AssetSegmentEvent</a:t>
            </a:r>
            <a:endParaRPr lang="en-AU" sz="800" b="0" i="1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Install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1 Jan 2018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xmlns="" id="{D9A777D5-6354-4440-B042-AD66701760A8}"/>
              </a:ext>
            </a:extLst>
          </p:cNvPr>
          <p:cNvSpPr/>
          <p:nvPr/>
        </p:nvSpPr>
        <p:spPr>
          <a:xfrm>
            <a:off x="3160051" y="2471273"/>
            <a:ext cx="1005788" cy="40190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 err="1">
                <a:solidFill>
                  <a:prstClr val="white"/>
                </a:solidFill>
              </a:rPr>
              <a:t>AssetSegmentEvent</a:t>
            </a:r>
            <a:endParaRPr lang="en-AU" sz="800" b="0" i="1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Install </a:t>
            </a:r>
            <a:br>
              <a:rPr lang="en-AU" sz="800" b="0">
                <a:solidFill>
                  <a:prstClr val="white"/>
                </a:solidFill>
              </a:rPr>
            </a:br>
            <a:r>
              <a:rPr lang="en-AU" sz="800" b="0">
                <a:solidFill>
                  <a:prstClr val="white"/>
                </a:solidFill>
              </a:rPr>
              <a:t>1 Jan 2018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xmlns="" id="{C41F6D74-7457-435F-90A2-23A75768102F}"/>
              </a:ext>
            </a:extLst>
          </p:cNvPr>
          <p:cNvSpPr/>
          <p:nvPr/>
        </p:nvSpPr>
        <p:spPr>
          <a:xfrm>
            <a:off x="4313304" y="2471273"/>
            <a:ext cx="1005788" cy="40190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 err="1">
                <a:solidFill>
                  <a:prstClr val="white"/>
                </a:solidFill>
              </a:rPr>
              <a:t>AssetSegmentEvent</a:t>
            </a:r>
            <a:endParaRPr lang="en-AU" sz="800" b="0" i="1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Install </a:t>
            </a:r>
            <a:br>
              <a:rPr lang="en-AU" sz="800" b="0">
                <a:solidFill>
                  <a:prstClr val="white"/>
                </a:solidFill>
              </a:rPr>
            </a:br>
            <a:r>
              <a:rPr lang="en-AU" sz="800" b="0">
                <a:solidFill>
                  <a:prstClr val="white"/>
                </a:solidFill>
              </a:rPr>
              <a:t>1 Jan 2018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xmlns="" id="{DA86C0E8-BBAE-4935-91E4-673F336CCEE2}"/>
              </a:ext>
            </a:extLst>
          </p:cNvPr>
          <p:cNvSpPr/>
          <p:nvPr/>
        </p:nvSpPr>
        <p:spPr>
          <a:xfrm>
            <a:off x="5466556" y="2471273"/>
            <a:ext cx="1005788" cy="40190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 err="1">
                <a:solidFill>
                  <a:prstClr val="white"/>
                </a:solidFill>
              </a:rPr>
              <a:t>AssetSegmentEvent</a:t>
            </a:r>
            <a:endParaRPr lang="en-AU" sz="800" b="0" i="1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Install </a:t>
            </a:r>
            <a:br>
              <a:rPr lang="en-AU" sz="800" b="0">
                <a:solidFill>
                  <a:prstClr val="white"/>
                </a:solidFill>
              </a:rPr>
            </a:br>
            <a:r>
              <a:rPr lang="en-AU" sz="800" b="0">
                <a:solidFill>
                  <a:prstClr val="white"/>
                </a:solidFill>
              </a:rPr>
              <a:t>1 Jan 2018</a:t>
            </a:r>
          </a:p>
        </p:txBody>
      </p:sp>
      <p:cxnSp>
        <p:nvCxnSpPr>
          <p:cNvPr id="99" name="Straight Arrow Connector 86">
            <a:extLst>
              <a:ext uri="{FF2B5EF4-FFF2-40B4-BE49-F238E27FC236}">
                <a16:creationId xmlns:a16="http://schemas.microsoft.com/office/drawing/2014/main" xmlns="" id="{52613D52-C792-4921-BDB4-DED70DCFEDB3}"/>
              </a:ext>
            </a:extLst>
          </p:cNvPr>
          <p:cNvCxnSpPr>
            <a:cxnSpLocks/>
            <a:stCxn id="95" idx="0"/>
            <a:endCxn id="73" idx="2"/>
          </p:cNvCxnSpPr>
          <p:nvPr/>
        </p:nvCxnSpPr>
        <p:spPr>
          <a:xfrm flipV="1">
            <a:off x="2509691" y="1790361"/>
            <a:ext cx="0" cy="680912"/>
          </a:xfrm>
          <a:prstGeom prst="straightConnector1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2" name="Straight Arrow Connector 86">
            <a:extLst>
              <a:ext uri="{FF2B5EF4-FFF2-40B4-BE49-F238E27FC236}">
                <a16:creationId xmlns:a16="http://schemas.microsoft.com/office/drawing/2014/main" xmlns="" id="{1E81321E-CF95-4FA7-9CE8-68E158E721A6}"/>
              </a:ext>
            </a:extLst>
          </p:cNvPr>
          <p:cNvCxnSpPr>
            <a:cxnSpLocks/>
            <a:stCxn id="96" idx="0"/>
            <a:endCxn id="74" idx="2"/>
          </p:cNvCxnSpPr>
          <p:nvPr/>
        </p:nvCxnSpPr>
        <p:spPr>
          <a:xfrm flipV="1">
            <a:off x="3662945" y="1790361"/>
            <a:ext cx="0" cy="680912"/>
          </a:xfrm>
          <a:prstGeom prst="straightConnector1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5" name="Straight Arrow Connector 86">
            <a:extLst>
              <a:ext uri="{FF2B5EF4-FFF2-40B4-BE49-F238E27FC236}">
                <a16:creationId xmlns:a16="http://schemas.microsoft.com/office/drawing/2014/main" xmlns="" id="{A6679F37-3889-4FAC-8455-73BCFE5E9B19}"/>
              </a:ext>
            </a:extLst>
          </p:cNvPr>
          <p:cNvCxnSpPr>
            <a:cxnSpLocks/>
            <a:stCxn id="97" idx="0"/>
            <a:endCxn id="75" idx="2"/>
          </p:cNvCxnSpPr>
          <p:nvPr/>
        </p:nvCxnSpPr>
        <p:spPr>
          <a:xfrm flipV="1">
            <a:off x="4816198" y="1790361"/>
            <a:ext cx="0" cy="680912"/>
          </a:xfrm>
          <a:prstGeom prst="straightConnector1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6" name="Straight Arrow Connector 86">
            <a:extLst>
              <a:ext uri="{FF2B5EF4-FFF2-40B4-BE49-F238E27FC236}">
                <a16:creationId xmlns:a16="http://schemas.microsoft.com/office/drawing/2014/main" xmlns="" id="{CA86094B-1518-4771-BFE1-30260645B8CA}"/>
              </a:ext>
            </a:extLst>
          </p:cNvPr>
          <p:cNvCxnSpPr>
            <a:cxnSpLocks/>
            <a:stCxn id="98" idx="0"/>
            <a:endCxn id="76" idx="2"/>
          </p:cNvCxnSpPr>
          <p:nvPr/>
        </p:nvCxnSpPr>
        <p:spPr>
          <a:xfrm flipV="1">
            <a:off x="5969450" y="1790361"/>
            <a:ext cx="0" cy="680912"/>
          </a:xfrm>
          <a:prstGeom prst="straightConnector1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7" name="Straight Arrow Connector 86">
            <a:extLst>
              <a:ext uri="{FF2B5EF4-FFF2-40B4-BE49-F238E27FC236}">
                <a16:creationId xmlns:a16="http://schemas.microsoft.com/office/drawing/2014/main" xmlns="" id="{571A4AF1-EFFB-4E7E-BE1B-CAAA81B9B0A2}"/>
              </a:ext>
            </a:extLst>
          </p:cNvPr>
          <p:cNvCxnSpPr>
            <a:cxnSpLocks/>
            <a:stCxn id="95" idx="2"/>
            <a:endCxn id="13" idx="0"/>
          </p:cNvCxnSpPr>
          <p:nvPr/>
        </p:nvCxnSpPr>
        <p:spPr>
          <a:xfrm>
            <a:off x="2509691" y="2873180"/>
            <a:ext cx="0" cy="680913"/>
          </a:xfrm>
          <a:prstGeom prst="straightConnector1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0" name="Straight Arrow Connector 86">
            <a:extLst>
              <a:ext uri="{FF2B5EF4-FFF2-40B4-BE49-F238E27FC236}">
                <a16:creationId xmlns:a16="http://schemas.microsoft.com/office/drawing/2014/main" xmlns="" id="{78DD0F1E-456A-4BEF-A870-46F8ABBC8A9C}"/>
              </a:ext>
            </a:extLst>
          </p:cNvPr>
          <p:cNvCxnSpPr>
            <a:cxnSpLocks/>
            <a:stCxn id="96" idx="2"/>
            <a:endCxn id="14" idx="0"/>
          </p:cNvCxnSpPr>
          <p:nvPr/>
        </p:nvCxnSpPr>
        <p:spPr>
          <a:xfrm>
            <a:off x="3662945" y="2873180"/>
            <a:ext cx="0" cy="680913"/>
          </a:xfrm>
          <a:prstGeom prst="straightConnector1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3" name="Straight Arrow Connector 86">
            <a:extLst>
              <a:ext uri="{FF2B5EF4-FFF2-40B4-BE49-F238E27FC236}">
                <a16:creationId xmlns:a16="http://schemas.microsoft.com/office/drawing/2014/main" xmlns="" id="{2B7E9F9C-2590-4A17-9903-FC0E910BDF91}"/>
              </a:ext>
            </a:extLst>
          </p:cNvPr>
          <p:cNvCxnSpPr>
            <a:cxnSpLocks/>
            <a:stCxn id="97" idx="2"/>
            <a:endCxn id="15" idx="0"/>
          </p:cNvCxnSpPr>
          <p:nvPr/>
        </p:nvCxnSpPr>
        <p:spPr>
          <a:xfrm>
            <a:off x="4816198" y="2873180"/>
            <a:ext cx="0" cy="680913"/>
          </a:xfrm>
          <a:prstGeom prst="straightConnector1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4" name="Straight Arrow Connector 86">
            <a:extLst>
              <a:ext uri="{FF2B5EF4-FFF2-40B4-BE49-F238E27FC236}">
                <a16:creationId xmlns:a16="http://schemas.microsoft.com/office/drawing/2014/main" xmlns="" id="{2E637432-1CD1-4576-A97C-D1036D7E9BB4}"/>
              </a:ext>
            </a:extLst>
          </p:cNvPr>
          <p:cNvCxnSpPr>
            <a:cxnSpLocks/>
            <a:stCxn id="98" idx="2"/>
            <a:endCxn id="19" idx="0"/>
          </p:cNvCxnSpPr>
          <p:nvPr/>
        </p:nvCxnSpPr>
        <p:spPr>
          <a:xfrm>
            <a:off x="5969450" y="2873180"/>
            <a:ext cx="0" cy="680913"/>
          </a:xfrm>
          <a:prstGeom prst="straightConnector1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xmlns="" id="{40F6F54D-5F8B-410E-9CA9-495534C7EB9F}"/>
              </a:ext>
            </a:extLst>
          </p:cNvPr>
          <p:cNvCxnSpPr>
            <a:cxnSpLocks/>
            <a:stCxn id="155" idx="1"/>
            <a:endCxn id="177" idx="3"/>
          </p:cNvCxnSpPr>
          <p:nvPr/>
        </p:nvCxnSpPr>
        <p:spPr>
          <a:xfrm flipH="1">
            <a:off x="6472343" y="4416184"/>
            <a:ext cx="290800" cy="0"/>
          </a:xfrm>
          <a:prstGeom prst="straightConnector1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xmlns="" id="{1CDCAEC7-8FB2-4E60-AE74-74E401E1D38D}"/>
              </a:ext>
            </a:extLst>
          </p:cNvPr>
          <p:cNvCxnSpPr>
            <a:cxnSpLocks/>
            <a:stCxn id="162" idx="1"/>
            <a:endCxn id="75" idx="3"/>
          </p:cNvCxnSpPr>
          <p:nvPr/>
        </p:nvCxnSpPr>
        <p:spPr>
          <a:xfrm rot="10800000">
            <a:off x="5319093" y="1589408"/>
            <a:ext cx="1444051" cy="479888"/>
          </a:xfrm>
          <a:prstGeom prst="bentConnector3">
            <a:avLst>
              <a:gd name="adj1" fmla="val 91923"/>
            </a:avLst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8" name="Straight Arrow Connector 162">
            <a:extLst>
              <a:ext uri="{FF2B5EF4-FFF2-40B4-BE49-F238E27FC236}">
                <a16:creationId xmlns:a16="http://schemas.microsoft.com/office/drawing/2014/main" xmlns="" id="{220502D0-0E4C-4F91-9A65-BE83CB195D8B}"/>
              </a:ext>
            </a:extLst>
          </p:cNvPr>
          <p:cNvCxnSpPr>
            <a:cxnSpLocks/>
            <a:stCxn id="172" idx="2"/>
            <a:endCxn id="155" idx="0"/>
          </p:cNvCxnSpPr>
          <p:nvPr/>
        </p:nvCxnSpPr>
        <p:spPr>
          <a:xfrm>
            <a:off x="6960317" y="3466812"/>
            <a:ext cx="321263" cy="748418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2" name="TextBox 171">
            <a:extLst>
              <a:ext uri="{FF2B5EF4-FFF2-40B4-BE49-F238E27FC236}">
                <a16:creationId xmlns:a16="http://schemas.microsoft.com/office/drawing/2014/main" xmlns="" id="{7A8E21F1-3E43-4328-821E-5A588457FDDB}"/>
              </a:ext>
            </a:extLst>
          </p:cNvPr>
          <p:cNvSpPr txBox="1"/>
          <p:nvPr/>
        </p:nvSpPr>
        <p:spPr>
          <a:xfrm>
            <a:off x="6313345" y="2958981"/>
            <a:ext cx="1293944" cy="5078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black"/>
                </a:solidFill>
                <a:latin typeface="Calibri" panose="020F0502020204030204"/>
              </a:rPr>
              <a:t>Supports both Asset- 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tabLst>
                <a:tab pos="402431" algn="l"/>
              </a:tabLst>
            </a:pPr>
            <a:r>
              <a:rPr lang="en-AU" sz="900" b="0">
                <a:solidFill>
                  <a:prstClr val="black"/>
                </a:solidFill>
                <a:latin typeface="Calibri" panose="020F0502020204030204"/>
              </a:rPr>
              <a:t>and Segment-based 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 err="1">
                <a:solidFill>
                  <a:prstClr val="black"/>
                </a:solidFill>
                <a:latin typeface="Calibri" panose="020F0502020204030204"/>
              </a:rPr>
              <a:t>MeasurementLocations</a:t>
            </a:r>
            <a:endParaRPr lang="en-AU" sz="900" b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173" name="Straight Arrow Connector 162">
            <a:extLst>
              <a:ext uri="{FF2B5EF4-FFF2-40B4-BE49-F238E27FC236}">
                <a16:creationId xmlns:a16="http://schemas.microsoft.com/office/drawing/2014/main" xmlns="" id="{623D7DD3-5243-4A81-BAF9-F064922FB7BB}"/>
              </a:ext>
            </a:extLst>
          </p:cNvPr>
          <p:cNvCxnSpPr>
            <a:cxnSpLocks/>
            <a:stCxn id="162" idx="0"/>
            <a:endCxn id="76" idx="3"/>
          </p:cNvCxnSpPr>
          <p:nvPr/>
        </p:nvCxnSpPr>
        <p:spPr>
          <a:xfrm rot="16200000" flipV="1">
            <a:off x="6737495" y="1324257"/>
            <a:ext cx="278934" cy="809236"/>
          </a:xfrm>
          <a:prstGeom prst="bentConnector2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6" name="TextBox 175">
            <a:extLst>
              <a:ext uri="{FF2B5EF4-FFF2-40B4-BE49-F238E27FC236}">
                <a16:creationId xmlns:a16="http://schemas.microsoft.com/office/drawing/2014/main" xmlns="" id="{02E50E37-DB49-4F06-936E-A30C462F7E25}"/>
              </a:ext>
            </a:extLst>
          </p:cNvPr>
          <p:cNvSpPr txBox="1"/>
          <p:nvPr/>
        </p:nvSpPr>
        <p:spPr>
          <a:xfrm>
            <a:off x="6667938" y="1388453"/>
            <a:ext cx="7088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black"/>
                </a:solidFill>
                <a:latin typeface="Calibri" panose="020F0502020204030204"/>
              </a:rPr>
              <a:t>Transducer</a:t>
            </a: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xmlns="" id="{B879EF13-6EB0-4D35-8643-288EB0865DDF}"/>
              </a:ext>
            </a:extLst>
          </p:cNvPr>
          <p:cNvSpPr/>
          <p:nvPr/>
        </p:nvSpPr>
        <p:spPr>
          <a:xfrm>
            <a:off x="5466555" y="4215230"/>
            <a:ext cx="1005788" cy="40190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 i="1">
                <a:solidFill>
                  <a:prstClr val="white"/>
                </a:solidFill>
              </a:rPr>
              <a:t>Segment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Temperature Sensor TS-2</a:t>
            </a:r>
          </a:p>
        </p:txBody>
      </p:sp>
      <p:cxnSp>
        <p:nvCxnSpPr>
          <p:cNvPr id="181" name="Straight Arrow Connector 24">
            <a:extLst>
              <a:ext uri="{FF2B5EF4-FFF2-40B4-BE49-F238E27FC236}">
                <a16:creationId xmlns:a16="http://schemas.microsoft.com/office/drawing/2014/main" xmlns="" id="{D9FFA2E3-03D2-4F99-8A67-CC4D6B491A7A}"/>
              </a:ext>
            </a:extLst>
          </p:cNvPr>
          <p:cNvCxnSpPr>
            <a:cxnSpLocks/>
            <a:stCxn id="15" idx="3"/>
            <a:endCxn id="177" idx="1"/>
          </p:cNvCxnSpPr>
          <p:nvPr/>
        </p:nvCxnSpPr>
        <p:spPr>
          <a:xfrm>
            <a:off x="5319092" y="3755047"/>
            <a:ext cx="147463" cy="661137"/>
          </a:xfrm>
          <a:prstGeom prst="bentConnector3">
            <a:avLst>
              <a:gd name="adj1" fmla="val 32895"/>
            </a:avLst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EB290E87-283A-4C4E-9B0E-54A9DBDD152E}"/>
              </a:ext>
            </a:extLst>
          </p:cNvPr>
          <p:cNvSpPr/>
          <p:nvPr/>
        </p:nvSpPr>
        <p:spPr>
          <a:xfrm>
            <a:off x="7937867" y="3275305"/>
            <a:ext cx="1035219" cy="401908"/>
          </a:xfrm>
          <a:prstGeom prst="rect">
            <a:avLst/>
          </a:prstGeom>
          <a:solidFill>
            <a:srgbClr val="CC0000"/>
          </a:solidFill>
          <a:ln>
            <a:solidFill>
              <a:srgbClr val="C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 err="1">
                <a:solidFill>
                  <a:prstClr val="white"/>
                </a:solidFill>
              </a:rPr>
              <a:t>AttributeSet</a:t>
            </a:r>
            <a:endParaRPr lang="en-AU" sz="800" b="0" i="1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Custom Measurement Data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39A6A736-820D-408F-AE06-996A29E667A8}"/>
              </a:ext>
            </a:extLst>
          </p:cNvPr>
          <p:cNvSpPr/>
          <p:nvPr/>
        </p:nvSpPr>
        <p:spPr>
          <a:xfrm>
            <a:off x="8011172" y="2401045"/>
            <a:ext cx="975946" cy="40190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>
                <a:solidFill>
                  <a:prstClr val="white"/>
                </a:solidFill>
              </a:rPr>
              <a:t>Measurement</a:t>
            </a:r>
            <a:endParaRPr lang="en-AU" sz="800" b="0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Recorded at: </a:t>
            </a:r>
            <a:br>
              <a:rPr lang="en-AU" sz="800" b="0">
                <a:solidFill>
                  <a:prstClr val="white"/>
                </a:solidFill>
              </a:rPr>
            </a:br>
            <a:r>
              <a:rPr lang="en-AU" sz="800" b="0">
                <a:solidFill>
                  <a:prstClr val="white"/>
                </a:solidFill>
              </a:rPr>
              <a:t>2018-06-01:01:00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F3618E72-9EE0-4A45-900E-65F320FAF9A2}"/>
              </a:ext>
            </a:extLst>
          </p:cNvPr>
          <p:cNvSpPr/>
          <p:nvPr/>
        </p:nvSpPr>
        <p:spPr>
          <a:xfrm>
            <a:off x="7968154" y="2454368"/>
            <a:ext cx="975946" cy="40190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>
                <a:solidFill>
                  <a:prstClr val="white"/>
                </a:solidFill>
              </a:rPr>
              <a:t>Measurement</a:t>
            </a:r>
            <a:endParaRPr lang="en-AU" sz="800" b="0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10</a:t>
            </a:r>
            <a:r>
              <a:rPr lang="en-AU" sz="800" b="0" baseline="30000">
                <a:solidFill>
                  <a:prstClr val="white"/>
                </a:solidFill>
              </a:rPr>
              <a:t>o</a:t>
            </a:r>
            <a:r>
              <a:rPr lang="en-AU" sz="800" b="0">
                <a:solidFill>
                  <a:prstClr val="white"/>
                </a:solidFill>
              </a:rPr>
              <a:t>C at: </a:t>
            </a:r>
            <a:br>
              <a:rPr lang="en-AU" sz="800" b="0">
                <a:solidFill>
                  <a:prstClr val="white"/>
                </a:solidFill>
              </a:rPr>
            </a:br>
            <a:r>
              <a:rPr lang="en-AU" sz="800" b="0">
                <a:solidFill>
                  <a:prstClr val="white"/>
                </a:solidFill>
              </a:rPr>
              <a:t>2018-06-01:01:00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33DE0CCA-C87B-43CC-AE98-A74BD6F539DD}"/>
              </a:ext>
            </a:extLst>
          </p:cNvPr>
          <p:cNvSpPr/>
          <p:nvPr/>
        </p:nvSpPr>
        <p:spPr>
          <a:xfrm>
            <a:off x="8097207" y="4559522"/>
            <a:ext cx="975946" cy="40190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>
                <a:solidFill>
                  <a:prstClr val="white"/>
                </a:solidFill>
              </a:rPr>
              <a:t>Measurement</a:t>
            </a:r>
            <a:endParaRPr lang="en-AU" sz="800" b="0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Recorded at: </a:t>
            </a:r>
            <a:br>
              <a:rPr lang="en-AU" sz="800" b="0">
                <a:solidFill>
                  <a:prstClr val="white"/>
                </a:solidFill>
              </a:rPr>
            </a:br>
            <a:r>
              <a:rPr lang="en-AU" sz="800" b="0">
                <a:solidFill>
                  <a:prstClr val="white"/>
                </a:solidFill>
              </a:rPr>
              <a:t>2018-06-01:01:00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3697B390-8C28-4C8E-A444-A62252C1D359}"/>
              </a:ext>
            </a:extLst>
          </p:cNvPr>
          <p:cNvSpPr/>
          <p:nvPr/>
        </p:nvSpPr>
        <p:spPr>
          <a:xfrm>
            <a:off x="8054190" y="4612845"/>
            <a:ext cx="975946" cy="40190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>
                <a:solidFill>
                  <a:prstClr val="white"/>
                </a:solidFill>
              </a:rPr>
              <a:t>Measurement</a:t>
            </a:r>
            <a:endParaRPr lang="en-AU" sz="800" b="0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Recorded at: </a:t>
            </a:r>
            <a:br>
              <a:rPr lang="en-AU" sz="800" b="0">
                <a:solidFill>
                  <a:prstClr val="white"/>
                </a:solidFill>
              </a:rPr>
            </a:br>
            <a:r>
              <a:rPr lang="en-AU" sz="800" b="0">
                <a:solidFill>
                  <a:prstClr val="white"/>
                </a:solidFill>
              </a:rPr>
              <a:t>2018-06-01:01:00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6DADF9D2-8995-4295-A607-17B1CEE6C355}"/>
              </a:ext>
            </a:extLst>
          </p:cNvPr>
          <p:cNvSpPr/>
          <p:nvPr/>
        </p:nvSpPr>
        <p:spPr>
          <a:xfrm>
            <a:off x="8011172" y="4666169"/>
            <a:ext cx="975946" cy="40190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>
                <a:solidFill>
                  <a:prstClr val="white"/>
                </a:solidFill>
              </a:rPr>
              <a:t>Measurement</a:t>
            </a:r>
            <a:endParaRPr lang="en-AU" sz="800" b="0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Recorded at: </a:t>
            </a:r>
            <a:br>
              <a:rPr lang="en-AU" sz="800" b="0">
                <a:solidFill>
                  <a:prstClr val="white"/>
                </a:solidFill>
              </a:rPr>
            </a:br>
            <a:r>
              <a:rPr lang="en-AU" sz="800" b="0">
                <a:solidFill>
                  <a:prstClr val="white"/>
                </a:solidFill>
              </a:rPr>
              <a:t>2018-06-01:01:00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A0A3A1D9-877A-4EAA-BA53-4BA0469A8256}"/>
              </a:ext>
            </a:extLst>
          </p:cNvPr>
          <p:cNvSpPr/>
          <p:nvPr/>
        </p:nvSpPr>
        <p:spPr>
          <a:xfrm>
            <a:off x="7968154" y="4719492"/>
            <a:ext cx="975946" cy="40190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>
                <a:solidFill>
                  <a:prstClr val="white"/>
                </a:solidFill>
              </a:rPr>
              <a:t>Measurement</a:t>
            </a:r>
            <a:endParaRPr lang="en-AU" sz="800" b="0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4</a:t>
            </a:r>
            <a:r>
              <a:rPr lang="en-AU" sz="800" b="0" baseline="30000">
                <a:solidFill>
                  <a:prstClr val="white"/>
                </a:solidFill>
              </a:rPr>
              <a:t>o</a:t>
            </a:r>
            <a:r>
              <a:rPr lang="en-AU" sz="800" b="0">
                <a:solidFill>
                  <a:prstClr val="white"/>
                </a:solidFill>
              </a:rPr>
              <a:t>C at: </a:t>
            </a:r>
            <a:br>
              <a:rPr lang="en-AU" sz="800" b="0">
                <a:solidFill>
                  <a:prstClr val="white"/>
                </a:solidFill>
              </a:rPr>
            </a:br>
            <a:r>
              <a:rPr lang="en-AU" sz="800" b="0">
                <a:solidFill>
                  <a:prstClr val="white"/>
                </a:solidFill>
              </a:rPr>
              <a:t>2018-06-01:01:00</a:t>
            </a:r>
          </a:p>
        </p:txBody>
      </p:sp>
      <p:cxnSp>
        <p:nvCxnSpPr>
          <p:cNvPr id="67" name="Straight Arrow Connector 162">
            <a:extLst>
              <a:ext uri="{FF2B5EF4-FFF2-40B4-BE49-F238E27FC236}">
                <a16:creationId xmlns:a16="http://schemas.microsoft.com/office/drawing/2014/main" xmlns="" id="{B6BC47A1-EE10-4A10-BA7B-6459E8044B20}"/>
              </a:ext>
            </a:extLst>
          </p:cNvPr>
          <p:cNvCxnSpPr>
            <a:cxnSpLocks/>
            <a:stCxn id="162" idx="2"/>
            <a:endCxn id="172" idx="0"/>
          </p:cNvCxnSpPr>
          <p:nvPr/>
        </p:nvCxnSpPr>
        <p:spPr>
          <a:xfrm flipH="1">
            <a:off x="6960317" y="2270249"/>
            <a:ext cx="321263" cy="688732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162">
            <a:extLst>
              <a:ext uri="{FF2B5EF4-FFF2-40B4-BE49-F238E27FC236}">
                <a16:creationId xmlns:a16="http://schemas.microsoft.com/office/drawing/2014/main" xmlns="" id="{A3A66FC4-13C9-4404-AD14-BA0F1DBC845D}"/>
              </a:ext>
            </a:extLst>
          </p:cNvPr>
          <p:cNvCxnSpPr>
            <a:cxnSpLocks/>
            <a:stCxn id="162" idx="3"/>
            <a:endCxn id="56" idx="0"/>
          </p:cNvCxnSpPr>
          <p:nvPr/>
        </p:nvCxnSpPr>
        <p:spPr>
          <a:xfrm>
            <a:off x="7800017" y="2069296"/>
            <a:ext cx="656110" cy="385072"/>
          </a:xfrm>
          <a:prstGeom prst="bentConnector2">
            <a:avLst/>
          </a:prstGeom>
          <a:ln w="762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162">
            <a:extLst>
              <a:ext uri="{FF2B5EF4-FFF2-40B4-BE49-F238E27FC236}">
                <a16:creationId xmlns:a16="http://schemas.microsoft.com/office/drawing/2014/main" xmlns="" id="{64184F9A-2FB2-41D3-8B7D-617F39141854}"/>
              </a:ext>
            </a:extLst>
          </p:cNvPr>
          <p:cNvCxnSpPr>
            <a:cxnSpLocks/>
            <a:stCxn id="162" idx="3"/>
            <a:endCxn id="56" idx="0"/>
          </p:cNvCxnSpPr>
          <p:nvPr/>
        </p:nvCxnSpPr>
        <p:spPr>
          <a:xfrm>
            <a:off x="7800017" y="2069296"/>
            <a:ext cx="656110" cy="385072"/>
          </a:xfrm>
          <a:prstGeom prst="bentConnector2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162">
            <a:extLst>
              <a:ext uri="{FF2B5EF4-FFF2-40B4-BE49-F238E27FC236}">
                <a16:creationId xmlns:a16="http://schemas.microsoft.com/office/drawing/2014/main" xmlns="" id="{473C6333-CD1B-4C8F-82CA-73EAD6AA5841}"/>
              </a:ext>
            </a:extLst>
          </p:cNvPr>
          <p:cNvCxnSpPr>
            <a:cxnSpLocks/>
            <a:stCxn id="155" idx="3"/>
            <a:endCxn id="64" idx="0"/>
          </p:cNvCxnSpPr>
          <p:nvPr/>
        </p:nvCxnSpPr>
        <p:spPr>
          <a:xfrm>
            <a:off x="7800017" y="4416184"/>
            <a:ext cx="656110" cy="303308"/>
          </a:xfrm>
          <a:prstGeom prst="bentConnector2">
            <a:avLst/>
          </a:prstGeom>
          <a:ln w="762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Straight Arrow Connector 162">
            <a:extLst>
              <a:ext uri="{FF2B5EF4-FFF2-40B4-BE49-F238E27FC236}">
                <a16:creationId xmlns:a16="http://schemas.microsoft.com/office/drawing/2014/main" xmlns="" id="{6AB0A188-66A1-4DE0-93C3-0D87445588DA}"/>
              </a:ext>
            </a:extLst>
          </p:cNvPr>
          <p:cNvCxnSpPr>
            <a:cxnSpLocks/>
            <a:stCxn id="155" idx="3"/>
            <a:endCxn id="64" idx="0"/>
          </p:cNvCxnSpPr>
          <p:nvPr/>
        </p:nvCxnSpPr>
        <p:spPr>
          <a:xfrm>
            <a:off x="7800017" y="4416184"/>
            <a:ext cx="656110" cy="303308"/>
          </a:xfrm>
          <a:prstGeom prst="bentConnector2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5" name="Rectangle 154">
            <a:extLst>
              <a:ext uri="{FF2B5EF4-FFF2-40B4-BE49-F238E27FC236}">
                <a16:creationId xmlns:a16="http://schemas.microsoft.com/office/drawing/2014/main" xmlns="" id="{457DFE05-7BD1-4A29-8677-0E8BC6B5676C}"/>
              </a:ext>
            </a:extLst>
          </p:cNvPr>
          <p:cNvSpPr/>
          <p:nvPr/>
        </p:nvSpPr>
        <p:spPr>
          <a:xfrm>
            <a:off x="6763143" y="4215230"/>
            <a:ext cx="1036874" cy="40190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>
                <a:solidFill>
                  <a:prstClr val="white"/>
                </a:solidFill>
              </a:rPr>
              <a:t>Measurement Location</a:t>
            </a:r>
            <a:endParaRPr lang="en-AU" sz="1000" b="0" i="1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Temp. Loc. 2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xmlns="" id="{636BFA25-E19C-4C7F-B688-B6B5318CE88C}"/>
              </a:ext>
            </a:extLst>
          </p:cNvPr>
          <p:cNvSpPr/>
          <p:nvPr/>
        </p:nvSpPr>
        <p:spPr>
          <a:xfrm>
            <a:off x="6763143" y="1868342"/>
            <a:ext cx="1036874" cy="40190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>
                <a:solidFill>
                  <a:prstClr val="white"/>
                </a:solidFill>
              </a:rPr>
              <a:t>Measurement Location</a:t>
            </a:r>
            <a:endParaRPr lang="en-AU" sz="1000" b="0" i="1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Temp. Loc. 1 </a:t>
            </a:r>
          </a:p>
        </p:txBody>
      </p:sp>
      <p:cxnSp>
        <p:nvCxnSpPr>
          <p:cNvPr id="83" name="Straight Arrow Connector 162">
            <a:extLst>
              <a:ext uri="{FF2B5EF4-FFF2-40B4-BE49-F238E27FC236}">
                <a16:creationId xmlns:a16="http://schemas.microsoft.com/office/drawing/2014/main" xmlns="" id="{36BD4666-0A73-4059-8863-44948D0614E5}"/>
              </a:ext>
            </a:extLst>
          </p:cNvPr>
          <p:cNvCxnSpPr>
            <a:cxnSpLocks/>
            <a:stCxn id="50" idx="0"/>
            <a:endCxn id="56" idx="2"/>
          </p:cNvCxnSpPr>
          <p:nvPr/>
        </p:nvCxnSpPr>
        <p:spPr>
          <a:xfrm flipV="1">
            <a:off x="8455477" y="2856275"/>
            <a:ext cx="650" cy="419030"/>
          </a:xfrm>
          <a:prstGeom prst="straightConnector1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4CEA8A4F-E8D6-4838-81E3-74E7544206A9}"/>
              </a:ext>
            </a:extLst>
          </p:cNvPr>
          <p:cNvGrpSpPr/>
          <p:nvPr/>
        </p:nvGrpSpPr>
        <p:grpSpPr>
          <a:xfrm>
            <a:off x="267237" y="2370775"/>
            <a:ext cx="1683934" cy="1767220"/>
            <a:chOff x="162808" y="2759517"/>
            <a:chExt cx="2862025" cy="3003578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xmlns="" id="{B19C6AEA-4D21-4848-AAD5-6BF0B8619F2B}"/>
                </a:ext>
              </a:extLst>
            </p:cNvPr>
            <p:cNvSpPr/>
            <p:nvPr/>
          </p:nvSpPr>
          <p:spPr>
            <a:xfrm>
              <a:off x="164425" y="2759517"/>
              <a:ext cx="2860408" cy="30035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AU" sz="1350" b="0">
                <a:solidFill>
                  <a:prstClr val="white"/>
                </a:solidFill>
              </a:endParaRPr>
            </a:p>
          </p:txBody>
        </p: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xmlns="" id="{A0A41A75-FB01-473E-AF97-4F5CE57C89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814" b="8114"/>
            <a:stretch/>
          </p:blipFill>
          <p:spPr>
            <a:xfrm>
              <a:off x="162808" y="2759517"/>
              <a:ext cx="2862025" cy="300357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innerShdw blurRad="114300">
                <a:prstClr val="black"/>
              </a:innerShdw>
            </a:effectLst>
          </p:spPr>
        </p:pic>
      </p:grpSp>
      <p:sp>
        <p:nvSpPr>
          <p:cNvPr id="129" name="Rectangle 128">
            <a:extLst>
              <a:ext uri="{FF2B5EF4-FFF2-40B4-BE49-F238E27FC236}">
                <a16:creationId xmlns:a16="http://schemas.microsoft.com/office/drawing/2014/main" xmlns="" id="{6644D790-F305-432D-9C50-1D852A11DC18}"/>
              </a:ext>
            </a:extLst>
          </p:cNvPr>
          <p:cNvSpPr/>
          <p:nvPr/>
        </p:nvSpPr>
        <p:spPr>
          <a:xfrm>
            <a:off x="223628" y="1143928"/>
            <a:ext cx="8696163" cy="400110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000" b="0">
                <a:solidFill>
                  <a:prstClr val="black"/>
                </a:solidFill>
              </a:rPr>
              <a:t>Each object uniquely identified by a UUID. Also refer back to the system of record.</a:t>
            </a:r>
          </a:p>
        </p:txBody>
      </p:sp>
    </p:spTree>
    <p:extLst>
      <p:ext uri="{BB962C8B-B14F-4D97-AF65-F5344CB8AC3E}">
        <p14:creationId xmlns:p14="http://schemas.microsoft.com/office/powerpoint/2010/main" val="170660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8" grpId="0" animBg="1"/>
      <p:bldP spid="13" grpId="0" animBg="1"/>
      <p:bldP spid="14" grpId="0" animBg="1"/>
      <p:bldP spid="15" grpId="0" animBg="1"/>
      <p:bldP spid="19" grpId="0" animBg="1"/>
      <p:bldP spid="73" grpId="0" animBg="1"/>
      <p:bldP spid="74" grpId="0" animBg="1"/>
      <p:bldP spid="75" grpId="0" animBg="1"/>
      <p:bldP spid="76" grpId="0" animBg="1"/>
      <p:bldP spid="95" grpId="0" animBg="1"/>
      <p:bldP spid="96" grpId="0" animBg="1"/>
      <p:bldP spid="97" grpId="0" animBg="1"/>
      <p:bldP spid="98" grpId="0" animBg="1"/>
      <p:bldP spid="172" grpId="0" animBg="1"/>
      <p:bldP spid="176" grpId="0"/>
      <p:bldP spid="177" grpId="0" animBg="1"/>
      <p:bldP spid="50" grpId="0" animBg="1"/>
      <p:bldP spid="57" grpId="0" animBg="1"/>
      <p:bldP spid="56" grpId="0" animBg="1"/>
      <p:bldP spid="61" grpId="0" animBg="1"/>
      <p:bldP spid="62" grpId="0" animBg="1"/>
      <p:bldP spid="63" grpId="0" animBg="1"/>
      <p:bldP spid="64" grpId="0" animBg="1"/>
      <p:bldP spid="155" grpId="0" animBg="1"/>
      <p:bldP spid="162" grpId="0" animBg="1"/>
      <p:bldP spid="129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B0A32D31-679D-40DD-8BC8-D34B7DC9454F}"/>
              </a:ext>
            </a:extLst>
          </p:cNvPr>
          <p:cNvSpPr/>
          <p:nvPr/>
        </p:nvSpPr>
        <p:spPr>
          <a:xfrm>
            <a:off x="8097207" y="2294398"/>
            <a:ext cx="975946" cy="40190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>
                <a:solidFill>
                  <a:prstClr val="white"/>
                </a:solidFill>
              </a:rPr>
              <a:t>Measurement</a:t>
            </a:r>
            <a:endParaRPr lang="en-AU" sz="800" b="0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Recorded at: </a:t>
            </a:r>
            <a:br>
              <a:rPr lang="en-AU" sz="800" b="0">
                <a:solidFill>
                  <a:prstClr val="white"/>
                </a:solidFill>
              </a:rPr>
            </a:br>
            <a:r>
              <a:rPr lang="en-AU" sz="800" b="0">
                <a:solidFill>
                  <a:prstClr val="white"/>
                </a:solidFill>
              </a:rPr>
              <a:t>2018-06-01:01:00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37281B1D-3535-4094-985A-0466FDEB44ED}"/>
              </a:ext>
            </a:extLst>
          </p:cNvPr>
          <p:cNvSpPr/>
          <p:nvPr/>
        </p:nvSpPr>
        <p:spPr>
          <a:xfrm>
            <a:off x="8054190" y="2347721"/>
            <a:ext cx="975946" cy="40190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>
                <a:solidFill>
                  <a:prstClr val="white"/>
                </a:solidFill>
              </a:rPr>
              <a:t>Measurement</a:t>
            </a:r>
            <a:endParaRPr lang="en-AU" sz="800" b="0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Recorded at: </a:t>
            </a:r>
            <a:br>
              <a:rPr lang="en-AU" sz="800" b="0">
                <a:solidFill>
                  <a:prstClr val="white"/>
                </a:solidFill>
              </a:rPr>
            </a:br>
            <a:r>
              <a:rPr lang="en-AU" sz="800" b="0">
                <a:solidFill>
                  <a:prstClr val="white"/>
                </a:solidFill>
              </a:rPr>
              <a:t>2018-06-01:01:00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45F3CB00-079B-4277-AC3C-7FCE5BF86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/>
              <a:t>CCOM Contextualisation—Configuration Change</a:t>
            </a:r>
            <a:br>
              <a:rPr lang="en-AU"/>
            </a:br>
            <a:r>
              <a:rPr lang="en-AU"/>
              <a:t>Remove/Replace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1EFC10F-193B-430A-AB19-BD2FDF349AC7}"/>
              </a:ext>
            </a:extLst>
          </p:cNvPr>
          <p:cNvSpPr/>
          <p:nvPr/>
        </p:nvSpPr>
        <p:spPr>
          <a:xfrm>
            <a:off x="623739" y="942975"/>
            <a:ext cx="975946" cy="40190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>
                <a:solidFill>
                  <a:prstClr val="white"/>
                </a:solidFill>
              </a:rPr>
              <a:t>Asset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Debutanizer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Serial # DZR-3246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DADDD7F-2FF7-42BC-9D2D-D5467B575782}"/>
              </a:ext>
            </a:extLst>
          </p:cNvPr>
          <p:cNvSpPr/>
          <p:nvPr/>
        </p:nvSpPr>
        <p:spPr>
          <a:xfrm>
            <a:off x="623739" y="1782122"/>
            <a:ext cx="975946" cy="401907"/>
          </a:xfrm>
          <a:prstGeom prst="rect">
            <a:avLst/>
          </a:prstGeom>
          <a:solidFill>
            <a:srgbClr val="B07BD7"/>
          </a:solidFill>
          <a:ln>
            <a:solidFill>
              <a:srgbClr val="7030A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 i="1">
                <a:solidFill>
                  <a:prstClr val="white"/>
                </a:solidFill>
              </a:rPr>
              <a:t>Model</a:t>
            </a:r>
            <a:endParaRPr lang="en-AU" sz="825" b="0" i="1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Debutanizer </a:t>
            </a:r>
            <a:br>
              <a:rPr lang="en-AU" sz="900" b="0">
                <a:solidFill>
                  <a:prstClr val="white"/>
                </a:solidFill>
              </a:rPr>
            </a:br>
            <a:r>
              <a:rPr lang="en-AU" sz="900" b="0">
                <a:solidFill>
                  <a:prstClr val="white"/>
                </a:solidFill>
              </a:rPr>
              <a:t>DZR 5000</a:t>
            </a:r>
          </a:p>
        </p:txBody>
      </p:sp>
      <p:cxnSp>
        <p:nvCxnSpPr>
          <p:cNvPr id="8" name="Straight Arrow Connector 86">
            <a:extLst>
              <a:ext uri="{FF2B5EF4-FFF2-40B4-BE49-F238E27FC236}">
                <a16:creationId xmlns:a16="http://schemas.microsoft.com/office/drawing/2014/main" xmlns="" id="{D1A3CE67-95F8-416E-A205-6D781D7411DA}"/>
              </a:ext>
            </a:extLst>
          </p:cNvPr>
          <p:cNvCxnSpPr>
            <a:cxnSpLocks/>
            <a:stCxn id="4" idx="2"/>
            <a:endCxn id="7" idx="0"/>
          </p:cNvCxnSpPr>
          <p:nvPr/>
        </p:nvCxnSpPr>
        <p:spPr>
          <a:xfrm flipH="1">
            <a:off x="1111712" y="1344883"/>
            <a:ext cx="1" cy="437240"/>
          </a:xfrm>
          <a:prstGeom prst="straightConnector1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734AFB3-EC5B-450D-8C89-54A1BE2173F1}"/>
              </a:ext>
            </a:extLst>
          </p:cNvPr>
          <p:cNvSpPr/>
          <p:nvPr/>
        </p:nvSpPr>
        <p:spPr>
          <a:xfrm>
            <a:off x="694590" y="4235569"/>
            <a:ext cx="975946" cy="31652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AU" sz="900" b="0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50AE6F5-C37F-4DA4-8035-6793E4023E2F}"/>
              </a:ext>
            </a:extLst>
          </p:cNvPr>
          <p:cNvSpPr/>
          <p:nvPr/>
        </p:nvSpPr>
        <p:spPr>
          <a:xfrm>
            <a:off x="661620" y="4275884"/>
            <a:ext cx="975946" cy="31652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AU" sz="900" b="0">
              <a:solidFill>
                <a:prstClr val="white"/>
              </a:solidFill>
            </a:endParaRPr>
          </a:p>
        </p:txBody>
      </p:sp>
      <p:cxnSp>
        <p:nvCxnSpPr>
          <p:cNvPr id="126" name="Straight Arrow Connector 162">
            <a:extLst>
              <a:ext uri="{FF2B5EF4-FFF2-40B4-BE49-F238E27FC236}">
                <a16:creationId xmlns:a16="http://schemas.microsoft.com/office/drawing/2014/main" xmlns="" id="{07462265-1211-4430-97DE-80567442B9E0}"/>
              </a:ext>
            </a:extLst>
          </p:cNvPr>
          <p:cNvCxnSpPr>
            <a:cxnSpLocks/>
            <a:stCxn id="68" idx="2"/>
            <a:endCxn id="11" idx="0"/>
          </p:cNvCxnSpPr>
          <p:nvPr/>
        </p:nvCxnSpPr>
        <p:spPr>
          <a:xfrm>
            <a:off x="1109204" y="4137995"/>
            <a:ext cx="7419" cy="178205"/>
          </a:xfrm>
          <a:prstGeom prst="straightConnector1">
            <a:avLst/>
          </a:prstGeom>
          <a:ln w="762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771941E-9B34-4097-837E-C55F8A8F3D82}"/>
              </a:ext>
            </a:extLst>
          </p:cNvPr>
          <p:cNvSpPr/>
          <p:nvPr/>
        </p:nvSpPr>
        <p:spPr>
          <a:xfrm>
            <a:off x="628650" y="4316200"/>
            <a:ext cx="975946" cy="31652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750" b="0" i="1">
                <a:solidFill>
                  <a:prstClr val="white"/>
                </a:solidFill>
              </a:rPr>
              <a:t>Breakdown Structure</a:t>
            </a:r>
            <a:endParaRPr lang="en-AU" sz="900" b="0" i="1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Primary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950D699-5D40-4F0A-AE3C-4FFBD96749C3}"/>
              </a:ext>
            </a:extLst>
          </p:cNvPr>
          <p:cNvSpPr/>
          <p:nvPr/>
        </p:nvSpPr>
        <p:spPr>
          <a:xfrm>
            <a:off x="2006797" y="3554093"/>
            <a:ext cx="1005788" cy="40190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 i="1">
                <a:solidFill>
                  <a:prstClr val="white"/>
                </a:solidFill>
              </a:rPr>
              <a:t>Segment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Debutanizer Tower T100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CE37E70-E4CD-4356-B3EE-7E54DC94165D}"/>
              </a:ext>
            </a:extLst>
          </p:cNvPr>
          <p:cNvSpPr/>
          <p:nvPr/>
        </p:nvSpPr>
        <p:spPr>
          <a:xfrm>
            <a:off x="3160051" y="3554093"/>
            <a:ext cx="1005788" cy="40190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 i="1">
                <a:solidFill>
                  <a:prstClr val="white"/>
                </a:solidFill>
              </a:rPr>
              <a:t>Segment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Debutanizer Feed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392902D-9E6F-4530-858A-8E246031A11A}"/>
              </a:ext>
            </a:extLst>
          </p:cNvPr>
          <p:cNvSpPr/>
          <p:nvPr/>
        </p:nvSpPr>
        <p:spPr>
          <a:xfrm>
            <a:off x="4313304" y="3554093"/>
            <a:ext cx="1005788" cy="40190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 i="1">
                <a:solidFill>
                  <a:prstClr val="white"/>
                </a:solidFill>
              </a:rPr>
              <a:t>Segment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Condenser C200</a:t>
            </a:r>
          </a:p>
        </p:txBody>
      </p:sp>
      <p:cxnSp>
        <p:nvCxnSpPr>
          <p:cNvPr id="16" name="Straight Arrow Connector 24">
            <a:extLst>
              <a:ext uri="{FF2B5EF4-FFF2-40B4-BE49-F238E27FC236}">
                <a16:creationId xmlns:a16="http://schemas.microsoft.com/office/drawing/2014/main" xmlns="" id="{D26D6D99-8D9F-49C7-9F92-F4A2B44E527B}"/>
              </a:ext>
            </a:extLst>
          </p:cNvPr>
          <p:cNvCxnSpPr>
            <a:cxnSpLocks/>
            <a:stCxn id="11" idx="3"/>
            <a:endCxn id="13" idx="2"/>
          </p:cNvCxnSpPr>
          <p:nvPr/>
        </p:nvCxnSpPr>
        <p:spPr>
          <a:xfrm flipV="1">
            <a:off x="1604596" y="3956000"/>
            <a:ext cx="905095" cy="518462"/>
          </a:xfrm>
          <a:prstGeom prst="bentConnector2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24">
            <a:extLst>
              <a:ext uri="{FF2B5EF4-FFF2-40B4-BE49-F238E27FC236}">
                <a16:creationId xmlns:a16="http://schemas.microsoft.com/office/drawing/2014/main" xmlns="" id="{2B1859FA-DFD1-422D-BB9B-658F94716D08}"/>
              </a:ext>
            </a:extLst>
          </p:cNvPr>
          <p:cNvCxnSpPr>
            <a:cxnSpLocks/>
            <a:stCxn id="11" idx="3"/>
            <a:endCxn id="14" idx="2"/>
          </p:cNvCxnSpPr>
          <p:nvPr/>
        </p:nvCxnSpPr>
        <p:spPr>
          <a:xfrm flipV="1">
            <a:off x="1604596" y="3956000"/>
            <a:ext cx="2058349" cy="518462"/>
          </a:xfrm>
          <a:prstGeom prst="bentConnector2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24">
            <a:extLst>
              <a:ext uri="{FF2B5EF4-FFF2-40B4-BE49-F238E27FC236}">
                <a16:creationId xmlns:a16="http://schemas.microsoft.com/office/drawing/2014/main" xmlns="" id="{5BBD136F-4715-4F51-9108-71BF008452C5}"/>
              </a:ext>
            </a:extLst>
          </p:cNvPr>
          <p:cNvCxnSpPr>
            <a:cxnSpLocks/>
            <a:stCxn id="11" idx="3"/>
            <a:endCxn id="15" idx="2"/>
          </p:cNvCxnSpPr>
          <p:nvPr/>
        </p:nvCxnSpPr>
        <p:spPr>
          <a:xfrm flipV="1">
            <a:off x="1604596" y="3956000"/>
            <a:ext cx="3211602" cy="518462"/>
          </a:xfrm>
          <a:prstGeom prst="bentConnector2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FD4BC46-DF14-4C03-B21F-FC40E075AFB6}"/>
              </a:ext>
            </a:extLst>
          </p:cNvPr>
          <p:cNvSpPr/>
          <p:nvPr/>
        </p:nvSpPr>
        <p:spPr>
          <a:xfrm>
            <a:off x="5466556" y="3554093"/>
            <a:ext cx="1005788" cy="40190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 i="1">
                <a:solidFill>
                  <a:prstClr val="white"/>
                </a:solidFill>
              </a:rPr>
              <a:t>Segment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Temperature Sensor TS-1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0BDB4CA9-1DD2-4AE1-A04A-377F2FBB26FA}"/>
              </a:ext>
            </a:extLst>
          </p:cNvPr>
          <p:cNvCxnSpPr>
            <a:cxnSpLocks/>
            <a:stCxn id="15" idx="3"/>
            <a:endCxn id="19" idx="1"/>
          </p:cNvCxnSpPr>
          <p:nvPr/>
        </p:nvCxnSpPr>
        <p:spPr>
          <a:xfrm>
            <a:off x="5319092" y="3755047"/>
            <a:ext cx="147464" cy="0"/>
          </a:xfrm>
          <a:prstGeom prst="straightConnector1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86">
            <a:extLst>
              <a:ext uri="{FF2B5EF4-FFF2-40B4-BE49-F238E27FC236}">
                <a16:creationId xmlns:a16="http://schemas.microsoft.com/office/drawing/2014/main" xmlns="" id="{F0BB48D5-C279-4C1B-A030-BDA9583D4E95}"/>
              </a:ext>
            </a:extLst>
          </p:cNvPr>
          <p:cNvCxnSpPr>
            <a:cxnSpLocks/>
            <a:stCxn id="7" idx="2"/>
            <a:endCxn id="11" idx="0"/>
          </p:cNvCxnSpPr>
          <p:nvPr/>
        </p:nvCxnSpPr>
        <p:spPr>
          <a:xfrm>
            <a:off x="1111712" y="2184029"/>
            <a:ext cx="4912" cy="2132171"/>
          </a:xfrm>
          <a:prstGeom prst="straightConnector1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24">
            <a:extLst>
              <a:ext uri="{FF2B5EF4-FFF2-40B4-BE49-F238E27FC236}">
                <a16:creationId xmlns:a16="http://schemas.microsoft.com/office/drawing/2014/main" xmlns="" id="{50A64CED-F17A-400B-B834-C6DDEF290EF6}"/>
              </a:ext>
            </a:extLst>
          </p:cNvPr>
          <p:cNvCxnSpPr>
            <a:cxnSpLocks/>
            <a:stCxn id="4" idx="3"/>
            <a:endCxn id="73" idx="0"/>
          </p:cNvCxnSpPr>
          <p:nvPr/>
        </p:nvCxnSpPr>
        <p:spPr>
          <a:xfrm>
            <a:off x="1599685" y="1143929"/>
            <a:ext cx="910006" cy="244525"/>
          </a:xfrm>
          <a:prstGeom prst="bentConnector2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D587453E-F755-4CC4-A9FD-966B41306A49}"/>
              </a:ext>
            </a:extLst>
          </p:cNvPr>
          <p:cNvSpPr/>
          <p:nvPr/>
        </p:nvSpPr>
        <p:spPr>
          <a:xfrm>
            <a:off x="2006797" y="1388454"/>
            <a:ext cx="1005788" cy="40190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 i="1">
                <a:solidFill>
                  <a:prstClr val="white"/>
                </a:solidFill>
              </a:rPr>
              <a:t>Asset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Tower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Serial # T-456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81E04A8D-B30B-40E2-869F-84CF2F1F0F49}"/>
              </a:ext>
            </a:extLst>
          </p:cNvPr>
          <p:cNvSpPr/>
          <p:nvPr/>
        </p:nvSpPr>
        <p:spPr>
          <a:xfrm>
            <a:off x="3160051" y="1388454"/>
            <a:ext cx="1005788" cy="40190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 i="1">
                <a:solidFill>
                  <a:prstClr val="white"/>
                </a:solidFill>
              </a:rPr>
              <a:t>Asset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Pipe Section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340FD5D9-6E2A-4903-83BE-695175E97588}"/>
              </a:ext>
            </a:extLst>
          </p:cNvPr>
          <p:cNvSpPr/>
          <p:nvPr/>
        </p:nvSpPr>
        <p:spPr>
          <a:xfrm>
            <a:off x="4313304" y="1388454"/>
            <a:ext cx="1005788" cy="40190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 i="1">
                <a:solidFill>
                  <a:prstClr val="white"/>
                </a:solidFill>
              </a:rPr>
              <a:t>Asset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Condenser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Serial # CF332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E7E41854-69AA-4E8F-BEAB-E3773F6DB513}"/>
              </a:ext>
            </a:extLst>
          </p:cNvPr>
          <p:cNvSpPr/>
          <p:nvPr/>
        </p:nvSpPr>
        <p:spPr>
          <a:xfrm>
            <a:off x="5466556" y="1388454"/>
            <a:ext cx="1005788" cy="40190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 i="1">
                <a:solidFill>
                  <a:prstClr val="white"/>
                </a:solidFill>
              </a:rPr>
              <a:t>Asset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Temp. Sensor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Serial # TS-999</a:t>
            </a:r>
          </a:p>
        </p:txBody>
      </p:sp>
      <p:cxnSp>
        <p:nvCxnSpPr>
          <p:cNvPr id="78" name="Straight Arrow Connector 24">
            <a:extLst>
              <a:ext uri="{FF2B5EF4-FFF2-40B4-BE49-F238E27FC236}">
                <a16:creationId xmlns:a16="http://schemas.microsoft.com/office/drawing/2014/main" xmlns="" id="{C47BD7CE-9904-4DCA-8DFC-525D70FFE435}"/>
              </a:ext>
            </a:extLst>
          </p:cNvPr>
          <p:cNvCxnSpPr>
            <a:cxnSpLocks/>
            <a:stCxn id="4" idx="3"/>
            <a:endCxn id="74" idx="0"/>
          </p:cNvCxnSpPr>
          <p:nvPr/>
        </p:nvCxnSpPr>
        <p:spPr>
          <a:xfrm>
            <a:off x="1599685" y="1143929"/>
            <a:ext cx="2063260" cy="244525"/>
          </a:xfrm>
          <a:prstGeom prst="bentConnector2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0" name="Straight Arrow Connector 24">
            <a:extLst>
              <a:ext uri="{FF2B5EF4-FFF2-40B4-BE49-F238E27FC236}">
                <a16:creationId xmlns:a16="http://schemas.microsoft.com/office/drawing/2014/main" xmlns="" id="{A11A0C44-E0BA-471C-8D57-8A56912892B3}"/>
              </a:ext>
            </a:extLst>
          </p:cNvPr>
          <p:cNvCxnSpPr>
            <a:cxnSpLocks/>
            <a:stCxn id="4" idx="3"/>
            <a:endCxn id="75" idx="0"/>
          </p:cNvCxnSpPr>
          <p:nvPr/>
        </p:nvCxnSpPr>
        <p:spPr>
          <a:xfrm>
            <a:off x="1599685" y="1143929"/>
            <a:ext cx="3216513" cy="244525"/>
          </a:xfrm>
          <a:prstGeom prst="bentConnector2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2" name="Straight Arrow Connector 24">
            <a:extLst>
              <a:ext uri="{FF2B5EF4-FFF2-40B4-BE49-F238E27FC236}">
                <a16:creationId xmlns:a16="http://schemas.microsoft.com/office/drawing/2014/main" xmlns="" id="{A4893621-F245-498A-8D1A-F0CE27BECA58}"/>
              </a:ext>
            </a:extLst>
          </p:cNvPr>
          <p:cNvCxnSpPr>
            <a:cxnSpLocks/>
            <a:stCxn id="4" idx="3"/>
            <a:endCxn id="76" idx="0"/>
          </p:cNvCxnSpPr>
          <p:nvPr/>
        </p:nvCxnSpPr>
        <p:spPr>
          <a:xfrm>
            <a:off x="1599685" y="1143929"/>
            <a:ext cx="4369765" cy="244525"/>
          </a:xfrm>
          <a:prstGeom prst="bentConnector2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5" name="Rectangle 94">
            <a:extLst>
              <a:ext uri="{FF2B5EF4-FFF2-40B4-BE49-F238E27FC236}">
                <a16:creationId xmlns:a16="http://schemas.microsoft.com/office/drawing/2014/main" xmlns="" id="{ABB4C93B-BA2A-44AB-9641-41E4A1A601F4}"/>
              </a:ext>
            </a:extLst>
          </p:cNvPr>
          <p:cNvSpPr/>
          <p:nvPr/>
        </p:nvSpPr>
        <p:spPr>
          <a:xfrm>
            <a:off x="2006797" y="2471273"/>
            <a:ext cx="1005788" cy="40190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 err="1">
                <a:solidFill>
                  <a:prstClr val="white"/>
                </a:solidFill>
              </a:rPr>
              <a:t>AssetSegmentEvent</a:t>
            </a:r>
            <a:endParaRPr lang="en-AU" sz="800" b="0" i="1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Install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1 Jan 2018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xmlns="" id="{D9A777D5-6354-4440-B042-AD66701760A8}"/>
              </a:ext>
            </a:extLst>
          </p:cNvPr>
          <p:cNvSpPr/>
          <p:nvPr/>
        </p:nvSpPr>
        <p:spPr>
          <a:xfrm>
            <a:off x="3160051" y="2471273"/>
            <a:ext cx="1005788" cy="40190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 err="1">
                <a:solidFill>
                  <a:prstClr val="white"/>
                </a:solidFill>
              </a:rPr>
              <a:t>AssetSegmentEvent</a:t>
            </a:r>
            <a:endParaRPr lang="en-AU" sz="800" b="0" i="1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Install </a:t>
            </a:r>
            <a:br>
              <a:rPr lang="en-AU" sz="800" b="0">
                <a:solidFill>
                  <a:prstClr val="white"/>
                </a:solidFill>
              </a:rPr>
            </a:br>
            <a:r>
              <a:rPr lang="en-AU" sz="800" b="0">
                <a:solidFill>
                  <a:prstClr val="white"/>
                </a:solidFill>
              </a:rPr>
              <a:t>1 Jan 2018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xmlns="" id="{C41F6D74-7457-435F-90A2-23A75768102F}"/>
              </a:ext>
            </a:extLst>
          </p:cNvPr>
          <p:cNvSpPr/>
          <p:nvPr/>
        </p:nvSpPr>
        <p:spPr>
          <a:xfrm>
            <a:off x="4313304" y="2471273"/>
            <a:ext cx="1005788" cy="40190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 err="1">
                <a:solidFill>
                  <a:prstClr val="white"/>
                </a:solidFill>
              </a:rPr>
              <a:t>AssetSegmentEvent</a:t>
            </a:r>
            <a:endParaRPr lang="en-AU" sz="800" b="0" i="1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Install </a:t>
            </a:r>
            <a:br>
              <a:rPr lang="en-AU" sz="800" b="0">
                <a:solidFill>
                  <a:prstClr val="white"/>
                </a:solidFill>
              </a:rPr>
            </a:br>
            <a:r>
              <a:rPr lang="en-AU" sz="800" b="0">
                <a:solidFill>
                  <a:prstClr val="white"/>
                </a:solidFill>
              </a:rPr>
              <a:t>1 Jan 2018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xmlns="" id="{DA86C0E8-BBAE-4935-91E4-673F336CCEE2}"/>
              </a:ext>
            </a:extLst>
          </p:cNvPr>
          <p:cNvSpPr/>
          <p:nvPr/>
        </p:nvSpPr>
        <p:spPr>
          <a:xfrm>
            <a:off x="5466556" y="2471273"/>
            <a:ext cx="1005788" cy="40190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 err="1">
                <a:solidFill>
                  <a:prstClr val="white"/>
                </a:solidFill>
              </a:rPr>
              <a:t>AssetSegmentEvent</a:t>
            </a:r>
            <a:endParaRPr lang="en-AU" sz="800" b="0" i="1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Install </a:t>
            </a:r>
            <a:br>
              <a:rPr lang="en-AU" sz="800" b="0">
                <a:solidFill>
                  <a:prstClr val="white"/>
                </a:solidFill>
              </a:rPr>
            </a:br>
            <a:r>
              <a:rPr lang="en-AU" sz="800" b="0">
                <a:solidFill>
                  <a:prstClr val="white"/>
                </a:solidFill>
              </a:rPr>
              <a:t>1 Jan 2018</a:t>
            </a:r>
          </a:p>
        </p:txBody>
      </p:sp>
      <p:cxnSp>
        <p:nvCxnSpPr>
          <p:cNvPr id="99" name="Straight Arrow Connector 86">
            <a:extLst>
              <a:ext uri="{FF2B5EF4-FFF2-40B4-BE49-F238E27FC236}">
                <a16:creationId xmlns:a16="http://schemas.microsoft.com/office/drawing/2014/main" xmlns="" id="{52613D52-C792-4921-BDB4-DED70DCFEDB3}"/>
              </a:ext>
            </a:extLst>
          </p:cNvPr>
          <p:cNvCxnSpPr>
            <a:cxnSpLocks/>
            <a:stCxn id="95" idx="0"/>
            <a:endCxn id="73" idx="2"/>
          </p:cNvCxnSpPr>
          <p:nvPr/>
        </p:nvCxnSpPr>
        <p:spPr>
          <a:xfrm flipV="1">
            <a:off x="2509691" y="1790361"/>
            <a:ext cx="0" cy="680912"/>
          </a:xfrm>
          <a:prstGeom prst="straightConnector1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2" name="Straight Arrow Connector 86">
            <a:extLst>
              <a:ext uri="{FF2B5EF4-FFF2-40B4-BE49-F238E27FC236}">
                <a16:creationId xmlns:a16="http://schemas.microsoft.com/office/drawing/2014/main" xmlns="" id="{1E81321E-CF95-4FA7-9CE8-68E158E721A6}"/>
              </a:ext>
            </a:extLst>
          </p:cNvPr>
          <p:cNvCxnSpPr>
            <a:cxnSpLocks/>
            <a:stCxn id="96" idx="0"/>
            <a:endCxn id="74" idx="2"/>
          </p:cNvCxnSpPr>
          <p:nvPr/>
        </p:nvCxnSpPr>
        <p:spPr>
          <a:xfrm flipV="1">
            <a:off x="3662945" y="1790361"/>
            <a:ext cx="0" cy="680912"/>
          </a:xfrm>
          <a:prstGeom prst="straightConnector1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5" name="Straight Arrow Connector 86">
            <a:extLst>
              <a:ext uri="{FF2B5EF4-FFF2-40B4-BE49-F238E27FC236}">
                <a16:creationId xmlns:a16="http://schemas.microsoft.com/office/drawing/2014/main" xmlns="" id="{A6679F37-3889-4FAC-8455-73BCFE5E9B19}"/>
              </a:ext>
            </a:extLst>
          </p:cNvPr>
          <p:cNvCxnSpPr>
            <a:cxnSpLocks/>
            <a:stCxn id="97" idx="0"/>
            <a:endCxn id="75" idx="2"/>
          </p:cNvCxnSpPr>
          <p:nvPr/>
        </p:nvCxnSpPr>
        <p:spPr>
          <a:xfrm flipV="1">
            <a:off x="4816198" y="1790361"/>
            <a:ext cx="0" cy="680912"/>
          </a:xfrm>
          <a:prstGeom prst="straightConnector1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6" name="Straight Arrow Connector 86">
            <a:extLst>
              <a:ext uri="{FF2B5EF4-FFF2-40B4-BE49-F238E27FC236}">
                <a16:creationId xmlns:a16="http://schemas.microsoft.com/office/drawing/2014/main" xmlns="" id="{CA86094B-1518-4771-BFE1-30260645B8CA}"/>
              </a:ext>
            </a:extLst>
          </p:cNvPr>
          <p:cNvCxnSpPr>
            <a:cxnSpLocks/>
            <a:stCxn id="98" idx="0"/>
            <a:endCxn id="76" idx="2"/>
          </p:cNvCxnSpPr>
          <p:nvPr/>
        </p:nvCxnSpPr>
        <p:spPr>
          <a:xfrm flipV="1">
            <a:off x="5969450" y="1790361"/>
            <a:ext cx="0" cy="680912"/>
          </a:xfrm>
          <a:prstGeom prst="straightConnector1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7" name="Straight Arrow Connector 86">
            <a:extLst>
              <a:ext uri="{FF2B5EF4-FFF2-40B4-BE49-F238E27FC236}">
                <a16:creationId xmlns:a16="http://schemas.microsoft.com/office/drawing/2014/main" xmlns="" id="{571A4AF1-EFFB-4E7E-BE1B-CAAA81B9B0A2}"/>
              </a:ext>
            </a:extLst>
          </p:cNvPr>
          <p:cNvCxnSpPr>
            <a:cxnSpLocks/>
            <a:stCxn id="95" idx="2"/>
            <a:endCxn id="13" idx="0"/>
          </p:cNvCxnSpPr>
          <p:nvPr/>
        </p:nvCxnSpPr>
        <p:spPr>
          <a:xfrm>
            <a:off x="2509691" y="2873180"/>
            <a:ext cx="0" cy="680913"/>
          </a:xfrm>
          <a:prstGeom prst="straightConnector1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0" name="Straight Arrow Connector 86">
            <a:extLst>
              <a:ext uri="{FF2B5EF4-FFF2-40B4-BE49-F238E27FC236}">
                <a16:creationId xmlns:a16="http://schemas.microsoft.com/office/drawing/2014/main" xmlns="" id="{78DD0F1E-456A-4BEF-A870-46F8ABBC8A9C}"/>
              </a:ext>
            </a:extLst>
          </p:cNvPr>
          <p:cNvCxnSpPr>
            <a:cxnSpLocks/>
            <a:stCxn id="96" idx="2"/>
            <a:endCxn id="14" idx="0"/>
          </p:cNvCxnSpPr>
          <p:nvPr/>
        </p:nvCxnSpPr>
        <p:spPr>
          <a:xfrm>
            <a:off x="3662945" y="2873180"/>
            <a:ext cx="0" cy="680913"/>
          </a:xfrm>
          <a:prstGeom prst="straightConnector1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3" name="Straight Arrow Connector 86">
            <a:extLst>
              <a:ext uri="{FF2B5EF4-FFF2-40B4-BE49-F238E27FC236}">
                <a16:creationId xmlns:a16="http://schemas.microsoft.com/office/drawing/2014/main" xmlns="" id="{2B7E9F9C-2590-4A17-9903-FC0E910BDF91}"/>
              </a:ext>
            </a:extLst>
          </p:cNvPr>
          <p:cNvCxnSpPr>
            <a:cxnSpLocks/>
            <a:stCxn id="97" idx="2"/>
            <a:endCxn id="15" idx="0"/>
          </p:cNvCxnSpPr>
          <p:nvPr/>
        </p:nvCxnSpPr>
        <p:spPr>
          <a:xfrm>
            <a:off x="4816198" y="2873180"/>
            <a:ext cx="0" cy="680913"/>
          </a:xfrm>
          <a:prstGeom prst="straightConnector1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4" name="Straight Arrow Connector 86">
            <a:extLst>
              <a:ext uri="{FF2B5EF4-FFF2-40B4-BE49-F238E27FC236}">
                <a16:creationId xmlns:a16="http://schemas.microsoft.com/office/drawing/2014/main" xmlns="" id="{2E637432-1CD1-4576-A97C-D1036D7E9BB4}"/>
              </a:ext>
            </a:extLst>
          </p:cNvPr>
          <p:cNvCxnSpPr>
            <a:cxnSpLocks/>
            <a:stCxn id="98" idx="2"/>
            <a:endCxn id="19" idx="0"/>
          </p:cNvCxnSpPr>
          <p:nvPr/>
        </p:nvCxnSpPr>
        <p:spPr>
          <a:xfrm>
            <a:off x="5969450" y="2873180"/>
            <a:ext cx="0" cy="680913"/>
          </a:xfrm>
          <a:prstGeom prst="straightConnector1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xmlns="" id="{40F6F54D-5F8B-410E-9CA9-495534C7EB9F}"/>
              </a:ext>
            </a:extLst>
          </p:cNvPr>
          <p:cNvCxnSpPr>
            <a:cxnSpLocks/>
            <a:stCxn id="155" idx="1"/>
            <a:endCxn id="177" idx="3"/>
          </p:cNvCxnSpPr>
          <p:nvPr/>
        </p:nvCxnSpPr>
        <p:spPr>
          <a:xfrm flipH="1">
            <a:off x="6472343" y="4416184"/>
            <a:ext cx="290800" cy="0"/>
          </a:xfrm>
          <a:prstGeom prst="straightConnector1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xmlns="" id="{1CDCAEC7-8FB2-4E60-AE74-74E401E1D38D}"/>
              </a:ext>
            </a:extLst>
          </p:cNvPr>
          <p:cNvCxnSpPr>
            <a:cxnSpLocks/>
            <a:stCxn id="162" idx="1"/>
            <a:endCxn id="75" idx="3"/>
          </p:cNvCxnSpPr>
          <p:nvPr/>
        </p:nvCxnSpPr>
        <p:spPr>
          <a:xfrm rot="10800000">
            <a:off x="5319093" y="1589408"/>
            <a:ext cx="1444051" cy="479888"/>
          </a:xfrm>
          <a:prstGeom prst="bentConnector3">
            <a:avLst>
              <a:gd name="adj1" fmla="val 91923"/>
            </a:avLst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8" name="Straight Arrow Connector 162">
            <a:extLst>
              <a:ext uri="{FF2B5EF4-FFF2-40B4-BE49-F238E27FC236}">
                <a16:creationId xmlns:a16="http://schemas.microsoft.com/office/drawing/2014/main" xmlns="" id="{220502D0-0E4C-4F91-9A65-BE83CB195D8B}"/>
              </a:ext>
            </a:extLst>
          </p:cNvPr>
          <p:cNvCxnSpPr>
            <a:cxnSpLocks/>
            <a:stCxn id="172" idx="2"/>
            <a:endCxn id="155" idx="0"/>
          </p:cNvCxnSpPr>
          <p:nvPr/>
        </p:nvCxnSpPr>
        <p:spPr>
          <a:xfrm>
            <a:off x="6960317" y="3466812"/>
            <a:ext cx="321263" cy="748418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2" name="TextBox 171">
            <a:extLst>
              <a:ext uri="{FF2B5EF4-FFF2-40B4-BE49-F238E27FC236}">
                <a16:creationId xmlns:a16="http://schemas.microsoft.com/office/drawing/2014/main" xmlns="" id="{7A8E21F1-3E43-4328-821E-5A588457FDDB}"/>
              </a:ext>
            </a:extLst>
          </p:cNvPr>
          <p:cNvSpPr txBox="1"/>
          <p:nvPr/>
        </p:nvSpPr>
        <p:spPr>
          <a:xfrm>
            <a:off x="6313345" y="2958981"/>
            <a:ext cx="1293944" cy="5078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black"/>
                </a:solidFill>
                <a:latin typeface="Calibri" panose="020F0502020204030204"/>
              </a:rPr>
              <a:t>Supports both Asset- 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tabLst>
                <a:tab pos="402431" algn="l"/>
              </a:tabLst>
            </a:pPr>
            <a:r>
              <a:rPr lang="en-AU" sz="900" b="0">
                <a:solidFill>
                  <a:prstClr val="black"/>
                </a:solidFill>
                <a:latin typeface="Calibri" panose="020F0502020204030204"/>
              </a:rPr>
              <a:t>and Segment-based 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 err="1">
                <a:solidFill>
                  <a:prstClr val="black"/>
                </a:solidFill>
                <a:latin typeface="Calibri" panose="020F0502020204030204"/>
              </a:rPr>
              <a:t>MeasurementLocations</a:t>
            </a:r>
            <a:endParaRPr lang="en-AU" sz="900" b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173" name="Straight Arrow Connector 162">
            <a:extLst>
              <a:ext uri="{FF2B5EF4-FFF2-40B4-BE49-F238E27FC236}">
                <a16:creationId xmlns:a16="http://schemas.microsoft.com/office/drawing/2014/main" xmlns="" id="{623D7DD3-5243-4A81-BAF9-F064922FB7BB}"/>
              </a:ext>
            </a:extLst>
          </p:cNvPr>
          <p:cNvCxnSpPr>
            <a:cxnSpLocks/>
            <a:stCxn id="162" idx="0"/>
            <a:endCxn id="76" idx="3"/>
          </p:cNvCxnSpPr>
          <p:nvPr/>
        </p:nvCxnSpPr>
        <p:spPr>
          <a:xfrm rot="16200000" flipV="1">
            <a:off x="6737495" y="1324257"/>
            <a:ext cx="278934" cy="809236"/>
          </a:xfrm>
          <a:prstGeom prst="bentConnector2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6" name="TextBox 175">
            <a:extLst>
              <a:ext uri="{FF2B5EF4-FFF2-40B4-BE49-F238E27FC236}">
                <a16:creationId xmlns:a16="http://schemas.microsoft.com/office/drawing/2014/main" xmlns="" id="{02E50E37-DB49-4F06-936E-A30C462F7E25}"/>
              </a:ext>
            </a:extLst>
          </p:cNvPr>
          <p:cNvSpPr txBox="1"/>
          <p:nvPr/>
        </p:nvSpPr>
        <p:spPr>
          <a:xfrm>
            <a:off x="6667938" y="1388453"/>
            <a:ext cx="7088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black"/>
                </a:solidFill>
                <a:latin typeface="Calibri" panose="020F0502020204030204"/>
              </a:rPr>
              <a:t>Transducer</a:t>
            </a: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xmlns="" id="{B879EF13-6EB0-4D35-8643-288EB0865DDF}"/>
              </a:ext>
            </a:extLst>
          </p:cNvPr>
          <p:cNvSpPr/>
          <p:nvPr/>
        </p:nvSpPr>
        <p:spPr>
          <a:xfrm>
            <a:off x="5466555" y="4215230"/>
            <a:ext cx="1005788" cy="40190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 i="1">
                <a:solidFill>
                  <a:prstClr val="white"/>
                </a:solidFill>
              </a:rPr>
              <a:t>Segment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Temperature Sensor TS-2</a:t>
            </a:r>
          </a:p>
        </p:txBody>
      </p:sp>
      <p:cxnSp>
        <p:nvCxnSpPr>
          <p:cNvPr id="181" name="Straight Arrow Connector 24">
            <a:extLst>
              <a:ext uri="{FF2B5EF4-FFF2-40B4-BE49-F238E27FC236}">
                <a16:creationId xmlns:a16="http://schemas.microsoft.com/office/drawing/2014/main" xmlns="" id="{D9FFA2E3-03D2-4F99-8A67-CC4D6B491A7A}"/>
              </a:ext>
            </a:extLst>
          </p:cNvPr>
          <p:cNvCxnSpPr>
            <a:cxnSpLocks/>
            <a:stCxn id="15" idx="3"/>
            <a:endCxn id="177" idx="1"/>
          </p:cNvCxnSpPr>
          <p:nvPr/>
        </p:nvCxnSpPr>
        <p:spPr>
          <a:xfrm>
            <a:off x="5319092" y="3755047"/>
            <a:ext cx="147463" cy="661137"/>
          </a:xfrm>
          <a:prstGeom prst="bentConnector3">
            <a:avLst>
              <a:gd name="adj1" fmla="val 32895"/>
            </a:avLst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EB290E87-283A-4C4E-9B0E-54A9DBDD152E}"/>
              </a:ext>
            </a:extLst>
          </p:cNvPr>
          <p:cNvSpPr/>
          <p:nvPr/>
        </p:nvSpPr>
        <p:spPr>
          <a:xfrm>
            <a:off x="7937867" y="3275305"/>
            <a:ext cx="1035219" cy="401908"/>
          </a:xfrm>
          <a:prstGeom prst="rect">
            <a:avLst/>
          </a:prstGeom>
          <a:solidFill>
            <a:srgbClr val="CC0000"/>
          </a:solidFill>
          <a:ln>
            <a:solidFill>
              <a:srgbClr val="C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 err="1">
                <a:solidFill>
                  <a:prstClr val="white"/>
                </a:solidFill>
              </a:rPr>
              <a:t>AttributeSet</a:t>
            </a:r>
            <a:endParaRPr lang="en-AU" sz="800" b="0" i="1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Custom Measurement Data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39A6A736-820D-408F-AE06-996A29E667A8}"/>
              </a:ext>
            </a:extLst>
          </p:cNvPr>
          <p:cNvSpPr/>
          <p:nvPr/>
        </p:nvSpPr>
        <p:spPr>
          <a:xfrm>
            <a:off x="8011172" y="2401045"/>
            <a:ext cx="975946" cy="40190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>
                <a:solidFill>
                  <a:prstClr val="white"/>
                </a:solidFill>
              </a:rPr>
              <a:t>Measurement</a:t>
            </a:r>
            <a:endParaRPr lang="en-AU" sz="800" b="0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Recorded at: </a:t>
            </a:r>
            <a:br>
              <a:rPr lang="en-AU" sz="800" b="0">
                <a:solidFill>
                  <a:prstClr val="white"/>
                </a:solidFill>
              </a:rPr>
            </a:br>
            <a:r>
              <a:rPr lang="en-AU" sz="800" b="0">
                <a:solidFill>
                  <a:prstClr val="white"/>
                </a:solidFill>
              </a:rPr>
              <a:t>2018-06-01:01:00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F3618E72-9EE0-4A45-900E-65F320FAF9A2}"/>
              </a:ext>
            </a:extLst>
          </p:cNvPr>
          <p:cNvSpPr/>
          <p:nvPr/>
        </p:nvSpPr>
        <p:spPr>
          <a:xfrm>
            <a:off x="7968154" y="2454368"/>
            <a:ext cx="975946" cy="40190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>
                <a:solidFill>
                  <a:prstClr val="white"/>
                </a:solidFill>
              </a:rPr>
              <a:t>Measurement</a:t>
            </a:r>
            <a:endParaRPr lang="en-AU" sz="800" b="0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10</a:t>
            </a:r>
            <a:r>
              <a:rPr lang="en-AU" sz="800" b="0" baseline="30000">
                <a:solidFill>
                  <a:prstClr val="white"/>
                </a:solidFill>
              </a:rPr>
              <a:t>o</a:t>
            </a:r>
            <a:r>
              <a:rPr lang="en-AU" sz="800" b="0">
                <a:solidFill>
                  <a:prstClr val="white"/>
                </a:solidFill>
              </a:rPr>
              <a:t>C at: </a:t>
            </a:r>
            <a:br>
              <a:rPr lang="en-AU" sz="800" b="0">
                <a:solidFill>
                  <a:prstClr val="white"/>
                </a:solidFill>
              </a:rPr>
            </a:br>
            <a:r>
              <a:rPr lang="en-AU" sz="800" b="0">
                <a:solidFill>
                  <a:prstClr val="white"/>
                </a:solidFill>
              </a:rPr>
              <a:t>2018-06-01:01:00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33DE0CCA-C87B-43CC-AE98-A74BD6F539DD}"/>
              </a:ext>
            </a:extLst>
          </p:cNvPr>
          <p:cNvSpPr/>
          <p:nvPr/>
        </p:nvSpPr>
        <p:spPr>
          <a:xfrm>
            <a:off x="8097207" y="4559522"/>
            <a:ext cx="975946" cy="40190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>
                <a:solidFill>
                  <a:prstClr val="white"/>
                </a:solidFill>
              </a:rPr>
              <a:t>Measurement</a:t>
            </a:r>
            <a:endParaRPr lang="en-AU" sz="800" b="0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Recorded at: </a:t>
            </a:r>
            <a:br>
              <a:rPr lang="en-AU" sz="800" b="0">
                <a:solidFill>
                  <a:prstClr val="white"/>
                </a:solidFill>
              </a:rPr>
            </a:br>
            <a:r>
              <a:rPr lang="en-AU" sz="800" b="0">
                <a:solidFill>
                  <a:prstClr val="white"/>
                </a:solidFill>
              </a:rPr>
              <a:t>2018-06-01:01:00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3697B390-8C28-4C8E-A444-A62252C1D359}"/>
              </a:ext>
            </a:extLst>
          </p:cNvPr>
          <p:cNvSpPr/>
          <p:nvPr/>
        </p:nvSpPr>
        <p:spPr>
          <a:xfrm>
            <a:off x="8054190" y="4612845"/>
            <a:ext cx="975946" cy="40190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>
                <a:solidFill>
                  <a:prstClr val="white"/>
                </a:solidFill>
              </a:rPr>
              <a:t>Measurement</a:t>
            </a:r>
            <a:endParaRPr lang="en-AU" sz="800" b="0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Recorded at: </a:t>
            </a:r>
            <a:br>
              <a:rPr lang="en-AU" sz="800" b="0">
                <a:solidFill>
                  <a:prstClr val="white"/>
                </a:solidFill>
              </a:rPr>
            </a:br>
            <a:r>
              <a:rPr lang="en-AU" sz="800" b="0">
                <a:solidFill>
                  <a:prstClr val="white"/>
                </a:solidFill>
              </a:rPr>
              <a:t>2018-06-01:01:00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6DADF9D2-8995-4295-A607-17B1CEE6C355}"/>
              </a:ext>
            </a:extLst>
          </p:cNvPr>
          <p:cNvSpPr/>
          <p:nvPr/>
        </p:nvSpPr>
        <p:spPr>
          <a:xfrm>
            <a:off x="8011172" y="4666169"/>
            <a:ext cx="975946" cy="40190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>
                <a:solidFill>
                  <a:prstClr val="white"/>
                </a:solidFill>
              </a:rPr>
              <a:t>Measurement</a:t>
            </a:r>
            <a:endParaRPr lang="en-AU" sz="800" b="0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Recorded at: </a:t>
            </a:r>
            <a:br>
              <a:rPr lang="en-AU" sz="800" b="0">
                <a:solidFill>
                  <a:prstClr val="white"/>
                </a:solidFill>
              </a:rPr>
            </a:br>
            <a:r>
              <a:rPr lang="en-AU" sz="800" b="0">
                <a:solidFill>
                  <a:prstClr val="white"/>
                </a:solidFill>
              </a:rPr>
              <a:t>2018-06-01:01:00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A0A3A1D9-877A-4EAA-BA53-4BA0469A8256}"/>
              </a:ext>
            </a:extLst>
          </p:cNvPr>
          <p:cNvSpPr/>
          <p:nvPr/>
        </p:nvSpPr>
        <p:spPr>
          <a:xfrm>
            <a:off x="7968154" y="4719492"/>
            <a:ext cx="975946" cy="40190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>
                <a:solidFill>
                  <a:prstClr val="white"/>
                </a:solidFill>
              </a:rPr>
              <a:t>Measurement</a:t>
            </a:r>
            <a:endParaRPr lang="en-AU" sz="800" b="0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4</a:t>
            </a:r>
            <a:r>
              <a:rPr lang="en-AU" sz="800" b="0" baseline="30000">
                <a:solidFill>
                  <a:prstClr val="white"/>
                </a:solidFill>
              </a:rPr>
              <a:t>o</a:t>
            </a:r>
            <a:r>
              <a:rPr lang="en-AU" sz="800" b="0">
                <a:solidFill>
                  <a:prstClr val="white"/>
                </a:solidFill>
              </a:rPr>
              <a:t>C at: </a:t>
            </a:r>
            <a:br>
              <a:rPr lang="en-AU" sz="800" b="0">
                <a:solidFill>
                  <a:prstClr val="white"/>
                </a:solidFill>
              </a:rPr>
            </a:br>
            <a:r>
              <a:rPr lang="en-AU" sz="800" b="0">
                <a:solidFill>
                  <a:prstClr val="white"/>
                </a:solidFill>
              </a:rPr>
              <a:t>2018-06-01:01:00</a:t>
            </a:r>
          </a:p>
        </p:txBody>
      </p:sp>
      <p:cxnSp>
        <p:nvCxnSpPr>
          <p:cNvPr id="67" name="Straight Arrow Connector 162">
            <a:extLst>
              <a:ext uri="{FF2B5EF4-FFF2-40B4-BE49-F238E27FC236}">
                <a16:creationId xmlns:a16="http://schemas.microsoft.com/office/drawing/2014/main" xmlns="" id="{B6BC47A1-EE10-4A10-BA7B-6459E8044B20}"/>
              </a:ext>
            </a:extLst>
          </p:cNvPr>
          <p:cNvCxnSpPr>
            <a:cxnSpLocks/>
            <a:stCxn id="162" idx="2"/>
            <a:endCxn id="172" idx="0"/>
          </p:cNvCxnSpPr>
          <p:nvPr/>
        </p:nvCxnSpPr>
        <p:spPr>
          <a:xfrm flipH="1">
            <a:off x="6960317" y="2270249"/>
            <a:ext cx="321263" cy="688732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162">
            <a:extLst>
              <a:ext uri="{FF2B5EF4-FFF2-40B4-BE49-F238E27FC236}">
                <a16:creationId xmlns:a16="http://schemas.microsoft.com/office/drawing/2014/main" xmlns="" id="{A3A66FC4-13C9-4404-AD14-BA0F1DBC845D}"/>
              </a:ext>
            </a:extLst>
          </p:cNvPr>
          <p:cNvCxnSpPr>
            <a:cxnSpLocks/>
            <a:stCxn id="162" idx="3"/>
            <a:endCxn id="56" idx="0"/>
          </p:cNvCxnSpPr>
          <p:nvPr/>
        </p:nvCxnSpPr>
        <p:spPr>
          <a:xfrm>
            <a:off x="7800017" y="2069296"/>
            <a:ext cx="656110" cy="385072"/>
          </a:xfrm>
          <a:prstGeom prst="bentConnector2">
            <a:avLst/>
          </a:prstGeom>
          <a:ln w="762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162">
            <a:extLst>
              <a:ext uri="{FF2B5EF4-FFF2-40B4-BE49-F238E27FC236}">
                <a16:creationId xmlns:a16="http://schemas.microsoft.com/office/drawing/2014/main" xmlns="" id="{64184F9A-2FB2-41D3-8B7D-617F39141854}"/>
              </a:ext>
            </a:extLst>
          </p:cNvPr>
          <p:cNvCxnSpPr>
            <a:cxnSpLocks/>
            <a:stCxn id="162" idx="3"/>
            <a:endCxn id="56" idx="0"/>
          </p:cNvCxnSpPr>
          <p:nvPr/>
        </p:nvCxnSpPr>
        <p:spPr>
          <a:xfrm>
            <a:off x="7800017" y="2069296"/>
            <a:ext cx="656110" cy="385072"/>
          </a:xfrm>
          <a:prstGeom prst="bentConnector2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162">
            <a:extLst>
              <a:ext uri="{FF2B5EF4-FFF2-40B4-BE49-F238E27FC236}">
                <a16:creationId xmlns:a16="http://schemas.microsoft.com/office/drawing/2014/main" xmlns="" id="{473C6333-CD1B-4C8F-82CA-73EAD6AA5841}"/>
              </a:ext>
            </a:extLst>
          </p:cNvPr>
          <p:cNvCxnSpPr>
            <a:cxnSpLocks/>
            <a:stCxn id="155" idx="3"/>
            <a:endCxn id="64" idx="0"/>
          </p:cNvCxnSpPr>
          <p:nvPr/>
        </p:nvCxnSpPr>
        <p:spPr>
          <a:xfrm>
            <a:off x="7800017" y="4416184"/>
            <a:ext cx="656110" cy="303308"/>
          </a:xfrm>
          <a:prstGeom prst="bentConnector2">
            <a:avLst/>
          </a:prstGeom>
          <a:ln w="762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Straight Arrow Connector 162">
            <a:extLst>
              <a:ext uri="{FF2B5EF4-FFF2-40B4-BE49-F238E27FC236}">
                <a16:creationId xmlns:a16="http://schemas.microsoft.com/office/drawing/2014/main" xmlns="" id="{6AB0A188-66A1-4DE0-93C3-0D87445588DA}"/>
              </a:ext>
            </a:extLst>
          </p:cNvPr>
          <p:cNvCxnSpPr>
            <a:cxnSpLocks/>
            <a:stCxn id="155" idx="3"/>
            <a:endCxn id="64" idx="0"/>
          </p:cNvCxnSpPr>
          <p:nvPr/>
        </p:nvCxnSpPr>
        <p:spPr>
          <a:xfrm>
            <a:off x="7800017" y="4416184"/>
            <a:ext cx="656110" cy="303308"/>
          </a:xfrm>
          <a:prstGeom prst="bentConnector2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5" name="Rectangle 154">
            <a:extLst>
              <a:ext uri="{FF2B5EF4-FFF2-40B4-BE49-F238E27FC236}">
                <a16:creationId xmlns:a16="http://schemas.microsoft.com/office/drawing/2014/main" xmlns="" id="{457DFE05-7BD1-4A29-8677-0E8BC6B5676C}"/>
              </a:ext>
            </a:extLst>
          </p:cNvPr>
          <p:cNvSpPr/>
          <p:nvPr/>
        </p:nvSpPr>
        <p:spPr>
          <a:xfrm>
            <a:off x="6763143" y="4215230"/>
            <a:ext cx="1036874" cy="40190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>
                <a:solidFill>
                  <a:prstClr val="white"/>
                </a:solidFill>
              </a:rPr>
              <a:t>Measurement Location</a:t>
            </a:r>
            <a:endParaRPr lang="en-AU" sz="1000" b="0" i="1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Temp. Loc. 2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xmlns="" id="{636BFA25-E19C-4C7F-B688-B6B5318CE88C}"/>
              </a:ext>
            </a:extLst>
          </p:cNvPr>
          <p:cNvSpPr/>
          <p:nvPr/>
        </p:nvSpPr>
        <p:spPr>
          <a:xfrm>
            <a:off x="6763143" y="1868342"/>
            <a:ext cx="1036874" cy="40190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>
                <a:solidFill>
                  <a:prstClr val="white"/>
                </a:solidFill>
              </a:rPr>
              <a:t>Measurement Location</a:t>
            </a:r>
            <a:endParaRPr lang="en-AU" sz="1000" b="0" i="1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Temp. Loc. 1 </a:t>
            </a:r>
          </a:p>
        </p:txBody>
      </p:sp>
      <p:cxnSp>
        <p:nvCxnSpPr>
          <p:cNvPr id="83" name="Straight Arrow Connector 162">
            <a:extLst>
              <a:ext uri="{FF2B5EF4-FFF2-40B4-BE49-F238E27FC236}">
                <a16:creationId xmlns:a16="http://schemas.microsoft.com/office/drawing/2014/main" xmlns="" id="{36BD4666-0A73-4059-8863-44948D0614E5}"/>
              </a:ext>
            </a:extLst>
          </p:cNvPr>
          <p:cNvCxnSpPr>
            <a:cxnSpLocks/>
            <a:stCxn id="50" idx="0"/>
            <a:endCxn id="56" idx="2"/>
          </p:cNvCxnSpPr>
          <p:nvPr/>
        </p:nvCxnSpPr>
        <p:spPr>
          <a:xfrm flipV="1">
            <a:off x="8455477" y="2856275"/>
            <a:ext cx="650" cy="419030"/>
          </a:xfrm>
          <a:prstGeom prst="straightConnector1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4CEA8A4F-E8D6-4838-81E3-74E7544206A9}"/>
              </a:ext>
            </a:extLst>
          </p:cNvPr>
          <p:cNvGrpSpPr/>
          <p:nvPr/>
        </p:nvGrpSpPr>
        <p:grpSpPr>
          <a:xfrm>
            <a:off x="267237" y="2370775"/>
            <a:ext cx="1683934" cy="1767220"/>
            <a:chOff x="162808" y="2759517"/>
            <a:chExt cx="2862025" cy="3003578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xmlns="" id="{B19C6AEA-4D21-4848-AAD5-6BF0B8619F2B}"/>
                </a:ext>
              </a:extLst>
            </p:cNvPr>
            <p:cNvSpPr/>
            <p:nvPr/>
          </p:nvSpPr>
          <p:spPr>
            <a:xfrm>
              <a:off x="164425" y="2759517"/>
              <a:ext cx="2860408" cy="30035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AU" sz="1350" b="0">
                <a:solidFill>
                  <a:prstClr val="white"/>
                </a:solidFill>
              </a:endParaRPr>
            </a:p>
          </p:txBody>
        </p: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xmlns="" id="{A0A41A75-FB01-473E-AF97-4F5CE57C89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814" b="8114"/>
            <a:stretch/>
          </p:blipFill>
          <p:spPr>
            <a:xfrm>
              <a:off x="162808" y="2759517"/>
              <a:ext cx="2862025" cy="300357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16F785FE-B295-45AE-8D8F-CB8C26068299}"/>
              </a:ext>
            </a:extLst>
          </p:cNvPr>
          <p:cNvGrpSpPr/>
          <p:nvPr/>
        </p:nvGrpSpPr>
        <p:grpSpPr>
          <a:xfrm>
            <a:off x="3218294" y="1790325"/>
            <a:ext cx="1005788" cy="1763768"/>
            <a:chOff x="3218294" y="1790325"/>
            <a:chExt cx="1005788" cy="1763768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xmlns="" id="{C3D36931-DBD1-4DCC-8388-E4EA26AED110}"/>
                </a:ext>
              </a:extLst>
            </p:cNvPr>
            <p:cNvSpPr/>
            <p:nvPr/>
          </p:nvSpPr>
          <p:spPr>
            <a:xfrm>
              <a:off x="3218294" y="2610776"/>
              <a:ext cx="1005788" cy="40190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800" b="0" i="1" err="1">
                  <a:solidFill>
                    <a:prstClr val="white"/>
                  </a:solidFill>
                </a:rPr>
                <a:t>AssetSegmentEvent</a:t>
              </a:r>
              <a:endParaRPr lang="en-AU" sz="800" b="0" i="1">
                <a:solidFill>
                  <a:prstClr val="white"/>
                </a:solidFill>
              </a:endParaRPr>
            </a:p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800" b="0">
                  <a:solidFill>
                    <a:prstClr val="white"/>
                  </a:solidFill>
                </a:rPr>
                <a:t>Remove </a:t>
              </a:r>
              <a:br>
                <a:rPr lang="en-AU" sz="800" b="0">
                  <a:solidFill>
                    <a:prstClr val="white"/>
                  </a:solidFill>
                </a:rPr>
              </a:br>
              <a:r>
                <a:rPr lang="en-AU" sz="800" b="0">
                  <a:solidFill>
                    <a:prstClr val="white"/>
                  </a:solidFill>
                </a:rPr>
                <a:t>2 Jan 2018</a:t>
              </a:r>
            </a:p>
          </p:txBody>
        </p:sp>
        <p:cxnSp>
          <p:nvCxnSpPr>
            <p:cNvPr id="84" name="Straight Arrow Connector 86">
              <a:extLst>
                <a:ext uri="{FF2B5EF4-FFF2-40B4-BE49-F238E27FC236}">
                  <a16:creationId xmlns:a16="http://schemas.microsoft.com/office/drawing/2014/main" xmlns="" id="{B2B26845-F021-450F-9CEF-969A3F8C644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822822" y="1790325"/>
              <a:ext cx="1" cy="820452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Arrow Connector 86">
              <a:extLst>
                <a:ext uri="{FF2B5EF4-FFF2-40B4-BE49-F238E27FC236}">
                  <a16:creationId xmlns:a16="http://schemas.microsoft.com/office/drawing/2014/main" xmlns="" id="{967FE6DA-078C-4F17-9E58-6B704347862E}"/>
                </a:ext>
              </a:extLst>
            </p:cNvPr>
            <p:cNvCxnSpPr>
              <a:cxnSpLocks/>
            </p:cNvCxnSpPr>
            <p:nvPr/>
          </p:nvCxnSpPr>
          <p:spPr>
            <a:xfrm>
              <a:off x="3815345" y="3012683"/>
              <a:ext cx="0" cy="54141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4A02B49F-CD1C-4E35-8B27-4B7649159E7F}"/>
              </a:ext>
            </a:extLst>
          </p:cNvPr>
          <p:cNvGrpSpPr/>
          <p:nvPr/>
        </p:nvGrpSpPr>
        <p:grpSpPr>
          <a:xfrm>
            <a:off x="1599685" y="1143929"/>
            <a:ext cx="2690117" cy="2410164"/>
            <a:chOff x="1599685" y="1143929"/>
            <a:chExt cx="2690117" cy="2410164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xmlns="" id="{840B8B24-051B-47FD-817B-1599B1184855}"/>
                </a:ext>
              </a:extLst>
            </p:cNvPr>
            <p:cNvSpPr/>
            <p:nvPr/>
          </p:nvSpPr>
          <p:spPr>
            <a:xfrm>
              <a:off x="3284014" y="1540854"/>
              <a:ext cx="1005788" cy="401907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900" b="0" i="1">
                  <a:solidFill>
                    <a:prstClr val="white"/>
                  </a:solidFill>
                </a:rPr>
                <a:t>Asset</a:t>
              </a:r>
            </a:p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900" b="0">
                  <a:solidFill>
                    <a:prstClr val="white"/>
                  </a:solidFill>
                </a:rPr>
                <a:t>Pipe Section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xmlns="" id="{39E2224F-1591-450D-A6AE-AC988839A766}"/>
                </a:ext>
              </a:extLst>
            </p:cNvPr>
            <p:cNvSpPr/>
            <p:nvPr/>
          </p:nvSpPr>
          <p:spPr>
            <a:xfrm>
              <a:off x="3276600" y="2701364"/>
              <a:ext cx="1005788" cy="401907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800" b="0" i="1" err="1">
                  <a:solidFill>
                    <a:prstClr val="white"/>
                  </a:solidFill>
                </a:rPr>
                <a:t>AssetSegmentEvent</a:t>
              </a:r>
              <a:endParaRPr lang="en-AU" sz="800" b="0" i="1">
                <a:solidFill>
                  <a:prstClr val="white"/>
                </a:solidFill>
              </a:endParaRPr>
            </a:p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800" b="0">
                  <a:solidFill>
                    <a:prstClr val="white"/>
                  </a:solidFill>
                </a:rPr>
                <a:t>Install </a:t>
              </a:r>
              <a:br>
                <a:rPr lang="en-AU" sz="800" b="0">
                  <a:solidFill>
                    <a:prstClr val="white"/>
                  </a:solidFill>
                </a:rPr>
              </a:br>
              <a:r>
                <a:rPr lang="en-AU" sz="800" b="0">
                  <a:solidFill>
                    <a:prstClr val="white"/>
                  </a:solidFill>
                </a:rPr>
                <a:t>3 Jan 2018</a:t>
              </a:r>
            </a:p>
          </p:txBody>
        </p:sp>
        <p:cxnSp>
          <p:nvCxnSpPr>
            <p:cNvPr id="88" name="Straight Arrow Connector 86">
              <a:extLst>
                <a:ext uri="{FF2B5EF4-FFF2-40B4-BE49-F238E27FC236}">
                  <a16:creationId xmlns:a16="http://schemas.microsoft.com/office/drawing/2014/main" xmlns="" id="{EE328958-C9B6-4EDC-A91A-008FE0917C5F}"/>
                </a:ext>
              </a:extLst>
            </p:cNvPr>
            <p:cNvCxnSpPr>
              <a:cxnSpLocks/>
            </p:cNvCxnSpPr>
            <p:nvPr/>
          </p:nvCxnSpPr>
          <p:spPr>
            <a:xfrm>
              <a:off x="3967745" y="3103271"/>
              <a:ext cx="0" cy="450822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Arrow Connector 86">
              <a:extLst>
                <a:ext uri="{FF2B5EF4-FFF2-40B4-BE49-F238E27FC236}">
                  <a16:creationId xmlns:a16="http://schemas.microsoft.com/office/drawing/2014/main" xmlns="" id="{065AC703-9AEE-4F20-B1B3-85290E1BD7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75223" y="1942726"/>
              <a:ext cx="0" cy="752414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Arrow Connector 24">
              <a:extLst>
                <a:ext uri="{FF2B5EF4-FFF2-40B4-BE49-F238E27FC236}">
                  <a16:creationId xmlns:a16="http://schemas.microsoft.com/office/drawing/2014/main" xmlns="" id="{F546F4A1-587E-49B9-829D-2F052A49393C}"/>
                </a:ext>
              </a:extLst>
            </p:cNvPr>
            <p:cNvCxnSpPr>
              <a:cxnSpLocks/>
              <a:stCxn id="4" idx="3"/>
              <a:endCxn id="87" idx="0"/>
            </p:cNvCxnSpPr>
            <p:nvPr/>
          </p:nvCxnSpPr>
          <p:spPr>
            <a:xfrm>
              <a:off x="1599685" y="1143929"/>
              <a:ext cx="2187223" cy="396925"/>
            </a:xfrm>
            <a:prstGeom prst="bentConnector2">
              <a:avLst/>
            </a:prstGeom>
            <a:ln w="127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3221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573243A7-3D98-492F-8E66-AD4F5DD88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Message Exchanges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3CAB5A1-E4E4-49D0-9C63-D1CFA08F7A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9706412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FFDDC2-8E4B-4284-998F-231D98065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540000"/>
          </a:xfrm>
        </p:spPr>
        <p:txBody>
          <a:bodyPr>
            <a:normAutofit/>
          </a:bodyPr>
          <a:lstStyle/>
          <a:p>
            <a:r>
              <a:rPr lang="en-AU"/>
              <a:t>(Web Service) Information Service Bus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117E47B-B808-46D1-860D-3A1BCE354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48956"/>
            <a:ext cx="7886700" cy="3984994"/>
          </a:xfrm>
        </p:spPr>
        <p:txBody>
          <a:bodyPr>
            <a:normAutofit fontScale="92500" lnSpcReduction="10000"/>
          </a:bodyPr>
          <a:lstStyle/>
          <a:p>
            <a:r>
              <a:rPr lang="en-AU"/>
              <a:t>Information Service Bus Model is the centre of messaging in the OIIE</a:t>
            </a:r>
          </a:p>
          <a:p>
            <a:r>
              <a:rPr lang="en-AU" b="1"/>
              <a:t>Purpose:</a:t>
            </a:r>
            <a:r>
              <a:rPr lang="en-AU"/>
              <a:t> to facilitate </a:t>
            </a:r>
            <a:r>
              <a:rPr lang="en-AU" b="1" i="1"/>
              <a:t>interoperability</a:t>
            </a:r>
            <a:r>
              <a:rPr lang="en-AU"/>
              <a:t> by providing a standardized set of web services for the sending/receiving of messages via a bus—leads to application and </a:t>
            </a:r>
            <a:r>
              <a:rPr lang="en-AU" b="1" i="1"/>
              <a:t>supplier agnostic ecosystem administration</a:t>
            </a:r>
          </a:p>
          <a:p>
            <a:r>
              <a:rPr lang="en-AU"/>
              <a:t>Supports publish/subscribe and request/response modalities</a:t>
            </a:r>
          </a:p>
          <a:p>
            <a:pPr lvl="1"/>
            <a:r>
              <a:rPr lang="en-AU"/>
              <a:t>Includes Notification web services: avoids polling the bus for messages</a:t>
            </a:r>
          </a:p>
          <a:p>
            <a:r>
              <a:rPr lang="en-AU" err="1"/>
              <a:t>OpenO&amp;M</a:t>
            </a:r>
            <a:r>
              <a:rPr lang="en-AU"/>
              <a:t> </a:t>
            </a:r>
            <a:r>
              <a:rPr lang="en-AU" err="1"/>
              <a:t>ws</a:t>
            </a:r>
            <a:r>
              <a:rPr lang="en-AU"/>
              <a:t>-ISBM specification v1.0 based on SOAP web services</a:t>
            </a:r>
          </a:p>
          <a:p>
            <a:r>
              <a:rPr lang="en-AU"/>
              <a:t>Current SOAP API </a:t>
            </a:r>
            <a:r>
              <a:rPr lang="en-AU" b="1" i="1"/>
              <a:t>already</a:t>
            </a:r>
            <a:r>
              <a:rPr lang="en-AU"/>
              <a:t> RESTful: each request includes all information required </a:t>
            </a:r>
          </a:p>
          <a:p>
            <a:r>
              <a:rPr lang="en-AU"/>
              <a:t>RESTful architectures are technically protocol and data format agnostic</a:t>
            </a:r>
          </a:p>
          <a:p>
            <a:r>
              <a:rPr lang="en-AU"/>
              <a:t>Revised specification, v1.1, will support plain HTTP/JSON REST interface</a:t>
            </a:r>
          </a:p>
          <a:p>
            <a:pPr lvl="1"/>
            <a:r>
              <a:rPr lang="en-AU"/>
              <a:t>To be proven in the upcoming stage of the OGI pilot</a:t>
            </a:r>
          </a:p>
          <a:p>
            <a:pPr lvl="1"/>
            <a:r>
              <a:rPr lang="en-AU"/>
              <a:t>MQTT or AMQP</a:t>
            </a:r>
          </a:p>
        </p:txBody>
      </p:sp>
    </p:spTree>
    <p:extLst>
      <p:ext uri="{BB962C8B-B14F-4D97-AF65-F5344CB8AC3E}">
        <p14:creationId xmlns:p14="http://schemas.microsoft.com/office/powerpoint/2010/main" val="3246337558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2C708154-C973-4D7A-A2DD-9578FF69A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ISBM is payload data </a:t>
            </a:r>
            <a:r>
              <a:rPr lang="en-AU" b="1" i="1" dirty="0"/>
              <a:t>agnostic</a:t>
            </a:r>
          </a:p>
          <a:p>
            <a:r>
              <a:rPr lang="en-AU" dirty="0"/>
              <a:t>Resources are NOT payload data types such as </a:t>
            </a:r>
            <a:r>
              <a:rPr lang="en-AU" sz="2000" dirty="0" err="1">
                <a:solidFill>
                  <a:srgbClr val="BF9000"/>
                </a:solidFill>
                <a:latin typeface="Arial Narrow" panose="020B0606020202030204" pitchFamily="34" charset="0"/>
              </a:rPr>
              <a:t>MeasurementLocation</a:t>
            </a:r>
            <a:endParaRPr lang="en-AU" dirty="0">
              <a:solidFill>
                <a:srgbClr val="BF9000"/>
              </a:solidFill>
              <a:latin typeface="Arial Narrow" panose="020B0606020202030204" pitchFamily="34" charset="0"/>
            </a:endParaRPr>
          </a:p>
          <a:p>
            <a:r>
              <a:rPr lang="en-AU" dirty="0"/>
              <a:t>Resources in the ISBM include:</a:t>
            </a:r>
          </a:p>
          <a:p>
            <a:pPr lvl="1"/>
            <a:r>
              <a:rPr lang="en-AU" dirty="0"/>
              <a:t>Channels</a:t>
            </a:r>
          </a:p>
          <a:p>
            <a:pPr lvl="1"/>
            <a:r>
              <a:rPr lang="en-AU" dirty="0"/>
              <a:t>Security Tokens</a:t>
            </a:r>
          </a:p>
          <a:p>
            <a:pPr lvl="1"/>
            <a:r>
              <a:rPr lang="en-AU" dirty="0"/>
              <a:t>Sessions</a:t>
            </a:r>
          </a:p>
          <a:p>
            <a:pPr lvl="1"/>
            <a:r>
              <a:rPr lang="en-AU" dirty="0"/>
              <a:t>Messages</a:t>
            </a:r>
          </a:p>
          <a:p>
            <a:r>
              <a:rPr lang="en-AU" dirty="0"/>
              <a:t>Revision 1.2 will consider configurable mappings for payload-based interfaces</a:t>
            </a:r>
          </a:p>
          <a:p>
            <a:pPr lvl="1"/>
            <a:r>
              <a:rPr lang="en-AU" dirty="0"/>
              <a:t>There are several potential challenges in developing such a mapping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B84093B1-DC2E-4145-987C-9D05D80F7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err="1"/>
              <a:t>ws</a:t>
            </a:r>
            <a:r>
              <a:rPr lang="en-AU"/>
              <a:t>-ISBM REST API—Resources</a:t>
            </a:r>
          </a:p>
        </p:txBody>
      </p:sp>
    </p:spTree>
    <p:extLst>
      <p:ext uri="{BB962C8B-B14F-4D97-AF65-F5344CB8AC3E}">
        <p14:creationId xmlns:p14="http://schemas.microsoft.com/office/powerpoint/2010/main" val="3172088131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5D0072CC-388B-4C76-A3EA-BA57346275C9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706564" y="640124"/>
          <a:ext cx="7730871" cy="421132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709039">
                  <a:extLst>
                    <a:ext uri="{9D8B030D-6E8A-4147-A177-3AD203B41FA5}">
                      <a16:colId xmlns:a16="http://schemas.microsoft.com/office/drawing/2014/main" xmlns="" val="975133815"/>
                    </a:ext>
                  </a:extLst>
                </a:gridCol>
                <a:gridCol w="2323528">
                  <a:extLst>
                    <a:ext uri="{9D8B030D-6E8A-4147-A177-3AD203B41FA5}">
                      <a16:colId xmlns:a16="http://schemas.microsoft.com/office/drawing/2014/main" xmlns="" val="1886680308"/>
                    </a:ext>
                  </a:extLst>
                </a:gridCol>
                <a:gridCol w="3698304">
                  <a:extLst>
                    <a:ext uri="{9D8B030D-6E8A-4147-A177-3AD203B41FA5}">
                      <a16:colId xmlns:a16="http://schemas.microsoft.com/office/drawing/2014/main" xmlns="" val="26553269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sz="1200"/>
                        <a:t>Service Operation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noProof="0"/>
                        <a:t>SOAP Interface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AU" sz="1200"/>
                        <a:t>RESTful Interface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859457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200"/>
                        <a:t>Create Channel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AU" sz="1200"/>
                        <a:t>HTTP method: POST</a:t>
                      </a:r>
                    </a:p>
                    <a:p>
                      <a:r>
                        <a:rPr lang="en-AU" sz="1200"/>
                        <a:t>URL: /</a:t>
                      </a:r>
                      <a:r>
                        <a:rPr lang="en-AU" sz="1200" err="1"/>
                        <a:t>ChannelManagement</a:t>
                      </a:r>
                      <a:endParaRPr lang="en-AU" sz="1200"/>
                    </a:p>
                    <a:p>
                      <a:r>
                        <a:rPr lang="en-AU" sz="1200"/>
                        <a:t>Data: Specified in HTTP body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AU" sz="1200"/>
                        <a:t>HTTP method: POST</a:t>
                      </a:r>
                    </a:p>
                    <a:p>
                      <a:r>
                        <a:rPr lang="en-AU" sz="1200"/>
                        <a:t>URL: /channels</a:t>
                      </a:r>
                    </a:p>
                    <a:p>
                      <a:r>
                        <a:rPr lang="en-AU" sz="1200"/>
                        <a:t>Data: Specified in HTTP body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718297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200"/>
                        <a:t>Add Security Tokens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AU" sz="1200"/>
                        <a:t>HTTP method: POST</a:t>
                      </a:r>
                    </a:p>
                    <a:p>
                      <a:r>
                        <a:rPr lang="en-AU" sz="1200"/>
                        <a:t>URL: /</a:t>
                      </a:r>
                      <a:r>
                        <a:rPr lang="en-AU" sz="1200" err="1"/>
                        <a:t>ChannelManagement</a:t>
                      </a:r>
                      <a:endParaRPr lang="en-AU" sz="1200"/>
                    </a:p>
                    <a:p>
                      <a:r>
                        <a:rPr lang="en-AU" sz="1200"/>
                        <a:t>Data: Specified in HTTP body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AU" sz="1200"/>
                        <a:t>HTTP method: POST</a:t>
                      </a:r>
                    </a:p>
                    <a:p>
                      <a:r>
                        <a:rPr lang="en-AU" sz="1200"/>
                        <a:t>URL: /channels/{channel-id}/security-tokens</a:t>
                      </a:r>
                    </a:p>
                    <a:p>
                      <a:r>
                        <a:rPr lang="en-AU" sz="1200"/>
                        <a:t>Token data is specified in HTTP body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647922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200"/>
                        <a:t>Remove Security Tokens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AU" sz="1200"/>
                        <a:t>HTTP method: POST</a:t>
                      </a:r>
                    </a:p>
                    <a:p>
                      <a:r>
                        <a:rPr lang="en-AU" sz="1200"/>
                        <a:t>URL: /</a:t>
                      </a:r>
                      <a:r>
                        <a:rPr lang="en-AU" sz="1200" err="1"/>
                        <a:t>ChannelManagement</a:t>
                      </a:r>
                      <a:endParaRPr lang="en-AU" sz="1200"/>
                    </a:p>
                    <a:p>
                      <a:r>
                        <a:rPr lang="en-AU" sz="1200"/>
                        <a:t>Data: Specified in HTTP body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AU" sz="1200"/>
                        <a:t>HTTP method: DELETE</a:t>
                      </a:r>
                    </a:p>
                    <a:p>
                      <a:r>
                        <a:rPr lang="en-AU" sz="1200"/>
                        <a:t>URL: /channels/{channel-id}/security-tokens/{token-id}</a:t>
                      </a:r>
                    </a:p>
                    <a:p>
                      <a:r>
                        <a:rPr lang="en-AU" sz="1200"/>
                        <a:t>Data: Specified in URL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49040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200"/>
                        <a:t>Delete Channel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AU" sz="1200"/>
                        <a:t>HTTP method: POST</a:t>
                      </a:r>
                    </a:p>
                    <a:p>
                      <a:r>
                        <a:rPr lang="en-AU" sz="1200"/>
                        <a:t>URL: /</a:t>
                      </a:r>
                      <a:r>
                        <a:rPr lang="en-AU" sz="1200" err="1"/>
                        <a:t>ChannelManagement</a:t>
                      </a:r>
                      <a:endParaRPr lang="en-AU" sz="1200"/>
                    </a:p>
                    <a:p>
                      <a:r>
                        <a:rPr lang="en-AU" sz="1200"/>
                        <a:t>Data: Specified in HTTP body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AU" sz="1200"/>
                        <a:t>HTTP method: DELETE</a:t>
                      </a:r>
                    </a:p>
                    <a:p>
                      <a:r>
                        <a:rPr lang="en-AU" sz="1200"/>
                        <a:t>URL: /channels/{channel-id}</a:t>
                      </a:r>
                    </a:p>
                    <a:p>
                      <a:r>
                        <a:rPr lang="en-AU" sz="1200"/>
                        <a:t>Data: Specified in URL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72803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200"/>
                        <a:t>Get Channel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AU" sz="1200"/>
                        <a:t>HTTP method: POST</a:t>
                      </a:r>
                    </a:p>
                    <a:p>
                      <a:r>
                        <a:rPr lang="en-AU" sz="1200"/>
                        <a:t>URL: /ChannelManagement</a:t>
                      </a:r>
                    </a:p>
                    <a:p>
                      <a:r>
                        <a:rPr lang="en-AU" sz="1200"/>
                        <a:t>Data: Specified in HTTP body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AU" sz="1200"/>
                        <a:t>HTTP method: GET</a:t>
                      </a:r>
                    </a:p>
                    <a:p>
                      <a:r>
                        <a:rPr lang="en-AU" sz="1200"/>
                        <a:t>URL: /channels/{channel-id}</a:t>
                      </a:r>
                    </a:p>
                    <a:p>
                      <a:r>
                        <a:rPr lang="en-AU" sz="1200"/>
                        <a:t>Data: Specified in URL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44827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200"/>
                        <a:t>Get Channels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AU" sz="1200"/>
                        <a:t>HTTP method: POST</a:t>
                      </a:r>
                    </a:p>
                    <a:p>
                      <a:r>
                        <a:rPr lang="en-AU" sz="1200"/>
                        <a:t>URL: /ChannelManagement</a:t>
                      </a:r>
                    </a:p>
                    <a:p>
                      <a:r>
                        <a:rPr lang="en-AU" sz="1200"/>
                        <a:t>Data: 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AU" sz="1200"/>
                        <a:t>HTTP method: GET</a:t>
                      </a:r>
                    </a:p>
                    <a:p>
                      <a:r>
                        <a:rPr lang="en-AU" sz="1200"/>
                        <a:t>URL: /channels</a:t>
                      </a:r>
                    </a:p>
                    <a:p>
                      <a:r>
                        <a:rPr lang="en-AU" sz="1200"/>
                        <a:t>Data: N/A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82631494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xmlns="" id="{CD199761-3DD7-47C6-9701-28BE6AE44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540000"/>
          </a:xfrm>
        </p:spPr>
        <p:txBody>
          <a:bodyPr/>
          <a:lstStyle/>
          <a:p>
            <a:r>
              <a:rPr lang="en-AU" err="1"/>
              <a:t>ws</a:t>
            </a:r>
            <a:r>
              <a:rPr lang="en-AU"/>
              <a:t>-ISBM Channel Management Service</a:t>
            </a:r>
          </a:p>
        </p:txBody>
      </p:sp>
    </p:spTree>
    <p:extLst>
      <p:ext uri="{BB962C8B-B14F-4D97-AF65-F5344CB8AC3E}">
        <p14:creationId xmlns:p14="http://schemas.microsoft.com/office/powerpoint/2010/main" val="4015785840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5D0072CC-388B-4C76-A3EA-BA57346275C9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04393" y="640124"/>
          <a:ext cx="8935213" cy="421132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709039">
                  <a:extLst>
                    <a:ext uri="{9D8B030D-6E8A-4147-A177-3AD203B41FA5}">
                      <a16:colId xmlns:a16="http://schemas.microsoft.com/office/drawing/2014/main" xmlns="" val="975133815"/>
                    </a:ext>
                  </a:extLst>
                </a:gridCol>
                <a:gridCol w="2527999">
                  <a:extLst>
                    <a:ext uri="{9D8B030D-6E8A-4147-A177-3AD203B41FA5}">
                      <a16:colId xmlns:a16="http://schemas.microsoft.com/office/drawing/2014/main" xmlns="" val="1886680308"/>
                    </a:ext>
                  </a:extLst>
                </a:gridCol>
                <a:gridCol w="4698175">
                  <a:extLst>
                    <a:ext uri="{9D8B030D-6E8A-4147-A177-3AD203B41FA5}">
                      <a16:colId xmlns:a16="http://schemas.microsoft.com/office/drawing/2014/main" xmlns="" val="26553269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sz="1200"/>
                        <a:t>Service Operation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noProof="0"/>
                        <a:t>SOAP Interface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AU" sz="1200"/>
                        <a:t>RESTful Interface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859457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200"/>
                        <a:t>Open Consumer Request Session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AU" sz="1200"/>
                        <a:t>HTTP method: POST</a:t>
                      </a:r>
                    </a:p>
                    <a:p>
                      <a:r>
                        <a:rPr lang="en-AU" sz="1200"/>
                        <a:t>URL: /</a:t>
                      </a:r>
                      <a:r>
                        <a:rPr lang="en-AU" sz="1200" err="1"/>
                        <a:t>OpenConsumerRequestSession</a:t>
                      </a:r>
                      <a:endParaRPr lang="en-AU" sz="1200"/>
                    </a:p>
                    <a:p>
                      <a:r>
                        <a:rPr lang="en-AU" sz="1200"/>
                        <a:t>Data: Specified in HTTP body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AU" sz="1200"/>
                        <a:t>HTTP method: POST</a:t>
                      </a:r>
                    </a:p>
                    <a:p>
                      <a:r>
                        <a:rPr lang="en-AU" sz="1100"/>
                        <a:t>URL: /channels/{channel-id}/consumer-request-sessions[?</a:t>
                      </a:r>
                      <a:r>
                        <a:rPr lang="en-AU" sz="1100" err="1"/>
                        <a:t>listenerUrl</a:t>
                      </a:r>
                      <a:r>
                        <a:rPr lang="en-AU" sz="1100"/>
                        <a:t>={URL}]</a:t>
                      </a:r>
                    </a:p>
                    <a:p>
                      <a:r>
                        <a:rPr lang="en-AU" sz="1200"/>
                        <a:t>Data: Specified in URL (channel-id, optional </a:t>
                      </a:r>
                      <a:r>
                        <a:rPr lang="en-AU" sz="1200" err="1"/>
                        <a:t>listenerUrl</a:t>
                      </a:r>
                      <a:r>
                        <a:rPr lang="en-AU" sz="1200"/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718297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200"/>
                        <a:t>Post Request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AU" sz="1200"/>
                        <a:t>HTTP method: POST</a:t>
                      </a:r>
                    </a:p>
                    <a:p>
                      <a:r>
                        <a:rPr lang="en-AU" sz="1200"/>
                        <a:t>URL: /</a:t>
                      </a:r>
                      <a:r>
                        <a:rPr lang="en-AU" sz="1200" err="1"/>
                        <a:t>PostRequest</a:t>
                      </a:r>
                      <a:endParaRPr lang="en-AU" sz="1200"/>
                    </a:p>
                    <a:p>
                      <a:r>
                        <a:rPr lang="en-AU" sz="1200"/>
                        <a:t>Data: Specified in HTTP body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AU" sz="1200"/>
                        <a:t>HTTP method: POST</a:t>
                      </a:r>
                    </a:p>
                    <a:p>
                      <a:pPr>
                        <a:tabLst>
                          <a:tab pos="2152650" algn="l"/>
                        </a:tabLst>
                      </a:pPr>
                      <a:r>
                        <a:rPr lang="en-AU" sz="1200"/>
                        <a:t>URL: /sessions/{session-id}/</a:t>
                      </a:r>
                      <a:r>
                        <a:rPr lang="en-AU" sz="1200" err="1"/>
                        <a:t>requests?topic</a:t>
                      </a:r>
                      <a:r>
                        <a:rPr lang="en-AU" sz="1200"/>
                        <a:t>={string}[&amp;expiry={duration}]</a:t>
                      </a:r>
                    </a:p>
                    <a:p>
                      <a:r>
                        <a:rPr lang="en-AU" sz="1200"/>
                        <a:t>Data: Message specified in HTTP body, filters in URL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647922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200"/>
                        <a:t>Expire Request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AU" sz="1200"/>
                        <a:t>HTTP method: POST</a:t>
                      </a:r>
                    </a:p>
                    <a:p>
                      <a:r>
                        <a:rPr lang="en-AU" sz="1200"/>
                        <a:t>URL: /</a:t>
                      </a:r>
                      <a:r>
                        <a:rPr lang="en-AU" sz="1200" err="1"/>
                        <a:t>ExpireRequest</a:t>
                      </a:r>
                      <a:endParaRPr lang="en-AU" sz="1200"/>
                    </a:p>
                    <a:p>
                      <a:r>
                        <a:rPr lang="en-AU" sz="1200"/>
                        <a:t>Data: Specified in HTTP body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AU" sz="1200"/>
                        <a:t>HTTP method: DELETE</a:t>
                      </a:r>
                    </a:p>
                    <a:p>
                      <a:r>
                        <a:rPr lang="en-AU" sz="1200"/>
                        <a:t>URL: /sessions/{session-id}/requests/{message-id}</a:t>
                      </a:r>
                    </a:p>
                    <a:p>
                      <a:r>
                        <a:rPr lang="en-AU" sz="1200"/>
                        <a:t>Data: Specified in URL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49040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200"/>
                        <a:t>Read Response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AU" sz="1200"/>
                        <a:t>HTTP method: POST</a:t>
                      </a:r>
                    </a:p>
                    <a:p>
                      <a:r>
                        <a:rPr lang="en-AU" sz="1200"/>
                        <a:t>URL: /</a:t>
                      </a:r>
                      <a:r>
                        <a:rPr lang="en-AU" sz="1200" err="1"/>
                        <a:t>ReadResponse</a:t>
                      </a:r>
                      <a:endParaRPr lang="en-AU" sz="1200"/>
                    </a:p>
                    <a:p>
                      <a:r>
                        <a:rPr lang="en-AU" sz="1200"/>
                        <a:t>Data: Specified in HTTP body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AU" sz="1200"/>
                        <a:t>HTTP method: GET</a:t>
                      </a:r>
                    </a:p>
                    <a:p>
                      <a:r>
                        <a:rPr lang="en-AU" sz="1200"/>
                        <a:t>URL: /sessions/{session-id}/</a:t>
                      </a:r>
                      <a:r>
                        <a:rPr lang="en-AU" sz="1200" err="1"/>
                        <a:t>responses?requestMessageId</a:t>
                      </a:r>
                      <a:r>
                        <a:rPr lang="en-AU" sz="1200"/>
                        <a:t>={string}</a:t>
                      </a:r>
                    </a:p>
                    <a:p>
                      <a:r>
                        <a:rPr lang="en-AU" sz="1200"/>
                        <a:t>Data: Specified in URL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72803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200"/>
                        <a:t>Remove Response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AU" sz="1200"/>
                        <a:t>HTTP method: POST</a:t>
                      </a:r>
                    </a:p>
                    <a:p>
                      <a:r>
                        <a:rPr lang="en-AU" sz="1200"/>
                        <a:t>URL: /</a:t>
                      </a:r>
                      <a:r>
                        <a:rPr lang="en-AU" sz="1200" err="1"/>
                        <a:t>RemoveResponse</a:t>
                      </a:r>
                      <a:endParaRPr lang="en-AU" sz="1200"/>
                    </a:p>
                    <a:p>
                      <a:r>
                        <a:rPr lang="en-AU" sz="1200"/>
                        <a:t>Data: Specified in HTTP body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AU" sz="1200"/>
                        <a:t>HTTP method: DELETE</a:t>
                      </a:r>
                    </a:p>
                    <a:p>
                      <a:r>
                        <a:rPr lang="en-AU" sz="1200"/>
                        <a:t>URL: /sessions/{session-id}/responses/{response-message-id}</a:t>
                      </a:r>
                    </a:p>
                    <a:p>
                      <a:r>
                        <a:rPr lang="en-AU" sz="1200"/>
                        <a:t>Data: Specified in URL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44827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200"/>
                        <a:t>Close Consumer Request Session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AU" sz="1200"/>
                        <a:t>HTTP method: POST</a:t>
                      </a:r>
                    </a:p>
                    <a:p>
                      <a:r>
                        <a:rPr lang="en-AU" sz="1200"/>
                        <a:t>URL: /</a:t>
                      </a:r>
                      <a:r>
                        <a:rPr lang="en-AU" sz="1200" err="1"/>
                        <a:t>CloseConsumerRequestSession</a:t>
                      </a:r>
                      <a:endParaRPr lang="en-AU" sz="1200"/>
                    </a:p>
                    <a:p>
                      <a:r>
                        <a:rPr lang="en-AU" sz="1200"/>
                        <a:t>Data: Specified in HTTP body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AU" sz="1200"/>
                        <a:t>HTTP method: DELETE</a:t>
                      </a:r>
                    </a:p>
                    <a:p>
                      <a:r>
                        <a:rPr lang="en-AU" sz="1200"/>
                        <a:t>URL: /sessions/{session-id}</a:t>
                      </a:r>
                    </a:p>
                    <a:p>
                      <a:r>
                        <a:rPr lang="en-AU" sz="1200"/>
                        <a:t>Data: Specified in URL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82631494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xmlns="" id="{CD199761-3DD7-47C6-9701-28BE6AE44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540000"/>
          </a:xfrm>
        </p:spPr>
        <p:txBody>
          <a:bodyPr/>
          <a:lstStyle/>
          <a:p>
            <a:r>
              <a:rPr lang="en-AU" err="1"/>
              <a:t>ws</a:t>
            </a:r>
            <a:r>
              <a:rPr lang="en-AU"/>
              <a:t>-ISBM Consumer Request Service</a:t>
            </a:r>
          </a:p>
        </p:txBody>
      </p:sp>
    </p:spTree>
    <p:extLst>
      <p:ext uri="{BB962C8B-B14F-4D97-AF65-F5344CB8AC3E}">
        <p14:creationId xmlns:p14="http://schemas.microsoft.com/office/powerpoint/2010/main" val="3712665376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5D0072CC-388B-4C76-A3EA-BA57346275C9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04393" y="640124"/>
          <a:ext cx="8935213" cy="375412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709039">
                  <a:extLst>
                    <a:ext uri="{9D8B030D-6E8A-4147-A177-3AD203B41FA5}">
                      <a16:colId xmlns:a16="http://schemas.microsoft.com/office/drawing/2014/main" xmlns="" val="975133815"/>
                    </a:ext>
                  </a:extLst>
                </a:gridCol>
                <a:gridCol w="2527999">
                  <a:extLst>
                    <a:ext uri="{9D8B030D-6E8A-4147-A177-3AD203B41FA5}">
                      <a16:colId xmlns:a16="http://schemas.microsoft.com/office/drawing/2014/main" xmlns="" val="1886680308"/>
                    </a:ext>
                  </a:extLst>
                </a:gridCol>
                <a:gridCol w="4698175">
                  <a:extLst>
                    <a:ext uri="{9D8B030D-6E8A-4147-A177-3AD203B41FA5}">
                      <a16:colId xmlns:a16="http://schemas.microsoft.com/office/drawing/2014/main" xmlns="" val="26553269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sz="1200"/>
                        <a:t>Service Operation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noProof="0"/>
                        <a:t>SOAP Interface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AU" sz="1200"/>
                        <a:t>RESTful Interface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859457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200" dirty="0"/>
                        <a:t>Open Provider Request Session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AU" sz="1200"/>
                        <a:t>HTTP method: POST</a:t>
                      </a:r>
                    </a:p>
                    <a:p>
                      <a:r>
                        <a:rPr lang="en-AU" sz="1200"/>
                        <a:t>URL: /</a:t>
                      </a:r>
                      <a:r>
                        <a:rPr lang="en-AU" sz="1200" err="1"/>
                        <a:t>OpenProviderRequestSession</a:t>
                      </a:r>
                      <a:endParaRPr lang="en-AU" sz="1200"/>
                    </a:p>
                    <a:p>
                      <a:r>
                        <a:rPr lang="en-AU" sz="1200"/>
                        <a:t>Data: Specified in HTTP body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AU" sz="1200" dirty="0"/>
                        <a:t>HTTP method: POST</a:t>
                      </a:r>
                    </a:p>
                    <a:p>
                      <a:r>
                        <a:rPr lang="en-AU" sz="1200" dirty="0"/>
                        <a:t>URL: /channels/{channel-id}/provider-request-sessions</a:t>
                      </a:r>
                    </a:p>
                    <a:p>
                      <a:r>
                        <a:rPr lang="en-AU" sz="1200" dirty="0"/>
                        <a:t>Data: Session config specified in HTTP body</a:t>
                      </a:r>
                      <a:br>
                        <a:rPr lang="en-AU" sz="1200" dirty="0"/>
                      </a:br>
                      <a:r>
                        <a:rPr lang="en-AU" sz="1200" dirty="0"/>
                        <a:t>(topics[1..*], listener-</a:t>
                      </a:r>
                      <a:r>
                        <a:rPr lang="en-AU" sz="1200" dirty="0" err="1"/>
                        <a:t>url</a:t>
                      </a:r>
                      <a:r>
                        <a:rPr lang="en-AU" sz="1200" dirty="0"/>
                        <a:t>[?], </a:t>
                      </a:r>
                      <a:r>
                        <a:rPr lang="en-AU" sz="1200" dirty="0" err="1"/>
                        <a:t>XPathExpression</a:t>
                      </a:r>
                      <a:r>
                        <a:rPr lang="en-AU" sz="1200" dirty="0"/>
                        <a:t>[0..1], </a:t>
                      </a:r>
                      <a:r>
                        <a:rPr lang="en-AU" sz="1200" dirty="0" err="1"/>
                        <a:t>XPathNamespace</a:t>
                      </a:r>
                      <a:r>
                        <a:rPr lang="en-AU" sz="1200" dirty="0"/>
                        <a:t>[*])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718297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200" dirty="0"/>
                        <a:t>Read Request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AU" sz="1200"/>
                        <a:t>HTTP method: POST</a:t>
                      </a:r>
                    </a:p>
                    <a:p>
                      <a:r>
                        <a:rPr lang="en-AU" sz="1200"/>
                        <a:t>URL: /</a:t>
                      </a:r>
                      <a:r>
                        <a:rPr lang="en-AU" sz="1200" err="1"/>
                        <a:t>ReadRequest</a:t>
                      </a:r>
                      <a:endParaRPr lang="en-AU" sz="1200"/>
                    </a:p>
                    <a:p>
                      <a:r>
                        <a:rPr lang="en-AU" sz="1200"/>
                        <a:t>Data: Specified in HTTP body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AU" sz="1200" dirty="0"/>
                        <a:t>HTTP method: GET</a:t>
                      </a:r>
                    </a:p>
                    <a:p>
                      <a:r>
                        <a:rPr lang="en-AU" sz="1200" dirty="0"/>
                        <a:t>URL: /sessions/{session-id}/request</a:t>
                      </a:r>
                    </a:p>
                    <a:p>
                      <a:r>
                        <a:rPr lang="en-AU" sz="1200" dirty="0"/>
                        <a:t>Data: Specified in URL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647922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200" dirty="0"/>
                        <a:t>Remove Request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AU" sz="1200"/>
                        <a:t>HTTP method: POST</a:t>
                      </a:r>
                    </a:p>
                    <a:p>
                      <a:r>
                        <a:rPr lang="en-AU" sz="1200"/>
                        <a:t>URL: /</a:t>
                      </a:r>
                      <a:r>
                        <a:rPr lang="en-AU" sz="1200" err="1"/>
                        <a:t>RemoveRequest</a:t>
                      </a:r>
                      <a:endParaRPr lang="en-AU" sz="1200"/>
                    </a:p>
                    <a:p>
                      <a:r>
                        <a:rPr lang="en-AU" sz="1200"/>
                        <a:t>Data: Specified in HTTP body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AU" sz="1200" dirty="0"/>
                        <a:t>HTTP method: DELETE</a:t>
                      </a:r>
                    </a:p>
                    <a:p>
                      <a:r>
                        <a:rPr lang="en-AU" sz="1200" dirty="0"/>
                        <a:t>URL: /sessions/{session-id}/request</a:t>
                      </a:r>
                    </a:p>
                    <a:p>
                      <a:r>
                        <a:rPr lang="en-AU" sz="1200" dirty="0"/>
                        <a:t>Data: Specified in URL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49040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200" dirty="0"/>
                        <a:t>Post Response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AU" sz="1200"/>
                        <a:t>HTTP method: POST</a:t>
                      </a:r>
                    </a:p>
                    <a:p>
                      <a:r>
                        <a:rPr lang="en-AU" sz="1200"/>
                        <a:t>URL: /</a:t>
                      </a:r>
                      <a:r>
                        <a:rPr lang="en-AU" sz="1200" err="1"/>
                        <a:t>PostResponse</a:t>
                      </a:r>
                      <a:endParaRPr lang="en-AU" sz="1200"/>
                    </a:p>
                    <a:p>
                      <a:r>
                        <a:rPr lang="en-AU" sz="1200"/>
                        <a:t>Data: Specified in HTTP body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AU" sz="1200" dirty="0"/>
                        <a:t>HTTP method: POST</a:t>
                      </a:r>
                    </a:p>
                    <a:p>
                      <a:pPr>
                        <a:tabLst>
                          <a:tab pos="2152650" algn="l"/>
                        </a:tabLst>
                      </a:pPr>
                      <a:r>
                        <a:rPr lang="en-AU" sz="1200" dirty="0"/>
                        <a:t>URL: /sessions/{session-id}/</a:t>
                      </a:r>
                      <a:r>
                        <a:rPr lang="en-AU" sz="1200" dirty="0" err="1"/>
                        <a:t>responses?requestMessageId</a:t>
                      </a:r>
                      <a:r>
                        <a:rPr lang="en-AU" sz="1200" dirty="0"/>
                        <a:t>={string}</a:t>
                      </a:r>
                    </a:p>
                    <a:p>
                      <a:r>
                        <a:rPr lang="en-AU" sz="1200" dirty="0"/>
                        <a:t>Data: Message specified in HTTP body, filters in URL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72803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200"/>
                        <a:t>Close Provider Request Session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AU" sz="1200"/>
                        <a:t>HTTP method: POST</a:t>
                      </a:r>
                    </a:p>
                    <a:p>
                      <a:r>
                        <a:rPr lang="en-AU" sz="1200"/>
                        <a:t>URL: /</a:t>
                      </a:r>
                      <a:r>
                        <a:rPr lang="en-AU" sz="1200" err="1"/>
                        <a:t>CloseProviderRequestSession</a:t>
                      </a:r>
                      <a:endParaRPr lang="en-AU" sz="1200"/>
                    </a:p>
                    <a:p>
                      <a:r>
                        <a:rPr lang="en-AU" sz="1200"/>
                        <a:t>Data: Specified in HTTP body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AU" sz="1200" dirty="0"/>
                        <a:t>HTTP method: DELETE</a:t>
                      </a:r>
                    </a:p>
                    <a:p>
                      <a:r>
                        <a:rPr lang="en-AU" sz="1200" dirty="0"/>
                        <a:t>URL: /sessions/{session-id}</a:t>
                      </a:r>
                    </a:p>
                    <a:p>
                      <a:r>
                        <a:rPr lang="en-AU" sz="1200" dirty="0"/>
                        <a:t>Data: Specified in URL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82631494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xmlns="" id="{CD199761-3DD7-47C6-9701-28BE6AE44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540000"/>
          </a:xfrm>
        </p:spPr>
        <p:txBody>
          <a:bodyPr/>
          <a:lstStyle/>
          <a:p>
            <a:r>
              <a:rPr lang="en-AU" dirty="0" err="1"/>
              <a:t>ws</a:t>
            </a:r>
            <a:r>
              <a:rPr lang="en-AU" dirty="0"/>
              <a:t>-ISBM Provider Request Service</a:t>
            </a:r>
          </a:p>
        </p:txBody>
      </p:sp>
    </p:spTree>
    <p:extLst>
      <p:ext uri="{BB962C8B-B14F-4D97-AF65-F5344CB8AC3E}">
        <p14:creationId xmlns:p14="http://schemas.microsoft.com/office/powerpoint/2010/main" val="2638790649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6F4444F3-5F17-4090-A363-C52E99873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48956"/>
            <a:ext cx="7886700" cy="3683767"/>
          </a:xfrm>
        </p:spPr>
        <p:txBody>
          <a:bodyPr>
            <a:normAutofit/>
          </a:bodyPr>
          <a:lstStyle/>
          <a:p>
            <a:r>
              <a:rPr lang="en-AU"/>
              <a:t>Response messages must include contextual parameters to support:</a:t>
            </a:r>
          </a:p>
          <a:p>
            <a:pPr lvl="1"/>
            <a:r>
              <a:rPr lang="en-US"/>
              <a:t>Redistribution</a:t>
            </a:r>
          </a:p>
          <a:p>
            <a:pPr lvl="1"/>
            <a:r>
              <a:rPr lang="en-US"/>
              <a:t>Load balancing</a:t>
            </a:r>
          </a:p>
          <a:p>
            <a:pPr lvl="1"/>
            <a:r>
              <a:rPr lang="en-US"/>
              <a:t>Archival</a:t>
            </a:r>
          </a:p>
          <a:p>
            <a:pPr lvl="1"/>
            <a:r>
              <a:rPr lang="en-US"/>
              <a:t>Analytics</a:t>
            </a:r>
          </a:p>
          <a:p>
            <a:r>
              <a:rPr lang="en-US"/>
              <a:t>Standardized application level status (errors, etc.)</a:t>
            </a:r>
          </a:p>
          <a:p>
            <a:pPr lvl="1"/>
            <a:r>
              <a:rPr lang="en-US"/>
              <a:t>Through appropriate CCOM reference data</a:t>
            </a:r>
          </a:p>
          <a:p>
            <a:r>
              <a:rPr lang="en-US"/>
              <a:t>Extensible application level status:</a:t>
            </a:r>
          </a:p>
          <a:p>
            <a:pPr lvl="1"/>
            <a:r>
              <a:rPr lang="en-US"/>
              <a:t>Different providers/systems may have their own error codes that need to be describable, exchangeable, and interpretable</a:t>
            </a:r>
          </a:p>
          <a:p>
            <a:pPr lvl="1"/>
            <a:r>
              <a:rPr lang="en-US"/>
              <a:t>Through vendor reference data, for example</a:t>
            </a:r>
            <a:endParaRPr lang="en-AU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644D4A41-0748-4D53-9AA7-EC6AC9B5B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OIIE Use Case Message Requirements</a:t>
            </a:r>
          </a:p>
        </p:txBody>
      </p:sp>
    </p:spTree>
    <p:extLst>
      <p:ext uri="{BB962C8B-B14F-4D97-AF65-F5344CB8AC3E}">
        <p14:creationId xmlns:p14="http://schemas.microsoft.com/office/powerpoint/2010/main" val="2476103675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6F4444F3-5F17-4090-A363-C52E998737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948385"/>
            <a:ext cx="4953000" cy="3684338"/>
          </a:xfrm>
        </p:spPr>
        <p:txBody>
          <a:bodyPr>
            <a:normAutofit/>
          </a:bodyPr>
          <a:lstStyle/>
          <a:p>
            <a:r>
              <a:rPr lang="en-AU" dirty="0"/>
              <a:t>Utilise the BOD architecture</a:t>
            </a:r>
          </a:p>
          <a:p>
            <a:pPr lvl="1"/>
            <a:r>
              <a:rPr lang="en-AU" dirty="0"/>
              <a:t>Fulfils most requirements out-of-the-box</a:t>
            </a:r>
          </a:p>
          <a:p>
            <a:pPr lvl="1"/>
            <a:r>
              <a:rPr lang="en-AU" dirty="0"/>
              <a:t>Extensibility allows support for the rest</a:t>
            </a:r>
          </a:p>
          <a:p>
            <a:r>
              <a:rPr lang="en-AU" dirty="0"/>
              <a:t>Supported Verbs</a:t>
            </a:r>
          </a:p>
          <a:p>
            <a:pPr lvl="1"/>
            <a:r>
              <a:rPr lang="en-AU" dirty="0"/>
              <a:t>Get, Show, Sync, Confirm</a:t>
            </a:r>
          </a:p>
          <a:p>
            <a:r>
              <a:rPr lang="en-AU" dirty="0"/>
              <a:t>Specify additional header properties in the Application Area as required</a:t>
            </a:r>
          </a:p>
          <a:p>
            <a:pPr lvl="1"/>
            <a:r>
              <a:rPr lang="en-AU" dirty="0"/>
              <a:t>For example, Show including the original filters from the Get message.</a:t>
            </a:r>
          </a:p>
          <a:p>
            <a:pPr lvl="1"/>
            <a:r>
              <a:rPr lang="en-AU" dirty="0"/>
              <a:t>User Area is preferred for meta-data, rather than modifying the Data Area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644D4A41-0748-4D53-9AA7-EC6AC9B5B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OIIE Use Case Message Structure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E8EBF5D0-96FC-4344-9083-2BFCB8B944A0}"/>
              </a:ext>
            </a:extLst>
          </p:cNvPr>
          <p:cNvGrpSpPr/>
          <p:nvPr/>
        </p:nvGrpSpPr>
        <p:grpSpPr>
          <a:xfrm>
            <a:off x="5581650" y="986190"/>
            <a:ext cx="2933700" cy="3608728"/>
            <a:chOff x="5562600" y="1047750"/>
            <a:chExt cx="2106180" cy="2590800"/>
          </a:xfrm>
        </p:grpSpPr>
        <p:sp>
          <p:nvSpPr>
            <p:cNvPr id="45" name="Rectangle: Single Corner Snipped 44">
              <a:extLst>
                <a:ext uri="{FF2B5EF4-FFF2-40B4-BE49-F238E27FC236}">
                  <a16:creationId xmlns:a16="http://schemas.microsoft.com/office/drawing/2014/main" xmlns="" id="{35E1CB1A-BC06-4A61-BA27-A883779B9991}"/>
                </a:ext>
              </a:extLst>
            </p:cNvPr>
            <p:cNvSpPr/>
            <p:nvPr/>
          </p:nvSpPr>
          <p:spPr>
            <a:xfrm>
              <a:off x="5562600" y="1047750"/>
              <a:ext cx="2106180" cy="2590800"/>
            </a:xfrm>
            <a:prstGeom prst="snip1Rect">
              <a:avLst/>
            </a:prstGeom>
            <a:ln w="19050"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286CF9DD-BC99-4110-A4DA-075FD5728EA1}"/>
                </a:ext>
              </a:extLst>
            </p:cNvPr>
            <p:cNvSpPr/>
            <p:nvPr/>
          </p:nvSpPr>
          <p:spPr>
            <a:xfrm>
              <a:off x="5610087" y="1411109"/>
              <a:ext cx="1947403" cy="248031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>
                  <a:solidFill>
                    <a:prstClr val="black"/>
                  </a:solidFill>
                </a:rPr>
                <a:t>Application Area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9F498D7B-5285-4C55-B953-AA50C89493A7}"/>
                </a:ext>
              </a:extLst>
            </p:cNvPr>
            <p:cNvSpPr/>
            <p:nvPr/>
          </p:nvSpPr>
          <p:spPr>
            <a:xfrm>
              <a:off x="5610087" y="1689799"/>
              <a:ext cx="1947403" cy="1872552"/>
            </a:xfrm>
            <a:prstGeom prst="rect">
              <a:avLst/>
            </a:prstGeom>
            <a:ln w="19050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AU">
                  <a:solidFill>
                    <a:prstClr val="black"/>
                  </a:solidFill>
                </a:rPr>
                <a:t>Data Area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AF316A95-67CE-4E30-9DE5-446221A2C8CF}"/>
                </a:ext>
              </a:extLst>
            </p:cNvPr>
            <p:cNvSpPr/>
            <p:nvPr/>
          </p:nvSpPr>
          <p:spPr>
            <a:xfrm>
              <a:off x="5683163" y="1962150"/>
              <a:ext cx="1809665" cy="208610"/>
            </a:xfrm>
            <a:prstGeom prst="rect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>
                  <a:solidFill>
                    <a:prstClr val="black"/>
                  </a:solidFill>
                </a:rPr>
                <a:t>Verb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883B690E-AEE6-42F6-A123-5317EBE66D05}"/>
                </a:ext>
              </a:extLst>
            </p:cNvPr>
            <p:cNvSpPr/>
            <p:nvPr/>
          </p:nvSpPr>
          <p:spPr>
            <a:xfrm>
              <a:off x="5684622" y="2226931"/>
              <a:ext cx="1809666" cy="1214110"/>
            </a:xfrm>
            <a:prstGeom prst="rect">
              <a:avLst/>
            </a:prstGeom>
            <a:ln w="19050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AU">
                  <a:solidFill>
                    <a:prstClr val="black"/>
                  </a:solidFill>
                </a:rPr>
                <a:t>Noun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84C83B08-3294-4AC5-BAF0-A44701EF8467}"/>
                </a:ext>
              </a:extLst>
            </p:cNvPr>
            <p:cNvSpPr/>
            <p:nvPr/>
          </p:nvSpPr>
          <p:spPr>
            <a:xfrm>
              <a:off x="5885465" y="2459595"/>
              <a:ext cx="1407978" cy="894549"/>
            </a:xfrm>
            <a:prstGeom prst="rect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AU">
                  <a:solidFill>
                    <a:prstClr val="black"/>
                  </a:solidFill>
                </a:rPr>
                <a:t>MIMOSA CCOM Payload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xmlns="" id="{1C8296DD-44F2-46F9-BDED-B2649AFD9B01}"/>
                </a:ext>
              </a:extLst>
            </p:cNvPr>
            <p:cNvSpPr txBox="1"/>
            <p:nvPr/>
          </p:nvSpPr>
          <p:spPr>
            <a:xfrm>
              <a:off x="5823298" y="1142882"/>
              <a:ext cx="1481490" cy="2209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none" lIns="36000" rIns="36000" rtlCol="0">
              <a:spAutoFit/>
            </a:bodyPr>
            <a:lstStyle/>
            <a:p>
              <a:pPr algn="ctr"/>
              <a:r>
                <a:rPr lang="en-AU">
                  <a:solidFill>
                    <a:prstClr val="black"/>
                  </a:solidFill>
                </a:rPr>
                <a:t>Business Object Document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3408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804B3F-5FF4-4BB0-9D30-B8A5077ED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/>
              <a:t>Critical Infrastructure Interdependencies-2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6F66659-D5EE-4749-B932-5C3213A81D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8" b="11042"/>
          <a:stretch/>
        </p:blipFill>
        <p:spPr>
          <a:xfrm>
            <a:off x="76200" y="1352550"/>
            <a:ext cx="5334000" cy="348441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7539FD9-E58E-44DB-9D71-5E762BD62ED4}"/>
              </a:ext>
            </a:extLst>
          </p:cNvPr>
          <p:cNvSpPr txBox="1"/>
          <p:nvPr/>
        </p:nvSpPr>
        <p:spPr>
          <a:xfrm>
            <a:off x="5334000" y="1948755"/>
            <a:ext cx="381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latin typeface="+mn-lt"/>
              </a:rPr>
              <a:t>NIST Special Publication 1190</a:t>
            </a:r>
          </a:p>
          <a:p>
            <a:pPr algn="ctr"/>
            <a:r>
              <a:rPr lang="en-US" sz="1600">
                <a:solidFill>
                  <a:schemeClr val="tx1"/>
                </a:solidFill>
                <a:latin typeface="+mn-lt"/>
              </a:rPr>
              <a:t>Community Resilience Planning Guide</a:t>
            </a:r>
          </a:p>
          <a:p>
            <a:pPr algn="ctr"/>
            <a:r>
              <a:rPr lang="en-US" sz="1600">
                <a:solidFill>
                  <a:schemeClr val="tx1"/>
                </a:solidFill>
                <a:latin typeface="+mn-lt"/>
              </a:rPr>
              <a:t>For Buildings and Infrastructure Systems</a:t>
            </a:r>
          </a:p>
          <a:p>
            <a:pPr algn="ctr"/>
            <a:r>
              <a:rPr lang="en-US" sz="1600">
                <a:solidFill>
                  <a:schemeClr val="tx1"/>
                </a:solidFill>
                <a:latin typeface="+mn-lt"/>
              </a:rPr>
              <a:t>Volume II</a:t>
            </a:r>
          </a:p>
          <a:p>
            <a:pPr algn="ctr"/>
            <a:r>
              <a:rPr lang="en-US" sz="1600">
                <a:solidFill>
                  <a:schemeClr val="tx1"/>
                </a:solidFill>
                <a:latin typeface="+mn-lt"/>
              </a:rPr>
              <a:t>October 2015</a:t>
            </a:r>
            <a:endParaRPr lang="en-US" sz="24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59C7A596-6247-4EF0-AB51-F3CD777C2F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885826"/>
            <a:ext cx="3549554" cy="46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162598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B0A32D31-679D-40DD-8BC8-D34B7DC9454F}"/>
              </a:ext>
            </a:extLst>
          </p:cNvPr>
          <p:cNvSpPr/>
          <p:nvPr/>
        </p:nvSpPr>
        <p:spPr>
          <a:xfrm>
            <a:off x="8097207" y="2294398"/>
            <a:ext cx="975946" cy="401907"/>
          </a:xfrm>
          <a:prstGeom prst="rect">
            <a:avLst/>
          </a:prstGeom>
          <a:solidFill>
            <a:schemeClr val="accent3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>
                <a:solidFill>
                  <a:prstClr val="white"/>
                </a:solidFill>
              </a:rPr>
              <a:t>Measurement</a:t>
            </a:r>
            <a:endParaRPr lang="en-AU" sz="800" b="0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Recorded at: </a:t>
            </a:r>
            <a:br>
              <a:rPr lang="en-AU" sz="800" b="0">
                <a:solidFill>
                  <a:prstClr val="white"/>
                </a:solidFill>
              </a:rPr>
            </a:br>
            <a:r>
              <a:rPr lang="en-AU" sz="800" b="0">
                <a:solidFill>
                  <a:prstClr val="white"/>
                </a:solidFill>
              </a:rPr>
              <a:t>2018-06-01:01:00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37281B1D-3535-4094-985A-0466FDEB44ED}"/>
              </a:ext>
            </a:extLst>
          </p:cNvPr>
          <p:cNvSpPr/>
          <p:nvPr/>
        </p:nvSpPr>
        <p:spPr>
          <a:xfrm>
            <a:off x="8054190" y="2347721"/>
            <a:ext cx="975946" cy="401907"/>
          </a:xfrm>
          <a:prstGeom prst="rect">
            <a:avLst/>
          </a:prstGeom>
          <a:solidFill>
            <a:schemeClr val="accent3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>
                <a:solidFill>
                  <a:prstClr val="white"/>
                </a:solidFill>
              </a:rPr>
              <a:t>Measurement</a:t>
            </a:r>
            <a:endParaRPr lang="en-AU" sz="800" b="0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Recorded at: </a:t>
            </a:r>
            <a:br>
              <a:rPr lang="en-AU" sz="800" b="0">
                <a:solidFill>
                  <a:prstClr val="white"/>
                </a:solidFill>
              </a:rPr>
            </a:br>
            <a:r>
              <a:rPr lang="en-AU" sz="800" b="0">
                <a:solidFill>
                  <a:prstClr val="white"/>
                </a:solidFill>
              </a:rPr>
              <a:t>2018-06-01:01:00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45F3CB00-079B-4277-AC3C-7FCE5BF86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Example Publish Configuration Change (Remove): Scenario 10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1EFC10F-193B-430A-AB19-BD2FDF349AC7}"/>
              </a:ext>
            </a:extLst>
          </p:cNvPr>
          <p:cNvSpPr/>
          <p:nvPr/>
        </p:nvSpPr>
        <p:spPr>
          <a:xfrm>
            <a:off x="623739" y="942975"/>
            <a:ext cx="975946" cy="401907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>
                <a:solidFill>
                  <a:prstClr val="white"/>
                </a:solidFill>
              </a:rPr>
              <a:t>Asset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Debutanizer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Serial # DZR-3246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DADDD7F-2FF7-42BC-9D2D-D5467B575782}"/>
              </a:ext>
            </a:extLst>
          </p:cNvPr>
          <p:cNvSpPr/>
          <p:nvPr/>
        </p:nvSpPr>
        <p:spPr>
          <a:xfrm>
            <a:off x="623739" y="1782122"/>
            <a:ext cx="975946" cy="401907"/>
          </a:xfrm>
          <a:prstGeom prst="rect">
            <a:avLst/>
          </a:prstGeom>
          <a:solidFill>
            <a:schemeClr val="accent3"/>
          </a:solidFill>
          <a:ln>
            <a:solidFill>
              <a:srgbClr val="7030A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 i="1" dirty="0">
                <a:solidFill>
                  <a:prstClr val="white"/>
                </a:solidFill>
              </a:rPr>
              <a:t>Model</a:t>
            </a:r>
            <a:endParaRPr lang="en-AU" sz="825" b="0" i="1" dirty="0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 dirty="0">
                <a:solidFill>
                  <a:prstClr val="white"/>
                </a:solidFill>
              </a:rPr>
              <a:t>Debutanizer </a:t>
            </a:r>
            <a:br>
              <a:rPr lang="en-AU" sz="900" b="0" dirty="0">
                <a:solidFill>
                  <a:prstClr val="white"/>
                </a:solidFill>
              </a:rPr>
            </a:br>
            <a:r>
              <a:rPr lang="en-AU" sz="900" b="0" dirty="0">
                <a:solidFill>
                  <a:prstClr val="white"/>
                </a:solidFill>
              </a:rPr>
              <a:t>DZR 5000</a:t>
            </a:r>
          </a:p>
        </p:txBody>
      </p:sp>
      <p:cxnSp>
        <p:nvCxnSpPr>
          <p:cNvPr id="8" name="Straight Arrow Connector 86">
            <a:extLst>
              <a:ext uri="{FF2B5EF4-FFF2-40B4-BE49-F238E27FC236}">
                <a16:creationId xmlns:a16="http://schemas.microsoft.com/office/drawing/2014/main" xmlns="" id="{D1A3CE67-95F8-416E-A205-6D781D7411DA}"/>
              </a:ext>
            </a:extLst>
          </p:cNvPr>
          <p:cNvCxnSpPr>
            <a:cxnSpLocks/>
            <a:stCxn id="4" idx="2"/>
            <a:endCxn id="7" idx="0"/>
          </p:cNvCxnSpPr>
          <p:nvPr/>
        </p:nvCxnSpPr>
        <p:spPr>
          <a:xfrm flipH="1">
            <a:off x="1111712" y="1344883"/>
            <a:ext cx="1" cy="437240"/>
          </a:xfrm>
          <a:prstGeom prst="straightConnector1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734AFB3-EC5B-450D-8C89-54A1BE2173F1}"/>
              </a:ext>
            </a:extLst>
          </p:cNvPr>
          <p:cNvSpPr/>
          <p:nvPr/>
        </p:nvSpPr>
        <p:spPr>
          <a:xfrm>
            <a:off x="694590" y="4235569"/>
            <a:ext cx="975946" cy="31652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AU" sz="900" b="0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50AE6F5-C37F-4DA4-8035-6793E4023E2F}"/>
              </a:ext>
            </a:extLst>
          </p:cNvPr>
          <p:cNvSpPr/>
          <p:nvPr/>
        </p:nvSpPr>
        <p:spPr>
          <a:xfrm>
            <a:off x="661620" y="4275884"/>
            <a:ext cx="975946" cy="31652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AU" sz="900" b="0">
              <a:solidFill>
                <a:prstClr val="white"/>
              </a:solidFill>
            </a:endParaRPr>
          </a:p>
        </p:txBody>
      </p:sp>
      <p:cxnSp>
        <p:nvCxnSpPr>
          <p:cNvPr id="126" name="Straight Arrow Connector 162">
            <a:extLst>
              <a:ext uri="{FF2B5EF4-FFF2-40B4-BE49-F238E27FC236}">
                <a16:creationId xmlns:a16="http://schemas.microsoft.com/office/drawing/2014/main" xmlns="" id="{07462265-1211-4430-97DE-80567442B9E0}"/>
              </a:ext>
            </a:extLst>
          </p:cNvPr>
          <p:cNvCxnSpPr>
            <a:cxnSpLocks/>
            <a:stCxn id="68" idx="2"/>
            <a:endCxn id="11" idx="0"/>
          </p:cNvCxnSpPr>
          <p:nvPr/>
        </p:nvCxnSpPr>
        <p:spPr>
          <a:xfrm>
            <a:off x="1109204" y="4137995"/>
            <a:ext cx="7419" cy="178205"/>
          </a:xfrm>
          <a:prstGeom prst="straightConnector1">
            <a:avLst/>
          </a:prstGeom>
          <a:ln w="762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771941E-9B34-4097-837E-C55F8A8F3D82}"/>
              </a:ext>
            </a:extLst>
          </p:cNvPr>
          <p:cNvSpPr/>
          <p:nvPr/>
        </p:nvSpPr>
        <p:spPr>
          <a:xfrm>
            <a:off x="628650" y="4316200"/>
            <a:ext cx="975946" cy="31652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750" b="0" i="1">
                <a:solidFill>
                  <a:prstClr val="white"/>
                </a:solidFill>
              </a:rPr>
              <a:t>Breakdown Structure</a:t>
            </a:r>
            <a:endParaRPr lang="en-AU" sz="900" b="0" i="1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Primary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950D699-5D40-4F0A-AE3C-4FFBD96749C3}"/>
              </a:ext>
            </a:extLst>
          </p:cNvPr>
          <p:cNvSpPr/>
          <p:nvPr/>
        </p:nvSpPr>
        <p:spPr>
          <a:xfrm>
            <a:off x="2006797" y="3554093"/>
            <a:ext cx="1005788" cy="401907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 i="1">
                <a:solidFill>
                  <a:prstClr val="white"/>
                </a:solidFill>
              </a:rPr>
              <a:t>Segment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Debutanizer Tower T100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CE37E70-E4CD-4356-B3EE-7E54DC94165D}"/>
              </a:ext>
            </a:extLst>
          </p:cNvPr>
          <p:cNvSpPr/>
          <p:nvPr/>
        </p:nvSpPr>
        <p:spPr>
          <a:xfrm>
            <a:off x="3160051" y="3554093"/>
            <a:ext cx="1005788" cy="401907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 i="1">
                <a:solidFill>
                  <a:prstClr val="white"/>
                </a:solidFill>
              </a:rPr>
              <a:t>Segment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Debutanizer Feed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392902D-9E6F-4530-858A-8E246031A11A}"/>
              </a:ext>
            </a:extLst>
          </p:cNvPr>
          <p:cNvSpPr/>
          <p:nvPr/>
        </p:nvSpPr>
        <p:spPr>
          <a:xfrm>
            <a:off x="4313304" y="3554093"/>
            <a:ext cx="1005788" cy="401907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 i="1">
                <a:solidFill>
                  <a:prstClr val="white"/>
                </a:solidFill>
              </a:rPr>
              <a:t>Segment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Condenser C200</a:t>
            </a:r>
          </a:p>
        </p:txBody>
      </p:sp>
      <p:cxnSp>
        <p:nvCxnSpPr>
          <p:cNvPr id="16" name="Straight Arrow Connector 24">
            <a:extLst>
              <a:ext uri="{FF2B5EF4-FFF2-40B4-BE49-F238E27FC236}">
                <a16:creationId xmlns:a16="http://schemas.microsoft.com/office/drawing/2014/main" xmlns="" id="{D26D6D99-8D9F-49C7-9F92-F4A2B44E527B}"/>
              </a:ext>
            </a:extLst>
          </p:cNvPr>
          <p:cNvCxnSpPr>
            <a:cxnSpLocks/>
            <a:stCxn id="11" idx="3"/>
            <a:endCxn id="13" idx="2"/>
          </p:cNvCxnSpPr>
          <p:nvPr/>
        </p:nvCxnSpPr>
        <p:spPr>
          <a:xfrm flipV="1">
            <a:off x="1604596" y="3956000"/>
            <a:ext cx="905095" cy="518462"/>
          </a:xfrm>
          <a:prstGeom prst="bentConnector2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24">
            <a:extLst>
              <a:ext uri="{FF2B5EF4-FFF2-40B4-BE49-F238E27FC236}">
                <a16:creationId xmlns:a16="http://schemas.microsoft.com/office/drawing/2014/main" xmlns="" id="{2B1859FA-DFD1-422D-BB9B-658F94716D08}"/>
              </a:ext>
            </a:extLst>
          </p:cNvPr>
          <p:cNvCxnSpPr>
            <a:cxnSpLocks/>
            <a:stCxn id="11" idx="3"/>
            <a:endCxn id="14" idx="2"/>
          </p:cNvCxnSpPr>
          <p:nvPr/>
        </p:nvCxnSpPr>
        <p:spPr>
          <a:xfrm flipV="1">
            <a:off x="1604596" y="3956000"/>
            <a:ext cx="2058349" cy="518462"/>
          </a:xfrm>
          <a:prstGeom prst="bentConnector2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24">
            <a:extLst>
              <a:ext uri="{FF2B5EF4-FFF2-40B4-BE49-F238E27FC236}">
                <a16:creationId xmlns:a16="http://schemas.microsoft.com/office/drawing/2014/main" xmlns="" id="{5BBD136F-4715-4F51-9108-71BF008452C5}"/>
              </a:ext>
            </a:extLst>
          </p:cNvPr>
          <p:cNvCxnSpPr>
            <a:cxnSpLocks/>
            <a:stCxn id="11" idx="3"/>
            <a:endCxn id="15" idx="2"/>
          </p:cNvCxnSpPr>
          <p:nvPr/>
        </p:nvCxnSpPr>
        <p:spPr>
          <a:xfrm flipV="1">
            <a:off x="1604596" y="3956000"/>
            <a:ext cx="3211602" cy="518462"/>
          </a:xfrm>
          <a:prstGeom prst="bentConnector2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FD4BC46-DF14-4C03-B21F-FC40E075AFB6}"/>
              </a:ext>
            </a:extLst>
          </p:cNvPr>
          <p:cNvSpPr/>
          <p:nvPr/>
        </p:nvSpPr>
        <p:spPr>
          <a:xfrm>
            <a:off x="5466556" y="3554093"/>
            <a:ext cx="1005788" cy="401907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 i="1">
                <a:solidFill>
                  <a:prstClr val="white"/>
                </a:solidFill>
              </a:rPr>
              <a:t>Segment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Temperature Sensor TS-1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0BDB4CA9-1DD2-4AE1-A04A-377F2FBB26FA}"/>
              </a:ext>
            </a:extLst>
          </p:cNvPr>
          <p:cNvCxnSpPr>
            <a:cxnSpLocks/>
            <a:stCxn id="15" idx="3"/>
            <a:endCxn id="19" idx="1"/>
          </p:cNvCxnSpPr>
          <p:nvPr/>
        </p:nvCxnSpPr>
        <p:spPr>
          <a:xfrm>
            <a:off x="5319092" y="3755047"/>
            <a:ext cx="147464" cy="0"/>
          </a:xfrm>
          <a:prstGeom prst="straightConnector1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86">
            <a:extLst>
              <a:ext uri="{FF2B5EF4-FFF2-40B4-BE49-F238E27FC236}">
                <a16:creationId xmlns:a16="http://schemas.microsoft.com/office/drawing/2014/main" xmlns="" id="{F0BB48D5-C279-4C1B-A030-BDA9583D4E95}"/>
              </a:ext>
            </a:extLst>
          </p:cNvPr>
          <p:cNvCxnSpPr>
            <a:cxnSpLocks/>
            <a:stCxn id="7" idx="2"/>
            <a:endCxn id="11" idx="0"/>
          </p:cNvCxnSpPr>
          <p:nvPr/>
        </p:nvCxnSpPr>
        <p:spPr>
          <a:xfrm>
            <a:off x="1111712" y="2184029"/>
            <a:ext cx="4912" cy="2132171"/>
          </a:xfrm>
          <a:prstGeom prst="straightConnector1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24">
            <a:extLst>
              <a:ext uri="{FF2B5EF4-FFF2-40B4-BE49-F238E27FC236}">
                <a16:creationId xmlns:a16="http://schemas.microsoft.com/office/drawing/2014/main" xmlns="" id="{50A64CED-F17A-400B-B834-C6DDEF290EF6}"/>
              </a:ext>
            </a:extLst>
          </p:cNvPr>
          <p:cNvCxnSpPr>
            <a:cxnSpLocks/>
            <a:stCxn id="4" idx="3"/>
            <a:endCxn id="73" idx="0"/>
          </p:cNvCxnSpPr>
          <p:nvPr/>
        </p:nvCxnSpPr>
        <p:spPr>
          <a:xfrm>
            <a:off x="1599685" y="1143929"/>
            <a:ext cx="910006" cy="244525"/>
          </a:xfrm>
          <a:prstGeom prst="bentConnector2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D587453E-F755-4CC4-A9FD-966B41306A49}"/>
              </a:ext>
            </a:extLst>
          </p:cNvPr>
          <p:cNvSpPr/>
          <p:nvPr/>
        </p:nvSpPr>
        <p:spPr>
          <a:xfrm>
            <a:off x="2006797" y="1388454"/>
            <a:ext cx="1005788" cy="401907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 i="1">
                <a:solidFill>
                  <a:prstClr val="white"/>
                </a:solidFill>
              </a:rPr>
              <a:t>Asset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Tower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Serial # T-456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81E04A8D-B30B-40E2-869F-84CF2F1F0F49}"/>
              </a:ext>
            </a:extLst>
          </p:cNvPr>
          <p:cNvSpPr/>
          <p:nvPr/>
        </p:nvSpPr>
        <p:spPr>
          <a:xfrm>
            <a:off x="3160051" y="1388454"/>
            <a:ext cx="1005788" cy="401907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 i="1">
                <a:solidFill>
                  <a:prstClr val="white"/>
                </a:solidFill>
              </a:rPr>
              <a:t>Asset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Pipe Section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340FD5D9-6E2A-4903-83BE-695175E97588}"/>
              </a:ext>
            </a:extLst>
          </p:cNvPr>
          <p:cNvSpPr/>
          <p:nvPr/>
        </p:nvSpPr>
        <p:spPr>
          <a:xfrm>
            <a:off x="4313304" y="1388454"/>
            <a:ext cx="1005788" cy="401907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 i="1">
                <a:solidFill>
                  <a:prstClr val="white"/>
                </a:solidFill>
              </a:rPr>
              <a:t>Asset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Condenser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Serial # CF332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E7E41854-69AA-4E8F-BEAB-E3773F6DB513}"/>
              </a:ext>
            </a:extLst>
          </p:cNvPr>
          <p:cNvSpPr/>
          <p:nvPr/>
        </p:nvSpPr>
        <p:spPr>
          <a:xfrm>
            <a:off x="5466556" y="1388454"/>
            <a:ext cx="1005788" cy="401907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 i="1">
                <a:solidFill>
                  <a:prstClr val="white"/>
                </a:solidFill>
              </a:rPr>
              <a:t>Asset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Temp. Sensor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Serial # TS-999</a:t>
            </a:r>
          </a:p>
        </p:txBody>
      </p:sp>
      <p:cxnSp>
        <p:nvCxnSpPr>
          <p:cNvPr id="78" name="Straight Arrow Connector 24">
            <a:extLst>
              <a:ext uri="{FF2B5EF4-FFF2-40B4-BE49-F238E27FC236}">
                <a16:creationId xmlns:a16="http://schemas.microsoft.com/office/drawing/2014/main" xmlns="" id="{C47BD7CE-9904-4DCA-8DFC-525D70FFE435}"/>
              </a:ext>
            </a:extLst>
          </p:cNvPr>
          <p:cNvCxnSpPr>
            <a:cxnSpLocks/>
            <a:stCxn id="4" idx="3"/>
            <a:endCxn id="74" idx="0"/>
          </p:cNvCxnSpPr>
          <p:nvPr/>
        </p:nvCxnSpPr>
        <p:spPr>
          <a:xfrm>
            <a:off x="1599685" y="1143929"/>
            <a:ext cx="2063260" cy="244525"/>
          </a:xfrm>
          <a:prstGeom prst="bentConnector2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0" name="Straight Arrow Connector 24">
            <a:extLst>
              <a:ext uri="{FF2B5EF4-FFF2-40B4-BE49-F238E27FC236}">
                <a16:creationId xmlns:a16="http://schemas.microsoft.com/office/drawing/2014/main" xmlns="" id="{A11A0C44-E0BA-471C-8D57-8A56912892B3}"/>
              </a:ext>
            </a:extLst>
          </p:cNvPr>
          <p:cNvCxnSpPr>
            <a:cxnSpLocks/>
            <a:stCxn id="4" idx="3"/>
            <a:endCxn id="75" idx="0"/>
          </p:cNvCxnSpPr>
          <p:nvPr/>
        </p:nvCxnSpPr>
        <p:spPr>
          <a:xfrm>
            <a:off x="1599685" y="1143929"/>
            <a:ext cx="3216513" cy="244525"/>
          </a:xfrm>
          <a:prstGeom prst="bentConnector2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2" name="Straight Arrow Connector 24">
            <a:extLst>
              <a:ext uri="{FF2B5EF4-FFF2-40B4-BE49-F238E27FC236}">
                <a16:creationId xmlns:a16="http://schemas.microsoft.com/office/drawing/2014/main" xmlns="" id="{A4893621-F245-498A-8D1A-F0CE27BECA58}"/>
              </a:ext>
            </a:extLst>
          </p:cNvPr>
          <p:cNvCxnSpPr>
            <a:cxnSpLocks/>
            <a:stCxn id="4" idx="3"/>
            <a:endCxn id="76" idx="0"/>
          </p:cNvCxnSpPr>
          <p:nvPr/>
        </p:nvCxnSpPr>
        <p:spPr>
          <a:xfrm>
            <a:off x="1599685" y="1143929"/>
            <a:ext cx="4369765" cy="244525"/>
          </a:xfrm>
          <a:prstGeom prst="bentConnector2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5" name="Rectangle 94">
            <a:extLst>
              <a:ext uri="{FF2B5EF4-FFF2-40B4-BE49-F238E27FC236}">
                <a16:creationId xmlns:a16="http://schemas.microsoft.com/office/drawing/2014/main" xmlns="" id="{ABB4C93B-BA2A-44AB-9641-41E4A1A601F4}"/>
              </a:ext>
            </a:extLst>
          </p:cNvPr>
          <p:cNvSpPr/>
          <p:nvPr/>
        </p:nvSpPr>
        <p:spPr>
          <a:xfrm>
            <a:off x="2006797" y="2471273"/>
            <a:ext cx="1005788" cy="40190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 err="1">
                <a:solidFill>
                  <a:prstClr val="white"/>
                </a:solidFill>
              </a:rPr>
              <a:t>AssetSegmentEvent</a:t>
            </a:r>
            <a:endParaRPr lang="en-AU" sz="800" b="0" i="1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Install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1 Jan 2018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xmlns="" id="{D9A777D5-6354-4440-B042-AD66701760A8}"/>
              </a:ext>
            </a:extLst>
          </p:cNvPr>
          <p:cNvSpPr/>
          <p:nvPr/>
        </p:nvSpPr>
        <p:spPr>
          <a:xfrm>
            <a:off x="3160051" y="2471273"/>
            <a:ext cx="1005788" cy="40190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 err="1">
                <a:solidFill>
                  <a:prstClr val="white"/>
                </a:solidFill>
              </a:rPr>
              <a:t>AssetSegmentEvent</a:t>
            </a:r>
            <a:endParaRPr lang="en-AU" sz="800" b="0" i="1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Install </a:t>
            </a:r>
            <a:br>
              <a:rPr lang="en-AU" sz="800" b="0">
                <a:solidFill>
                  <a:prstClr val="white"/>
                </a:solidFill>
              </a:rPr>
            </a:br>
            <a:r>
              <a:rPr lang="en-AU" sz="800" b="0">
                <a:solidFill>
                  <a:prstClr val="white"/>
                </a:solidFill>
              </a:rPr>
              <a:t>1 Jan 2018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xmlns="" id="{C41F6D74-7457-435F-90A2-23A75768102F}"/>
              </a:ext>
            </a:extLst>
          </p:cNvPr>
          <p:cNvSpPr/>
          <p:nvPr/>
        </p:nvSpPr>
        <p:spPr>
          <a:xfrm>
            <a:off x="4313304" y="2471273"/>
            <a:ext cx="1005788" cy="40190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 err="1">
                <a:solidFill>
                  <a:prstClr val="white"/>
                </a:solidFill>
              </a:rPr>
              <a:t>AssetSegmentEvent</a:t>
            </a:r>
            <a:endParaRPr lang="en-AU" sz="800" b="0" i="1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Install </a:t>
            </a:r>
            <a:br>
              <a:rPr lang="en-AU" sz="800" b="0">
                <a:solidFill>
                  <a:prstClr val="white"/>
                </a:solidFill>
              </a:rPr>
            </a:br>
            <a:r>
              <a:rPr lang="en-AU" sz="800" b="0">
                <a:solidFill>
                  <a:prstClr val="white"/>
                </a:solidFill>
              </a:rPr>
              <a:t>1 Jan 2018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xmlns="" id="{DA86C0E8-BBAE-4935-91E4-673F336CCEE2}"/>
              </a:ext>
            </a:extLst>
          </p:cNvPr>
          <p:cNvSpPr/>
          <p:nvPr/>
        </p:nvSpPr>
        <p:spPr>
          <a:xfrm>
            <a:off x="5466556" y="2471273"/>
            <a:ext cx="1005788" cy="40190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 err="1">
                <a:solidFill>
                  <a:prstClr val="white"/>
                </a:solidFill>
              </a:rPr>
              <a:t>AssetSegmentEvent</a:t>
            </a:r>
            <a:endParaRPr lang="en-AU" sz="800" b="0" i="1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Install </a:t>
            </a:r>
            <a:br>
              <a:rPr lang="en-AU" sz="800" b="0">
                <a:solidFill>
                  <a:prstClr val="white"/>
                </a:solidFill>
              </a:rPr>
            </a:br>
            <a:r>
              <a:rPr lang="en-AU" sz="800" b="0">
                <a:solidFill>
                  <a:prstClr val="white"/>
                </a:solidFill>
              </a:rPr>
              <a:t>1 Jan 2018</a:t>
            </a:r>
          </a:p>
        </p:txBody>
      </p:sp>
      <p:cxnSp>
        <p:nvCxnSpPr>
          <p:cNvPr id="99" name="Straight Arrow Connector 86">
            <a:extLst>
              <a:ext uri="{FF2B5EF4-FFF2-40B4-BE49-F238E27FC236}">
                <a16:creationId xmlns:a16="http://schemas.microsoft.com/office/drawing/2014/main" xmlns="" id="{52613D52-C792-4921-BDB4-DED70DCFEDB3}"/>
              </a:ext>
            </a:extLst>
          </p:cNvPr>
          <p:cNvCxnSpPr>
            <a:cxnSpLocks/>
            <a:stCxn id="95" idx="0"/>
            <a:endCxn id="73" idx="2"/>
          </p:cNvCxnSpPr>
          <p:nvPr/>
        </p:nvCxnSpPr>
        <p:spPr>
          <a:xfrm flipV="1">
            <a:off x="2509691" y="1790361"/>
            <a:ext cx="0" cy="680912"/>
          </a:xfrm>
          <a:prstGeom prst="straightConnector1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2" name="Straight Arrow Connector 86">
            <a:extLst>
              <a:ext uri="{FF2B5EF4-FFF2-40B4-BE49-F238E27FC236}">
                <a16:creationId xmlns:a16="http://schemas.microsoft.com/office/drawing/2014/main" xmlns="" id="{1E81321E-CF95-4FA7-9CE8-68E158E721A6}"/>
              </a:ext>
            </a:extLst>
          </p:cNvPr>
          <p:cNvCxnSpPr>
            <a:cxnSpLocks/>
            <a:stCxn id="96" idx="0"/>
            <a:endCxn id="74" idx="2"/>
          </p:cNvCxnSpPr>
          <p:nvPr/>
        </p:nvCxnSpPr>
        <p:spPr>
          <a:xfrm flipV="1">
            <a:off x="3662945" y="1790361"/>
            <a:ext cx="0" cy="680912"/>
          </a:xfrm>
          <a:prstGeom prst="straightConnector1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5" name="Straight Arrow Connector 86">
            <a:extLst>
              <a:ext uri="{FF2B5EF4-FFF2-40B4-BE49-F238E27FC236}">
                <a16:creationId xmlns:a16="http://schemas.microsoft.com/office/drawing/2014/main" xmlns="" id="{A6679F37-3889-4FAC-8455-73BCFE5E9B19}"/>
              </a:ext>
            </a:extLst>
          </p:cNvPr>
          <p:cNvCxnSpPr>
            <a:cxnSpLocks/>
            <a:stCxn id="97" idx="0"/>
            <a:endCxn id="75" idx="2"/>
          </p:cNvCxnSpPr>
          <p:nvPr/>
        </p:nvCxnSpPr>
        <p:spPr>
          <a:xfrm flipV="1">
            <a:off x="4816198" y="1790361"/>
            <a:ext cx="0" cy="680912"/>
          </a:xfrm>
          <a:prstGeom prst="straightConnector1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6" name="Straight Arrow Connector 86">
            <a:extLst>
              <a:ext uri="{FF2B5EF4-FFF2-40B4-BE49-F238E27FC236}">
                <a16:creationId xmlns:a16="http://schemas.microsoft.com/office/drawing/2014/main" xmlns="" id="{CA86094B-1518-4771-BFE1-30260645B8CA}"/>
              </a:ext>
            </a:extLst>
          </p:cNvPr>
          <p:cNvCxnSpPr>
            <a:cxnSpLocks/>
            <a:stCxn id="98" idx="0"/>
            <a:endCxn id="76" idx="2"/>
          </p:cNvCxnSpPr>
          <p:nvPr/>
        </p:nvCxnSpPr>
        <p:spPr>
          <a:xfrm flipV="1">
            <a:off x="5969450" y="1790361"/>
            <a:ext cx="0" cy="680912"/>
          </a:xfrm>
          <a:prstGeom prst="straightConnector1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7" name="Straight Arrow Connector 86">
            <a:extLst>
              <a:ext uri="{FF2B5EF4-FFF2-40B4-BE49-F238E27FC236}">
                <a16:creationId xmlns:a16="http://schemas.microsoft.com/office/drawing/2014/main" xmlns="" id="{571A4AF1-EFFB-4E7E-BE1B-CAAA81B9B0A2}"/>
              </a:ext>
            </a:extLst>
          </p:cNvPr>
          <p:cNvCxnSpPr>
            <a:cxnSpLocks/>
            <a:stCxn id="95" idx="2"/>
            <a:endCxn id="13" idx="0"/>
          </p:cNvCxnSpPr>
          <p:nvPr/>
        </p:nvCxnSpPr>
        <p:spPr>
          <a:xfrm>
            <a:off x="2509691" y="2873180"/>
            <a:ext cx="0" cy="680913"/>
          </a:xfrm>
          <a:prstGeom prst="straightConnector1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0" name="Straight Arrow Connector 86">
            <a:extLst>
              <a:ext uri="{FF2B5EF4-FFF2-40B4-BE49-F238E27FC236}">
                <a16:creationId xmlns:a16="http://schemas.microsoft.com/office/drawing/2014/main" xmlns="" id="{78DD0F1E-456A-4BEF-A870-46F8ABBC8A9C}"/>
              </a:ext>
            </a:extLst>
          </p:cNvPr>
          <p:cNvCxnSpPr>
            <a:cxnSpLocks/>
            <a:stCxn id="96" idx="2"/>
            <a:endCxn id="14" idx="0"/>
          </p:cNvCxnSpPr>
          <p:nvPr/>
        </p:nvCxnSpPr>
        <p:spPr>
          <a:xfrm>
            <a:off x="3662945" y="2873180"/>
            <a:ext cx="0" cy="680913"/>
          </a:xfrm>
          <a:prstGeom prst="straightConnector1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3" name="Straight Arrow Connector 86">
            <a:extLst>
              <a:ext uri="{FF2B5EF4-FFF2-40B4-BE49-F238E27FC236}">
                <a16:creationId xmlns:a16="http://schemas.microsoft.com/office/drawing/2014/main" xmlns="" id="{2B7E9F9C-2590-4A17-9903-FC0E910BDF91}"/>
              </a:ext>
            </a:extLst>
          </p:cNvPr>
          <p:cNvCxnSpPr>
            <a:cxnSpLocks/>
            <a:stCxn id="97" idx="2"/>
            <a:endCxn id="15" idx="0"/>
          </p:cNvCxnSpPr>
          <p:nvPr/>
        </p:nvCxnSpPr>
        <p:spPr>
          <a:xfrm>
            <a:off x="4816198" y="2873180"/>
            <a:ext cx="0" cy="680913"/>
          </a:xfrm>
          <a:prstGeom prst="straightConnector1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4" name="Straight Arrow Connector 86">
            <a:extLst>
              <a:ext uri="{FF2B5EF4-FFF2-40B4-BE49-F238E27FC236}">
                <a16:creationId xmlns:a16="http://schemas.microsoft.com/office/drawing/2014/main" xmlns="" id="{2E637432-1CD1-4576-A97C-D1036D7E9BB4}"/>
              </a:ext>
            </a:extLst>
          </p:cNvPr>
          <p:cNvCxnSpPr>
            <a:cxnSpLocks/>
            <a:stCxn id="98" idx="2"/>
            <a:endCxn id="19" idx="0"/>
          </p:cNvCxnSpPr>
          <p:nvPr/>
        </p:nvCxnSpPr>
        <p:spPr>
          <a:xfrm>
            <a:off x="5969450" y="2873180"/>
            <a:ext cx="0" cy="680913"/>
          </a:xfrm>
          <a:prstGeom prst="straightConnector1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xmlns="" id="{40F6F54D-5F8B-410E-9CA9-495534C7EB9F}"/>
              </a:ext>
            </a:extLst>
          </p:cNvPr>
          <p:cNvCxnSpPr>
            <a:cxnSpLocks/>
            <a:stCxn id="155" idx="1"/>
            <a:endCxn id="177" idx="3"/>
          </p:cNvCxnSpPr>
          <p:nvPr/>
        </p:nvCxnSpPr>
        <p:spPr>
          <a:xfrm flipH="1">
            <a:off x="6472343" y="4416184"/>
            <a:ext cx="290800" cy="0"/>
          </a:xfrm>
          <a:prstGeom prst="straightConnector1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xmlns="" id="{1CDCAEC7-8FB2-4E60-AE74-74E401E1D38D}"/>
              </a:ext>
            </a:extLst>
          </p:cNvPr>
          <p:cNvCxnSpPr>
            <a:cxnSpLocks/>
            <a:stCxn id="162" idx="1"/>
            <a:endCxn id="75" idx="3"/>
          </p:cNvCxnSpPr>
          <p:nvPr/>
        </p:nvCxnSpPr>
        <p:spPr>
          <a:xfrm rot="10800000">
            <a:off x="5319093" y="1589408"/>
            <a:ext cx="1444051" cy="479888"/>
          </a:xfrm>
          <a:prstGeom prst="bentConnector3">
            <a:avLst>
              <a:gd name="adj1" fmla="val 91923"/>
            </a:avLst>
          </a:prstGeom>
          <a:ln w="127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8" name="Straight Arrow Connector 162">
            <a:extLst>
              <a:ext uri="{FF2B5EF4-FFF2-40B4-BE49-F238E27FC236}">
                <a16:creationId xmlns:a16="http://schemas.microsoft.com/office/drawing/2014/main" xmlns="" id="{220502D0-0E4C-4F91-9A65-BE83CB195D8B}"/>
              </a:ext>
            </a:extLst>
          </p:cNvPr>
          <p:cNvCxnSpPr>
            <a:cxnSpLocks/>
            <a:stCxn id="172" idx="2"/>
            <a:endCxn id="155" idx="0"/>
          </p:cNvCxnSpPr>
          <p:nvPr/>
        </p:nvCxnSpPr>
        <p:spPr>
          <a:xfrm>
            <a:off x="6960317" y="3466812"/>
            <a:ext cx="321263" cy="748418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2" name="TextBox 171">
            <a:extLst>
              <a:ext uri="{FF2B5EF4-FFF2-40B4-BE49-F238E27FC236}">
                <a16:creationId xmlns:a16="http://schemas.microsoft.com/office/drawing/2014/main" xmlns="" id="{7A8E21F1-3E43-4328-821E-5A588457FDDB}"/>
              </a:ext>
            </a:extLst>
          </p:cNvPr>
          <p:cNvSpPr txBox="1"/>
          <p:nvPr/>
        </p:nvSpPr>
        <p:spPr>
          <a:xfrm>
            <a:off x="6313345" y="2958981"/>
            <a:ext cx="1293944" cy="5078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srgbClr val="A5A5A5">
                    <a:lumMod val="60000"/>
                    <a:lumOff val="40000"/>
                  </a:srgbClr>
                </a:solidFill>
                <a:latin typeface="Calibri" panose="020F0502020204030204"/>
              </a:rPr>
              <a:t>Supports both Asset- 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tabLst>
                <a:tab pos="402431" algn="l"/>
              </a:tabLst>
            </a:pPr>
            <a:r>
              <a:rPr lang="en-AU" sz="900" b="0">
                <a:solidFill>
                  <a:srgbClr val="A5A5A5">
                    <a:lumMod val="60000"/>
                    <a:lumOff val="40000"/>
                  </a:srgbClr>
                </a:solidFill>
                <a:latin typeface="Calibri" panose="020F0502020204030204"/>
              </a:rPr>
              <a:t>and Segment-based 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 err="1">
                <a:solidFill>
                  <a:srgbClr val="A5A5A5">
                    <a:lumMod val="60000"/>
                    <a:lumOff val="40000"/>
                  </a:srgbClr>
                </a:solidFill>
                <a:latin typeface="Calibri" panose="020F0502020204030204"/>
              </a:rPr>
              <a:t>MeasurementLocations</a:t>
            </a:r>
            <a:endParaRPr lang="en-AU" sz="900" b="0">
              <a:solidFill>
                <a:srgbClr val="A5A5A5">
                  <a:lumMod val="60000"/>
                  <a:lumOff val="40000"/>
                </a:srgbClr>
              </a:solidFill>
              <a:latin typeface="Calibri" panose="020F0502020204030204"/>
            </a:endParaRPr>
          </a:p>
        </p:txBody>
      </p:sp>
      <p:cxnSp>
        <p:nvCxnSpPr>
          <p:cNvPr id="173" name="Straight Arrow Connector 162">
            <a:extLst>
              <a:ext uri="{FF2B5EF4-FFF2-40B4-BE49-F238E27FC236}">
                <a16:creationId xmlns:a16="http://schemas.microsoft.com/office/drawing/2014/main" xmlns="" id="{623D7DD3-5243-4A81-BAF9-F064922FB7BB}"/>
              </a:ext>
            </a:extLst>
          </p:cNvPr>
          <p:cNvCxnSpPr>
            <a:cxnSpLocks/>
            <a:stCxn id="162" idx="0"/>
            <a:endCxn id="76" idx="3"/>
          </p:cNvCxnSpPr>
          <p:nvPr/>
        </p:nvCxnSpPr>
        <p:spPr>
          <a:xfrm rot="16200000" flipV="1">
            <a:off x="6737495" y="1324257"/>
            <a:ext cx="278934" cy="809236"/>
          </a:xfrm>
          <a:prstGeom prst="bentConnector2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6" name="TextBox 175">
            <a:extLst>
              <a:ext uri="{FF2B5EF4-FFF2-40B4-BE49-F238E27FC236}">
                <a16:creationId xmlns:a16="http://schemas.microsoft.com/office/drawing/2014/main" xmlns="" id="{02E50E37-DB49-4F06-936E-A30C462F7E25}"/>
              </a:ext>
            </a:extLst>
          </p:cNvPr>
          <p:cNvSpPr txBox="1"/>
          <p:nvPr/>
        </p:nvSpPr>
        <p:spPr>
          <a:xfrm>
            <a:off x="6667938" y="1388453"/>
            <a:ext cx="7088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black"/>
                </a:solidFill>
                <a:latin typeface="Calibri" panose="020F0502020204030204"/>
              </a:rPr>
              <a:t>Transducer</a:t>
            </a: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xmlns="" id="{B879EF13-6EB0-4D35-8643-288EB0865DDF}"/>
              </a:ext>
            </a:extLst>
          </p:cNvPr>
          <p:cNvSpPr/>
          <p:nvPr/>
        </p:nvSpPr>
        <p:spPr>
          <a:xfrm>
            <a:off x="5466555" y="4215230"/>
            <a:ext cx="1005788" cy="401907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 i="1">
                <a:solidFill>
                  <a:prstClr val="white"/>
                </a:solidFill>
              </a:rPr>
              <a:t>Segment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Temperature Sensor TS-2</a:t>
            </a:r>
          </a:p>
        </p:txBody>
      </p:sp>
      <p:cxnSp>
        <p:nvCxnSpPr>
          <p:cNvPr id="181" name="Straight Arrow Connector 24">
            <a:extLst>
              <a:ext uri="{FF2B5EF4-FFF2-40B4-BE49-F238E27FC236}">
                <a16:creationId xmlns:a16="http://schemas.microsoft.com/office/drawing/2014/main" xmlns="" id="{D9FFA2E3-03D2-4F99-8A67-CC4D6B491A7A}"/>
              </a:ext>
            </a:extLst>
          </p:cNvPr>
          <p:cNvCxnSpPr>
            <a:cxnSpLocks/>
            <a:stCxn id="15" idx="3"/>
            <a:endCxn id="177" idx="1"/>
          </p:cNvCxnSpPr>
          <p:nvPr/>
        </p:nvCxnSpPr>
        <p:spPr>
          <a:xfrm>
            <a:off x="5319092" y="3755047"/>
            <a:ext cx="147463" cy="661137"/>
          </a:xfrm>
          <a:prstGeom prst="bentConnector3">
            <a:avLst>
              <a:gd name="adj1" fmla="val 32895"/>
            </a:avLst>
          </a:prstGeom>
          <a:ln w="127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EB290E87-283A-4C4E-9B0E-54A9DBDD152E}"/>
              </a:ext>
            </a:extLst>
          </p:cNvPr>
          <p:cNvSpPr/>
          <p:nvPr/>
        </p:nvSpPr>
        <p:spPr>
          <a:xfrm>
            <a:off x="7937867" y="3275305"/>
            <a:ext cx="1035219" cy="401908"/>
          </a:xfrm>
          <a:prstGeom prst="rect">
            <a:avLst/>
          </a:prstGeom>
          <a:solidFill>
            <a:schemeClr val="accent3"/>
          </a:solidFill>
          <a:ln>
            <a:solidFill>
              <a:srgbClr val="C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 err="1">
                <a:solidFill>
                  <a:prstClr val="white"/>
                </a:solidFill>
              </a:rPr>
              <a:t>AttributeSet</a:t>
            </a:r>
            <a:endParaRPr lang="en-AU" sz="800" b="0" i="1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Custom Measurement Data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39A6A736-820D-408F-AE06-996A29E667A8}"/>
              </a:ext>
            </a:extLst>
          </p:cNvPr>
          <p:cNvSpPr/>
          <p:nvPr/>
        </p:nvSpPr>
        <p:spPr>
          <a:xfrm>
            <a:off x="8011172" y="2401045"/>
            <a:ext cx="975946" cy="401907"/>
          </a:xfrm>
          <a:prstGeom prst="rect">
            <a:avLst/>
          </a:prstGeom>
          <a:solidFill>
            <a:schemeClr val="accent3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>
                <a:solidFill>
                  <a:prstClr val="white"/>
                </a:solidFill>
              </a:rPr>
              <a:t>Measurement</a:t>
            </a:r>
            <a:endParaRPr lang="en-AU" sz="800" b="0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Recorded at: </a:t>
            </a:r>
            <a:br>
              <a:rPr lang="en-AU" sz="800" b="0">
                <a:solidFill>
                  <a:prstClr val="white"/>
                </a:solidFill>
              </a:rPr>
            </a:br>
            <a:r>
              <a:rPr lang="en-AU" sz="800" b="0">
                <a:solidFill>
                  <a:prstClr val="white"/>
                </a:solidFill>
              </a:rPr>
              <a:t>2018-06-01:01:00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F3618E72-9EE0-4A45-900E-65F320FAF9A2}"/>
              </a:ext>
            </a:extLst>
          </p:cNvPr>
          <p:cNvSpPr/>
          <p:nvPr/>
        </p:nvSpPr>
        <p:spPr>
          <a:xfrm>
            <a:off x="7968154" y="2454368"/>
            <a:ext cx="975946" cy="401907"/>
          </a:xfrm>
          <a:prstGeom prst="rect">
            <a:avLst/>
          </a:prstGeom>
          <a:solidFill>
            <a:schemeClr val="accent3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>
                <a:solidFill>
                  <a:prstClr val="white"/>
                </a:solidFill>
              </a:rPr>
              <a:t>Measurement</a:t>
            </a:r>
            <a:endParaRPr lang="en-AU" sz="800" b="0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10</a:t>
            </a:r>
            <a:r>
              <a:rPr lang="en-AU" sz="800" b="0" baseline="30000">
                <a:solidFill>
                  <a:prstClr val="white"/>
                </a:solidFill>
              </a:rPr>
              <a:t>o</a:t>
            </a:r>
            <a:r>
              <a:rPr lang="en-AU" sz="800" b="0">
                <a:solidFill>
                  <a:prstClr val="white"/>
                </a:solidFill>
              </a:rPr>
              <a:t>C at: </a:t>
            </a:r>
            <a:br>
              <a:rPr lang="en-AU" sz="800" b="0">
                <a:solidFill>
                  <a:prstClr val="white"/>
                </a:solidFill>
              </a:rPr>
            </a:br>
            <a:r>
              <a:rPr lang="en-AU" sz="800" b="0">
                <a:solidFill>
                  <a:prstClr val="white"/>
                </a:solidFill>
              </a:rPr>
              <a:t>2018-06-01:01:00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33DE0CCA-C87B-43CC-AE98-A74BD6F539DD}"/>
              </a:ext>
            </a:extLst>
          </p:cNvPr>
          <p:cNvSpPr/>
          <p:nvPr/>
        </p:nvSpPr>
        <p:spPr>
          <a:xfrm>
            <a:off x="8097207" y="4559522"/>
            <a:ext cx="975946" cy="401907"/>
          </a:xfrm>
          <a:prstGeom prst="rect">
            <a:avLst/>
          </a:prstGeom>
          <a:solidFill>
            <a:schemeClr val="accent3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>
                <a:solidFill>
                  <a:prstClr val="white"/>
                </a:solidFill>
              </a:rPr>
              <a:t>Measurement</a:t>
            </a:r>
            <a:endParaRPr lang="en-AU" sz="800" b="0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Recorded at: </a:t>
            </a:r>
            <a:br>
              <a:rPr lang="en-AU" sz="800" b="0">
                <a:solidFill>
                  <a:prstClr val="white"/>
                </a:solidFill>
              </a:rPr>
            </a:br>
            <a:r>
              <a:rPr lang="en-AU" sz="800" b="0">
                <a:solidFill>
                  <a:prstClr val="white"/>
                </a:solidFill>
              </a:rPr>
              <a:t>2018-06-01:01:00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3697B390-8C28-4C8E-A444-A62252C1D359}"/>
              </a:ext>
            </a:extLst>
          </p:cNvPr>
          <p:cNvSpPr/>
          <p:nvPr/>
        </p:nvSpPr>
        <p:spPr>
          <a:xfrm>
            <a:off x="8054190" y="4612845"/>
            <a:ext cx="975946" cy="401907"/>
          </a:xfrm>
          <a:prstGeom prst="rect">
            <a:avLst/>
          </a:prstGeom>
          <a:solidFill>
            <a:schemeClr val="accent3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>
                <a:solidFill>
                  <a:prstClr val="white"/>
                </a:solidFill>
              </a:rPr>
              <a:t>Measurement</a:t>
            </a:r>
            <a:endParaRPr lang="en-AU" sz="800" b="0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Recorded at: </a:t>
            </a:r>
            <a:br>
              <a:rPr lang="en-AU" sz="800" b="0">
                <a:solidFill>
                  <a:prstClr val="white"/>
                </a:solidFill>
              </a:rPr>
            </a:br>
            <a:r>
              <a:rPr lang="en-AU" sz="800" b="0">
                <a:solidFill>
                  <a:prstClr val="white"/>
                </a:solidFill>
              </a:rPr>
              <a:t>2018-06-01:01:00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6DADF9D2-8995-4295-A607-17B1CEE6C355}"/>
              </a:ext>
            </a:extLst>
          </p:cNvPr>
          <p:cNvSpPr/>
          <p:nvPr/>
        </p:nvSpPr>
        <p:spPr>
          <a:xfrm>
            <a:off x="8011172" y="4666169"/>
            <a:ext cx="975946" cy="401907"/>
          </a:xfrm>
          <a:prstGeom prst="rect">
            <a:avLst/>
          </a:prstGeom>
          <a:solidFill>
            <a:schemeClr val="accent3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>
                <a:solidFill>
                  <a:prstClr val="white"/>
                </a:solidFill>
              </a:rPr>
              <a:t>Measurement</a:t>
            </a:r>
            <a:endParaRPr lang="en-AU" sz="800" b="0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Recorded at: </a:t>
            </a:r>
            <a:br>
              <a:rPr lang="en-AU" sz="800" b="0">
                <a:solidFill>
                  <a:prstClr val="white"/>
                </a:solidFill>
              </a:rPr>
            </a:br>
            <a:r>
              <a:rPr lang="en-AU" sz="800" b="0">
                <a:solidFill>
                  <a:prstClr val="white"/>
                </a:solidFill>
              </a:rPr>
              <a:t>2018-06-01:01:00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A0A3A1D9-877A-4EAA-BA53-4BA0469A8256}"/>
              </a:ext>
            </a:extLst>
          </p:cNvPr>
          <p:cNvSpPr/>
          <p:nvPr/>
        </p:nvSpPr>
        <p:spPr>
          <a:xfrm>
            <a:off x="7968154" y="4719492"/>
            <a:ext cx="975946" cy="401907"/>
          </a:xfrm>
          <a:prstGeom prst="rect">
            <a:avLst/>
          </a:prstGeom>
          <a:solidFill>
            <a:schemeClr val="accent3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>
                <a:solidFill>
                  <a:prstClr val="white"/>
                </a:solidFill>
              </a:rPr>
              <a:t>Measurement</a:t>
            </a:r>
            <a:endParaRPr lang="en-AU" sz="800" b="0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4</a:t>
            </a:r>
            <a:r>
              <a:rPr lang="en-AU" sz="800" b="0" baseline="30000">
                <a:solidFill>
                  <a:prstClr val="white"/>
                </a:solidFill>
              </a:rPr>
              <a:t>o</a:t>
            </a:r>
            <a:r>
              <a:rPr lang="en-AU" sz="800" b="0">
                <a:solidFill>
                  <a:prstClr val="white"/>
                </a:solidFill>
              </a:rPr>
              <a:t>C at: </a:t>
            </a:r>
            <a:br>
              <a:rPr lang="en-AU" sz="800" b="0">
                <a:solidFill>
                  <a:prstClr val="white"/>
                </a:solidFill>
              </a:rPr>
            </a:br>
            <a:r>
              <a:rPr lang="en-AU" sz="800" b="0">
                <a:solidFill>
                  <a:prstClr val="white"/>
                </a:solidFill>
              </a:rPr>
              <a:t>2018-06-01:01:00</a:t>
            </a:r>
          </a:p>
        </p:txBody>
      </p:sp>
      <p:cxnSp>
        <p:nvCxnSpPr>
          <p:cNvPr id="67" name="Straight Arrow Connector 162">
            <a:extLst>
              <a:ext uri="{FF2B5EF4-FFF2-40B4-BE49-F238E27FC236}">
                <a16:creationId xmlns:a16="http://schemas.microsoft.com/office/drawing/2014/main" xmlns="" id="{B6BC47A1-EE10-4A10-BA7B-6459E8044B20}"/>
              </a:ext>
            </a:extLst>
          </p:cNvPr>
          <p:cNvCxnSpPr>
            <a:cxnSpLocks/>
            <a:stCxn id="162" idx="2"/>
            <a:endCxn id="172" idx="0"/>
          </p:cNvCxnSpPr>
          <p:nvPr/>
        </p:nvCxnSpPr>
        <p:spPr>
          <a:xfrm flipH="1">
            <a:off x="6960317" y="2270249"/>
            <a:ext cx="321263" cy="688732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162">
            <a:extLst>
              <a:ext uri="{FF2B5EF4-FFF2-40B4-BE49-F238E27FC236}">
                <a16:creationId xmlns:a16="http://schemas.microsoft.com/office/drawing/2014/main" xmlns="" id="{A3A66FC4-13C9-4404-AD14-BA0F1DBC845D}"/>
              </a:ext>
            </a:extLst>
          </p:cNvPr>
          <p:cNvCxnSpPr>
            <a:cxnSpLocks/>
            <a:stCxn id="162" idx="3"/>
            <a:endCxn id="56" idx="0"/>
          </p:cNvCxnSpPr>
          <p:nvPr/>
        </p:nvCxnSpPr>
        <p:spPr>
          <a:xfrm>
            <a:off x="7800017" y="2069296"/>
            <a:ext cx="656110" cy="385072"/>
          </a:xfrm>
          <a:prstGeom prst="bentConnector2">
            <a:avLst/>
          </a:prstGeom>
          <a:ln w="762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162">
            <a:extLst>
              <a:ext uri="{FF2B5EF4-FFF2-40B4-BE49-F238E27FC236}">
                <a16:creationId xmlns:a16="http://schemas.microsoft.com/office/drawing/2014/main" xmlns="" id="{64184F9A-2FB2-41D3-8B7D-617F39141854}"/>
              </a:ext>
            </a:extLst>
          </p:cNvPr>
          <p:cNvCxnSpPr>
            <a:cxnSpLocks/>
            <a:stCxn id="162" idx="3"/>
            <a:endCxn id="56" idx="0"/>
          </p:cNvCxnSpPr>
          <p:nvPr/>
        </p:nvCxnSpPr>
        <p:spPr>
          <a:xfrm>
            <a:off x="7800017" y="2069296"/>
            <a:ext cx="656110" cy="385072"/>
          </a:xfrm>
          <a:prstGeom prst="bentConnector2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162">
            <a:extLst>
              <a:ext uri="{FF2B5EF4-FFF2-40B4-BE49-F238E27FC236}">
                <a16:creationId xmlns:a16="http://schemas.microsoft.com/office/drawing/2014/main" xmlns="" id="{473C6333-CD1B-4C8F-82CA-73EAD6AA5841}"/>
              </a:ext>
            </a:extLst>
          </p:cNvPr>
          <p:cNvCxnSpPr>
            <a:cxnSpLocks/>
            <a:stCxn id="155" idx="3"/>
            <a:endCxn id="64" idx="0"/>
          </p:cNvCxnSpPr>
          <p:nvPr/>
        </p:nvCxnSpPr>
        <p:spPr>
          <a:xfrm>
            <a:off x="7800017" y="4416184"/>
            <a:ext cx="656110" cy="303308"/>
          </a:xfrm>
          <a:prstGeom prst="bentConnector2">
            <a:avLst/>
          </a:prstGeom>
          <a:ln w="762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Straight Arrow Connector 162">
            <a:extLst>
              <a:ext uri="{FF2B5EF4-FFF2-40B4-BE49-F238E27FC236}">
                <a16:creationId xmlns:a16="http://schemas.microsoft.com/office/drawing/2014/main" xmlns="" id="{6AB0A188-66A1-4DE0-93C3-0D87445588DA}"/>
              </a:ext>
            </a:extLst>
          </p:cNvPr>
          <p:cNvCxnSpPr>
            <a:cxnSpLocks/>
            <a:stCxn id="155" idx="3"/>
            <a:endCxn id="64" idx="0"/>
          </p:cNvCxnSpPr>
          <p:nvPr/>
        </p:nvCxnSpPr>
        <p:spPr>
          <a:xfrm>
            <a:off x="7800017" y="4416184"/>
            <a:ext cx="656110" cy="303308"/>
          </a:xfrm>
          <a:prstGeom prst="bentConnector2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5" name="Rectangle 154">
            <a:extLst>
              <a:ext uri="{FF2B5EF4-FFF2-40B4-BE49-F238E27FC236}">
                <a16:creationId xmlns:a16="http://schemas.microsoft.com/office/drawing/2014/main" xmlns="" id="{457DFE05-7BD1-4A29-8677-0E8BC6B5676C}"/>
              </a:ext>
            </a:extLst>
          </p:cNvPr>
          <p:cNvSpPr/>
          <p:nvPr/>
        </p:nvSpPr>
        <p:spPr>
          <a:xfrm>
            <a:off x="6763143" y="4215230"/>
            <a:ext cx="1036874" cy="401907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>
                <a:solidFill>
                  <a:prstClr val="white"/>
                </a:solidFill>
              </a:rPr>
              <a:t>Measurement Location</a:t>
            </a:r>
            <a:endParaRPr lang="en-AU" sz="1000" b="0" i="1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Temp. Loc. 2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xmlns="" id="{636BFA25-E19C-4C7F-B688-B6B5318CE88C}"/>
              </a:ext>
            </a:extLst>
          </p:cNvPr>
          <p:cNvSpPr/>
          <p:nvPr/>
        </p:nvSpPr>
        <p:spPr>
          <a:xfrm>
            <a:off x="6763143" y="1868342"/>
            <a:ext cx="1036874" cy="401907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>
                <a:solidFill>
                  <a:prstClr val="white"/>
                </a:solidFill>
              </a:rPr>
              <a:t>Measurement Location</a:t>
            </a:r>
            <a:endParaRPr lang="en-AU" sz="1000" b="0" i="1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Temp. Loc. 1 </a:t>
            </a:r>
          </a:p>
        </p:txBody>
      </p:sp>
      <p:cxnSp>
        <p:nvCxnSpPr>
          <p:cNvPr id="83" name="Straight Arrow Connector 162">
            <a:extLst>
              <a:ext uri="{FF2B5EF4-FFF2-40B4-BE49-F238E27FC236}">
                <a16:creationId xmlns:a16="http://schemas.microsoft.com/office/drawing/2014/main" xmlns="" id="{36BD4666-0A73-4059-8863-44948D0614E5}"/>
              </a:ext>
            </a:extLst>
          </p:cNvPr>
          <p:cNvCxnSpPr>
            <a:cxnSpLocks/>
            <a:stCxn id="50" idx="0"/>
            <a:endCxn id="56" idx="2"/>
          </p:cNvCxnSpPr>
          <p:nvPr/>
        </p:nvCxnSpPr>
        <p:spPr>
          <a:xfrm flipV="1">
            <a:off x="8455477" y="2856275"/>
            <a:ext cx="650" cy="419030"/>
          </a:xfrm>
          <a:prstGeom prst="straightConnector1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4CEA8A4F-E8D6-4838-81E3-74E7544206A9}"/>
              </a:ext>
            </a:extLst>
          </p:cNvPr>
          <p:cNvGrpSpPr/>
          <p:nvPr/>
        </p:nvGrpSpPr>
        <p:grpSpPr>
          <a:xfrm>
            <a:off x="267237" y="2370775"/>
            <a:ext cx="1683934" cy="1767220"/>
            <a:chOff x="162808" y="2759517"/>
            <a:chExt cx="2862025" cy="3003578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xmlns="" id="{B19C6AEA-4D21-4848-AAD5-6BF0B8619F2B}"/>
                </a:ext>
              </a:extLst>
            </p:cNvPr>
            <p:cNvSpPr/>
            <p:nvPr/>
          </p:nvSpPr>
          <p:spPr>
            <a:xfrm>
              <a:off x="164425" y="2759517"/>
              <a:ext cx="2860408" cy="30035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AU" sz="1350" b="0">
                <a:solidFill>
                  <a:prstClr val="white"/>
                </a:solidFill>
              </a:endParaRPr>
            </a:p>
          </p:txBody>
        </p: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xmlns="" id="{A0A41A75-FB01-473E-AF97-4F5CE57C89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814" b="8114"/>
            <a:stretch/>
          </p:blipFill>
          <p:spPr>
            <a:xfrm>
              <a:off x="162808" y="2759517"/>
              <a:ext cx="2862025" cy="300357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innerShdw blurRad="114300">
                <a:prstClr val="black"/>
              </a:innerShdw>
            </a:effectLst>
          </p:spPr>
        </p:pic>
      </p:grpSp>
      <p:sp>
        <p:nvSpPr>
          <p:cNvPr id="129" name="Rectangle 128">
            <a:extLst>
              <a:ext uri="{FF2B5EF4-FFF2-40B4-BE49-F238E27FC236}">
                <a16:creationId xmlns:a16="http://schemas.microsoft.com/office/drawing/2014/main" xmlns="" id="{6644D790-F305-432D-9C50-1D852A11DC18}"/>
              </a:ext>
            </a:extLst>
          </p:cNvPr>
          <p:cNvSpPr/>
          <p:nvPr/>
        </p:nvSpPr>
        <p:spPr>
          <a:xfrm>
            <a:off x="1285034" y="902163"/>
            <a:ext cx="6573403" cy="707886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000" b="0" dirty="0">
                <a:solidFill>
                  <a:prstClr val="black"/>
                </a:solidFill>
              </a:rPr>
              <a:t>POST: /sessions/{session-id}/</a:t>
            </a:r>
            <a:r>
              <a:rPr lang="en-US" sz="2000" b="0" dirty="0" err="1">
                <a:solidFill>
                  <a:prstClr val="black"/>
                </a:solidFill>
              </a:rPr>
              <a:t>publications?topic</a:t>
            </a:r>
            <a:r>
              <a:rPr lang="en-US" sz="2000" b="0" dirty="0">
                <a:solidFill>
                  <a:prstClr val="black"/>
                </a:solidFill>
              </a:rPr>
              <a:t>={topic-name}</a:t>
            </a:r>
          </a:p>
          <a:p>
            <a:pPr algn="ctr"/>
            <a:r>
              <a:rPr lang="en-US" sz="2000" b="0" dirty="0" err="1">
                <a:solidFill>
                  <a:prstClr val="black"/>
                </a:solidFill>
              </a:rPr>
              <a:t>SyncAssetSegmentEvents</a:t>
            </a:r>
            <a:endParaRPr lang="en-US" sz="2000" b="0" dirty="0"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0E8FDEC5-E2A5-4477-9C06-4340D600D6A8}"/>
              </a:ext>
            </a:extLst>
          </p:cNvPr>
          <p:cNvGrpSpPr/>
          <p:nvPr/>
        </p:nvGrpSpPr>
        <p:grpSpPr>
          <a:xfrm>
            <a:off x="2400853" y="1595146"/>
            <a:ext cx="3796986" cy="780826"/>
            <a:chOff x="2154016" y="1571591"/>
            <a:chExt cx="4930455" cy="1013918"/>
          </a:xfrm>
        </p:grpSpPr>
        <p:sp>
          <p:nvSpPr>
            <p:cNvPr id="70" name="Arrow: Right 69">
              <a:extLst>
                <a:ext uri="{FF2B5EF4-FFF2-40B4-BE49-F238E27FC236}">
                  <a16:creationId xmlns:a16="http://schemas.microsoft.com/office/drawing/2014/main" xmlns="" id="{765D0C6D-D794-4DDB-8D58-342BC0FA49F6}"/>
                </a:ext>
              </a:extLst>
            </p:cNvPr>
            <p:cNvSpPr/>
            <p:nvPr/>
          </p:nvSpPr>
          <p:spPr>
            <a:xfrm rot="18063755">
              <a:off x="1906688" y="1818919"/>
              <a:ext cx="1013918" cy="519261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Arrow: Right 71">
              <a:extLst>
                <a:ext uri="{FF2B5EF4-FFF2-40B4-BE49-F238E27FC236}">
                  <a16:creationId xmlns:a16="http://schemas.microsoft.com/office/drawing/2014/main" xmlns="" id="{B2DB1878-6E9C-4CC0-9B08-792C1BAF01B8}"/>
                </a:ext>
              </a:extLst>
            </p:cNvPr>
            <p:cNvSpPr/>
            <p:nvPr/>
          </p:nvSpPr>
          <p:spPr>
            <a:xfrm rot="16200000">
              <a:off x="3318785" y="1847738"/>
              <a:ext cx="907884" cy="519261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4" name="Arrow: Right 83">
              <a:extLst>
                <a:ext uri="{FF2B5EF4-FFF2-40B4-BE49-F238E27FC236}">
                  <a16:creationId xmlns:a16="http://schemas.microsoft.com/office/drawing/2014/main" xmlns="" id="{04EBA841-8D90-478F-9EED-9227C8143B38}"/>
                </a:ext>
              </a:extLst>
            </p:cNvPr>
            <p:cNvSpPr/>
            <p:nvPr/>
          </p:nvSpPr>
          <p:spPr>
            <a:xfrm rot="16200000">
              <a:off x="4864573" y="1861264"/>
              <a:ext cx="907884" cy="519261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5" name="Arrow: Right 84">
              <a:extLst>
                <a:ext uri="{FF2B5EF4-FFF2-40B4-BE49-F238E27FC236}">
                  <a16:creationId xmlns:a16="http://schemas.microsoft.com/office/drawing/2014/main" xmlns="" id="{21EBA07D-65C5-435D-B11C-9F3A554534EB}"/>
                </a:ext>
              </a:extLst>
            </p:cNvPr>
            <p:cNvSpPr/>
            <p:nvPr/>
          </p:nvSpPr>
          <p:spPr>
            <a:xfrm rot="16200000">
              <a:off x="6370899" y="1861263"/>
              <a:ext cx="907884" cy="519261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59F61162-D774-4156-8085-C41EC4C2BBDE}"/>
              </a:ext>
            </a:extLst>
          </p:cNvPr>
          <p:cNvSpPr/>
          <p:nvPr/>
        </p:nvSpPr>
        <p:spPr>
          <a:xfrm>
            <a:off x="1972944" y="1740647"/>
            <a:ext cx="5186035" cy="3416320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en-AU" sz="900" dirty="0">
                <a:solidFill>
                  <a:srgbClr val="2E75B6"/>
                </a:solidFill>
                <a:latin typeface="Consolas" panose="020B0609020204030204" pitchFamily="49" charset="0"/>
              </a:rPr>
              <a:t>  "</a:t>
            </a:r>
            <a:r>
              <a:rPr lang="en-AU" sz="900" dirty="0" err="1">
                <a:solidFill>
                  <a:srgbClr val="2E75B6"/>
                </a:solidFill>
                <a:latin typeface="Consolas" panose="020B0609020204030204" pitchFamily="49" charset="0"/>
              </a:rPr>
              <a:t>dataArea</a:t>
            </a:r>
            <a:r>
              <a:rPr lang="en-AU" sz="900" dirty="0">
                <a:solidFill>
                  <a:srgbClr val="2E75B6"/>
                </a:solidFill>
                <a:latin typeface="Consolas" panose="020B0609020204030204" pitchFamily="49" charset="0"/>
              </a:rPr>
              <a:t>"</a:t>
            </a:r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: { </a:t>
            </a:r>
            <a:r>
              <a:rPr lang="en-AU" sz="900" dirty="0">
                <a:solidFill>
                  <a:srgbClr val="2E75B6"/>
                </a:solidFill>
                <a:latin typeface="Consolas" panose="020B0609020204030204" pitchFamily="49" charset="0"/>
              </a:rPr>
              <a:t>"sync"</a:t>
            </a:r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: {},</a:t>
            </a:r>
          </a:p>
          <a:p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AU" sz="900" dirty="0">
                <a:solidFill>
                  <a:srgbClr val="2E75B6"/>
                </a:solidFill>
                <a:latin typeface="Consolas" panose="020B0609020204030204" pitchFamily="49" charset="0"/>
              </a:rPr>
              <a:t>"</a:t>
            </a:r>
            <a:r>
              <a:rPr lang="en-AU" sz="900" dirty="0" err="1">
                <a:solidFill>
                  <a:srgbClr val="2E75B6"/>
                </a:solidFill>
                <a:latin typeface="Consolas" panose="020B0609020204030204" pitchFamily="49" charset="0"/>
              </a:rPr>
              <a:t>assetSegmentEvents</a:t>
            </a:r>
            <a:r>
              <a:rPr lang="en-AU" sz="900" dirty="0">
                <a:solidFill>
                  <a:srgbClr val="2E75B6"/>
                </a:solidFill>
                <a:latin typeface="Consolas" panose="020B0609020204030204" pitchFamily="49" charset="0"/>
              </a:rPr>
              <a:t>"</a:t>
            </a:r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: [ {</a:t>
            </a:r>
          </a:p>
          <a:p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AU" sz="900" dirty="0">
                <a:solidFill>
                  <a:srgbClr val="2E75B6"/>
                </a:solidFill>
                <a:latin typeface="Consolas" panose="020B0609020204030204" pitchFamily="49" charset="0"/>
              </a:rPr>
              <a:t>"</a:t>
            </a:r>
            <a:r>
              <a:rPr lang="en-AU" sz="900" dirty="0" err="1">
                <a:solidFill>
                  <a:srgbClr val="2E75B6"/>
                </a:solidFill>
                <a:latin typeface="Consolas" panose="020B0609020204030204" pitchFamily="49" charset="0"/>
              </a:rPr>
              <a:t>assetSegmentEvent</a:t>
            </a:r>
            <a:r>
              <a:rPr lang="en-AU" sz="900" dirty="0">
                <a:solidFill>
                  <a:srgbClr val="2E75B6"/>
                </a:solidFill>
                <a:latin typeface="Consolas" panose="020B0609020204030204" pitchFamily="49" charset="0"/>
              </a:rPr>
              <a:t>"</a:t>
            </a:r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: [ {</a:t>
            </a:r>
          </a:p>
          <a:p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AU" sz="900" dirty="0">
                <a:solidFill>
                  <a:srgbClr val="2E75B6"/>
                </a:solidFill>
                <a:latin typeface="Consolas" panose="020B0609020204030204" pitchFamily="49" charset="0"/>
              </a:rPr>
              <a:t>"@@type"</a:t>
            </a:r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AU" sz="9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AU" sz="900" dirty="0" err="1">
                <a:solidFill>
                  <a:srgbClr val="A31515"/>
                </a:solidFill>
                <a:latin typeface="Consolas" panose="020B0609020204030204" pitchFamily="49" charset="0"/>
              </a:rPr>
              <a:t>AssetSegmentEvent</a:t>
            </a:r>
            <a:r>
              <a:rPr lang="en-AU" sz="9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AU" sz="900" dirty="0">
                <a:solidFill>
                  <a:srgbClr val="2E75B6"/>
                </a:solidFill>
                <a:latin typeface="Consolas" panose="020B0609020204030204" pitchFamily="49" charset="0"/>
              </a:rPr>
              <a:t>"UUID"</a:t>
            </a:r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AU" sz="900" dirty="0">
                <a:solidFill>
                  <a:srgbClr val="A31515"/>
                </a:solidFill>
                <a:latin typeface="Consolas" panose="020B0609020204030204" pitchFamily="49" charset="0"/>
              </a:rPr>
              <a:t>"3a79dbc5-4801-8fd7-8645-2de5faef4780"</a:t>
            </a:r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AU" sz="900" dirty="0">
                <a:solidFill>
                  <a:srgbClr val="2E75B6"/>
                </a:solidFill>
                <a:latin typeface="Consolas" panose="020B0609020204030204" pitchFamily="49" charset="0"/>
              </a:rPr>
              <a:t>"</a:t>
            </a:r>
            <a:r>
              <a:rPr lang="en-AU" sz="900" dirty="0" err="1">
                <a:solidFill>
                  <a:srgbClr val="2E75B6"/>
                </a:solidFill>
                <a:latin typeface="Consolas" panose="020B0609020204030204" pitchFamily="49" charset="0"/>
              </a:rPr>
              <a:t>ShortName</a:t>
            </a:r>
            <a:r>
              <a:rPr lang="en-AU" sz="900" dirty="0">
                <a:solidFill>
                  <a:srgbClr val="2E75B6"/>
                </a:solidFill>
                <a:latin typeface="Consolas" panose="020B0609020204030204" pitchFamily="49" charset="0"/>
              </a:rPr>
              <a:t>"</a:t>
            </a:r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AU" sz="900" dirty="0">
                <a:solidFill>
                  <a:srgbClr val="A31515"/>
                </a:solidFill>
                <a:latin typeface="Consolas" panose="020B0609020204030204" pitchFamily="49" charset="0"/>
              </a:rPr>
              <a:t>"Flow Meter S/N TS-189 Removed on FM-8"</a:t>
            </a:r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AU" sz="900" dirty="0">
                <a:solidFill>
                  <a:srgbClr val="2E75B6"/>
                </a:solidFill>
                <a:latin typeface="Consolas" panose="020B0609020204030204" pitchFamily="49" charset="0"/>
              </a:rPr>
              <a:t>"Created"</a:t>
            </a:r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AU" sz="900" dirty="0">
                <a:solidFill>
                  <a:srgbClr val="A31515"/>
                </a:solidFill>
                <a:latin typeface="Consolas" panose="020B0609020204030204" pitchFamily="49" charset="0"/>
              </a:rPr>
              <a:t>"2018-10-01T03:28:20Z"</a:t>
            </a:r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AU" sz="900" dirty="0">
                <a:solidFill>
                  <a:srgbClr val="2E75B6"/>
                </a:solidFill>
                <a:latin typeface="Consolas" panose="020B0609020204030204" pitchFamily="49" charset="0"/>
              </a:rPr>
              <a:t>"Start"</a:t>
            </a:r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AU" sz="900" dirty="0">
                <a:solidFill>
                  <a:srgbClr val="A31515"/>
                </a:solidFill>
                <a:latin typeface="Consolas" panose="020B0609020204030204" pitchFamily="49" charset="0"/>
              </a:rPr>
              <a:t>"2018-10-01T03:40:20Z"</a:t>
            </a:r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AU" sz="900" dirty="0">
                <a:solidFill>
                  <a:srgbClr val="2E75B6"/>
                </a:solidFill>
                <a:latin typeface="Consolas" panose="020B0609020204030204" pitchFamily="49" charset="0"/>
              </a:rPr>
              <a:t>"End"</a:t>
            </a:r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AU" sz="900" dirty="0">
                <a:solidFill>
                  <a:srgbClr val="A31515"/>
                </a:solidFill>
                <a:latin typeface="Consolas" panose="020B0609020204030204" pitchFamily="49" charset="0"/>
              </a:rPr>
              <a:t>"2018-10-01T03:28:40Z"</a:t>
            </a:r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AU" sz="900" dirty="0">
                <a:solidFill>
                  <a:srgbClr val="2E75B6"/>
                </a:solidFill>
                <a:latin typeface="Consolas" panose="020B0609020204030204" pitchFamily="49" charset="0"/>
              </a:rPr>
              <a:t>"</a:t>
            </a:r>
            <a:r>
              <a:rPr lang="en-AU" sz="900" dirty="0" err="1">
                <a:solidFill>
                  <a:srgbClr val="2E75B6"/>
                </a:solidFill>
                <a:latin typeface="Consolas" panose="020B0609020204030204" pitchFamily="49" charset="0"/>
              </a:rPr>
              <a:t>InfoSource</a:t>
            </a:r>
            <a:r>
              <a:rPr lang="en-AU" sz="900" dirty="0">
                <a:solidFill>
                  <a:srgbClr val="2E75B6"/>
                </a:solidFill>
                <a:latin typeface="Consolas" panose="020B0609020204030204" pitchFamily="49" charset="0"/>
              </a:rPr>
              <a:t>"</a:t>
            </a:r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: { </a:t>
            </a:r>
            <a:r>
              <a:rPr lang="en-AU" sz="900" dirty="0">
                <a:solidFill>
                  <a:srgbClr val="2E75B6"/>
                </a:solidFill>
                <a:latin typeface="Consolas" panose="020B0609020204030204" pitchFamily="49" charset="0"/>
              </a:rPr>
              <a:t>"UUID"</a:t>
            </a:r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AU" sz="900" dirty="0">
                <a:solidFill>
                  <a:srgbClr val="A31515"/>
                </a:solidFill>
                <a:latin typeface="Consolas" panose="020B0609020204030204" pitchFamily="49" charset="0"/>
              </a:rPr>
              <a:t>"19a137cf-a70d-2888-343a-bc1158bf7f9f"</a:t>
            </a:r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 },</a:t>
            </a:r>
          </a:p>
          <a:p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AU" sz="900" dirty="0">
                <a:solidFill>
                  <a:srgbClr val="2E75B6"/>
                </a:solidFill>
                <a:latin typeface="Consolas" panose="020B0609020204030204" pitchFamily="49" charset="0"/>
              </a:rPr>
              <a:t>"</a:t>
            </a:r>
            <a:r>
              <a:rPr lang="en-AU" sz="900" dirty="0" err="1">
                <a:solidFill>
                  <a:srgbClr val="2E75B6"/>
                </a:solidFill>
                <a:latin typeface="Consolas" panose="020B0609020204030204" pitchFamily="49" charset="0"/>
              </a:rPr>
              <a:t>EventType</a:t>
            </a:r>
            <a:r>
              <a:rPr lang="en-AU" sz="900" dirty="0">
                <a:solidFill>
                  <a:srgbClr val="2E75B6"/>
                </a:solidFill>
                <a:latin typeface="Consolas" panose="020B0609020204030204" pitchFamily="49" charset="0"/>
              </a:rPr>
              <a:t>"</a:t>
            </a:r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: {</a:t>
            </a:r>
          </a:p>
          <a:p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</a:t>
            </a:r>
            <a:r>
              <a:rPr lang="en-AU" sz="900" dirty="0">
                <a:solidFill>
                  <a:srgbClr val="2E75B6"/>
                </a:solidFill>
                <a:latin typeface="Consolas" panose="020B0609020204030204" pitchFamily="49" charset="0"/>
              </a:rPr>
              <a:t>"UUID"</a:t>
            </a:r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AU" sz="900" dirty="0">
                <a:solidFill>
                  <a:srgbClr val="A31515"/>
                </a:solidFill>
                <a:latin typeface="Consolas" panose="020B0609020204030204" pitchFamily="49" charset="0"/>
              </a:rPr>
              <a:t>"3a45e126-b234-42a0-b3b1-07c29522d02d"</a:t>
            </a:r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</a:t>
            </a:r>
            <a:r>
              <a:rPr lang="en-AU" sz="900" dirty="0">
                <a:solidFill>
                  <a:srgbClr val="2E75B6"/>
                </a:solidFill>
                <a:latin typeface="Consolas" panose="020B0609020204030204" pitchFamily="49" charset="0"/>
              </a:rPr>
              <a:t>"</a:t>
            </a:r>
            <a:r>
              <a:rPr lang="en-AU" sz="900" dirty="0" err="1">
                <a:solidFill>
                  <a:srgbClr val="2E75B6"/>
                </a:solidFill>
                <a:latin typeface="Consolas" panose="020B0609020204030204" pitchFamily="49" charset="0"/>
              </a:rPr>
              <a:t>ShortName</a:t>
            </a:r>
            <a:r>
              <a:rPr lang="en-AU" sz="900" dirty="0">
                <a:solidFill>
                  <a:srgbClr val="2E75B6"/>
                </a:solidFill>
                <a:latin typeface="Consolas" panose="020B0609020204030204" pitchFamily="49" charset="0"/>
              </a:rPr>
              <a:t>"</a:t>
            </a:r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AU" sz="900" dirty="0">
                <a:solidFill>
                  <a:srgbClr val="A31515"/>
                </a:solidFill>
                <a:latin typeface="Consolas" panose="020B0609020204030204" pitchFamily="49" charset="0"/>
              </a:rPr>
              <a:t>"Removal of Asset on Segment"</a:t>
            </a:r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</a:t>
            </a:r>
            <a:r>
              <a:rPr lang="en-AU" sz="900" dirty="0">
                <a:solidFill>
                  <a:srgbClr val="2E75B6"/>
                </a:solidFill>
                <a:latin typeface="Consolas" panose="020B0609020204030204" pitchFamily="49" charset="0"/>
              </a:rPr>
              <a:t>"</a:t>
            </a:r>
            <a:r>
              <a:rPr lang="en-AU" sz="900" dirty="0" err="1">
                <a:solidFill>
                  <a:srgbClr val="2E75B6"/>
                </a:solidFill>
                <a:latin typeface="Consolas" panose="020B0609020204030204" pitchFamily="49" charset="0"/>
              </a:rPr>
              <a:t>InfoSource</a:t>
            </a:r>
            <a:r>
              <a:rPr lang="en-AU" sz="900" dirty="0">
                <a:solidFill>
                  <a:srgbClr val="2E75B6"/>
                </a:solidFill>
                <a:latin typeface="Consolas" panose="020B0609020204030204" pitchFamily="49" charset="0"/>
              </a:rPr>
              <a:t>"</a:t>
            </a:r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: { </a:t>
            </a:r>
            <a:r>
              <a:rPr lang="en-AU" sz="900" dirty="0">
                <a:solidFill>
                  <a:srgbClr val="2E75B6"/>
                </a:solidFill>
                <a:latin typeface="Consolas" panose="020B0609020204030204" pitchFamily="49" charset="0"/>
              </a:rPr>
              <a:t>"UUID"</a:t>
            </a:r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AU" sz="900" dirty="0">
                <a:solidFill>
                  <a:srgbClr val="A31515"/>
                </a:solidFill>
                <a:latin typeface="Consolas" panose="020B0609020204030204" pitchFamily="49" charset="0"/>
              </a:rPr>
              <a:t>"cf3f3a8a-1e42-4f15-9288-9cf2241e163d"</a:t>
            </a:r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 }</a:t>
            </a:r>
          </a:p>
          <a:p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},</a:t>
            </a:r>
          </a:p>
          <a:p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AU" sz="900" dirty="0">
                <a:solidFill>
                  <a:srgbClr val="2E75B6"/>
                </a:solidFill>
                <a:latin typeface="Consolas" panose="020B0609020204030204" pitchFamily="49" charset="0"/>
              </a:rPr>
              <a:t>"Asset"</a:t>
            </a:r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: {</a:t>
            </a:r>
          </a:p>
          <a:p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</a:t>
            </a:r>
            <a:r>
              <a:rPr lang="en-AU" sz="900" dirty="0">
                <a:solidFill>
                  <a:srgbClr val="2E75B6"/>
                </a:solidFill>
                <a:latin typeface="Consolas" panose="020B0609020204030204" pitchFamily="49" charset="0"/>
              </a:rPr>
              <a:t>"UUID"</a:t>
            </a:r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AU" sz="900" dirty="0">
                <a:solidFill>
                  <a:srgbClr val="A31515"/>
                </a:solidFill>
                <a:latin typeface="Consolas" panose="020B0609020204030204" pitchFamily="49" charset="0"/>
              </a:rPr>
              <a:t>"35e17dde-6e82-4591-50a3-f553b6185292"</a:t>
            </a:r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</a:t>
            </a:r>
            <a:r>
              <a:rPr lang="en-AU" sz="900" dirty="0">
                <a:solidFill>
                  <a:srgbClr val="2E75B6"/>
                </a:solidFill>
                <a:latin typeface="Consolas" panose="020B0609020204030204" pitchFamily="49" charset="0"/>
              </a:rPr>
              <a:t>"</a:t>
            </a:r>
            <a:r>
              <a:rPr lang="en-AU" sz="900" dirty="0" err="1">
                <a:solidFill>
                  <a:srgbClr val="2E75B6"/>
                </a:solidFill>
                <a:latin typeface="Consolas" panose="020B0609020204030204" pitchFamily="49" charset="0"/>
              </a:rPr>
              <a:t>ShortName</a:t>
            </a:r>
            <a:r>
              <a:rPr lang="en-AU" sz="900" dirty="0">
                <a:solidFill>
                  <a:srgbClr val="2E75B6"/>
                </a:solidFill>
                <a:latin typeface="Consolas" panose="020B0609020204030204" pitchFamily="49" charset="0"/>
              </a:rPr>
              <a:t>"</a:t>
            </a:r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AU" sz="900" dirty="0">
                <a:solidFill>
                  <a:srgbClr val="A31515"/>
                </a:solidFill>
                <a:latin typeface="Consolas" panose="020B0609020204030204" pitchFamily="49" charset="0"/>
              </a:rPr>
              <a:t>"Flow Meter FM-189"</a:t>
            </a:r>
            <a:endParaRPr lang="en-AU" sz="9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},</a:t>
            </a:r>
          </a:p>
          <a:p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AU" sz="900" dirty="0">
                <a:solidFill>
                  <a:srgbClr val="2E75B6"/>
                </a:solidFill>
                <a:latin typeface="Consolas" panose="020B0609020204030204" pitchFamily="49" charset="0"/>
              </a:rPr>
              <a:t>"Segment"</a:t>
            </a:r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: {</a:t>
            </a:r>
          </a:p>
          <a:p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</a:t>
            </a:r>
            <a:r>
              <a:rPr lang="en-AU" sz="900" dirty="0">
                <a:solidFill>
                  <a:srgbClr val="2E75B6"/>
                </a:solidFill>
                <a:latin typeface="Consolas" panose="020B0609020204030204" pitchFamily="49" charset="0"/>
              </a:rPr>
              <a:t>"UUID"</a:t>
            </a:r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AU" sz="900" dirty="0">
                <a:solidFill>
                  <a:srgbClr val="A31515"/>
                </a:solidFill>
                <a:latin typeface="Consolas" panose="020B0609020204030204" pitchFamily="49" charset="0"/>
              </a:rPr>
              <a:t>"ec5a2f64-1c3a-34ef-766d-eb69ba865d59"</a:t>
            </a:r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</a:t>
            </a:r>
            <a:r>
              <a:rPr lang="en-AU" sz="900" dirty="0">
                <a:solidFill>
                  <a:srgbClr val="2E75B6"/>
                </a:solidFill>
                <a:latin typeface="Consolas" panose="020B0609020204030204" pitchFamily="49" charset="0"/>
              </a:rPr>
              <a:t>"</a:t>
            </a:r>
            <a:r>
              <a:rPr lang="en-AU" sz="900" dirty="0" err="1">
                <a:solidFill>
                  <a:srgbClr val="2E75B6"/>
                </a:solidFill>
                <a:latin typeface="Consolas" panose="020B0609020204030204" pitchFamily="49" charset="0"/>
              </a:rPr>
              <a:t>ShortName</a:t>
            </a:r>
            <a:r>
              <a:rPr lang="en-AU" sz="900" dirty="0">
                <a:solidFill>
                  <a:srgbClr val="2E75B6"/>
                </a:solidFill>
                <a:latin typeface="Consolas" panose="020B0609020204030204" pitchFamily="49" charset="0"/>
              </a:rPr>
              <a:t>"</a:t>
            </a:r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AU" sz="900" dirty="0">
                <a:solidFill>
                  <a:srgbClr val="A31515"/>
                </a:solidFill>
                <a:latin typeface="Consolas" panose="020B0609020204030204" pitchFamily="49" charset="0"/>
              </a:rPr>
              <a:t>"Flow Meter FM-8"</a:t>
            </a:r>
            <a:endParaRPr lang="en-AU" sz="9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}</a:t>
            </a:r>
          </a:p>
          <a:p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  } ] } ] }</a:t>
            </a:r>
          </a:p>
        </p:txBody>
      </p:sp>
    </p:spTree>
    <p:extLst>
      <p:ext uri="{BB962C8B-B14F-4D97-AF65-F5344CB8AC3E}">
        <p14:creationId xmlns:p14="http://schemas.microsoft.com/office/powerpoint/2010/main" val="104247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B0A32D31-679D-40DD-8BC8-D34B7DC9454F}"/>
              </a:ext>
            </a:extLst>
          </p:cNvPr>
          <p:cNvSpPr/>
          <p:nvPr/>
        </p:nvSpPr>
        <p:spPr>
          <a:xfrm>
            <a:off x="8097207" y="2294398"/>
            <a:ext cx="975946" cy="401907"/>
          </a:xfrm>
          <a:prstGeom prst="rect">
            <a:avLst/>
          </a:prstGeom>
          <a:solidFill>
            <a:schemeClr val="accent3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>
                <a:solidFill>
                  <a:prstClr val="white"/>
                </a:solidFill>
              </a:rPr>
              <a:t>Measurement</a:t>
            </a:r>
            <a:endParaRPr lang="en-AU" sz="800" b="0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Recorded at: </a:t>
            </a:r>
            <a:br>
              <a:rPr lang="en-AU" sz="800" b="0">
                <a:solidFill>
                  <a:prstClr val="white"/>
                </a:solidFill>
              </a:rPr>
            </a:br>
            <a:r>
              <a:rPr lang="en-AU" sz="800" b="0">
                <a:solidFill>
                  <a:prstClr val="white"/>
                </a:solidFill>
              </a:rPr>
              <a:t>2018-06-01:01:00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37281B1D-3535-4094-985A-0466FDEB44ED}"/>
              </a:ext>
            </a:extLst>
          </p:cNvPr>
          <p:cNvSpPr/>
          <p:nvPr/>
        </p:nvSpPr>
        <p:spPr>
          <a:xfrm>
            <a:off x="8054190" y="2347721"/>
            <a:ext cx="975946" cy="401907"/>
          </a:xfrm>
          <a:prstGeom prst="rect">
            <a:avLst/>
          </a:prstGeom>
          <a:solidFill>
            <a:schemeClr val="accent3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>
                <a:solidFill>
                  <a:prstClr val="white"/>
                </a:solidFill>
              </a:rPr>
              <a:t>Measurement</a:t>
            </a:r>
            <a:endParaRPr lang="en-AU" sz="800" b="0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Recorded at: </a:t>
            </a:r>
            <a:br>
              <a:rPr lang="en-AU" sz="800" b="0">
                <a:solidFill>
                  <a:prstClr val="white"/>
                </a:solidFill>
              </a:rPr>
            </a:br>
            <a:r>
              <a:rPr lang="en-AU" sz="800" b="0">
                <a:solidFill>
                  <a:prstClr val="white"/>
                </a:solidFill>
              </a:rPr>
              <a:t>2018-06-01:01:00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45F3CB00-079B-4277-AC3C-7FCE5BF86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Example Query for Context/Configuration: Scenario 11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1EFC10F-193B-430A-AB19-BD2FDF349AC7}"/>
              </a:ext>
            </a:extLst>
          </p:cNvPr>
          <p:cNvSpPr/>
          <p:nvPr/>
        </p:nvSpPr>
        <p:spPr>
          <a:xfrm>
            <a:off x="623739" y="942975"/>
            <a:ext cx="975946" cy="401907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>
                <a:solidFill>
                  <a:prstClr val="white"/>
                </a:solidFill>
              </a:rPr>
              <a:t>Asset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Debutanizer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Serial # DZR-3246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DADDD7F-2FF7-42BC-9D2D-D5467B575782}"/>
              </a:ext>
            </a:extLst>
          </p:cNvPr>
          <p:cNvSpPr/>
          <p:nvPr/>
        </p:nvSpPr>
        <p:spPr>
          <a:xfrm>
            <a:off x="623739" y="1782122"/>
            <a:ext cx="975946" cy="401907"/>
          </a:xfrm>
          <a:prstGeom prst="rect">
            <a:avLst/>
          </a:prstGeom>
          <a:solidFill>
            <a:schemeClr val="accent3"/>
          </a:solidFill>
          <a:ln>
            <a:solidFill>
              <a:srgbClr val="7030A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 i="1">
                <a:solidFill>
                  <a:prstClr val="white"/>
                </a:solidFill>
              </a:rPr>
              <a:t>Model</a:t>
            </a:r>
            <a:endParaRPr lang="en-AU" sz="825" b="0" i="1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Debutanizer </a:t>
            </a:r>
            <a:br>
              <a:rPr lang="en-AU" sz="900" b="0">
                <a:solidFill>
                  <a:prstClr val="white"/>
                </a:solidFill>
              </a:rPr>
            </a:br>
            <a:r>
              <a:rPr lang="en-AU" sz="900" b="0">
                <a:solidFill>
                  <a:prstClr val="white"/>
                </a:solidFill>
              </a:rPr>
              <a:t>DZR 5000</a:t>
            </a:r>
          </a:p>
        </p:txBody>
      </p:sp>
      <p:cxnSp>
        <p:nvCxnSpPr>
          <p:cNvPr id="8" name="Straight Arrow Connector 86">
            <a:extLst>
              <a:ext uri="{FF2B5EF4-FFF2-40B4-BE49-F238E27FC236}">
                <a16:creationId xmlns:a16="http://schemas.microsoft.com/office/drawing/2014/main" xmlns="" id="{D1A3CE67-95F8-416E-A205-6D781D7411DA}"/>
              </a:ext>
            </a:extLst>
          </p:cNvPr>
          <p:cNvCxnSpPr>
            <a:cxnSpLocks/>
            <a:stCxn id="4" idx="2"/>
            <a:endCxn id="7" idx="0"/>
          </p:cNvCxnSpPr>
          <p:nvPr/>
        </p:nvCxnSpPr>
        <p:spPr>
          <a:xfrm flipH="1">
            <a:off x="1111712" y="1344883"/>
            <a:ext cx="1" cy="437240"/>
          </a:xfrm>
          <a:prstGeom prst="straightConnector1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734AFB3-EC5B-450D-8C89-54A1BE2173F1}"/>
              </a:ext>
            </a:extLst>
          </p:cNvPr>
          <p:cNvSpPr/>
          <p:nvPr/>
        </p:nvSpPr>
        <p:spPr>
          <a:xfrm>
            <a:off x="694590" y="4235569"/>
            <a:ext cx="975946" cy="31652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AU" sz="900" b="0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50AE6F5-C37F-4DA4-8035-6793E4023E2F}"/>
              </a:ext>
            </a:extLst>
          </p:cNvPr>
          <p:cNvSpPr/>
          <p:nvPr/>
        </p:nvSpPr>
        <p:spPr>
          <a:xfrm>
            <a:off x="661620" y="4275884"/>
            <a:ext cx="975946" cy="31652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AU" sz="900" b="0">
              <a:solidFill>
                <a:prstClr val="white"/>
              </a:solidFill>
            </a:endParaRPr>
          </a:p>
        </p:txBody>
      </p:sp>
      <p:cxnSp>
        <p:nvCxnSpPr>
          <p:cNvPr id="126" name="Straight Arrow Connector 162">
            <a:extLst>
              <a:ext uri="{FF2B5EF4-FFF2-40B4-BE49-F238E27FC236}">
                <a16:creationId xmlns:a16="http://schemas.microsoft.com/office/drawing/2014/main" xmlns="" id="{07462265-1211-4430-97DE-80567442B9E0}"/>
              </a:ext>
            </a:extLst>
          </p:cNvPr>
          <p:cNvCxnSpPr>
            <a:cxnSpLocks/>
            <a:stCxn id="68" idx="2"/>
            <a:endCxn id="11" idx="0"/>
          </p:cNvCxnSpPr>
          <p:nvPr/>
        </p:nvCxnSpPr>
        <p:spPr>
          <a:xfrm>
            <a:off x="1109204" y="4137995"/>
            <a:ext cx="7419" cy="178205"/>
          </a:xfrm>
          <a:prstGeom prst="straightConnector1">
            <a:avLst/>
          </a:prstGeom>
          <a:ln w="762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771941E-9B34-4097-837E-C55F8A8F3D82}"/>
              </a:ext>
            </a:extLst>
          </p:cNvPr>
          <p:cNvSpPr/>
          <p:nvPr/>
        </p:nvSpPr>
        <p:spPr>
          <a:xfrm>
            <a:off x="628650" y="4316200"/>
            <a:ext cx="975946" cy="31652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750" b="0" i="1">
                <a:solidFill>
                  <a:prstClr val="white"/>
                </a:solidFill>
              </a:rPr>
              <a:t>Breakdown Structure</a:t>
            </a:r>
            <a:endParaRPr lang="en-AU" sz="900" b="0" i="1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Primary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950D699-5D40-4F0A-AE3C-4FFBD96749C3}"/>
              </a:ext>
            </a:extLst>
          </p:cNvPr>
          <p:cNvSpPr/>
          <p:nvPr/>
        </p:nvSpPr>
        <p:spPr>
          <a:xfrm>
            <a:off x="2006797" y="3554093"/>
            <a:ext cx="1005788" cy="401907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 i="1">
                <a:solidFill>
                  <a:prstClr val="white"/>
                </a:solidFill>
              </a:rPr>
              <a:t>Segment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Debutanizer Tower T100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CE37E70-E4CD-4356-B3EE-7E54DC94165D}"/>
              </a:ext>
            </a:extLst>
          </p:cNvPr>
          <p:cNvSpPr/>
          <p:nvPr/>
        </p:nvSpPr>
        <p:spPr>
          <a:xfrm>
            <a:off x="3160051" y="3554093"/>
            <a:ext cx="1005788" cy="401907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 i="1">
                <a:solidFill>
                  <a:prstClr val="white"/>
                </a:solidFill>
              </a:rPr>
              <a:t>Segment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Debutanizer Feed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392902D-9E6F-4530-858A-8E246031A11A}"/>
              </a:ext>
            </a:extLst>
          </p:cNvPr>
          <p:cNvSpPr/>
          <p:nvPr/>
        </p:nvSpPr>
        <p:spPr>
          <a:xfrm>
            <a:off x="4313304" y="3554093"/>
            <a:ext cx="1005788" cy="401907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 i="1">
                <a:solidFill>
                  <a:prstClr val="white"/>
                </a:solidFill>
              </a:rPr>
              <a:t>Segment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Condenser C200</a:t>
            </a:r>
          </a:p>
        </p:txBody>
      </p:sp>
      <p:cxnSp>
        <p:nvCxnSpPr>
          <p:cNvPr id="16" name="Straight Arrow Connector 24">
            <a:extLst>
              <a:ext uri="{FF2B5EF4-FFF2-40B4-BE49-F238E27FC236}">
                <a16:creationId xmlns:a16="http://schemas.microsoft.com/office/drawing/2014/main" xmlns="" id="{D26D6D99-8D9F-49C7-9F92-F4A2B44E527B}"/>
              </a:ext>
            </a:extLst>
          </p:cNvPr>
          <p:cNvCxnSpPr>
            <a:cxnSpLocks/>
            <a:stCxn id="11" idx="3"/>
            <a:endCxn id="13" idx="2"/>
          </p:cNvCxnSpPr>
          <p:nvPr/>
        </p:nvCxnSpPr>
        <p:spPr>
          <a:xfrm flipV="1">
            <a:off x="1604596" y="3956000"/>
            <a:ext cx="905095" cy="518462"/>
          </a:xfrm>
          <a:prstGeom prst="bentConnector2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24">
            <a:extLst>
              <a:ext uri="{FF2B5EF4-FFF2-40B4-BE49-F238E27FC236}">
                <a16:creationId xmlns:a16="http://schemas.microsoft.com/office/drawing/2014/main" xmlns="" id="{2B1859FA-DFD1-422D-BB9B-658F94716D08}"/>
              </a:ext>
            </a:extLst>
          </p:cNvPr>
          <p:cNvCxnSpPr>
            <a:cxnSpLocks/>
            <a:stCxn id="11" idx="3"/>
            <a:endCxn id="14" idx="2"/>
          </p:cNvCxnSpPr>
          <p:nvPr/>
        </p:nvCxnSpPr>
        <p:spPr>
          <a:xfrm flipV="1">
            <a:off x="1604596" y="3956000"/>
            <a:ext cx="2058349" cy="518462"/>
          </a:xfrm>
          <a:prstGeom prst="bentConnector2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24">
            <a:extLst>
              <a:ext uri="{FF2B5EF4-FFF2-40B4-BE49-F238E27FC236}">
                <a16:creationId xmlns:a16="http://schemas.microsoft.com/office/drawing/2014/main" xmlns="" id="{5BBD136F-4715-4F51-9108-71BF008452C5}"/>
              </a:ext>
            </a:extLst>
          </p:cNvPr>
          <p:cNvCxnSpPr>
            <a:cxnSpLocks/>
            <a:stCxn id="11" idx="3"/>
            <a:endCxn id="15" idx="2"/>
          </p:cNvCxnSpPr>
          <p:nvPr/>
        </p:nvCxnSpPr>
        <p:spPr>
          <a:xfrm flipV="1">
            <a:off x="1604596" y="3956000"/>
            <a:ext cx="3211602" cy="518462"/>
          </a:xfrm>
          <a:prstGeom prst="bentConnector2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FD4BC46-DF14-4C03-B21F-FC40E075AFB6}"/>
              </a:ext>
            </a:extLst>
          </p:cNvPr>
          <p:cNvSpPr/>
          <p:nvPr/>
        </p:nvSpPr>
        <p:spPr>
          <a:xfrm>
            <a:off x="5466556" y="3554093"/>
            <a:ext cx="1005788" cy="401907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 i="1">
                <a:solidFill>
                  <a:prstClr val="white"/>
                </a:solidFill>
              </a:rPr>
              <a:t>Segment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Temperature Sensor TS-1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0BDB4CA9-1DD2-4AE1-A04A-377F2FBB26FA}"/>
              </a:ext>
            </a:extLst>
          </p:cNvPr>
          <p:cNvCxnSpPr>
            <a:cxnSpLocks/>
            <a:stCxn id="15" idx="3"/>
            <a:endCxn id="19" idx="1"/>
          </p:cNvCxnSpPr>
          <p:nvPr/>
        </p:nvCxnSpPr>
        <p:spPr>
          <a:xfrm>
            <a:off x="5319092" y="3755047"/>
            <a:ext cx="147464" cy="0"/>
          </a:xfrm>
          <a:prstGeom prst="straightConnector1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86">
            <a:extLst>
              <a:ext uri="{FF2B5EF4-FFF2-40B4-BE49-F238E27FC236}">
                <a16:creationId xmlns:a16="http://schemas.microsoft.com/office/drawing/2014/main" xmlns="" id="{F0BB48D5-C279-4C1B-A030-BDA9583D4E95}"/>
              </a:ext>
            </a:extLst>
          </p:cNvPr>
          <p:cNvCxnSpPr>
            <a:cxnSpLocks/>
            <a:stCxn id="7" idx="2"/>
            <a:endCxn id="11" idx="0"/>
          </p:cNvCxnSpPr>
          <p:nvPr/>
        </p:nvCxnSpPr>
        <p:spPr>
          <a:xfrm>
            <a:off x="1111712" y="2184029"/>
            <a:ext cx="4912" cy="2132171"/>
          </a:xfrm>
          <a:prstGeom prst="straightConnector1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24">
            <a:extLst>
              <a:ext uri="{FF2B5EF4-FFF2-40B4-BE49-F238E27FC236}">
                <a16:creationId xmlns:a16="http://schemas.microsoft.com/office/drawing/2014/main" xmlns="" id="{50A64CED-F17A-400B-B834-C6DDEF290EF6}"/>
              </a:ext>
            </a:extLst>
          </p:cNvPr>
          <p:cNvCxnSpPr>
            <a:cxnSpLocks/>
            <a:stCxn id="4" idx="3"/>
            <a:endCxn id="73" idx="0"/>
          </p:cNvCxnSpPr>
          <p:nvPr/>
        </p:nvCxnSpPr>
        <p:spPr>
          <a:xfrm>
            <a:off x="1599685" y="1143929"/>
            <a:ext cx="910006" cy="244525"/>
          </a:xfrm>
          <a:prstGeom prst="bentConnector2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D587453E-F755-4CC4-A9FD-966B41306A49}"/>
              </a:ext>
            </a:extLst>
          </p:cNvPr>
          <p:cNvSpPr/>
          <p:nvPr/>
        </p:nvSpPr>
        <p:spPr>
          <a:xfrm>
            <a:off x="2006797" y="1388454"/>
            <a:ext cx="1005788" cy="401907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 i="1">
                <a:solidFill>
                  <a:prstClr val="white"/>
                </a:solidFill>
              </a:rPr>
              <a:t>Asset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Tower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Serial # T-456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81E04A8D-B30B-40E2-869F-84CF2F1F0F49}"/>
              </a:ext>
            </a:extLst>
          </p:cNvPr>
          <p:cNvSpPr/>
          <p:nvPr/>
        </p:nvSpPr>
        <p:spPr>
          <a:xfrm>
            <a:off x="3160051" y="1388454"/>
            <a:ext cx="1005788" cy="401907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 i="1">
                <a:solidFill>
                  <a:prstClr val="white"/>
                </a:solidFill>
              </a:rPr>
              <a:t>Asset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Pipe Section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340FD5D9-6E2A-4903-83BE-695175E97588}"/>
              </a:ext>
            </a:extLst>
          </p:cNvPr>
          <p:cNvSpPr/>
          <p:nvPr/>
        </p:nvSpPr>
        <p:spPr>
          <a:xfrm>
            <a:off x="4313304" y="1388454"/>
            <a:ext cx="1005788" cy="401907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 i="1">
                <a:solidFill>
                  <a:prstClr val="white"/>
                </a:solidFill>
              </a:rPr>
              <a:t>Asset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Condenser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Serial # CF332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E7E41854-69AA-4E8F-BEAB-E3773F6DB513}"/>
              </a:ext>
            </a:extLst>
          </p:cNvPr>
          <p:cNvSpPr/>
          <p:nvPr/>
        </p:nvSpPr>
        <p:spPr>
          <a:xfrm>
            <a:off x="5466556" y="1388454"/>
            <a:ext cx="1005788" cy="401907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 i="1">
                <a:solidFill>
                  <a:prstClr val="white"/>
                </a:solidFill>
              </a:rPr>
              <a:t>Asset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Temp. Sensor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Serial # TS-999</a:t>
            </a:r>
          </a:p>
        </p:txBody>
      </p:sp>
      <p:cxnSp>
        <p:nvCxnSpPr>
          <p:cNvPr id="78" name="Straight Arrow Connector 24">
            <a:extLst>
              <a:ext uri="{FF2B5EF4-FFF2-40B4-BE49-F238E27FC236}">
                <a16:creationId xmlns:a16="http://schemas.microsoft.com/office/drawing/2014/main" xmlns="" id="{C47BD7CE-9904-4DCA-8DFC-525D70FFE435}"/>
              </a:ext>
            </a:extLst>
          </p:cNvPr>
          <p:cNvCxnSpPr>
            <a:cxnSpLocks/>
            <a:stCxn id="4" idx="3"/>
            <a:endCxn id="74" idx="0"/>
          </p:cNvCxnSpPr>
          <p:nvPr/>
        </p:nvCxnSpPr>
        <p:spPr>
          <a:xfrm>
            <a:off x="1599685" y="1143929"/>
            <a:ext cx="2063260" cy="244525"/>
          </a:xfrm>
          <a:prstGeom prst="bentConnector2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0" name="Straight Arrow Connector 24">
            <a:extLst>
              <a:ext uri="{FF2B5EF4-FFF2-40B4-BE49-F238E27FC236}">
                <a16:creationId xmlns:a16="http://schemas.microsoft.com/office/drawing/2014/main" xmlns="" id="{A11A0C44-E0BA-471C-8D57-8A56912892B3}"/>
              </a:ext>
            </a:extLst>
          </p:cNvPr>
          <p:cNvCxnSpPr>
            <a:cxnSpLocks/>
            <a:stCxn id="4" idx="3"/>
            <a:endCxn id="75" idx="0"/>
          </p:cNvCxnSpPr>
          <p:nvPr/>
        </p:nvCxnSpPr>
        <p:spPr>
          <a:xfrm>
            <a:off x="1599685" y="1143929"/>
            <a:ext cx="3216513" cy="244525"/>
          </a:xfrm>
          <a:prstGeom prst="bentConnector2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2" name="Straight Arrow Connector 24">
            <a:extLst>
              <a:ext uri="{FF2B5EF4-FFF2-40B4-BE49-F238E27FC236}">
                <a16:creationId xmlns:a16="http://schemas.microsoft.com/office/drawing/2014/main" xmlns="" id="{A4893621-F245-498A-8D1A-F0CE27BECA58}"/>
              </a:ext>
            </a:extLst>
          </p:cNvPr>
          <p:cNvCxnSpPr>
            <a:cxnSpLocks/>
            <a:stCxn id="4" idx="3"/>
            <a:endCxn id="76" idx="0"/>
          </p:cNvCxnSpPr>
          <p:nvPr/>
        </p:nvCxnSpPr>
        <p:spPr>
          <a:xfrm>
            <a:off x="1599685" y="1143929"/>
            <a:ext cx="4369765" cy="244525"/>
          </a:xfrm>
          <a:prstGeom prst="bentConnector2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5" name="Rectangle 94">
            <a:extLst>
              <a:ext uri="{FF2B5EF4-FFF2-40B4-BE49-F238E27FC236}">
                <a16:creationId xmlns:a16="http://schemas.microsoft.com/office/drawing/2014/main" xmlns="" id="{ABB4C93B-BA2A-44AB-9641-41E4A1A601F4}"/>
              </a:ext>
            </a:extLst>
          </p:cNvPr>
          <p:cNvSpPr/>
          <p:nvPr/>
        </p:nvSpPr>
        <p:spPr>
          <a:xfrm>
            <a:off x="2006797" y="2471273"/>
            <a:ext cx="1005788" cy="40190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 err="1">
                <a:solidFill>
                  <a:prstClr val="white"/>
                </a:solidFill>
              </a:rPr>
              <a:t>AssetSegmentEvent</a:t>
            </a:r>
            <a:endParaRPr lang="en-AU" sz="800" b="0" i="1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Install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1 Jan 2018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xmlns="" id="{D9A777D5-6354-4440-B042-AD66701760A8}"/>
              </a:ext>
            </a:extLst>
          </p:cNvPr>
          <p:cNvSpPr/>
          <p:nvPr/>
        </p:nvSpPr>
        <p:spPr>
          <a:xfrm>
            <a:off x="3160051" y="2471273"/>
            <a:ext cx="1005788" cy="40190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 err="1">
                <a:solidFill>
                  <a:prstClr val="white"/>
                </a:solidFill>
              </a:rPr>
              <a:t>AssetSegmentEvent</a:t>
            </a:r>
            <a:endParaRPr lang="en-AU" sz="800" b="0" i="1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Install </a:t>
            </a:r>
            <a:br>
              <a:rPr lang="en-AU" sz="800" b="0">
                <a:solidFill>
                  <a:prstClr val="white"/>
                </a:solidFill>
              </a:rPr>
            </a:br>
            <a:r>
              <a:rPr lang="en-AU" sz="800" b="0">
                <a:solidFill>
                  <a:prstClr val="white"/>
                </a:solidFill>
              </a:rPr>
              <a:t>1 Jan 2018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xmlns="" id="{C41F6D74-7457-435F-90A2-23A75768102F}"/>
              </a:ext>
            </a:extLst>
          </p:cNvPr>
          <p:cNvSpPr/>
          <p:nvPr/>
        </p:nvSpPr>
        <p:spPr>
          <a:xfrm>
            <a:off x="4313304" y="2471273"/>
            <a:ext cx="1005788" cy="40190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 err="1">
                <a:solidFill>
                  <a:prstClr val="white"/>
                </a:solidFill>
              </a:rPr>
              <a:t>AssetSegmentEvent</a:t>
            </a:r>
            <a:endParaRPr lang="en-AU" sz="800" b="0" i="1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Install </a:t>
            </a:r>
            <a:br>
              <a:rPr lang="en-AU" sz="800" b="0">
                <a:solidFill>
                  <a:prstClr val="white"/>
                </a:solidFill>
              </a:rPr>
            </a:br>
            <a:r>
              <a:rPr lang="en-AU" sz="800" b="0">
                <a:solidFill>
                  <a:prstClr val="white"/>
                </a:solidFill>
              </a:rPr>
              <a:t>1 Jan 2018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xmlns="" id="{DA86C0E8-BBAE-4935-91E4-673F336CCEE2}"/>
              </a:ext>
            </a:extLst>
          </p:cNvPr>
          <p:cNvSpPr/>
          <p:nvPr/>
        </p:nvSpPr>
        <p:spPr>
          <a:xfrm>
            <a:off x="5466556" y="2471273"/>
            <a:ext cx="1005788" cy="40190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 err="1">
                <a:solidFill>
                  <a:prstClr val="white"/>
                </a:solidFill>
              </a:rPr>
              <a:t>AssetSegmentEvent</a:t>
            </a:r>
            <a:endParaRPr lang="en-AU" sz="800" b="0" i="1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Install </a:t>
            </a:r>
            <a:br>
              <a:rPr lang="en-AU" sz="800" b="0">
                <a:solidFill>
                  <a:prstClr val="white"/>
                </a:solidFill>
              </a:rPr>
            </a:br>
            <a:r>
              <a:rPr lang="en-AU" sz="800" b="0">
                <a:solidFill>
                  <a:prstClr val="white"/>
                </a:solidFill>
              </a:rPr>
              <a:t>1 Jan 2018</a:t>
            </a:r>
          </a:p>
        </p:txBody>
      </p:sp>
      <p:cxnSp>
        <p:nvCxnSpPr>
          <p:cNvPr id="99" name="Straight Arrow Connector 86">
            <a:extLst>
              <a:ext uri="{FF2B5EF4-FFF2-40B4-BE49-F238E27FC236}">
                <a16:creationId xmlns:a16="http://schemas.microsoft.com/office/drawing/2014/main" xmlns="" id="{52613D52-C792-4921-BDB4-DED70DCFEDB3}"/>
              </a:ext>
            </a:extLst>
          </p:cNvPr>
          <p:cNvCxnSpPr>
            <a:cxnSpLocks/>
            <a:stCxn id="95" idx="0"/>
            <a:endCxn id="73" idx="2"/>
          </p:cNvCxnSpPr>
          <p:nvPr/>
        </p:nvCxnSpPr>
        <p:spPr>
          <a:xfrm flipV="1">
            <a:off x="2509691" y="1790361"/>
            <a:ext cx="0" cy="680912"/>
          </a:xfrm>
          <a:prstGeom prst="straightConnector1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2" name="Straight Arrow Connector 86">
            <a:extLst>
              <a:ext uri="{FF2B5EF4-FFF2-40B4-BE49-F238E27FC236}">
                <a16:creationId xmlns:a16="http://schemas.microsoft.com/office/drawing/2014/main" xmlns="" id="{1E81321E-CF95-4FA7-9CE8-68E158E721A6}"/>
              </a:ext>
            </a:extLst>
          </p:cNvPr>
          <p:cNvCxnSpPr>
            <a:cxnSpLocks/>
            <a:stCxn id="96" idx="0"/>
            <a:endCxn id="74" idx="2"/>
          </p:cNvCxnSpPr>
          <p:nvPr/>
        </p:nvCxnSpPr>
        <p:spPr>
          <a:xfrm flipV="1">
            <a:off x="3662945" y="1790361"/>
            <a:ext cx="0" cy="680912"/>
          </a:xfrm>
          <a:prstGeom prst="straightConnector1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5" name="Straight Arrow Connector 86">
            <a:extLst>
              <a:ext uri="{FF2B5EF4-FFF2-40B4-BE49-F238E27FC236}">
                <a16:creationId xmlns:a16="http://schemas.microsoft.com/office/drawing/2014/main" xmlns="" id="{A6679F37-3889-4FAC-8455-73BCFE5E9B19}"/>
              </a:ext>
            </a:extLst>
          </p:cNvPr>
          <p:cNvCxnSpPr>
            <a:cxnSpLocks/>
            <a:stCxn id="97" idx="0"/>
            <a:endCxn id="75" idx="2"/>
          </p:cNvCxnSpPr>
          <p:nvPr/>
        </p:nvCxnSpPr>
        <p:spPr>
          <a:xfrm flipV="1">
            <a:off x="4816198" y="1790361"/>
            <a:ext cx="0" cy="680912"/>
          </a:xfrm>
          <a:prstGeom prst="straightConnector1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6" name="Straight Arrow Connector 86">
            <a:extLst>
              <a:ext uri="{FF2B5EF4-FFF2-40B4-BE49-F238E27FC236}">
                <a16:creationId xmlns:a16="http://schemas.microsoft.com/office/drawing/2014/main" xmlns="" id="{CA86094B-1518-4771-BFE1-30260645B8CA}"/>
              </a:ext>
            </a:extLst>
          </p:cNvPr>
          <p:cNvCxnSpPr>
            <a:cxnSpLocks/>
            <a:stCxn id="98" idx="0"/>
            <a:endCxn id="76" idx="2"/>
          </p:cNvCxnSpPr>
          <p:nvPr/>
        </p:nvCxnSpPr>
        <p:spPr>
          <a:xfrm flipV="1">
            <a:off x="5969450" y="1790361"/>
            <a:ext cx="0" cy="680912"/>
          </a:xfrm>
          <a:prstGeom prst="straightConnector1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7" name="Straight Arrow Connector 86">
            <a:extLst>
              <a:ext uri="{FF2B5EF4-FFF2-40B4-BE49-F238E27FC236}">
                <a16:creationId xmlns:a16="http://schemas.microsoft.com/office/drawing/2014/main" xmlns="" id="{571A4AF1-EFFB-4E7E-BE1B-CAAA81B9B0A2}"/>
              </a:ext>
            </a:extLst>
          </p:cNvPr>
          <p:cNvCxnSpPr>
            <a:cxnSpLocks/>
            <a:stCxn id="95" idx="2"/>
            <a:endCxn id="13" idx="0"/>
          </p:cNvCxnSpPr>
          <p:nvPr/>
        </p:nvCxnSpPr>
        <p:spPr>
          <a:xfrm>
            <a:off x="2509691" y="2873180"/>
            <a:ext cx="0" cy="680913"/>
          </a:xfrm>
          <a:prstGeom prst="straightConnector1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0" name="Straight Arrow Connector 86">
            <a:extLst>
              <a:ext uri="{FF2B5EF4-FFF2-40B4-BE49-F238E27FC236}">
                <a16:creationId xmlns:a16="http://schemas.microsoft.com/office/drawing/2014/main" xmlns="" id="{78DD0F1E-456A-4BEF-A870-46F8ABBC8A9C}"/>
              </a:ext>
            </a:extLst>
          </p:cNvPr>
          <p:cNvCxnSpPr>
            <a:cxnSpLocks/>
            <a:stCxn id="96" idx="2"/>
            <a:endCxn id="14" idx="0"/>
          </p:cNvCxnSpPr>
          <p:nvPr/>
        </p:nvCxnSpPr>
        <p:spPr>
          <a:xfrm>
            <a:off x="3662945" y="2873180"/>
            <a:ext cx="0" cy="680913"/>
          </a:xfrm>
          <a:prstGeom prst="straightConnector1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3" name="Straight Arrow Connector 86">
            <a:extLst>
              <a:ext uri="{FF2B5EF4-FFF2-40B4-BE49-F238E27FC236}">
                <a16:creationId xmlns:a16="http://schemas.microsoft.com/office/drawing/2014/main" xmlns="" id="{2B7E9F9C-2590-4A17-9903-FC0E910BDF91}"/>
              </a:ext>
            </a:extLst>
          </p:cNvPr>
          <p:cNvCxnSpPr>
            <a:cxnSpLocks/>
            <a:stCxn id="97" idx="2"/>
            <a:endCxn id="15" idx="0"/>
          </p:cNvCxnSpPr>
          <p:nvPr/>
        </p:nvCxnSpPr>
        <p:spPr>
          <a:xfrm>
            <a:off x="4816198" y="2873180"/>
            <a:ext cx="0" cy="680913"/>
          </a:xfrm>
          <a:prstGeom prst="straightConnector1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4" name="Straight Arrow Connector 86">
            <a:extLst>
              <a:ext uri="{FF2B5EF4-FFF2-40B4-BE49-F238E27FC236}">
                <a16:creationId xmlns:a16="http://schemas.microsoft.com/office/drawing/2014/main" xmlns="" id="{2E637432-1CD1-4576-A97C-D1036D7E9BB4}"/>
              </a:ext>
            </a:extLst>
          </p:cNvPr>
          <p:cNvCxnSpPr>
            <a:cxnSpLocks/>
            <a:stCxn id="98" idx="2"/>
            <a:endCxn id="19" idx="0"/>
          </p:cNvCxnSpPr>
          <p:nvPr/>
        </p:nvCxnSpPr>
        <p:spPr>
          <a:xfrm>
            <a:off x="5969450" y="2873180"/>
            <a:ext cx="0" cy="680913"/>
          </a:xfrm>
          <a:prstGeom prst="straightConnector1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xmlns="" id="{40F6F54D-5F8B-410E-9CA9-495534C7EB9F}"/>
              </a:ext>
            </a:extLst>
          </p:cNvPr>
          <p:cNvCxnSpPr>
            <a:cxnSpLocks/>
            <a:stCxn id="155" idx="1"/>
            <a:endCxn id="177" idx="3"/>
          </p:cNvCxnSpPr>
          <p:nvPr/>
        </p:nvCxnSpPr>
        <p:spPr>
          <a:xfrm flipH="1">
            <a:off x="6472343" y="4416184"/>
            <a:ext cx="290800" cy="0"/>
          </a:xfrm>
          <a:prstGeom prst="straightConnector1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xmlns="" id="{1CDCAEC7-8FB2-4E60-AE74-74E401E1D38D}"/>
              </a:ext>
            </a:extLst>
          </p:cNvPr>
          <p:cNvCxnSpPr>
            <a:cxnSpLocks/>
            <a:stCxn id="162" idx="1"/>
            <a:endCxn id="75" idx="3"/>
          </p:cNvCxnSpPr>
          <p:nvPr/>
        </p:nvCxnSpPr>
        <p:spPr>
          <a:xfrm rot="10800000">
            <a:off x="5319093" y="1589408"/>
            <a:ext cx="1444051" cy="479888"/>
          </a:xfrm>
          <a:prstGeom prst="bentConnector3">
            <a:avLst>
              <a:gd name="adj1" fmla="val 91923"/>
            </a:avLst>
          </a:prstGeom>
          <a:ln w="127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8" name="Straight Arrow Connector 162">
            <a:extLst>
              <a:ext uri="{FF2B5EF4-FFF2-40B4-BE49-F238E27FC236}">
                <a16:creationId xmlns:a16="http://schemas.microsoft.com/office/drawing/2014/main" xmlns="" id="{220502D0-0E4C-4F91-9A65-BE83CB195D8B}"/>
              </a:ext>
            </a:extLst>
          </p:cNvPr>
          <p:cNvCxnSpPr>
            <a:cxnSpLocks/>
            <a:stCxn id="172" idx="2"/>
            <a:endCxn id="155" idx="0"/>
          </p:cNvCxnSpPr>
          <p:nvPr/>
        </p:nvCxnSpPr>
        <p:spPr>
          <a:xfrm>
            <a:off x="6960317" y="3466812"/>
            <a:ext cx="321263" cy="748418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2" name="TextBox 171">
            <a:extLst>
              <a:ext uri="{FF2B5EF4-FFF2-40B4-BE49-F238E27FC236}">
                <a16:creationId xmlns:a16="http://schemas.microsoft.com/office/drawing/2014/main" xmlns="" id="{7A8E21F1-3E43-4328-821E-5A588457FDDB}"/>
              </a:ext>
            </a:extLst>
          </p:cNvPr>
          <p:cNvSpPr txBox="1"/>
          <p:nvPr/>
        </p:nvSpPr>
        <p:spPr>
          <a:xfrm>
            <a:off x="6313345" y="2958981"/>
            <a:ext cx="1293944" cy="5078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srgbClr val="A5A5A5">
                    <a:lumMod val="60000"/>
                    <a:lumOff val="40000"/>
                  </a:srgbClr>
                </a:solidFill>
                <a:latin typeface="Calibri" panose="020F0502020204030204"/>
              </a:rPr>
              <a:t>Supports both Asset- 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tabLst>
                <a:tab pos="402431" algn="l"/>
              </a:tabLst>
            </a:pPr>
            <a:r>
              <a:rPr lang="en-AU" sz="900" b="0">
                <a:solidFill>
                  <a:srgbClr val="A5A5A5">
                    <a:lumMod val="60000"/>
                    <a:lumOff val="40000"/>
                  </a:srgbClr>
                </a:solidFill>
                <a:latin typeface="Calibri" panose="020F0502020204030204"/>
              </a:rPr>
              <a:t>and Segment-based 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 err="1">
                <a:solidFill>
                  <a:srgbClr val="A5A5A5">
                    <a:lumMod val="60000"/>
                    <a:lumOff val="40000"/>
                  </a:srgbClr>
                </a:solidFill>
                <a:latin typeface="Calibri" panose="020F0502020204030204"/>
              </a:rPr>
              <a:t>MeasurementLocations</a:t>
            </a:r>
            <a:endParaRPr lang="en-AU" sz="900" b="0">
              <a:solidFill>
                <a:srgbClr val="A5A5A5">
                  <a:lumMod val="60000"/>
                  <a:lumOff val="40000"/>
                </a:srgbClr>
              </a:solidFill>
              <a:latin typeface="Calibri" panose="020F0502020204030204"/>
            </a:endParaRPr>
          </a:p>
        </p:txBody>
      </p:sp>
      <p:cxnSp>
        <p:nvCxnSpPr>
          <p:cNvPr id="173" name="Straight Arrow Connector 162">
            <a:extLst>
              <a:ext uri="{FF2B5EF4-FFF2-40B4-BE49-F238E27FC236}">
                <a16:creationId xmlns:a16="http://schemas.microsoft.com/office/drawing/2014/main" xmlns="" id="{623D7DD3-5243-4A81-BAF9-F064922FB7BB}"/>
              </a:ext>
            </a:extLst>
          </p:cNvPr>
          <p:cNvCxnSpPr>
            <a:cxnSpLocks/>
            <a:stCxn id="162" idx="0"/>
            <a:endCxn id="76" idx="3"/>
          </p:cNvCxnSpPr>
          <p:nvPr/>
        </p:nvCxnSpPr>
        <p:spPr>
          <a:xfrm rot="16200000" flipV="1">
            <a:off x="6737495" y="1324257"/>
            <a:ext cx="278934" cy="809236"/>
          </a:xfrm>
          <a:prstGeom prst="bentConnector2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6" name="TextBox 175">
            <a:extLst>
              <a:ext uri="{FF2B5EF4-FFF2-40B4-BE49-F238E27FC236}">
                <a16:creationId xmlns:a16="http://schemas.microsoft.com/office/drawing/2014/main" xmlns="" id="{02E50E37-DB49-4F06-936E-A30C462F7E25}"/>
              </a:ext>
            </a:extLst>
          </p:cNvPr>
          <p:cNvSpPr txBox="1"/>
          <p:nvPr/>
        </p:nvSpPr>
        <p:spPr>
          <a:xfrm>
            <a:off x="6667938" y="1388453"/>
            <a:ext cx="7088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black"/>
                </a:solidFill>
                <a:latin typeface="Calibri" panose="020F0502020204030204"/>
              </a:rPr>
              <a:t>Transducer</a:t>
            </a: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xmlns="" id="{B879EF13-6EB0-4D35-8643-288EB0865DDF}"/>
              </a:ext>
            </a:extLst>
          </p:cNvPr>
          <p:cNvSpPr/>
          <p:nvPr/>
        </p:nvSpPr>
        <p:spPr>
          <a:xfrm>
            <a:off x="5466555" y="4215230"/>
            <a:ext cx="1005788" cy="401907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 i="1">
                <a:solidFill>
                  <a:prstClr val="white"/>
                </a:solidFill>
              </a:rPr>
              <a:t>Segment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Temperature Sensor TS-2</a:t>
            </a:r>
          </a:p>
        </p:txBody>
      </p:sp>
      <p:cxnSp>
        <p:nvCxnSpPr>
          <p:cNvPr id="181" name="Straight Arrow Connector 24">
            <a:extLst>
              <a:ext uri="{FF2B5EF4-FFF2-40B4-BE49-F238E27FC236}">
                <a16:creationId xmlns:a16="http://schemas.microsoft.com/office/drawing/2014/main" xmlns="" id="{D9FFA2E3-03D2-4F99-8A67-CC4D6B491A7A}"/>
              </a:ext>
            </a:extLst>
          </p:cNvPr>
          <p:cNvCxnSpPr>
            <a:cxnSpLocks/>
            <a:stCxn id="15" idx="3"/>
            <a:endCxn id="177" idx="1"/>
          </p:cNvCxnSpPr>
          <p:nvPr/>
        </p:nvCxnSpPr>
        <p:spPr>
          <a:xfrm>
            <a:off x="5319092" y="3755047"/>
            <a:ext cx="147463" cy="661137"/>
          </a:xfrm>
          <a:prstGeom prst="bentConnector3">
            <a:avLst>
              <a:gd name="adj1" fmla="val 32895"/>
            </a:avLst>
          </a:prstGeom>
          <a:ln w="127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EB290E87-283A-4C4E-9B0E-54A9DBDD152E}"/>
              </a:ext>
            </a:extLst>
          </p:cNvPr>
          <p:cNvSpPr/>
          <p:nvPr/>
        </p:nvSpPr>
        <p:spPr>
          <a:xfrm>
            <a:off x="7937867" y="3275305"/>
            <a:ext cx="1035219" cy="401908"/>
          </a:xfrm>
          <a:prstGeom prst="rect">
            <a:avLst/>
          </a:prstGeom>
          <a:solidFill>
            <a:schemeClr val="accent3"/>
          </a:solidFill>
          <a:ln>
            <a:solidFill>
              <a:srgbClr val="C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 err="1">
                <a:solidFill>
                  <a:prstClr val="white"/>
                </a:solidFill>
              </a:rPr>
              <a:t>AttributeSet</a:t>
            </a:r>
            <a:endParaRPr lang="en-AU" sz="800" b="0" i="1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Custom Measurement Data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39A6A736-820D-408F-AE06-996A29E667A8}"/>
              </a:ext>
            </a:extLst>
          </p:cNvPr>
          <p:cNvSpPr/>
          <p:nvPr/>
        </p:nvSpPr>
        <p:spPr>
          <a:xfrm>
            <a:off x="8011172" y="2401045"/>
            <a:ext cx="975946" cy="401907"/>
          </a:xfrm>
          <a:prstGeom prst="rect">
            <a:avLst/>
          </a:prstGeom>
          <a:solidFill>
            <a:schemeClr val="accent3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>
                <a:solidFill>
                  <a:prstClr val="white"/>
                </a:solidFill>
              </a:rPr>
              <a:t>Measurement</a:t>
            </a:r>
            <a:endParaRPr lang="en-AU" sz="800" b="0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Recorded at: </a:t>
            </a:r>
            <a:br>
              <a:rPr lang="en-AU" sz="800" b="0">
                <a:solidFill>
                  <a:prstClr val="white"/>
                </a:solidFill>
              </a:rPr>
            </a:br>
            <a:r>
              <a:rPr lang="en-AU" sz="800" b="0">
                <a:solidFill>
                  <a:prstClr val="white"/>
                </a:solidFill>
              </a:rPr>
              <a:t>2018-06-01:01:00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F3618E72-9EE0-4A45-900E-65F320FAF9A2}"/>
              </a:ext>
            </a:extLst>
          </p:cNvPr>
          <p:cNvSpPr/>
          <p:nvPr/>
        </p:nvSpPr>
        <p:spPr>
          <a:xfrm>
            <a:off x="7968154" y="2454368"/>
            <a:ext cx="975946" cy="401907"/>
          </a:xfrm>
          <a:prstGeom prst="rect">
            <a:avLst/>
          </a:prstGeom>
          <a:solidFill>
            <a:schemeClr val="accent3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>
                <a:solidFill>
                  <a:prstClr val="white"/>
                </a:solidFill>
              </a:rPr>
              <a:t>Measurement</a:t>
            </a:r>
            <a:endParaRPr lang="en-AU" sz="800" b="0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10</a:t>
            </a:r>
            <a:r>
              <a:rPr lang="en-AU" sz="800" b="0" baseline="30000">
                <a:solidFill>
                  <a:prstClr val="white"/>
                </a:solidFill>
              </a:rPr>
              <a:t>o</a:t>
            </a:r>
            <a:r>
              <a:rPr lang="en-AU" sz="800" b="0">
                <a:solidFill>
                  <a:prstClr val="white"/>
                </a:solidFill>
              </a:rPr>
              <a:t>C at: </a:t>
            </a:r>
            <a:br>
              <a:rPr lang="en-AU" sz="800" b="0">
                <a:solidFill>
                  <a:prstClr val="white"/>
                </a:solidFill>
              </a:rPr>
            </a:br>
            <a:r>
              <a:rPr lang="en-AU" sz="800" b="0">
                <a:solidFill>
                  <a:prstClr val="white"/>
                </a:solidFill>
              </a:rPr>
              <a:t>2018-06-01:01:00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33DE0CCA-C87B-43CC-AE98-A74BD6F539DD}"/>
              </a:ext>
            </a:extLst>
          </p:cNvPr>
          <p:cNvSpPr/>
          <p:nvPr/>
        </p:nvSpPr>
        <p:spPr>
          <a:xfrm>
            <a:off x="8097207" y="4559522"/>
            <a:ext cx="975946" cy="401907"/>
          </a:xfrm>
          <a:prstGeom prst="rect">
            <a:avLst/>
          </a:prstGeom>
          <a:solidFill>
            <a:schemeClr val="accent3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>
                <a:solidFill>
                  <a:prstClr val="white"/>
                </a:solidFill>
              </a:rPr>
              <a:t>Measurement</a:t>
            </a:r>
            <a:endParaRPr lang="en-AU" sz="800" b="0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Recorded at: </a:t>
            </a:r>
            <a:br>
              <a:rPr lang="en-AU" sz="800" b="0">
                <a:solidFill>
                  <a:prstClr val="white"/>
                </a:solidFill>
              </a:rPr>
            </a:br>
            <a:r>
              <a:rPr lang="en-AU" sz="800" b="0">
                <a:solidFill>
                  <a:prstClr val="white"/>
                </a:solidFill>
              </a:rPr>
              <a:t>2018-06-01:01:00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3697B390-8C28-4C8E-A444-A62252C1D359}"/>
              </a:ext>
            </a:extLst>
          </p:cNvPr>
          <p:cNvSpPr/>
          <p:nvPr/>
        </p:nvSpPr>
        <p:spPr>
          <a:xfrm>
            <a:off x="8054190" y="4612845"/>
            <a:ext cx="975946" cy="401907"/>
          </a:xfrm>
          <a:prstGeom prst="rect">
            <a:avLst/>
          </a:prstGeom>
          <a:solidFill>
            <a:schemeClr val="accent3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>
                <a:solidFill>
                  <a:prstClr val="white"/>
                </a:solidFill>
              </a:rPr>
              <a:t>Measurement</a:t>
            </a:r>
            <a:endParaRPr lang="en-AU" sz="800" b="0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Recorded at: </a:t>
            </a:r>
            <a:br>
              <a:rPr lang="en-AU" sz="800" b="0">
                <a:solidFill>
                  <a:prstClr val="white"/>
                </a:solidFill>
              </a:rPr>
            </a:br>
            <a:r>
              <a:rPr lang="en-AU" sz="800" b="0">
                <a:solidFill>
                  <a:prstClr val="white"/>
                </a:solidFill>
              </a:rPr>
              <a:t>2018-06-01:01:00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6DADF9D2-8995-4295-A607-17B1CEE6C355}"/>
              </a:ext>
            </a:extLst>
          </p:cNvPr>
          <p:cNvSpPr/>
          <p:nvPr/>
        </p:nvSpPr>
        <p:spPr>
          <a:xfrm>
            <a:off x="8011172" y="4666169"/>
            <a:ext cx="975946" cy="401907"/>
          </a:xfrm>
          <a:prstGeom prst="rect">
            <a:avLst/>
          </a:prstGeom>
          <a:solidFill>
            <a:schemeClr val="accent3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>
                <a:solidFill>
                  <a:prstClr val="white"/>
                </a:solidFill>
              </a:rPr>
              <a:t>Measurement</a:t>
            </a:r>
            <a:endParaRPr lang="en-AU" sz="800" b="0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Recorded at: </a:t>
            </a:r>
            <a:br>
              <a:rPr lang="en-AU" sz="800" b="0">
                <a:solidFill>
                  <a:prstClr val="white"/>
                </a:solidFill>
              </a:rPr>
            </a:br>
            <a:r>
              <a:rPr lang="en-AU" sz="800" b="0">
                <a:solidFill>
                  <a:prstClr val="white"/>
                </a:solidFill>
              </a:rPr>
              <a:t>2018-06-01:01:00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A0A3A1D9-877A-4EAA-BA53-4BA0469A8256}"/>
              </a:ext>
            </a:extLst>
          </p:cNvPr>
          <p:cNvSpPr/>
          <p:nvPr/>
        </p:nvSpPr>
        <p:spPr>
          <a:xfrm>
            <a:off x="7968154" y="4719492"/>
            <a:ext cx="975946" cy="401907"/>
          </a:xfrm>
          <a:prstGeom prst="rect">
            <a:avLst/>
          </a:prstGeom>
          <a:solidFill>
            <a:schemeClr val="accent3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>
                <a:solidFill>
                  <a:prstClr val="white"/>
                </a:solidFill>
              </a:rPr>
              <a:t>Measurement</a:t>
            </a:r>
            <a:endParaRPr lang="en-AU" sz="800" b="0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4</a:t>
            </a:r>
            <a:r>
              <a:rPr lang="en-AU" sz="800" b="0" baseline="30000">
                <a:solidFill>
                  <a:prstClr val="white"/>
                </a:solidFill>
              </a:rPr>
              <a:t>o</a:t>
            </a:r>
            <a:r>
              <a:rPr lang="en-AU" sz="800" b="0">
                <a:solidFill>
                  <a:prstClr val="white"/>
                </a:solidFill>
              </a:rPr>
              <a:t>C at: </a:t>
            </a:r>
            <a:br>
              <a:rPr lang="en-AU" sz="800" b="0">
                <a:solidFill>
                  <a:prstClr val="white"/>
                </a:solidFill>
              </a:rPr>
            </a:br>
            <a:r>
              <a:rPr lang="en-AU" sz="800" b="0">
                <a:solidFill>
                  <a:prstClr val="white"/>
                </a:solidFill>
              </a:rPr>
              <a:t>2018-06-01:01:00</a:t>
            </a:r>
          </a:p>
        </p:txBody>
      </p:sp>
      <p:cxnSp>
        <p:nvCxnSpPr>
          <p:cNvPr id="67" name="Straight Arrow Connector 162">
            <a:extLst>
              <a:ext uri="{FF2B5EF4-FFF2-40B4-BE49-F238E27FC236}">
                <a16:creationId xmlns:a16="http://schemas.microsoft.com/office/drawing/2014/main" xmlns="" id="{B6BC47A1-EE10-4A10-BA7B-6459E8044B20}"/>
              </a:ext>
            </a:extLst>
          </p:cNvPr>
          <p:cNvCxnSpPr>
            <a:cxnSpLocks/>
            <a:stCxn id="162" idx="2"/>
            <a:endCxn id="172" idx="0"/>
          </p:cNvCxnSpPr>
          <p:nvPr/>
        </p:nvCxnSpPr>
        <p:spPr>
          <a:xfrm flipH="1">
            <a:off x="6960317" y="2270249"/>
            <a:ext cx="321263" cy="688732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162">
            <a:extLst>
              <a:ext uri="{FF2B5EF4-FFF2-40B4-BE49-F238E27FC236}">
                <a16:creationId xmlns:a16="http://schemas.microsoft.com/office/drawing/2014/main" xmlns="" id="{A3A66FC4-13C9-4404-AD14-BA0F1DBC845D}"/>
              </a:ext>
            </a:extLst>
          </p:cNvPr>
          <p:cNvCxnSpPr>
            <a:cxnSpLocks/>
            <a:stCxn id="162" idx="3"/>
            <a:endCxn id="56" idx="0"/>
          </p:cNvCxnSpPr>
          <p:nvPr/>
        </p:nvCxnSpPr>
        <p:spPr>
          <a:xfrm>
            <a:off x="7800017" y="2069296"/>
            <a:ext cx="656110" cy="385072"/>
          </a:xfrm>
          <a:prstGeom prst="bentConnector2">
            <a:avLst/>
          </a:prstGeom>
          <a:ln w="762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162">
            <a:extLst>
              <a:ext uri="{FF2B5EF4-FFF2-40B4-BE49-F238E27FC236}">
                <a16:creationId xmlns:a16="http://schemas.microsoft.com/office/drawing/2014/main" xmlns="" id="{64184F9A-2FB2-41D3-8B7D-617F39141854}"/>
              </a:ext>
            </a:extLst>
          </p:cNvPr>
          <p:cNvCxnSpPr>
            <a:cxnSpLocks/>
            <a:stCxn id="162" idx="3"/>
            <a:endCxn id="56" idx="0"/>
          </p:cNvCxnSpPr>
          <p:nvPr/>
        </p:nvCxnSpPr>
        <p:spPr>
          <a:xfrm>
            <a:off x="7800017" y="2069296"/>
            <a:ext cx="656110" cy="385072"/>
          </a:xfrm>
          <a:prstGeom prst="bentConnector2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162">
            <a:extLst>
              <a:ext uri="{FF2B5EF4-FFF2-40B4-BE49-F238E27FC236}">
                <a16:creationId xmlns:a16="http://schemas.microsoft.com/office/drawing/2014/main" xmlns="" id="{473C6333-CD1B-4C8F-82CA-73EAD6AA5841}"/>
              </a:ext>
            </a:extLst>
          </p:cNvPr>
          <p:cNvCxnSpPr>
            <a:cxnSpLocks/>
            <a:stCxn id="155" idx="3"/>
            <a:endCxn id="64" idx="0"/>
          </p:cNvCxnSpPr>
          <p:nvPr/>
        </p:nvCxnSpPr>
        <p:spPr>
          <a:xfrm>
            <a:off x="7800017" y="4416184"/>
            <a:ext cx="656110" cy="303308"/>
          </a:xfrm>
          <a:prstGeom prst="bentConnector2">
            <a:avLst/>
          </a:prstGeom>
          <a:ln w="762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Straight Arrow Connector 162">
            <a:extLst>
              <a:ext uri="{FF2B5EF4-FFF2-40B4-BE49-F238E27FC236}">
                <a16:creationId xmlns:a16="http://schemas.microsoft.com/office/drawing/2014/main" xmlns="" id="{6AB0A188-66A1-4DE0-93C3-0D87445588DA}"/>
              </a:ext>
            </a:extLst>
          </p:cNvPr>
          <p:cNvCxnSpPr>
            <a:cxnSpLocks/>
            <a:stCxn id="155" idx="3"/>
            <a:endCxn id="64" idx="0"/>
          </p:cNvCxnSpPr>
          <p:nvPr/>
        </p:nvCxnSpPr>
        <p:spPr>
          <a:xfrm>
            <a:off x="7800017" y="4416184"/>
            <a:ext cx="656110" cy="303308"/>
          </a:xfrm>
          <a:prstGeom prst="bentConnector2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5" name="Rectangle 154">
            <a:extLst>
              <a:ext uri="{FF2B5EF4-FFF2-40B4-BE49-F238E27FC236}">
                <a16:creationId xmlns:a16="http://schemas.microsoft.com/office/drawing/2014/main" xmlns="" id="{457DFE05-7BD1-4A29-8677-0E8BC6B5676C}"/>
              </a:ext>
            </a:extLst>
          </p:cNvPr>
          <p:cNvSpPr/>
          <p:nvPr/>
        </p:nvSpPr>
        <p:spPr>
          <a:xfrm>
            <a:off x="6763143" y="4215230"/>
            <a:ext cx="1036874" cy="401907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>
                <a:solidFill>
                  <a:prstClr val="white"/>
                </a:solidFill>
              </a:rPr>
              <a:t>Measurement Location</a:t>
            </a:r>
            <a:endParaRPr lang="en-AU" sz="1000" b="0" i="1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Temp. Loc. 2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xmlns="" id="{636BFA25-E19C-4C7F-B688-B6B5318CE88C}"/>
              </a:ext>
            </a:extLst>
          </p:cNvPr>
          <p:cNvSpPr/>
          <p:nvPr/>
        </p:nvSpPr>
        <p:spPr>
          <a:xfrm>
            <a:off x="6763143" y="1868342"/>
            <a:ext cx="1036874" cy="401907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>
                <a:solidFill>
                  <a:prstClr val="white"/>
                </a:solidFill>
              </a:rPr>
              <a:t>Measurement Location</a:t>
            </a:r>
            <a:endParaRPr lang="en-AU" sz="1000" b="0" i="1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Temp. Loc. 1 </a:t>
            </a:r>
          </a:p>
        </p:txBody>
      </p:sp>
      <p:cxnSp>
        <p:nvCxnSpPr>
          <p:cNvPr id="83" name="Straight Arrow Connector 162">
            <a:extLst>
              <a:ext uri="{FF2B5EF4-FFF2-40B4-BE49-F238E27FC236}">
                <a16:creationId xmlns:a16="http://schemas.microsoft.com/office/drawing/2014/main" xmlns="" id="{36BD4666-0A73-4059-8863-44948D0614E5}"/>
              </a:ext>
            </a:extLst>
          </p:cNvPr>
          <p:cNvCxnSpPr>
            <a:cxnSpLocks/>
            <a:stCxn id="50" idx="0"/>
            <a:endCxn id="56" idx="2"/>
          </p:cNvCxnSpPr>
          <p:nvPr/>
        </p:nvCxnSpPr>
        <p:spPr>
          <a:xfrm flipV="1">
            <a:off x="8455477" y="2856275"/>
            <a:ext cx="650" cy="419030"/>
          </a:xfrm>
          <a:prstGeom prst="straightConnector1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4CEA8A4F-E8D6-4838-81E3-74E7544206A9}"/>
              </a:ext>
            </a:extLst>
          </p:cNvPr>
          <p:cNvGrpSpPr/>
          <p:nvPr/>
        </p:nvGrpSpPr>
        <p:grpSpPr>
          <a:xfrm>
            <a:off x="267237" y="2370775"/>
            <a:ext cx="1683934" cy="1767220"/>
            <a:chOff x="162808" y="2759517"/>
            <a:chExt cx="2862025" cy="3003578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xmlns="" id="{B19C6AEA-4D21-4848-AAD5-6BF0B8619F2B}"/>
                </a:ext>
              </a:extLst>
            </p:cNvPr>
            <p:cNvSpPr/>
            <p:nvPr/>
          </p:nvSpPr>
          <p:spPr>
            <a:xfrm>
              <a:off x="164425" y="2759517"/>
              <a:ext cx="2860408" cy="30035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AU" sz="1350" b="0">
                <a:solidFill>
                  <a:prstClr val="white"/>
                </a:solidFill>
              </a:endParaRPr>
            </a:p>
          </p:txBody>
        </p: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xmlns="" id="{A0A41A75-FB01-473E-AF97-4F5CE57C89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814" b="8114"/>
            <a:stretch/>
          </p:blipFill>
          <p:spPr>
            <a:xfrm>
              <a:off x="162808" y="2759517"/>
              <a:ext cx="2862025" cy="300357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innerShdw blurRad="114300">
                <a:prstClr val="black"/>
              </a:innerShdw>
            </a:effectLst>
          </p:spPr>
        </p:pic>
      </p:grpSp>
      <p:sp>
        <p:nvSpPr>
          <p:cNvPr id="129" name="Rectangle 128">
            <a:extLst>
              <a:ext uri="{FF2B5EF4-FFF2-40B4-BE49-F238E27FC236}">
                <a16:creationId xmlns:a16="http://schemas.microsoft.com/office/drawing/2014/main" xmlns="" id="{6644D790-F305-432D-9C50-1D852A11DC18}"/>
              </a:ext>
            </a:extLst>
          </p:cNvPr>
          <p:cNvSpPr/>
          <p:nvPr/>
        </p:nvSpPr>
        <p:spPr>
          <a:xfrm>
            <a:off x="1469474" y="895616"/>
            <a:ext cx="6204519" cy="707886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000" b="0" dirty="0">
                <a:solidFill>
                  <a:prstClr val="black"/>
                </a:solidFill>
              </a:rPr>
              <a:t>POST: /sessions/{session-id}/</a:t>
            </a:r>
            <a:r>
              <a:rPr lang="en-US" sz="2000" b="0" dirty="0" err="1">
                <a:solidFill>
                  <a:prstClr val="black"/>
                </a:solidFill>
              </a:rPr>
              <a:t>requests?topic</a:t>
            </a:r>
            <a:r>
              <a:rPr lang="en-US" sz="2000" b="0" dirty="0">
                <a:solidFill>
                  <a:prstClr val="black"/>
                </a:solidFill>
              </a:rPr>
              <a:t>={topic-name}</a:t>
            </a:r>
          </a:p>
          <a:p>
            <a:pPr algn="ctr"/>
            <a:r>
              <a:rPr lang="en-US" sz="2000" b="0" dirty="0" err="1">
                <a:solidFill>
                  <a:prstClr val="black"/>
                </a:solidFill>
              </a:rPr>
              <a:t>GetAssetSegmentEvents</a:t>
            </a:r>
            <a:endParaRPr lang="en-US" sz="2000" b="0" dirty="0"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0E8FDEC5-E2A5-4477-9C06-4340D600D6A8}"/>
              </a:ext>
            </a:extLst>
          </p:cNvPr>
          <p:cNvGrpSpPr/>
          <p:nvPr/>
        </p:nvGrpSpPr>
        <p:grpSpPr>
          <a:xfrm>
            <a:off x="2400853" y="1595146"/>
            <a:ext cx="3796986" cy="780826"/>
            <a:chOff x="2154016" y="1571591"/>
            <a:chExt cx="4930455" cy="1013918"/>
          </a:xfrm>
        </p:grpSpPr>
        <p:sp>
          <p:nvSpPr>
            <p:cNvPr id="70" name="Arrow: Right 69">
              <a:extLst>
                <a:ext uri="{FF2B5EF4-FFF2-40B4-BE49-F238E27FC236}">
                  <a16:creationId xmlns:a16="http://schemas.microsoft.com/office/drawing/2014/main" xmlns="" id="{765D0C6D-D794-4DDB-8D58-342BC0FA49F6}"/>
                </a:ext>
              </a:extLst>
            </p:cNvPr>
            <p:cNvSpPr/>
            <p:nvPr/>
          </p:nvSpPr>
          <p:spPr>
            <a:xfrm rot="18063755">
              <a:off x="1906688" y="1818919"/>
              <a:ext cx="1013918" cy="519261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Arrow: Right 71">
              <a:extLst>
                <a:ext uri="{FF2B5EF4-FFF2-40B4-BE49-F238E27FC236}">
                  <a16:creationId xmlns:a16="http://schemas.microsoft.com/office/drawing/2014/main" xmlns="" id="{B2DB1878-6E9C-4CC0-9B08-792C1BAF01B8}"/>
                </a:ext>
              </a:extLst>
            </p:cNvPr>
            <p:cNvSpPr/>
            <p:nvPr/>
          </p:nvSpPr>
          <p:spPr>
            <a:xfrm rot="16200000">
              <a:off x="3318785" y="1847738"/>
              <a:ext cx="907884" cy="519261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4" name="Arrow: Right 83">
              <a:extLst>
                <a:ext uri="{FF2B5EF4-FFF2-40B4-BE49-F238E27FC236}">
                  <a16:creationId xmlns:a16="http://schemas.microsoft.com/office/drawing/2014/main" xmlns="" id="{04EBA841-8D90-478F-9EED-9227C8143B38}"/>
                </a:ext>
              </a:extLst>
            </p:cNvPr>
            <p:cNvSpPr/>
            <p:nvPr/>
          </p:nvSpPr>
          <p:spPr>
            <a:xfrm rot="16200000">
              <a:off x="4864573" y="1861264"/>
              <a:ext cx="907884" cy="519261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5" name="Arrow: Right 84">
              <a:extLst>
                <a:ext uri="{FF2B5EF4-FFF2-40B4-BE49-F238E27FC236}">
                  <a16:creationId xmlns:a16="http://schemas.microsoft.com/office/drawing/2014/main" xmlns="" id="{21EBA07D-65C5-435D-B11C-9F3A554534EB}"/>
                </a:ext>
              </a:extLst>
            </p:cNvPr>
            <p:cNvSpPr/>
            <p:nvPr/>
          </p:nvSpPr>
          <p:spPr>
            <a:xfrm rot="16200000">
              <a:off x="6370899" y="1861263"/>
              <a:ext cx="907884" cy="519261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3203727D-B0B4-4F75-9BC4-0E4CD236A22D}"/>
              </a:ext>
            </a:extLst>
          </p:cNvPr>
          <p:cNvSpPr/>
          <p:nvPr/>
        </p:nvSpPr>
        <p:spPr>
          <a:xfrm>
            <a:off x="1972944" y="2487980"/>
            <a:ext cx="5186035" cy="2585323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AU" sz="900" dirty="0">
                <a:solidFill>
                  <a:srgbClr val="2E75B6"/>
                </a:solidFill>
                <a:latin typeface="Consolas" panose="020B0609020204030204" pitchFamily="49" charset="0"/>
              </a:rPr>
              <a:t>  "@@type"</a:t>
            </a:r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AU" sz="9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AU" sz="900" dirty="0" err="1">
                <a:solidFill>
                  <a:srgbClr val="A31515"/>
                </a:solidFill>
                <a:latin typeface="Consolas" panose="020B0609020204030204" pitchFamily="49" charset="0"/>
              </a:rPr>
              <a:t>GetAssetSegmentEvents</a:t>
            </a:r>
            <a:r>
              <a:rPr lang="en-AU" sz="9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AU" sz="900" dirty="0">
                <a:solidFill>
                  <a:srgbClr val="2E75B6"/>
                </a:solidFill>
                <a:latin typeface="Consolas" panose="020B0609020204030204" pitchFamily="49" charset="0"/>
              </a:rPr>
              <a:t>"@</a:t>
            </a:r>
            <a:r>
              <a:rPr lang="en-AU" sz="900" dirty="0" err="1">
                <a:solidFill>
                  <a:srgbClr val="2E75B6"/>
                </a:solidFill>
                <a:latin typeface="Consolas" panose="020B0609020204030204" pitchFamily="49" charset="0"/>
              </a:rPr>
              <a:t>releaseID</a:t>
            </a:r>
            <a:r>
              <a:rPr lang="en-AU" sz="900" dirty="0">
                <a:solidFill>
                  <a:srgbClr val="2E75B6"/>
                </a:solidFill>
                <a:latin typeface="Consolas" panose="020B0609020204030204" pitchFamily="49" charset="0"/>
              </a:rPr>
              <a:t>"</a:t>
            </a:r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AU" sz="900" dirty="0">
                <a:solidFill>
                  <a:srgbClr val="A31515"/>
                </a:solidFill>
                <a:latin typeface="Consolas" panose="020B0609020204030204" pitchFamily="49" charset="0"/>
              </a:rPr>
              <a:t>"9.0"</a:t>
            </a:r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AU" sz="900" dirty="0">
                <a:solidFill>
                  <a:srgbClr val="2E75B6"/>
                </a:solidFill>
                <a:latin typeface="Consolas" panose="020B0609020204030204" pitchFamily="49" charset="0"/>
              </a:rPr>
              <a:t>"@</a:t>
            </a:r>
            <a:r>
              <a:rPr lang="en-AU" sz="900" dirty="0" err="1">
                <a:solidFill>
                  <a:srgbClr val="2E75B6"/>
                </a:solidFill>
                <a:latin typeface="Consolas" panose="020B0609020204030204" pitchFamily="49" charset="0"/>
              </a:rPr>
              <a:t>versionID</a:t>
            </a:r>
            <a:r>
              <a:rPr lang="en-AU" sz="900" dirty="0">
                <a:solidFill>
                  <a:srgbClr val="2E75B6"/>
                </a:solidFill>
                <a:latin typeface="Consolas" panose="020B0609020204030204" pitchFamily="49" charset="0"/>
              </a:rPr>
              <a:t>"</a:t>
            </a:r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AU" sz="900" dirty="0">
                <a:solidFill>
                  <a:srgbClr val="A31515"/>
                </a:solidFill>
                <a:latin typeface="Consolas" panose="020B0609020204030204" pitchFamily="49" charset="0"/>
              </a:rPr>
              <a:t>"1.0"</a:t>
            </a:r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AU" sz="900" dirty="0">
                <a:solidFill>
                  <a:srgbClr val="2E75B6"/>
                </a:solidFill>
                <a:latin typeface="Consolas" panose="020B0609020204030204" pitchFamily="49" charset="0"/>
              </a:rPr>
              <a:t>"</a:t>
            </a:r>
            <a:r>
              <a:rPr lang="en-AU" sz="900" dirty="0" err="1">
                <a:solidFill>
                  <a:srgbClr val="2E75B6"/>
                </a:solidFill>
                <a:latin typeface="Consolas" panose="020B0609020204030204" pitchFamily="49" charset="0"/>
              </a:rPr>
              <a:t>applicationArea</a:t>
            </a:r>
            <a:r>
              <a:rPr lang="en-AU" sz="900" dirty="0">
                <a:solidFill>
                  <a:srgbClr val="2E75B6"/>
                </a:solidFill>
                <a:latin typeface="Consolas" panose="020B0609020204030204" pitchFamily="49" charset="0"/>
              </a:rPr>
              <a:t>"</a:t>
            </a:r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: {</a:t>
            </a:r>
          </a:p>
          <a:p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AU" sz="900" dirty="0">
                <a:solidFill>
                  <a:srgbClr val="2E75B6"/>
                </a:solidFill>
                <a:latin typeface="Consolas" panose="020B0609020204030204" pitchFamily="49" charset="0"/>
              </a:rPr>
              <a:t>"sender"</a:t>
            </a:r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: {</a:t>
            </a:r>
          </a:p>
          <a:p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      </a:t>
            </a:r>
            <a:r>
              <a:rPr lang="en-AU" sz="900" dirty="0">
                <a:solidFill>
                  <a:srgbClr val="2E75B6"/>
                </a:solidFill>
                <a:latin typeface="Consolas" panose="020B0609020204030204" pitchFamily="49" charset="0"/>
              </a:rPr>
              <a:t>"</a:t>
            </a:r>
            <a:r>
              <a:rPr lang="en-AU" sz="900" dirty="0" err="1">
                <a:solidFill>
                  <a:srgbClr val="2E75B6"/>
                </a:solidFill>
                <a:latin typeface="Consolas" panose="020B0609020204030204" pitchFamily="49" charset="0"/>
              </a:rPr>
              <a:t>logicalId</a:t>
            </a:r>
            <a:r>
              <a:rPr lang="en-AU" sz="900" dirty="0">
                <a:solidFill>
                  <a:srgbClr val="2E75B6"/>
                </a:solidFill>
                <a:latin typeface="Consolas" panose="020B0609020204030204" pitchFamily="49" charset="0"/>
              </a:rPr>
              <a:t>"</a:t>
            </a:r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AU" sz="900" dirty="0">
                <a:solidFill>
                  <a:srgbClr val="A31515"/>
                </a:solidFill>
                <a:latin typeface="Consolas" panose="020B0609020204030204" pitchFamily="49" charset="0"/>
              </a:rPr>
              <a:t>"466aa22b-ffce-4ea0-acf4-587e372d7ba5"</a:t>
            </a:r>
            <a:endParaRPr lang="en-AU" sz="9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    },</a:t>
            </a:r>
          </a:p>
          <a:p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AU" sz="900" dirty="0">
                <a:solidFill>
                  <a:srgbClr val="2E75B6"/>
                </a:solidFill>
                <a:latin typeface="Consolas" panose="020B0609020204030204" pitchFamily="49" charset="0"/>
              </a:rPr>
              <a:t>"</a:t>
            </a:r>
            <a:r>
              <a:rPr lang="en-AU" sz="900" dirty="0" err="1">
                <a:solidFill>
                  <a:srgbClr val="2E75B6"/>
                </a:solidFill>
                <a:latin typeface="Consolas" panose="020B0609020204030204" pitchFamily="49" charset="0"/>
              </a:rPr>
              <a:t>creationDateTime</a:t>
            </a:r>
            <a:r>
              <a:rPr lang="en-AU" sz="900" dirty="0">
                <a:solidFill>
                  <a:srgbClr val="2E75B6"/>
                </a:solidFill>
                <a:latin typeface="Consolas" panose="020B0609020204030204" pitchFamily="49" charset="0"/>
              </a:rPr>
              <a:t>"</a:t>
            </a:r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AU" sz="900" dirty="0">
                <a:solidFill>
                  <a:srgbClr val="A31515"/>
                </a:solidFill>
                <a:latin typeface="Consolas" panose="020B0609020204030204" pitchFamily="49" charset="0"/>
              </a:rPr>
              <a:t>"2018-10-22T08:34:15Z"</a:t>
            </a:r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AU" sz="900" dirty="0">
                <a:solidFill>
                  <a:srgbClr val="2E75B6"/>
                </a:solidFill>
                <a:latin typeface="Consolas" panose="020B0609020204030204" pitchFamily="49" charset="0"/>
              </a:rPr>
              <a:t>"</a:t>
            </a:r>
            <a:r>
              <a:rPr lang="en-AU" sz="900" dirty="0" err="1">
                <a:solidFill>
                  <a:srgbClr val="2E75B6"/>
                </a:solidFill>
                <a:latin typeface="Consolas" panose="020B0609020204030204" pitchFamily="49" charset="0"/>
              </a:rPr>
              <a:t>bodID</a:t>
            </a:r>
            <a:r>
              <a:rPr lang="en-AU" sz="900" dirty="0">
                <a:solidFill>
                  <a:srgbClr val="2E75B6"/>
                </a:solidFill>
                <a:latin typeface="Consolas" panose="020B0609020204030204" pitchFamily="49" charset="0"/>
              </a:rPr>
              <a:t>"</a:t>
            </a:r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AU" sz="900" dirty="0">
                <a:solidFill>
                  <a:srgbClr val="A31515"/>
                </a:solidFill>
                <a:latin typeface="Consolas" panose="020B0609020204030204" pitchFamily="49" charset="0"/>
              </a:rPr>
              <a:t>"0e4bd242-77b6-476c-9105-c63fc078b595"</a:t>
            </a:r>
            <a:endParaRPr lang="en-AU" sz="9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  },</a:t>
            </a:r>
          </a:p>
          <a:p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AU" sz="900" dirty="0">
                <a:solidFill>
                  <a:srgbClr val="2E75B6"/>
                </a:solidFill>
                <a:latin typeface="Consolas" panose="020B0609020204030204" pitchFamily="49" charset="0"/>
              </a:rPr>
              <a:t>"</a:t>
            </a:r>
            <a:r>
              <a:rPr lang="en-AU" sz="900" dirty="0" err="1">
                <a:solidFill>
                  <a:srgbClr val="2E75B6"/>
                </a:solidFill>
                <a:latin typeface="Consolas" panose="020B0609020204030204" pitchFamily="49" charset="0"/>
              </a:rPr>
              <a:t>dataArea</a:t>
            </a:r>
            <a:r>
              <a:rPr lang="en-AU" sz="900" dirty="0">
                <a:solidFill>
                  <a:srgbClr val="2E75B6"/>
                </a:solidFill>
                <a:latin typeface="Consolas" panose="020B0609020204030204" pitchFamily="49" charset="0"/>
              </a:rPr>
              <a:t>"</a:t>
            </a:r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: {</a:t>
            </a:r>
          </a:p>
          <a:p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AU" sz="900" dirty="0">
                <a:solidFill>
                  <a:srgbClr val="2E75B6"/>
                </a:solidFill>
                <a:latin typeface="Consolas" panose="020B0609020204030204" pitchFamily="49" charset="0"/>
              </a:rPr>
              <a:t>"get"</a:t>
            </a:r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: {},</a:t>
            </a:r>
          </a:p>
          <a:p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AU" sz="900" dirty="0">
                <a:solidFill>
                  <a:srgbClr val="2E75B6"/>
                </a:solidFill>
                <a:latin typeface="Consolas" panose="020B0609020204030204" pitchFamily="49" charset="0"/>
              </a:rPr>
              <a:t>"</a:t>
            </a:r>
            <a:r>
              <a:rPr lang="en-AU" sz="900" dirty="0" err="1">
                <a:solidFill>
                  <a:srgbClr val="2E75B6"/>
                </a:solidFill>
                <a:latin typeface="Consolas" panose="020B0609020204030204" pitchFamily="49" charset="0"/>
              </a:rPr>
              <a:t>assetSegmentEventsCriteria</a:t>
            </a:r>
            <a:r>
              <a:rPr lang="en-AU" sz="900" dirty="0">
                <a:solidFill>
                  <a:srgbClr val="2E75B6"/>
                </a:solidFill>
                <a:latin typeface="Consolas" panose="020B0609020204030204" pitchFamily="49" charset="0"/>
              </a:rPr>
              <a:t>"</a:t>
            </a:r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: [</a:t>
            </a:r>
          </a:p>
          <a:p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      {</a:t>
            </a:r>
          </a:p>
          <a:p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AU" sz="900" dirty="0">
                <a:solidFill>
                  <a:srgbClr val="2E75B6"/>
                </a:solidFill>
                <a:latin typeface="Consolas" panose="020B0609020204030204" pitchFamily="49" charset="0"/>
              </a:rPr>
              <a:t>"</a:t>
            </a:r>
            <a:r>
              <a:rPr lang="en-AU" sz="900" dirty="0" err="1">
                <a:solidFill>
                  <a:srgbClr val="2E75B6"/>
                </a:solidFill>
                <a:latin typeface="Consolas" panose="020B0609020204030204" pitchFamily="49" charset="0"/>
              </a:rPr>
              <a:t>segmentUuid</a:t>
            </a:r>
            <a:r>
              <a:rPr lang="en-AU" sz="900" dirty="0">
                <a:solidFill>
                  <a:srgbClr val="2E75B6"/>
                </a:solidFill>
                <a:latin typeface="Consolas" panose="020B0609020204030204" pitchFamily="49" charset="0"/>
              </a:rPr>
              <a:t>"</a:t>
            </a:r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: { </a:t>
            </a:r>
            <a:r>
              <a:rPr lang="en-AU" sz="900" dirty="0">
                <a:solidFill>
                  <a:srgbClr val="2E75B6"/>
                </a:solidFill>
                <a:latin typeface="Consolas" panose="020B0609020204030204" pitchFamily="49" charset="0"/>
              </a:rPr>
              <a:t>"value"</a:t>
            </a:r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AU" sz="900" dirty="0">
                <a:solidFill>
                  <a:srgbClr val="A31515"/>
                </a:solidFill>
                <a:latin typeface="Consolas" panose="020B0609020204030204" pitchFamily="49" charset="0"/>
              </a:rPr>
              <a:t>"ec5a2f64-1c3a-34ef-766d-eb69ba865d59"</a:t>
            </a:r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 }</a:t>
            </a:r>
          </a:p>
          <a:p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      }</a:t>
            </a:r>
          </a:p>
          <a:p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    ]</a:t>
            </a:r>
          </a:p>
          <a:p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  }</a:t>
            </a:r>
          </a:p>
          <a:p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21283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B0A32D31-679D-40DD-8BC8-D34B7DC9454F}"/>
              </a:ext>
            </a:extLst>
          </p:cNvPr>
          <p:cNvSpPr/>
          <p:nvPr/>
        </p:nvSpPr>
        <p:spPr>
          <a:xfrm>
            <a:off x="8097207" y="2294398"/>
            <a:ext cx="975946" cy="401907"/>
          </a:xfrm>
          <a:prstGeom prst="rect">
            <a:avLst/>
          </a:prstGeom>
          <a:solidFill>
            <a:schemeClr val="accent3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>
                <a:solidFill>
                  <a:prstClr val="white"/>
                </a:solidFill>
              </a:rPr>
              <a:t>Measurement</a:t>
            </a:r>
            <a:endParaRPr lang="en-AU" sz="800" b="0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Recorded at: </a:t>
            </a:r>
            <a:br>
              <a:rPr lang="en-AU" sz="800" b="0">
                <a:solidFill>
                  <a:prstClr val="white"/>
                </a:solidFill>
              </a:rPr>
            </a:br>
            <a:r>
              <a:rPr lang="en-AU" sz="800" b="0">
                <a:solidFill>
                  <a:prstClr val="white"/>
                </a:solidFill>
              </a:rPr>
              <a:t>2018-06-01:01:00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37281B1D-3535-4094-985A-0466FDEB44ED}"/>
              </a:ext>
            </a:extLst>
          </p:cNvPr>
          <p:cNvSpPr/>
          <p:nvPr/>
        </p:nvSpPr>
        <p:spPr>
          <a:xfrm>
            <a:off x="8054190" y="2347721"/>
            <a:ext cx="975946" cy="401907"/>
          </a:xfrm>
          <a:prstGeom prst="rect">
            <a:avLst/>
          </a:prstGeom>
          <a:solidFill>
            <a:schemeClr val="accent3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>
                <a:solidFill>
                  <a:prstClr val="white"/>
                </a:solidFill>
              </a:rPr>
              <a:t>Measurement</a:t>
            </a:r>
            <a:endParaRPr lang="en-AU" sz="800" b="0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Recorded at: </a:t>
            </a:r>
            <a:br>
              <a:rPr lang="en-AU" sz="800" b="0">
                <a:solidFill>
                  <a:prstClr val="white"/>
                </a:solidFill>
              </a:rPr>
            </a:br>
            <a:r>
              <a:rPr lang="en-AU" sz="800" b="0">
                <a:solidFill>
                  <a:prstClr val="white"/>
                </a:solidFill>
              </a:rPr>
              <a:t>2018-06-01:01:00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45F3CB00-079B-4277-AC3C-7FCE5BF86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Example Query for Context/Configuration: Scenario 11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1EFC10F-193B-430A-AB19-BD2FDF349AC7}"/>
              </a:ext>
            </a:extLst>
          </p:cNvPr>
          <p:cNvSpPr/>
          <p:nvPr/>
        </p:nvSpPr>
        <p:spPr>
          <a:xfrm>
            <a:off x="623739" y="942975"/>
            <a:ext cx="975946" cy="401907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>
                <a:solidFill>
                  <a:prstClr val="white"/>
                </a:solidFill>
              </a:rPr>
              <a:t>Asset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Debutanizer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Serial # DZR-3246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DADDD7F-2FF7-42BC-9D2D-D5467B575782}"/>
              </a:ext>
            </a:extLst>
          </p:cNvPr>
          <p:cNvSpPr/>
          <p:nvPr/>
        </p:nvSpPr>
        <p:spPr>
          <a:xfrm>
            <a:off x="623739" y="1782122"/>
            <a:ext cx="975946" cy="401907"/>
          </a:xfrm>
          <a:prstGeom prst="rect">
            <a:avLst/>
          </a:prstGeom>
          <a:solidFill>
            <a:schemeClr val="accent3"/>
          </a:solidFill>
          <a:ln>
            <a:solidFill>
              <a:srgbClr val="7030A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 i="1">
                <a:solidFill>
                  <a:prstClr val="white"/>
                </a:solidFill>
              </a:rPr>
              <a:t>Model</a:t>
            </a:r>
            <a:endParaRPr lang="en-AU" sz="825" b="0" i="1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Debutanizer </a:t>
            </a:r>
            <a:br>
              <a:rPr lang="en-AU" sz="900" b="0">
                <a:solidFill>
                  <a:prstClr val="white"/>
                </a:solidFill>
              </a:rPr>
            </a:br>
            <a:r>
              <a:rPr lang="en-AU" sz="900" b="0">
                <a:solidFill>
                  <a:prstClr val="white"/>
                </a:solidFill>
              </a:rPr>
              <a:t>DZR 5000</a:t>
            </a:r>
          </a:p>
        </p:txBody>
      </p:sp>
      <p:cxnSp>
        <p:nvCxnSpPr>
          <p:cNvPr id="8" name="Straight Arrow Connector 86">
            <a:extLst>
              <a:ext uri="{FF2B5EF4-FFF2-40B4-BE49-F238E27FC236}">
                <a16:creationId xmlns:a16="http://schemas.microsoft.com/office/drawing/2014/main" xmlns="" id="{D1A3CE67-95F8-416E-A205-6D781D7411DA}"/>
              </a:ext>
            </a:extLst>
          </p:cNvPr>
          <p:cNvCxnSpPr>
            <a:cxnSpLocks/>
            <a:stCxn id="4" idx="2"/>
            <a:endCxn id="7" idx="0"/>
          </p:cNvCxnSpPr>
          <p:nvPr/>
        </p:nvCxnSpPr>
        <p:spPr>
          <a:xfrm flipH="1">
            <a:off x="1111712" y="1344883"/>
            <a:ext cx="1" cy="437240"/>
          </a:xfrm>
          <a:prstGeom prst="straightConnector1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734AFB3-EC5B-450D-8C89-54A1BE2173F1}"/>
              </a:ext>
            </a:extLst>
          </p:cNvPr>
          <p:cNvSpPr/>
          <p:nvPr/>
        </p:nvSpPr>
        <p:spPr>
          <a:xfrm>
            <a:off x="694590" y="4235569"/>
            <a:ext cx="975946" cy="31652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AU" sz="900" b="0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50AE6F5-C37F-4DA4-8035-6793E4023E2F}"/>
              </a:ext>
            </a:extLst>
          </p:cNvPr>
          <p:cNvSpPr/>
          <p:nvPr/>
        </p:nvSpPr>
        <p:spPr>
          <a:xfrm>
            <a:off x="661620" y="4275884"/>
            <a:ext cx="975946" cy="31652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AU" sz="900" b="0">
              <a:solidFill>
                <a:prstClr val="white"/>
              </a:solidFill>
            </a:endParaRPr>
          </a:p>
        </p:txBody>
      </p:sp>
      <p:cxnSp>
        <p:nvCxnSpPr>
          <p:cNvPr id="126" name="Straight Arrow Connector 162">
            <a:extLst>
              <a:ext uri="{FF2B5EF4-FFF2-40B4-BE49-F238E27FC236}">
                <a16:creationId xmlns:a16="http://schemas.microsoft.com/office/drawing/2014/main" xmlns="" id="{07462265-1211-4430-97DE-80567442B9E0}"/>
              </a:ext>
            </a:extLst>
          </p:cNvPr>
          <p:cNvCxnSpPr>
            <a:cxnSpLocks/>
            <a:stCxn id="68" idx="2"/>
            <a:endCxn id="11" idx="0"/>
          </p:cNvCxnSpPr>
          <p:nvPr/>
        </p:nvCxnSpPr>
        <p:spPr>
          <a:xfrm>
            <a:off x="1109204" y="4137995"/>
            <a:ext cx="7419" cy="178205"/>
          </a:xfrm>
          <a:prstGeom prst="straightConnector1">
            <a:avLst/>
          </a:prstGeom>
          <a:ln w="762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771941E-9B34-4097-837E-C55F8A8F3D82}"/>
              </a:ext>
            </a:extLst>
          </p:cNvPr>
          <p:cNvSpPr/>
          <p:nvPr/>
        </p:nvSpPr>
        <p:spPr>
          <a:xfrm>
            <a:off x="628650" y="4316200"/>
            <a:ext cx="975946" cy="31652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750" b="0" i="1">
                <a:solidFill>
                  <a:prstClr val="white"/>
                </a:solidFill>
              </a:rPr>
              <a:t>Breakdown Structure</a:t>
            </a:r>
            <a:endParaRPr lang="en-AU" sz="900" b="0" i="1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Primary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950D699-5D40-4F0A-AE3C-4FFBD96749C3}"/>
              </a:ext>
            </a:extLst>
          </p:cNvPr>
          <p:cNvSpPr/>
          <p:nvPr/>
        </p:nvSpPr>
        <p:spPr>
          <a:xfrm>
            <a:off x="2006797" y="3554093"/>
            <a:ext cx="1005788" cy="401907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 i="1">
                <a:solidFill>
                  <a:prstClr val="white"/>
                </a:solidFill>
              </a:rPr>
              <a:t>Segment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Debutanizer Tower T100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CE37E70-E4CD-4356-B3EE-7E54DC94165D}"/>
              </a:ext>
            </a:extLst>
          </p:cNvPr>
          <p:cNvSpPr/>
          <p:nvPr/>
        </p:nvSpPr>
        <p:spPr>
          <a:xfrm>
            <a:off x="3160051" y="3554093"/>
            <a:ext cx="1005788" cy="401907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 i="1">
                <a:solidFill>
                  <a:prstClr val="white"/>
                </a:solidFill>
              </a:rPr>
              <a:t>Segment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Debutanizer Feed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392902D-9E6F-4530-858A-8E246031A11A}"/>
              </a:ext>
            </a:extLst>
          </p:cNvPr>
          <p:cNvSpPr/>
          <p:nvPr/>
        </p:nvSpPr>
        <p:spPr>
          <a:xfrm>
            <a:off x="4313304" y="3554093"/>
            <a:ext cx="1005788" cy="401907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 i="1">
                <a:solidFill>
                  <a:prstClr val="white"/>
                </a:solidFill>
              </a:rPr>
              <a:t>Segment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Condenser C200</a:t>
            </a:r>
          </a:p>
        </p:txBody>
      </p:sp>
      <p:cxnSp>
        <p:nvCxnSpPr>
          <p:cNvPr id="16" name="Straight Arrow Connector 24">
            <a:extLst>
              <a:ext uri="{FF2B5EF4-FFF2-40B4-BE49-F238E27FC236}">
                <a16:creationId xmlns:a16="http://schemas.microsoft.com/office/drawing/2014/main" xmlns="" id="{D26D6D99-8D9F-49C7-9F92-F4A2B44E527B}"/>
              </a:ext>
            </a:extLst>
          </p:cNvPr>
          <p:cNvCxnSpPr>
            <a:cxnSpLocks/>
            <a:stCxn id="11" idx="3"/>
            <a:endCxn id="13" idx="2"/>
          </p:cNvCxnSpPr>
          <p:nvPr/>
        </p:nvCxnSpPr>
        <p:spPr>
          <a:xfrm flipV="1">
            <a:off x="1604596" y="3956000"/>
            <a:ext cx="905095" cy="518462"/>
          </a:xfrm>
          <a:prstGeom prst="bentConnector2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24">
            <a:extLst>
              <a:ext uri="{FF2B5EF4-FFF2-40B4-BE49-F238E27FC236}">
                <a16:creationId xmlns:a16="http://schemas.microsoft.com/office/drawing/2014/main" xmlns="" id="{2B1859FA-DFD1-422D-BB9B-658F94716D08}"/>
              </a:ext>
            </a:extLst>
          </p:cNvPr>
          <p:cNvCxnSpPr>
            <a:cxnSpLocks/>
            <a:stCxn id="11" idx="3"/>
            <a:endCxn id="14" idx="2"/>
          </p:cNvCxnSpPr>
          <p:nvPr/>
        </p:nvCxnSpPr>
        <p:spPr>
          <a:xfrm flipV="1">
            <a:off x="1604596" y="3956000"/>
            <a:ext cx="2058349" cy="518462"/>
          </a:xfrm>
          <a:prstGeom prst="bentConnector2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24">
            <a:extLst>
              <a:ext uri="{FF2B5EF4-FFF2-40B4-BE49-F238E27FC236}">
                <a16:creationId xmlns:a16="http://schemas.microsoft.com/office/drawing/2014/main" xmlns="" id="{5BBD136F-4715-4F51-9108-71BF008452C5}"/>
              </a:ext>
            </a:extLst>
          </p:cNvPr>
          <p:cNvCxnSpPr>
            <a:cxnSpLocks/>
            <a:stCxn id="11" idx="3"/>
            <a:endCxn id="15" idx="2"/>
          </p:cNvCxnSpPr>
          <p:nvPr/>
        </p:nvCxnSpPr>
        <p:spPr>
          <a:xfrm flipV="1">
            <a:off x="1604596" y="3956000"/>
            <a:ext cx="3211602" cy="518462"/>
          </a:xfrm>
          <a:prstGeom prst="bentConnector2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FD4BC46-DF14-4C03-B21F-FC40E075AFB6}"/>
              </a:ext>
            </a:extLst>
          </p:cNvPr>
          <p:cNvSpPr/>
          <p:nvPr/>
        </p:nvSpPr>
        <p:spPr>
          <a:xfrm>
            <a:off x="5466556" y="3554093"/>
            <a:ext cx="1005788" cy="401907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 i="1">
                <a:solidFill>
                  <a:prstClr val="white"/>
                </a:solidFill>
              </a:rPr>
              <a:t>Segment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Temperature Sensor TS-1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0BDB4CA9-1DD2-4AE1-A04A-377F2FBB26FA}"/>
              </a:ext>
            </a:extLst>
          </p:cNvPr>
          <p:cNvCxnSpPr>
            <a:cxnSpLocks/>
            <a:stCxn id="15" idx="3"/>
            <a:endCxn id="19" idx="1"/>
          </p:cNvCxnSpPr>
          <p:nvPr/>
        </p:nvCxnSpPr>
        <p:spPr>
          <a:xfrm>
            <a:off x="5319092" y="3755047"/>
            <a:ext cx="147464" cy="0"/>
          </a:xfrm>
          <a:prstGeom prst="straightConnector1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86">
            <a:extLst>
              <a:ext uri="{FF2B5EF4-FFF2-40B4-BE49-F238E27FC236}">
                <a16:creationId xmlns:a16="http://schemas.microsoft.com/office/drawing/2014/main" xmlns="" id="{F0BB48D5-C279-4C1B-A030-BDA9583D4E95}"/>
              </a:ext>
            </a:extLst>
          </p:cNvPr>
          <p:cNvCxnSpPr>
            <a:cxnSpLocks/>
            <a:stCxn id="7" idx="2"/>
            <a:endCxn id="11" idx="0"/>
          </p:cNvCxnSpPr>
          <p:nvPr/>
        </p:nvCxnSpPr>
        <p:spPr>
          <a:xfrm>
            <a:off x="1111712" y="2184029"/>
            <a:ext cx="4912" cy="2132171"/>
          </a:xfrm>
          <a:prstGeom prst="straightConnector1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24">
            <a:extLst>
              <a:ext uri="{FF2B5EF4-FFF2-40B4-BE49-F238E27FC236}">
                <a16:creationId xmlns:a16="http://schemas.microsoft.com/office/drawing/2014/main" xmlns="" id="{50A64CED-F17A-400B-B834-C6DDEF290EF6}"/>
              </a:ext>
            </a:extLst>
          </p:cNvPr>
          <p:cNvCxnSpPr>
            <a:cxnSpLocks/>
            <a:stCxn id="4" idx="3"/>
            <a:endCxn id="73" idx="0"/>
          </p:cNvCxnSpPr>
          <p:nvPr/>
        </p:nvCxnSpPr>
        <p:spPr>
          <a:xfrm>
            <a:off x="1599685" y="1143929"/>
            <a:ext cx="910006" cy="244525"/>
          </a:xfrm>
          <a:prstGeom prst="bentConnector2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D587453E-F755-4CC4-A9FD-966B41306A49}"/>
              </a:ext>
            </a:extLst>
          </p:cNvPr>
          <p:cNvSpPr/>
          <p:nvPr/>
        </p:nvSpPr>
        <p:spPr>
          <a:xfrm>
            <a:off x="2006797" y="1388454"/>
            <a:ext cx="1005788" cy="401907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 i="1">
                <a:solidFill>
                  <a:prstClr val="white"/>
                </a:solidFill>
              </a:rPr>
              <a:t>Asset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Tower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Serial # T-456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81E04A8D-B30B-40E2-869F-84CF2F1F0F49}"/>
              </a:ext>
            </a:extLst>
          </p:cNvPr>
          <p:cNvSpPr/>
          <p:nvPr/>
        </p:nvSpPr>
        <p:spPr>
          <a:xfrm>
            <a:off x="3160051" y="1388454"/>
            <a:ext cx="1005788" cy="401907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 i="1">
                <a:solidFill>
                  <a:prstClr val="white"/>
                </a:solidFill>
              </a:rPr>
              <a:t>Asset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Pipe Section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340FD5D9-6E2A-4903-83BE-695175E97588}"/>
              </a:ext>
            </a:extLst>
          </p:cNvPr>
          <p:cNvSpPr/>
          <p:nvPr/>
        </p:nvSpPr>
        <p:spPr>
          <a:xfrm>
            <a:off x="4313304" y="1388454"/>
            <a:ext cx="1005788" cy="401907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 i="1">
                <a:solidFill>
                  <a:prstClr val="white"/>
                </a:solidFill>
              </a:rPr>
              <a:t>Asset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Condenser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Serial # CF332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E7E41854-69AA-4E8F-BEAB-E3773F6DB513}"/>
              </a:ext>
            </a:extLst>
          </p:cNvPr>
          <p:cNvSpPr/>
          <p:nvPr/>
        </p:nvSpPr>
        <p:spPr>
          <a:xfrm>
            <a:off x="5466556" y="1388454"/>
            <a:ext cx="1005788" cy="401907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 i="1">
                <a:solidFill>
                  <a:prstClr val="white"/>
                </a:solidFill>
              </a:rPr>
              <a:t>Asset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Temp. Sensor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Serial # TS-999</a:t>
            </a:r>
          </a:p>
        </p:txBody>
      </p:sp>
      <p:cxnSp>
        <p:nvCxnSpPr>
          <p:cNvPr id="78" name="Straight Arrow Connector 24">
            <a:extLst>
              <a:ext uri="{FF2B5EF4-FFF2-40B4-BE49-F238E27FC236}">
                <a16:creationId xmlns:a16="http://schemas.microsoft.com/office/drawing/2014/main" xmlns="" id="{C47BD7CE-9904-4DCA-8DFC-525D70FFE435}"/>
              </a:ext>
            </a:extLst>
          </p:cNvPr>
          <p:cNvCxnSpPr>
            <a:cxnSpLocks/>
            <a:stCxn id="4" idx="3"/>
            <a:endCxn id="74" idx="0"/>
          </p:cNvCxnSpPr>
          <p:nvPr/>
        </p:nvCxnSpPr>
        <p:spPr>
          <a:xfrm>
            <a:off x="1599685" y="1143929"/>
            <a:ext cx="2063260" cy="244525"/>
          </a:xfrm>
          <a:prstGeom prst="bentConnector2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0" name="Straight Arrow Connector 24">
            <a:extLst>
              <a:ext uri="{FF2B5EF4-FFF2-40B4-BE49-F238E27FC236}">
                <a16:creationId xmlns:a16="http://schemas.microsoft.com/office/drawing/2014/main" xmlns="" id="{A11A0C44-E0BA-471C-8D57-8A56912892B3}"/>
              </a:ext>
            </a:extLst>
          </p:cNvPr>
          <p:cNvCxnSpPr>
            <a:cxnSpLocks/>
            <a:stCxn id="4" idx="3"/>
            <a:endCxn id="75" idx="0"/>
          </p:cNvCxnSpPr>
          <p:nvPr/>
        </p:nvCxnSpPr>
        <p:spPr>
          <a:xfrm>
            <a:off x="1599685" y="1143929"/>
            <a:ext cx="3216513" cy="244525"/>
          </a:xfrm>
          <a:prstGeom prst="bentConnector2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2" name="Straight Arrow Connector 24">
            <a:extLst>
              <a:ext uri="{FF2B5EF4-FFF2-40B4-BE49-F238E27FC236}">
                <a16:creationId xmlns:a16="http://schemas.microsoft.com/office/drawing/2014/main" xmlns="" id="{A4893621-F245-498A-8D1A-F0CE27BECA58}"/>
              </a:ext>
            </a:extLst>
          </p:cNvPr>
          <p:cNvCxnSpPr>
            <a:cxnSpLocks/>
            <a:stCxn id="4" idx="3"/>
            <a:endCxn id="76" idx="0"/>
          </p:cNvCxnSpPr>
          <p:nvPr/>
        </p:nvCxnSpPr>
        <p:spPr>
          <a:xfrm>
            <a:off x="1599685" y="1143929"/>
            <a:ext cx="4369765" cy="244525"/>
          </a:xfrm>
          <a:prstGeom prst="bentConnector2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5" name="Rectangle 94">
            <a:extLst>
              <a:ext uri="{FF2B5EF4-FFF2-40B4-BE49-F238E27FC236}">
                <a16:creationId xmlns:a16="http://schemas.microsoft.com/office/drawing/2014/main" xmlns="" id="{ABB4C93B-BA2A-44AB-9641-41E4A1A601F4}"/>
              </a:ext>
            </a:extLst>
          </p:cNvPr>
          <p:cNvSpPr/>
          <p:nvPr/>
        </p:nvSpPr>
        <p:spPr>
          <a:xfrm>
            <a:off x="2006797" y="2471273"/>
            <a:ext cx="1005788" cy="40190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 err="1">
                <a:solidFill>
                  <a:prstClr val="white"/>
                </a:solidFill>
              </a:rPr>
              <a:t>AssetSegmentEvent</a:t>
            </a:r>
            <a:endParaRPr lang="en-AU" sz="800" b="0" i="1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Install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1 Jan 2018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xmlns="" id="{D9A777D5-6354-4440-B042-AD66701760A8}"/>
              </a:ext>
            </a:extLst>
          </p:cNvPr>
          <p:cNvSpPr/>
          <p:nvPr/>
        </p:nvSpPr>
        <p:spPr>
          <a:xfrm>
            <a:off x="3160051" y="2471273"/>
            <a:ext cx="1005788" cy="40190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 err="1">
                <a:solidFill>
                  <a:prstClr val="white"/>
                </a:solidFill>
              </a:rPr>
              <a:t>AssetSegmentEvent</a:t>
            </a:r>
            <a:endParaRPr lang="en-AU" sz="800" b="0" i="1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Install </a:t>
            </a:r>
            <a:br>
              <a:rPr lang="en-AU" sz="800" b="0">
                <a:solidFill>
                  <a:prstClr val="white"/>
                </a:solidFill>
              </a:rPr>
            </a:br>
            <a:r>
              <a:rPr lang="en-AU" sz="800" b="0">
                <a:solidFill>
                  <a:prstClr val="white"/>
                </a:solidFill>
              </a:rPr>
              <a:t>1 Jan 2018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xmlns="" id="{C41F6D74-7457-435F-90A2-23A75768102F}"/>
              </a:ext>
            </a:extLst>
          </p:cNvPr>
          <p:cNvSpPr/>
          <p:nvPr/>
        </p:nvSpPr>
        <p:spPr>
          <a:xfrm>
            <a:off x="4313304" y="2471273"/>
            <a:ext cx="1005788" cy="40190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 err="1">
                <a:solidFill>
                  <a:prstClr val="white"/>
                </a:solidFill>
              </a:rPr>
              <a:t>AssetSegmentEvent</a:t>
            </a:r>
            <a:endParaRPr lang="en-AU" sz="800" b="0" i="1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Install </a:t>
            </a:r>
            <a:br>
              <a:rPr lang="en-AU" sz="800" b="0">
                <a:solidFill>
                  <a:prstClr val="white"/>
                </a:solidFill>
              </a:rPr>
            </a:br>
            <a:r>
              <a:rPr lang="en-AU" sz="800" b="0">
                <a:solidFill>
                  <a:prstClr val="white"/>
                </a:solidFill>
              </a:rPr>
              <a:t>1 Jan 2018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xmlns="" id="{DA86C0E8-BBAE-4935-91E4-673F336CCEE2}"/>
              </a:ext>
            </a:extLst>
          </p:cNvPr>
          <p:cNvSpPr/>
          <p:nvPr/>
        </p:nvSpPr>
        <p:spPr>
          <a:xfrm>
            <a:off x="5466556" y="2471273"/>
            <a:ext cx="1005788" cy="40190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 err="1">
                <a:solidFill>
                  <a:prstClr val="white"/>
                </a:solidFill>
              </a:rPr>
              <a:t>AssetSegmentEvent</a:t>
            </a:r>
            <a:endParaRPr lang="en-AU" sz="800" b="0" i="1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Install </a:t>
            </a:r>
            <a:br>
              <a:rPr lang="en-AU" sz="800" b="0">
                <a:solidFill>
                  <a:prstClr val="white"/>
                </a:solidFill>
              </a:rPr>
            </a:br>
            <a:r>
              <a:rPr lang="en-AU" sz="800" b="0">
                <a:solidFill>
                  <a:prstClr val="white"/>
                </a:solidFill>
              </a:rPr>
              <a:t>1 Jan 2018</a:t>
            </a:r>
          </a:p>
        </p:txBody>
      </p:sp>
      <p:cxnSp>
        <p:nvCxnSpPr>
          <p:cNvPr id="99" name="Straight Arrow Connector 86">
            <a:extLst>
              <a:ext uri="{FF2B5EF4-FFF2-40B4-BE49-F238E27FC236}">
                <a16:creationId xmlns:a16="http://schemas.microsoft.com/office/drawing/2014/main" xmlns="" id="{52613D52-C792-4921-BDB4-DED70DCFEDB3}"/>
              </a:ext>
            </a:extLst>
          </p:cNvPr>
          <p:cNvCxnSpPr>
            <a:cxnSpLocks/>
            <a:stCxn id="95" idx="0"/>
            <a:endCxn id="73" idx="2"/>
          </p:cNvCxnSpPr>
          <p:nvPr/>
        </p:nvCxnSpPr>
        <p:spPr>
          <a:xfrm flipV="1">
            <a:off x="2509691" y="1790361"/>
            <a:ext cx="0" cy="680912"/>
          </a:xfrm>
          <a:prstGeom prst="straightConnector1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2" name="Straight Arrow Connector 86">
            <a:extLst>
              <a:ext uri="{FF2B5EF4-FFF2-40B4-BE49-F238E27FC236}">
                <a16:creationId xmlns:a16="http://schemas.microsoft.com/office/drawing/2014/main" xmlns="" id="{1E81321E-CF95-4FA7-9CE8-68E158E721A6}"/>
              </a:ext>
            </a:extLst>
          </p:cNvPr>
          <p:cNvCxnSpPr>
            <a:cxnSpLocks/>
            <a:stCxn id="96" idx="0"/>
            <a:endCxn id="74" idx="2"/>
          </p:cNvCxnSpPr>
          <p:nvPr/>
        </p:nvCxnSpPr>
        <p:spPr>
          <a:xfrm flipV="1">
            <a:off x="3662945" y="1790361"/>
            <a:ext cx="0" cy="680912"/>
          </a:xfrm>
          <a:prstGeom prst="straightConnector1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5" name="Straight Arrow Connector 86">
            <a:extLst>
              <a:ext uri="{FF2B5EF4-FFF2-40B4-BE49-F238E27FC236}">
                <a16:creationId xmlns:a16="http://schemas.microsoft.com/office/drawing/2014/main" xmlns="" id="{A6679F37-3889-4FAC-8455-73BCFE5E9B19}"/>
              </a:ext>
            </a:extLst>
          </p:cNvPr>
          <p:cNvCxnSpPr>
            <a:cxnSpLocks/>
            <a:stCxn id="97" idx="0"/>
            <a:endCxn id="75" idx="2"/>
          </p:cNvCxnSpPr>
          <p:nvPr/>
        </p:nvCxnSpPr>
        <p:spPr>
          <a:xfrm flipV="1">
            <a:off x="4816198" y="1790361"/>
            <a:ext cx="0" cy="680912"/>
          </a:xfrm>
          <a:prstGeom prst="straightConnector1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6" name="Straight Arrow Connector 86">
            <a:extLst>
              <a:ext uri="{FF2B5EF4-FFF2-40B4-BE49-F238E27FC236}">
                <a16:creationId xmlns:a16="http://schemas.microsoft.com/office/drawing/2014/main" xmlns="" id="{CA86094B-1518-4771-BFE1-30260645B8CA}"/>
              </a:ext>
            </a:extLst>
          </p:cNvPr>
          <p:cNvCxnSpPr>
            <a:cxnSpLocks/>
            <a:stCxn id="98" idx="0"/>
            <a:endCxn id="76" idx="2"/>
          </p:cNvCxnSpPr>
          <p:nvPr/>
        </p:nvCxnSpPr>
        <p:spPr>
          <a:xfrm flipV="1">
            <a:off x="5969450" y="1790361"/>
            <a:ext cx="0" cy="680912"/>
          </a:xfrm>
          <a:prstGeom prst="straightConnector1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7" name="Straight Arrow Connector 86">
            <a:extLst>
              <a:ext uri="{FF2B5EF4-FFF2-40B4-BE49-F238E27FC236}">
                <a16:creationId xmlns:a16="http://schemas.microsoft.com/office/drawing/2014/main" xmlns="" id="{571A4AF1-EFFB-4E7E-BE1B-CAAA81B9B0A2}"/>
              </a:ext>
            </a:extLst>
          </p:cNvPr>
          <p:cNvCxnSpPr>
            <a:cxnSpLocks/>
            <a:stCxn id="95" idx="2"/>
            <a:endCxn id="13" idx="0"/>
          </p:cNvCxnSpPr>
          <p:nvPr/>
        </p:nvCxnSpPr>
        <p:spPr>
          <a:xfrm>
            <a:off x="2509691" y="2873180"/>
            <a:ext cx="0" cy="680913"/>
          </a:xfrm>
          <a:prstGeom prst="straightConnector1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0" name="Straight Arrow Connector 86">
            <a:extLst>
              <a:ext uri="{FF2B5EF4-FFF2-40B4-BE49-F238E27FC236}">
                <a16:creationId xmlns:a16="http://schemas.microsoft.com/office/drawing/2014/main" xmlns="" id="{78DD0F1E-456A-4BEF-A870-46F8ABBC8A9C}"/>
              </a:ext>
            </a:extLst>
          </p:cNvPr>
          <p:cNvCxnSpPr>
            <a:cxnSpLocks/>
            <a:stCxn id="96" idx="2"/>
            <a:endCxn id="14" idx="0"/>
          </p:cNvCxnSpPr>
          <p:nvPr/>
        </p:nvCxnSpPr>
        <p:spPr>
          <a:xfrm>
            <a:off x="3662945" y="2873180"/>
            <a:ext cx="0" cy="680913"/>
          </a:xfrm>
          <a:prstGeom prst="straightConnector1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3" name="Straight Arrow Connector 86">
            <a:extLst>
              <a:ext uri="{FF2B5EF4-FFF2-40B4-BE49-F238E27FC236}">
                <a16:creationId xmlns:a16="http://schemas.microsoft.com/office/drawing/2014/main" xmlns="" id="{2B7E9F9C-2590-4A17-9903-FC0E910BDF91}"/>
              </a:ext>
            </a:extLst>
          </p:cNvPr>
          <p:cNvCxnSpPr>
            <a:cxnSpLocks/>
            <a:stCxn id="97" idx="2"/>
            <a:endCxn id="15" idx="0"/>
          </p:cNvCxnSpPr>
          <p:nvPr/>
        </p:nvCxnSpPr>
        <p:spPr>
          <a:xfrm>
            <a:off x="4816198" y="2873180"/>
            <a:ext cx="0" cy="680913"/>
          </a:xfrm>
          <a:prstGeom prst="straightConnector1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4" name="Straight Arrow Connector 86">
            <a:extLst>
              <a:ext uri="{FF2B5EF4-FFF2-40B4-BE49-F238E27FC236}">
                <a16:creationId xmlns:a16="http://schemas.microsoft.com/office/drawing/2014/main" xmlns="" id="{2E637432-1CD1-4576-A97C-D1036D7E9BB4}"/>
              </a:ext>
            </a:extLst>
          </p:cNvPr>
          <p:cNvCxnSpPr>
            <a:cxnSpLocks/>
            <a:stCxn id="98" idx="2"/>
            <a:endCxn id="19" idx="0"/>
          </p:cNvCxnSpPr>
          <p:nvPr/>
        </p:nvCxnSpPr>
        <p:spPr>
          <a:xfrm>
            <a:off x="5969450" y="2873180"/>
            <a:ext cx="0" cy="680913"/>
          </a:xfrm>
          <a:prstGeom prst="straightConnector1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xmlns="" id="{40F6F54D-5F8B-410E-9CA9-495534C7EB9F}"/>
              </a:ext>
            </a:extLst>
          </p:cNvPr>
          <p:cNvCxnSpPr>
            <a:cxnSpLocks/>
            <a:stCxn id="155" idx="1"/>
            <a:endCxn id="177" idx="3"/>
          </p:cNvCxnSpPr>
          <p:nvPr/>
        </p:nvCxnSpPr>
        <p:spPr>
          <a:xfrm flipH="1">
            <a:off x="6472343" y="4416184"/>
            <a:ext cx="290800" cy="0"/>
          </a:xfrm>
          <a:prstGeom prst="straightConnector1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xmlns="" id="{1CDCAEC7-8FB2-4E60-AE74-74E401E1D38D}"/>
              </a:ext>
            </a:extLst>
          </p:cNvPr>
          <p:cNvCxnSpPr>
            <a:cxnSpLocks/>
            <a:stCxn id="162" idx="1"/>
            <a:endCxn id="75" idx="3"/>
          </p:cNvCxnSpPr>
          <p:nvPr/>
        </p:nvCxnSpPr>
        <p:spPr>
          <a:xfrm rot="10800000">
            <a:off x="5319093" y="1589408"/>
            <a:ext cx="1444051" cy="479888"/>
          </a:xfrm>
          <a:prstGeom prst="bentConnector3">
            <a:avLst>
              <a:gd name="adj1" fmla="val 91923"/>
            </a:avLst>
          </a:prstGeom>
          <a:ln w="127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8" name="Straight Arrow Connector 162">
            <a:extLst>
              <a:ext uri="{FF2B5EF4-FFF2-40B4-BE49-F238E27FC236}">
                <a16:creationId xmlns:a16="http://schemas.microsoft.com/office/drawing/2014/main" xmlns="" id="{220502D0-0E4C-4F91-9A65-BE83CB195D8B}"/>
              </a:ext>
            </a:extLst>
          </p:cNvPr>
          <p:cNvCxnSpPr>
            <a:cxnSpLocks/>
            <a:stCxn id="172" idx="2"/>
            <a:endCxn id="155" idx="0"/>
          </p:cNvCxnSpPr>
          <p:nvPr/>
        </p:nvCxnSpPr>
        <p:spPr>
          <a:xfrm>
            <a:off x="6960317" y="3466812"/>
            <a:ext cx="321263" cy="748418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2" name="TextBox 171">
            <a:extLst>
              <a:ext uri="{FF2B5EF4-FFF2-40B4-BE49-F238E27FC236}">
                <a16:creationId xmlns:a16="http://schemas.microsoft.com/office/drawing/2014/main" xmlns="" id="{7A8E21F1-3E43-4328-821E-5A588457FDDB}"/>
              </a:ext>
            </a:extLst>
          </p:cNvPr>
          <p:cNvSpPr txBox="1"/>
          <p:nvPr/>
        </p:nvSpPr>
        <p:spPr>
          <a:xfrm>
            <a:off x="6313345" y="2958981"/>
            <a:ext cx="1293944" cy="5078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srgbClr val="A5A5A5">
                    <a:lumMod val="60000"/>
                    <a:lumOff val="40000"/>
                  </a:srgbClr>
                </a:solidFill>
                <a:latin typeface="Calibri" panose="020F0502020204030204"/>
              </a:rPr>
              <a:t>Supports both Asset- 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tabLst>
                <a:tab pos="402431" algn="l"/>
              </a:tabLst>
            </a:pPr>
            <a:r>
              <a:rPr lang="en-AU" sz="900" b="0">
                <a:solidFill>
                  <a:srgbClr val="A5A5A5">
                    <a:lumMod val="60000"/>
                    <a:lumOff val="40000"/>
                  </a:srgbClr>
                </a:solidFill>
                <a:latin typeface="Calibri" panose="020F0502020204030204"/>
              </a:rPr>
              <a:t>and Segment-based 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 err="1">
                <a:solidFill>
                  <a:srgbClr val="A5A5A5">
                    <a:lumMod val="60000"/>
                    <a:lumOff val="40000"/>
                  </a:srgbClr>
                </a:solidFill>
                <a:latin typeface="Calibri" panose="020F0502020204030204"/>
              </a:rPr>
              <a:t>MeasurementLocations</a:t>
            </a:r>
            <a:endParaRPr lang="en-AU" sz="900" b="0">
              <a:solidFill>
                <a:srgbClr val="A5A5A5">
                  <a:lumMod val="60000"/>
                  <a:lumOff val="40000"/>
                </a:srgbClr>
              </a:solidFill>
              <a:latin typeface="Calibri" panose="020F0502020204030204"/>
            </a:endParaRPr>
          </a:p>
        </p:txBody>
      </p:sp>
      <p:cxnSp>
        <p:nvCxnSpPr>
          <p:cNvPr id="173" name="Straight Arrow Connector 162">
            <a:extLst>
              <a:ext uri="{FF2B5EF4-FFF2-40B4-BE49-F238E27FC236}">
                <a16:creationId xmlns:a16="http://schemas.microsoft.com/office/drawing/2014/main" xmlns="" id="{623D7DD3-5243-4A81-BAF9-F064922FB7BB}"/>
              </a:ext>
            </a:extLst>
          </p:cNvPr>
          <p:cNvCxnSpPr>
            <a:cxnSpLocks/>
            <a:stCxn id="162" idx="0"/>
            <a:endCxn id="76" idx="3"/>
          </p:cNvCxnSpPr>
          <p:nvPr/>
        </p:nvCxnSpPr>
        <p:spPr>
          <a:xfrm rot="16200000" flipV="1">
            <a:off x="6737495" y="1324257"/>
            <a:ext cx="278934" cy="809236"/>
          </a:xfrm>
          <a:prstGeom prst="bentConnector2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6" name="TextBox 175">
            <a:extLst>
              <a:ext uri="{FF2B5EF4-FFF2-40B4-BE49-F238E27FC236}">
                <a16:creationId xmlns:a16="http://schemas.microsoft.com/office/drawing/2014/main" xmlns="" id="{02E50E37-DB49-4F06-936E-A30C462F7E25}"/>
              </a:ext>
            </a:extLst>
          </p:cNvPr>
          <p:cNvSpPr txBox="1"/>
          <p:nvPr/>
        </p:nvSpPr>
        <p:spPr>
          <a:xfrm>
            <a:off x="6667938" y="1388453"/>
            <a:ext cx="7088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black"/>
                </a:solidFill>
                <a:latin typeface="Calibri" panose="020F0502020204030204"/>
              </a:rPr>
              <a:t>Transducer</a:t>
            </a: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xmlns="" id="{B879EF13-6EB0-4D35-8643-288EB0865DDF}"/>
              </a:ext>
            </a:extLst>
          </p:cNvPr>
          <p:cNvSpPr/>
          <p:nvPr/>
        </p:nvSpPr>
        <p:spPr>
          <a:xfrm>
            <a:off x="5466555" y="4215230"/>
            <a:ext cx="1005788" cy="401907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 i="1">
                <a:solidFill>
                  <a:prstClr val="white"/>
                </a:solidFill>
              </a:rPr>
              <a:t>Segment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Temperature Sensor TS-2</a:t>
            </a:r>
          </a:p>
        </p:txBody>
      </p:sp>
      <p:cxnSp>
        <p:nvCxnSpPr>
          <p:cNvPr id="181" name="Straight Arrow Connector 24">
            <a:extLst>
              <a:ext uri="{FF2B5EF4-FFF2-40B4-BE49-F238E27FC236}">
                <a16:creationId xmlns:a16="http://schemas.microsoft.com/office/drawing/2014/main" xmlns="" id="{D9FFA2E3-03D2-4F99-8A67-CC4D6B491A7A}"/>
              </a:ext>
            </a:extLst>
          </p:cNvPr>
          <p:cNvCxnSpPr>
            <a:cxnSpLocks/>
            <a:stCxn id="15" idx="3"/>
            <a:endCxn id="177" idx="1"/>
          </p:cNvCxnSpPr>
          <p:nvPr/>
        </p:nvCxnSpPr>
        <p:spPr>
          <a:xfrm>
            <a:off x="5319092" y="3755047"/>
            <a:ext cx="147463" cy="661137"/>
          </a:xfrm>
          <a:prstGeom prst="bentConnector3">
            <a:avLst>
              <a:gd name="adj1" fmla="val 32895"/>
            </a:avLst>
          </a:prstGeom>
          <a:ln w="127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EB290E87-283A-4C4E-9B0E-54A9DBDD152E}"/>
              </a:ext>
            </a:extLst>
          </p:cNvPr>
          <p:cNvSpPr/>
          <p:nvPr/>
        </p:nvSpPr>
        <p:spPr>
          <a:xfrm>
            <a:off x="7937867" y="3275305"/>
            <a:ext cx="1035219" cy="401908"/>
          </a:xfrm>
          <a:prstGeom prst="rect">
            <a:avLst/>
          </a:prstGeom>
          <a:solidFill>
            <a:schemeClr val="accent3"/>
          </a:solidFill>
          <a:ln>
            <a:solidFill>
              <a:srgbClr val="C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 err="1">
                <a:solidFill>
                  <a:prstClr val="white"/>
                </a:solidFill>
              </a:rPr>
              <a:t>AttributeSet</a:t>
            </a:r>
            <a:endParaRPr lang="en-AU" sz="800" b="0" i="1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Custom Measurement Data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39A6A736-820D-408F-AE06-996A29E667A8}"/>
              </a:ext>
            </a:extLst>
          </p:cNvPr>
          <p:cNvSpPr/>
          <p:nvPr/>
        </p:nvSpPr>
        <p:spPr>
          <a:xfrm>
            <a:off x="8011172" y="2401045"/>
            <a:ext cx="975946" cy="401907"/>
          </a:xfrm>
          <a:prstGeom prst="rect">
            <a:avLst/>
          </a:prstGeom>
          <a:solidFill>
            <a:schemeClr val="accent3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>
                <a:solidFill>
                  <a:prstClr val="white"/>
                </a:solidFill>
              </a:rPr>
              <a:t>Measurement</a:t>
            </a:r>
            <a:endParaRPr lang="en-AU" sz="800" b="0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Recorded at: </a:t>
            </a:r>
            <a:br>
              <a:rPr lang="en-AU" sz="800" b="0">
                <a:solidFill>
                  <a:prstClr val="white"/>
                </a:solidFill>
              </a:rPr>
            </a:br>
            <a:r>
              <a:rPr lang="en-AU" sz="800" b="0">
                <a:solidFill>
                  <a:prstClr val="white"/>
                </a:solidFill>
              </a:rPr>
              <a:t>2018-06-01:01:00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F3618E72-9EE0-4A45-900E-65F320FAF9A2}"/>
              </a:ext>
            </a:extLst>
          </p:cNvPr>
          <p:cNvSpPr/>
          <p:nvPr/>
        </p:nvSpPr>
        <p:spPr>
          <a:xfrm>
            <a:off x="7968154" y="2454368"/>
            <a:ext cx="975946" cy="401907"/>
          </a:xfrm>
          <a:prstGeom prst="rect">
            <a:avLst/>
          </a:prstGeom>
          <a:solidFill>
            <a:schemeClr val="accent3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>
                <a:solidFill>
                  <a:prstClr val="white"/>
                </a:solidFill>
              </a:rPr>
              <a:t>Measurement</a:t>
            </a:r>
            <a:endParaRPr lang="en-AU" sz="800" b="0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10</a:t>
            </a:r>
            <a:r>
              <a:rPr lang="en-AU" sz="800" b="0" baseline="30000">
                <a:solidFill>
                  <a:prstClr val="white"/>
                </a:solidFill>
              </a:rPr>
              <a:t>o</a:t>
            </a:r>
            <a:r>
              <a:rPr lang="en-AU" sz="800" b="0">
                <a:solidFill>
                  <a:prstClr val="white"/>
                </a:solidFill>
              </a:rPr>
              <a:t>C at: </a:t>
            </a:r>
            <a:br>
              <a:rPr lang="en-AU" sz="800" b="0">
                <a:solidFill>
                  <a:prstClr val="white"/>
                </a:solidFill>
              </a:rPr>
            </a:br>
            <a:r>
              <a:rPr lang="en-AU" sz="800" b="0">
                <a:solidFill>
                  <a:prstClr val="white"/>
                </a:solidFill>
              </a:rPr>
              <a:t>2018-06-01:01:00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33DE0CCA-C87B-43CC-AE98-A74BD6F539DD}"/>
              </a:ext>
            </a:extLst>
          </p:cNvPr>
          <p:cNvSpPr/>
          <p:nvPr/>
        </p:nvSpPr>
        <p:spPr>
          <a:xfrm>
            <a:off x="8097207" y="4559522"/>
            <a:ext cx="975946" cy="401907"/>
          </a:xfrm>
          <a:prstGeom prst="rect">
            <a:avLst/>
          </a:prstGeom>
          <a:solidFill>
            <a:schemeClr val="accent3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>
                <a:solidFill>
                  <a:prstClr val="white"/>
                </a:solidFill>
              </a:rPr>
              <a:t>Measurement</a:t>
            </a:r>
            <a:endParaRPr lang="en-AU" sz="800" b="0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Recorded at: </a:t>
            </a:r>
            <a:br>
              <a:rPr lang="en-AU" sz="800" b="0">
                <a:solidFill>
                  <a:prstClr val="white"/>
                </a:solidFill>
              </a:rPr>
            </a:br>
            <a:r>
              <a:rPr lang="en-AU" sz="800" b="0">
                <a:solidFill>
                  <a:prstClr val="white"/>
                </a:solidFill>
              </a:rPr>
              <a:t>2018-06-01:01:00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3697B390-8C28-4C8E-A444-A62252C1D359}"/>
              </a:ext>
            </a:extLst>
          </p:cNvPr>
          <p:cNvSpPr/>
          <p:nvPr/>
        </p:nvSpPr>
        <p:spPr>
          <a:xfrm>
            <a:off x="8054190" y="4612845"/>
            <a:ext cx="975946" cy="401907"/>
          </a:xfrm>
          <a:prstGeom prst="rect">
            <a:avLst/>
          </a:prstGeom>
          <a:solidFill>
            <a:schemeClr val="accent3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>
                <a:solidFill>
                  <a:prstClr val="white"/>
                </a:solidFill>
              </a:rPr>
              <a:t>Measurement</a:t>
            </a:r>
            <a:endParaRPr lang="en-AU" sz="800" b="0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Recorded at: </a:t>
            </a:r>
            <a:br>
              <a:rPr lang="en-AU" sz="800" b="0">
                <a:solidFill>
                  <a:prstClr val="white"/>
                </a:solidFill>
              </a:rPr>
            </a:br>
            <a:r>
              <a:rPr lang="en-AU" sz="800" b="0">
                <a:solidFill>
                  <a:prstClr val="white"/>
                </a:solidFill>
              </a:rPr>
              <a:t>2018-06-01:01:00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6DADF9D2-8995-4295-A607-17B1CEE6C355}"/>
              </a:ext>
            </a:extLst>
          </p:cNvPr>
          <p:cNvSpPr/>
          <p:nvPr/>
        </p:nvSpPr>
        <p:spPr>
          <a:xfrm>
            <a:off x="8011172" y="4666169"/>
            <a:ext cx="975946" cy="401907"/>
          </a:xfrm>
          <a:prstGeom prst="rect">
            <a:avLst/>
          </a:prstGeom>
          <a:solidFill>
            <a:schemeClr val="accent3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>
                <a:solidFill>
                  <a:prstClr val="white"/>
                </a:solidFill>
              </a:rPr>
              <a:t>Measurement</a:t>
            </a:r>
            <a:endParaRPr lang="en-AU" sz="800" b="0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Recorded at: </a:t>
            </a:r>
            <a:br>
              <a:rPr lang="en-AU" sz="800" b="0">
                <a:solidFill>
                  <a:prstClr val="white"/>
                </a:solidFill>
              </a:rPr>
            </a:br>
            <a:r>
              <a:rPr lang="en-AU" sz="800" b="0">
                <a:solidFill>
                  <a:prstClr val="white"/>
                </a:solidFill>
              </a:rPr>
              <a:t>2018-06-01:01:00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A0A3A1D9-877A-4EAA-BA53-4BA0469A8256}"/>
              </a:ext>
            </a:extLst>
          </p:cNvPr>
          <p:cNvSpPr/>
          <p:nvPr/>
        </p:nvSpPr>
        <p:spPr>
          <a:xfrm>
            <a:off x="7968154" y="4719492"/>
            <a:ext cx="975946" cy="401907"/>
          </a:xfrm>
          <a:prstGeom prst="rect">
            <a:avLst/>
          </a:prstGeom>
          <a:solidFill>
            <a:schemeClr val="accent3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>
                <a:solidFill>
                  <a:prstClr val="white"/>
                </a:solidFill>
              </a:rPr>
              <a:t>Measurement</a:t>
            </a:r>
            <a:endParaRPr lang="en-AU" sz="800" b="0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4</a:t>
            </a:r>
            <a:r>
              <a:rPr lang="en-AU" sz="800" b="0" baseline="30000">
                <a:solidFill>
                  <a:prstClr val="white"/>
                </a:solidFill>
              </a:rPr>
              <a:t>o</a:t>
            </a:r>
            <a:r>
              <a:rPr lang="en-AU" sz="800" b="0">
                <a:solidFill>
                  <a:prstClr val="white"/>
                </a:solidFill>
              </a:rPr>
              <a:t>C at: </a:t>
            </a:r>
            <a:br>
              <a:rPr lang="en-AU" sz="800" b="0">
                <a:solidFill>
                  <a:prstClr val="white"/>
                </a:solidFill>
              </a:rPr>
            </a:br>
            <a:r>
              <a:rPr lang="en-AU" sz="800" b="0">
                <a:solidFill>
                  <a:prstClr val="white"/>
                </a:solidFill>
              </a:rPr>
              <a:t>2018-06-01:01:00</a:t>
            </a:r>
          </a:p>
        </p:txBody>
      </p:sp>
      <p:cxnSp>
        <p:nvCxnSpPr>
          <p:cNvPr id="67" name="Straight Arrow Connector 162">
            <a:extLst>
              <a:ext uri="{FF2B5EF4-FFF2-40B4-BE49-F238E27FC236}">
                <a16:creationId xmlns:a16="http://schemas.microsoft.com/office/drawing/2014/main" xmlns="" id="{B6BC47A1-EE10-4A10-BA7B-6459E8044B20}"/>
              </a:ext>
            </a:extLst>
          </p:cNvPr>
          <p:cNvCxnSpPr>
            <a:cxnSpLocks/>
            <a:stCxn id="162" idx="2"/>
            <a:endCxn id="172" idx="0"/>
          </p:cNvCxnSpPr>
          <p:nvPr/>
        </p:nvCxnSpPr>
        <p:spPr>
          <a:xfrm flipH="1">
            <a:off x="6960317" y="2270249"/>
            <a:ext cx="321263" cy="688732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162">
            <a:extLst>
              <a:ext uri="{FF2B5EF4-FFF2-40B4-BE49-F238E27FC236}">
                <a16:creationId xmlns:a16="http://schemas.microsoft.com/office/drawing/2014/main" xmlns="" id="{A3A66FC4-13C9-4404-AD14-BA0F1DBC845D}"/>
              </a:ext>
            </a:extLst>
          </p:cNvPr>
          <p:cNvCxnSpPr>
            <a:cxnSpLocks/>
            <a:stCxn id="162" idx="3"/>
            <a:endCxn id="56" idx="0"/>
          </p:cNvCxnSpPr>
          <p:nvPr/>
        </p:nvCxnSpPr>
        <p:spPr>
          <a:xfrm>
            <a:off x="7800017" y="2069296"/>
            <a:ext cx="656110" cy="385072"/>
          </a:xfrm>
          <a:prstGeom prst="bentConnector2">
            <a:avLst/>
          </a:prstGeom>
          <a:ln w="762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162">
            <a:extLst>
              <a:ext uri="{FF2B5EF4-FFF2-40B4-BE49-F238E27FC236}">
                <a16:creationId xmlns:a16="http://schemas.microsoft.com/office/drawing/2014/main" xmlns="" id="{64184F9A-2FB2-41D3-8B7D-617F39141854}"/>
              </a:ext>
            </a:extLst>
          </p:cNvPr>
          <p:cNvCxnSpPr>
            <a:cxnSpLocks/>
            <a:stCxn id="162" idx="3"/>
            <a:endCxn id="56" idx="0"/>
          </p:cNvCxnSpPr>
          <p:nvPr/>
        </p:nvCxnSpPr>
        <p:spPr>
          <a:xfrm>
            <a:off x="7800017" y="2069296"/>
            <a:ext cx="656110" cy="385072"/>
          </a:xfrm>
          <a:prstGeom prst="bentConnector2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162">
            <a:extLst>
              <a:ext uri="{FF2B5EF4-FFF2-40B4-BE49-F238E27FC236}">
                <a16:creationId xmlns:a16="http://schemas.microsoft.com/office/drawing/2014/main" xmlns="" id="{473C6333-CD1B-4C8F-82CA-73EAD6AA5841}"/>
              </a:ext>
            </a:extLst>
          </p:cNvPr>
          <p:cNvCxnSpPr>
            <a:cxnSpLocks/>
            <a:stCxn id="155" idx="3"/>
            <a:endCxn id="64" idx="0"/>
          </p:cNvCxnSpPr>
          <p:nvPr/>
        </p:nvCxnSpPr>
        <p:spPr>
          <a:xfrm>
            <a:off x="7800017" y="4416184"/>
            <a:ext cx="656110" cy="303308"/>
          </a:xfrm>
          <a:prstGeom prst="bentConnector2">
            <a:avLst/>
          </a:prstGeom>
          <a:ln w="762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Straight Arrow Connector 162">
            <a:extLst>
              <a:ext uri="{FF2B5EF4-FFF2-40B4-BE49-F238E27FC236}">
                <a16:creationId xmlns:a16="http://schemas.microsoft.com/office/drawing/2014/main" xmlns="" id="{6AB0A188-66A1-4DE0-93C3-0D87445588DA}"/>
              </a:ext>
            </a:extLst>
          </p:cNvPr>
          <p:cNvCxnSpPr>
            <a:cxnSpLocks/>
            <a:stCxn id="155" idx="3"/>
            <a:endCxn id="64" idx="0"/>
          </p:cNvCxnSpPr>
          <p:nvPr/>
        </p:nvCxnSpPr>
        <p:spPr>
          <a:xfrm>
            <a:off x="7800017" y="4416184"/>
            <a:ext cx="656110" cy="303308"/>
          </a:xfrm>
          <a:prstGeom prst="bentConnector2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5" name="Rectangle 154">
            <a:extLst>
              <a:ext uri="{FF2B5EF4-FFF2-40B4-BE49-F238E27FC236}">
                <a16:creationId xmlns:a16="http://schemas.microsoft.com/office/drawing/2014/main" xmlns="" id="{457DFE05-7BD1-4A29-8677-0E8BC6B5676C}"/>
              </a:ext>
            </a:extLst>
          </p:cNvPr>
          <p:cNvSpPr/>
          <p:nvPr/>
        </p:nvSpPr>
        <p:spPr>
          <a:xfrm>
            <a:off x="6763143" y="4215230"/>
            <a:ext cx="1036874" cy="401907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>
                <a:solidFill>
                  <a:prstClr val="white"/>
                </a:solidFill>
              </a:rPr>
              <a:t>Measurement Location</a:t>
            </a:r>
            <a:endParaRPr lang="en-AU" sz="1000" b="0" i="1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Temp. Loc. 2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xmlns="" id="{636BFA25-E19C-4C7F-B688-B6B5318CE88C}"/>
              </a:ext>
            </a:extLst>
          </p:cNvPr>
          <p:cNvSpPr/>
          <p:nvPr/>
        </p:nvSpPr>
        <p:spPr>
          <a:xfrm>
            <a:off x="6763143" y="1868342"/>
            <a:ext cx="1036874" cy="401907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>
                <a:solidFill>
                  <a:prstClr val="white"/>
                </a:solidFill>
              </a:rPr>
              <a:t>Measurement Location</a:t>
            </a:r>
            <a:endParaRPr lang="en-AU" sz="1000" b="0" i="1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Temp. Loc. 1 </a:t>
            </a:r>
          </a:p>
        </p:txBody>
      </p:sp>
      <p:cxnSp>
        <p:nvCxnSpPr>
          <p:cNvPr id="83" name="Straight Arrow Connector 162">
            <a:extLst>
              <a:ext uri="{FF2B5EF4-FFF2-40B4-BE49-F238E27FC236}">
                <a16:creationId xmlns:a16="http://schemas.microsoft.com/office/drawing/2014/main" xmlns="" id="{36BD4666-0A73-4059-8863-44948D0614E5}"/>
              </a:ext>
            </a:extLst>
          </p:cNvPr>
          <p:cNvCxnSpPr>
            <a:cxnSpLocks/>
            <a:stCxn id="50" idx="0"/>
            <a:endCxn id="56" idx="2"/>
          </p:cNvCxnSpPr>
          <p:nvPr/>
        </p:nvCxnSpPr>
        <p:spPr>
          <a:xfrm flipV="1">
            <a:off x="8455477" y="2856275"/>
            <a:ext cx="650" cy="419030"/>
          </a:xfrm>
          <a:prstGeom prst="straightConnector1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4CEA8A4F-E8D6-4838-81E3-74E7544206A9}"/>
              </a:ext>
            </a:extLst>
          </p:cNvPr>
          <p:cNvGrpSpPr/>
          <p:nvPr/>
        </p:nvGrpSpPr>
        <p:grpSpPr>
          <a:xfrm>
            <a:off x="267237" y="2370775"/>
            <a:ext cx="1683934" cy="1767220"/>
            <a:chOff x="162808" y="2759517"/>
            <a:chExt cx="2862025" cy="3003578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xmlns="" id="{B19C6AEA-4D21-4848-AAD5-6BF0B8619F2B}"/>
                </a:ext>
              </a:extLst>
            </p:cNvPr>
            <p:cNvSpPr/>
            <p:nvPr/>
          </p:nvSpPr>
          <p:spPr>
            <a:xfrm>
              <a:off x="164425" y="2759517"/>
              <a:ext cx="2860408" cy="30035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AU" sz="1350" b="0">
                <a:solidFill>
                  <a:prstClr val="white"/>
                </a:solidFill>
              </a:endParaRPr>
            </a:p>
          </p:txBody>
        </p: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xmlns="" id="{A0A41A75-FB01-473E-AF97-4F5CE57C89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814" b="8114"/>
            <a:stretch/>
          </p:blipFill>
          <p:spPr>
            <a:xfrm>
              <a:off x="162808" y="2759517"/>
              <a:ext cx="2862025" cy="300357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innerShdw blurRad="114300">
                <a:prstClr val="black"/>
              </a:innerShdw>
            </a:effectLst>
          </p:spPr>
        </p:pic>
      </p:grpSp>
      <p:sp>
        <p:nvSpPr>
          <p:cNvPr id="129" name="Rectangle 128">
            <a:extLst>
              <a:ext uri="{FF2B5EF4-FFF2-40B4-BE49-F238E27FC236}">
                <a16:creationId xmlns:a16="http://schemas.microsoft.com/office/drawing/2014/main" xmlns="" id="{6644D790-F305-432D-9C50-1D852A11DC18}"/>
              </a:ext>
            </a:extLst>
          </p:cNvPr>
          <p:cNvSpPr/>
          <p:nvPr/>
        </p:nvSpPr>
        <p:spPr>
          <a:xfrm>
            <a:off x="8949" y="895616"/>
            <a:ext cx="9125575" cy="707886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000" b="0" dirty="0">
                <a:solidFill>
                  <a:prstClr val="black"/>
                </a:solidFill>
              </a:rPr>
              <a:t>GET: /sessions/{session-id}/</a:t>
            </a:r>
            <a:r>
              <a:rPr lang="en-US" sz="2000" b="0" dirty="0" err="1">
                <a:solidFill>
                  <a:prstClr val="black"/>
                </a:solidFill>
              </a:rPr>
              <a:t>responses?requestMessageId</a:t>
            </a:r>
            <a:r>
              <a:rPr lang="en-US" sz="2000" b="0" dirty="0">
                <a:solidFill>
                  <a:prstClr val="black"/>
                </a:solidFill>
              </a:rPr>
              <a:t>=0e4bd242-…-c63fc078b595</a:t>
            </a:r>
          </a:p>
          <a:p>
            <a:pPr algn="ctr"/>
            <a:r>
              <a:rPr lang="en-US" sz="2000" b="0" dirty="0" err="1">
                <a:solidFill>
                  <a:prstClr val="black"/>
                </a:solidFill>
              </a:rPr>
              <a:t>GetAssetSegmentEvents</a:t>
            </a:r>
            <a:endParaRPr lang="en-US" sz="2000" b="0" dirty="0"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0E8FDEC5-E2A5-4477-9C06-4340D600D6A8}"/>
              </a:ext>
            </a:extLst>
          </p:cNvPr>
          <p:cNvGrpSpPr/>
          <p:nvPr/>
        </p:nvGrpSpPr>
        <p:grpSpPr>
          <a:xfrm>
            <a:off x="2400853" y="1595146"/>
            <a:ext cx="3796986" cy="780826"/>
            <a:chOff x="2154016" y="1571591"/>
            <a:chExt cx="4930455" cy="1013918"/>
          </a:xfrm>
        </p:grpSpPr>
        <p:sp>
          <p:nvSpPr>
            <p:cNvPr id="70" name="Arrow: Right 69">
              <a:extLst>
                <a:ext uri="{FF2B5EF4-FFF2-40B4-BE49-F238E27FC236}">
                  <a16:creationId xmlns:a16="http://schemas.microsoft.com/office/drawing/2014/main" xmlns="" id="{765D0C6D-D794-4DDB-8D58-342BC0FA49F6}"/>
                </a:ext>
              </a:extLst>
            </p:cNvPr>
            <p:cNvSpPr/>
            <p:nvPr/>
          </p:nvSpPr>
          <p:spPr>
            <a:xfrm rot="18063755">
              <a:off x="1906688" y="1818919"/>
              <a:ext cx="1013918" cy="519261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Arrow: Right 71">
              <a:extLst>
                <a:ext uri="{FF2B5EF4-FFF2-40B4-BE49-F238E27FC236}">
                  <a16:creationId xmlns:a16="http://schemas.microsoft.com/office/drawing/2014/main" xmlns="" id="{B2DB1878-6E9C-4CC0-9B08-792C1BAF01B8}"/>
                </a:ext>
              </a:extLst>
            </p:cNvPr>
            <p:cNvSpPr/>
            <p:nvPr/>
          </p:nvSpPr>
          <p:spPr>
            <a:xfrm rot="16200000">
              <a:off x="3318785" y="1847738"/>
              <a:ext cx="907884" cy="519261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4" name="Arrow: Right 83">
              <a:extLst>
                <a:ext uri="{FF2B5EF4-FFF2-40B4-BE49-F238E27FC236}">
                  <a16:creationId xmlns:a16="http://schemas.microsoft.com/office/drawing/2014/main" xmlns="" id="{04EBA841-8D90-478F-9EED-9227C8143B38}"/>
                </a:ext>
              </a:extLst>
            </p:cNvPr>
            <p:cNvSpPr/>
            <p:nvPr/>
          </p:nvSpPr>
          <p:spPr>
            <a:xfrm rot="16200000">
              <a:off x="4864573" y="1861264"/>
              <a:ext cx="907884" cy="519261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5" name="Arrow: Right 84">
              <a:extLst>
                <a:ext uri="{FF2B5EF4-FFF2-40B4-BE49-F238E27FC236}">
                  <a16:creationId xmlns:a16="http://schemas.microsoft.com/office/drawing/2014/main" xmlns="" id="{21EBA07D-65C5-435D-B11C-9F3A554534EB}"/>
                </a:ext>
              </a:extLst>
            </p:cNvPr>
            <p:cNvSpPr/>
            <p:nvPr/>
          </p:nvSpPr>
          <p:spPr>
            <a:xfrm rot="16200000">
              <a:off x="6370899" y="1861263"/>
              <a:ext cx="907884" cy="519261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3203727D-B0B4-4F75-9BC4-0E4CD236A22D}"/>
              </a:ext>
            </a:extLst>
          </p:cNvPr>
          <p:cNvSpPr/>
          <p:nvPr/>
        </p:nvSpPr>
        <p:spPr>
          <a:xfrm>
            <a:off x="1972944" y="929841"/>
            <a:ext cx="5057795" cy="4108817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{ </a:t>
            </a:r>
            <a:r>
              <a:rPr lang="en-AU" sz="900" dirty="0">
                <a:solidFill>
                  <a:srgbClr val="2E75B6"/>
                </a:solidFill>
                <a:latin typeface="Consolas" panose="020B0609020204030204" pitchFamily="49" charset="0"/>
              </a:rPr>
              <a:t>"</a:t>
            </a:r>
            <a:r>
              <a:rPr lang="en-AU" sz="900" dirty="0" err="1">
                <a:solidFill>
                  <a:srgbClr val="2E75B6"/>
                </a:solidFill>
                <a:latin typeface="Consolas" panose="020B0609020204030204" pitchFamily="49" charset="0"/>
              </a:rPr>
              <a:t>dataArea</a:t>
            </a:r>
            <a:r>
              <a:rPr lang="en-AU" sz="900" dirty="0">
                <a:solidFill>
                  <a:srgbClr val="2E75B6"/>
                </a:solidFill>
                <a:latin typeface="Consolas" panose="020B0609020204030204" pitchFamily="49" charset="0"/>
              </a:rPr>
              <a:t>"</a:t>
            </a:r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: { </a:t>
            </a:r>
            <a:r>
              <a:rPr lang="en-AU" sz="900" dirty="0">
                <a:solidFill>
                  <a:srgbClr val="2E75B6"/>
                </a:solidFill>
                <a:latin typeface="Consolas" panose="020B0609020204030204" pitchFamily="49" charset="0"/>
              </a:rPr>
              <a:t>"show"</a:t>
            </a:r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: {},</a:t>
            </a:r>
          </a:p>
          <a:p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AU" sz="900" dirty="0">
                <a:solidFill>
                  <a:srgbClr val="2E75B6"/>
                </a:solidFill>
                <a:latin typeface="Consolas" panose="020B0609020204030204" pitchFamily="49" charset="0"/>
              </a:rPr>
              <a:t>"</a:t>
            </a:r>
            <a:r>
              <a:rPr lang="en-AU" sz="900" dirty="0" err="1">
                <a:solidFill>
                  <a:srgbClr val="2E75B6"/>
                </a:solidFill>
                <a:latin typeface="Consolas" panose="020B0609020204030204" pitchFamily="49" charset="0"/>
              </a:rPr>
              <a:t>assetSegmentEvents</a:t>
            </a:r>
            <a:r>
              <a:rPr lang="en-AU" sz="900" dirty="0">
                <a:solidFill>
                  <a:srgbClr val="2E75B6"/>
                </a:solidFill>
                <a:latin typeface="Consolas" panose="020B0609020204030204" pitchFamily="49" charset="0"/>
              </a:rPr>
              <a:t>"</a:t>
            </a:r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: {</a:t>
            </a:r>
          </a:p>
          <a:p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      </a:t>
            </a:r>
            <a:r>
              <a:rPr lang="en-AU" sz="900" dirty="0">
                <a:solidFill>
                  <a:srgbClr val="2E75B6"/>
                </a:solidFill>
                <a:latin typeface="Consolas" panose="020B0609020204030204" pitchFamily="49" charset="0"/>
              </a:rPr>
              <a:t>"count"</a:t>
            </a:r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: 2,</a:t>
            </a:r>
          </a:p>
          <a:p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      </a:t>
            </a:r>
            <a:r>
              <a:rPr lang="en-AU" sz="900" dirty="0">
                <a:solidFill>
                  <a:srgbClr val="2E75B6"/>
                </a:solidFill>
                <a:latin typeface="Consolas" panose="020B0609020204030204" pitchFamily="49" charset="0"/>
              </a:rPr>
              <a:t>"</a:t>
            </a:r>
            <a:r>
              <a:rPr lang="en-AU" sz="900" dirty="0" err="1">
                <a:solidFill>
                  <a:srgbClr val="2E75B6"/>
                </a:solidFill>
                <a:latin typeface="Consolas" panose="020B0609020204030204" pitchFamily="49" charset="0"/>
              </a:rPr>
              <a:t>assetSegmentEvent</a:t>
            </a:r>
            <a:r>
              <a:rPr lang="en-AU" sz="900" dirty="0">
                <a:solidFill>
                  <a:srgbClr val="2E75B6"/>
                </a:solidFill>
                <a:latin typeface="Consolas" panose="020B0609020204030204" pitchFamily="49" charset="0"/>
              </a:rPr>
              <a:t>"</a:t>
            </a:r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: [</a:t>
            </a:r>
          </a:p>
          <a:p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        {</a:t>
            </a:r>
          </a:p>
          <a:p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          </a:t>
            </a:r>
            <a:r>
              <a:rPr lang="en-AU" sz="900" dirty="0">
                <a:solidFill>
                  <a:srgbClr val="2E75B6"/>
                </a:solidFill>
                <a:latin typeface="Consolas" panose="020B0609020204030204" pitchFamily="49" charset="0"/>
              </a:rPr>
              <a:t>"@@type"</a:t>
            </a:r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AU" sz="9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AU" sz="900" dirty="0" err="1">
                <a:solidFill>
                  <a:srgbClr val="A31515"/>
                </a:solidFill>
                <a:latin typeface="Consolas" panose="020B0609020204030204" pitchFamily="49" charset="0"/>
              </a:rPr>
              <a:t>AssetSegmentEvent</a:t>
            </a:r>
            <a:r>
              <a:rPr lang="en-AU" sz="9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          </a:t>
            </a:r>
            <a:r>
              <a:rPr lang="en-AU" sz="900" dirty="0">
                <a:solidFill>
                  <a:srgbClr val="2E75B6"/>
                </a:solidFill>
                <a:latin typeface="Consolas" panose="020B0609020204030204" pitchFamily="49" charset="0"/>
              </a:rPr>
              <a:t>"UUID"</a:t>
            </a:r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AU" sz="900" dirty="0">
                <a:solidFill>
                  <a:srgbClr val="A31515"/>
                </a:solidFill>
                <a:latin typeface="Consolas" panose="020B0609020204030204" pitchFamily="49" charset="0"/>
              </a:rPr>
              <a:t>"3a79dbc5-4801-8fd7-8645-2de5faef4780"</a:t>
            </a:r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          </a:t>
            </a:r>
            <a:r>
              <a:rPr lang="en-AU" sz="900" dirty="0">
                <a:solidFill>
                  <a:srgbClr val="2E75B6"/>
                </a:solidFill>
                <a:latin typeface="Consolas" panose="020B0609020204030204" pitchFamily="49" charset="0"/>
              </a:rPr>
              <a:t>"</a:t>
            </a:r>
            <a:r>
              <a:rPr lang="en-AU" sz="900" dirty="0" err="1">
                <a:solidFill>
                  <a:srgbClr val="2E75B6"/>
                </a:solidFill>
                <a:latin typeface="Consolas" panose="020B0609020204030204" pitchFamily="49" charset="0"/>
              </a:rPr>
              <a:t>ShortName</a:t>
            </a:r>
            <a:r>
              <a:rPr lang="en-AU" sz="900" dirty="0">
                <a:solidFill>
                  <a:srgbClr val="2E75B6"/>
                </a:solidFill>
                <a:latin typeface="Consolas" panose="020B0609020204030204" pitchFamily="49" charset="0"/>
              </a:rPr>
              <a:t>"</a:t>
            </a:r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AU" sz="900" dirty="0">
                <a:solidFill>
                  <a:srgbClr val="A31515"/>
                </a:solidFill>
                <a:latin typeface="Consolas" panose="020B0609020204030204" pitchFamily="49" charset="0"/>
              </a:rPr>
              <a:t>"Flow Meter S/N TS-189 Removed on FM-8"</a:t>
            </a:r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          </a:t>
            </a:r>
            <a:r>
              <a:rPr lang="en-AU" sz="900" dirty="0">
                <a:solidFill>
                  <a:srgbClr val="2E75B6"/>
                </a:solidFill>
                <a:latin typeface="Consolas" panose="020B0609020204030204" pitchFamily="49" charset="0"/>
              </a:rPr>
              <a:t>"Created"</a:t>
            </a:r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AU" sz="900" dirty="0">
                <a:solidFill>
                  <a:srgbClr val="A31515"/>
                </a:solidFill>
                <a:latin typeface="Consolas" panose="020B0609020204030204" pitchFamily="49" charset="0"/>
              </a:rPr>
              <a:t>"2018-10-01T03:28:20Z"</a:t>
            </a:r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          </a:t>
            </a:r>
            <a:r>
              <a:rPr lang="en-AU" sz="900" dirty="0">
                <a:solidFill>
                  <a:srgbClr val="2E75B6"/>
                </a:solidFill>
                <a:latin typeface="Consolas" panose="020B0609020204030204" pitchFamily="49" charset="0"/>
              </a:rPr>
              <a:t>"Start"</a:t>
            </a:r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AU" sz="900" dirty="0">
                <a:solidFill>
                  <a:srgbClr val="A31515"/>
                </a:solidFill>
                <a:latin typeface="Consolas" panose="020B0609020204030204" pitchFamily="49" charset="0"/>
              </a:rPr>
              <a:t>"2018-10-01T03:40:20Z"</a:t>
            </a:r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          </a:t>
            </a:r>
            <a:r>
              <a:rPr lang="en-AU" sz="900" dirty="0">
                <a:solidFill>
                  <a:srgbClr val="2E75B6"/>
                </a:solidFill>
                <a:latin typeface="Consolas" panose="020B0609020204030204" pitchFamily="49" charset="0"/>
              </a:rPr>
              <a:t>"End"</a:t>
            </a:r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AU" sz="900" dirty="0">
                <a:solidFill>
                  <a:srgbClr val="A31515"/>
                </a:solidFill>
                <a:latin typeface="Consolas" panose="020B0609020204030204" pitchFamily="49" charset="0"/>
              </a:rPr>
              <a:t>"2018-10-01T03:28:40Z"</a:t>
            </a:r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          </a:t>
            </a:r>
            <a:r>
              <a:rPr lang="en-AU" sz="900" dirty="0">
                <a:solidFill>
                  <a:srgbClr val="2E75B6"/>
                </a:solidFill>
                <a:latin typeface="Consolas" panose="020B0609020204030204" pitchFamily="49" charset="0"/>
              </a:rPr>
              <a:t>"</a:t>
            </a:r>
            <a:r>
              <a:rPr lang="en-AU" sz="900" dirty="0" err="1">
                <a:solidFill>
                  <a:srgbClr val="2E75B6"/>
                </a:solidFill>
                <a:latin typeface="Consolas" panose="020B0609020204030204" pitchFamily="49" charset="0"/>
              </a:rPr>
              <a:t>InfoSource</a:t>
            </a:r>
            <a:r>
              <a:rPr lang="en-AU" sz="900" dirty="0">
                <a:solidFill>
                  <a:srgbClr val="2E75B6"/>
                </a:solidFill>
                <a:latin typeface="Consolas" panose="020B0609020204030204" pitchFamily="49" charset="0"/>
              </a:rPr>
              <a:t>"</a:t>
            </a:r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: { </a:t>
            </a:r>
            <a:r>
              <a:rPr lang="en-AU" sz="900" dirty="0">
                <a:solidFill>
                  <a:srgbClr val="2E75B6"/>
                </a:solidFill>
                <a:latin typeface="Consolas" panose="020B0609020204030204" pitchFamily="49" charset="0"/>
              </a:rPr>
              <a:t>"UUID"</a:t>
            </a:r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AU" sz="900" dirty="0">
                <a:solidFill>
                  <a:srgbClr val="A31515"/>
                </a:solidFill>
                <a:latin typeface="Consolas" panose="020B0609020204030204" pitchFamily="49" charset="0"/>
              </a:rPr>
              <a:t>"19a137cf-a70d-2888-343a-bc1158bf7f9f"</a:t>
            </a:r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 },</a:t>
            </a:r>
          </a:p>
          <a:p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          </a:t>
            </a:r>
            <a:r>
              <a:rPr lang="en-AU" sz="900" dirty="0">
                <a:solidFill>
                  <a:srgbClr val="2E75B6"/>
                </a:solidFill>
                <a:latin typeface="Consolas" panose="020B0609020204030204" pitchFamily="49" charset="0"/>
              </a:rPr>
              <a:t>"</a:t>
            </a:r>
            <a:r>
              <a:rPr lang="en-AU" sz="900" dirty="0" err="1">
                <a:solidFill>
                  <a:srgbClr val="2E75B6"/>
                </a:solidFill>
                <a:latin typeface="Consolas" panose="020B0609020204030204" pitchFamily="49" charset="0"/>
              </a:rPr>
              <a:t>EventType</a:t>
            </a:r>
            <a:r>
              <a:rPr lang="en-AU" sz="900" dirty="0">
                <a:solidFill>
                  <a:srgbClr val="2E75B6"/>
                </a:solidFill>
                <a:latin typeface="Consolas" panose="020B0609020204030204" pitchFamily="49" charset="0"/>
              </a:rPr>
              <a:t>"</a:t>
            </a:r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: {</a:t>
            </a:r>
          </a:p>
          <a:p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AU" sz="900" dirty="0">
                <a:solidFill>
                  <a:srgbClr val="2E75B6"/>
                </a:solidFill>
                <a:latin typeface="Consolas" panose="020B0609020204030204" pitchFamily="49" charset="0"/>
              </a:rPr>
              <a:t>"UUID"</a:t>
            </a:r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AU" sz="900" dirty="0">
                <a:solidFill>
                  <a:srgbClr val="A31515"/>
                </a:solidFill>
                <a:latin typeface="Consolas" panose="020B0609020204030204" pitchFamily="49" charset="0"/>
              </a:rPr>
              <a:t>"3a45e126-b234-42a0-b3b1-07c29522d02d"</a:t>
            </a:r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AU" sz="900" dirty="0">
                <a:solidFill>
                  <a:srgbClr val="2E75B6"/>
                </a:solidFill>
                <a:latin typeface="Consolas" panose="020B0609020204030204" pitchFamily="49" charset="0"/>
              </a:rPr>
              <a:t>"</a:t>
            </a:r>
            <a:r>
              <a:rPr lang="en-AU" sz="900" dirty="0" err="1">
                <a:solidFill>
                  <a:srgbClr val="2E75B6"/>
                </a:solidFill>
                <a:latin typeface="Consolas" panose="020B0609020204030204" pitchFamily="49" charset="0"/>
              </a:rPr>
              <a:t>ShortName</a:t>
            </a:r>
            <a:r>
              <a:rPr lang="en-AU" sz="900" dirty="0">
                <a:solidFill>
                  <a:srgbClr val="2E75B6"/>
                </a:solidFill>
                <a:latin typeface="Consolas" panose="020B0609020204030204" pitchFamily="49" charset="0"/>
              </a:rPr>
              <a:t>"</a:t>
            </a:r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AU" sz="900" dirty="0">
                <a:solidFill>
                  <a:srgbClr val="A31515"/>
                </a:solidFill>
                <a:latin typeface="Consolas" panose="020B0609020204030204" pitchFamily="49" charset="0"/>
              </a:rPr>
              <a:t>"Removal of Asset on Segment"</a:t>
            </a:r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AU" sz="900" dirty="0">
                <a:solidFill>
                  <a:srgbClr val="2E75B6"/>
                </a:solidFill>
                <a:latin typeface="Consolas" panose="020B0609020204030204" pitchFamily="49" charset="0"/>
              </a:rPr>
              <a:t>"</a:t>
            </a:r>
            <a:r>
              <a:rPr lang="en-AU" sz="900" dirty="0" err="1">
                <a:solidFill>
                  <a:srgbClr val="2E75B6"/>
                </a:solidFill>
                <a:latin typeface="Consolas" panose="020B0609020204030204" pitchFamily="49" charset="0"/>
              </a:rPr>
              <a:t>InfoSource</a:t>
            </a:r>
            <a:r>
              <a:rPr lang="en-AU" sz="900" dirty="0">
                <a:solidFill>
                  <a:srgbClr val="2E75B6"/>
                </a:solidFill>
                <a:latin typeface="Consolas" panose="020B0609020204030204" pitchFamily="49" charset="0"/>
              </a:rPr>
              <a:t>"</a:t>
            </a:r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: { </a:t>
            </a:r>
            <a:r>
              <a:rPr lang="en-AU" sz="900" dirty="0">
                <a:solidFill>
                  <a:srgbClr val="2E75B6"/>
                </a:solidFill>
                <a:latin typeface="Consolas" panose="020B0609020204030204" pitchFamily="49" charset="0"/>
              </a:rPr>
              <a:t>"UUID"</a:t>
            </a:r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AU" sz="900" dirty="0">
                <a:solidFill>
                  <a:srgbClr val="A31515"/>
                </a:solidFill>
                <a:latin typeface="Consolas" panose="020B0609020204030204" pitchFamily="49" charset="0"/>
              </a:rPr>
              <a:t>"cf3f3a8a-1e42-4f15-9288-9cf2241e163d"</a:t>
            </a:r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 }</a:t>
            </a:r>
          </a:p>
          <a:p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          },</a:t>
            </a:r>
          </a:p>
          <a:p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          </a:t>
            </a:r>
            <a:r>
              <a:rPr lang="en-AU" sz="900" dirty="0">
                <a:solidFill>
                  <a:srgbClr val="2E75B6"/>
                </a:solidFill>
                <a:latin typeface="Consolas" panose="020B0609020204030204" pitchFamily="49" charset="0"/>
              </a:rPr>
              <a:t>"Asset"</a:t>
            </a:r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: {</a:t>
            </a:r>
          </a:p>
          <a:p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AU" sz="900" dirty="0">
                <a:solidFill>
                  <a:srgbClr val="2E75B6"/>
                </a:solidFill>
                <a:latin typeface="Consolas" panose="020B0609020204030204" pitchFamily="49" charset="0"/>
              </a:rPr>
              <a:t>"UUID"</a:t>
            </a:r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AU" sz="900" dirty="0">
                <a:solidFill>
                  <a:srgbClr val="A31515"/>
                </a:solidFill>
                <a:latin typeface="Consolas" panose="020B0609020204030204" pitchFamily="49" charset="0"/>
              </a:rPr>
              <a:t>"35e17dde-6e82-4591-50a3-f553b6185292"</a:t>
            </a:r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AU" sz="900" dirty="0">
                <a:solidFill>
                  <a:srgbClr val="2E75B6"/>
                </a:solidFill>
                <a:latin typeface="Consolas" panose="020B0609020204030204" pitchFamily="49" charset="0"/>
              </a:rPr>
              <a:t>"</a:t>
            </a:r>
            <a:r>
              <a:rPr lang="en-AU" sz="900" dirty="0" err="1">
                <a:solidFill>
                  <a:srgbClr val="2E75B6"/>
                </a:solidFill>
                <a:latin typeface="Consolas" panose="020B0609020204030204" pitchFamily="49" charset="0"/>
              </a:rPr>
              <a:t>ShortName</a:t>
            </a:r>
            <a:r>
              <a:rPr lang="en-AU" sz="900" dirty="0">
                <a:solidFill>
                  <a:srgbClr val="2E75B6"/>
                </a:solidFill>
                <a:latin typeface="Consolas" panose="020B0609020204030204" pitchFamily="49" charset="0"/>
              </a:rPr>
              <a:t>"</a:t>
            </a:r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AU" sz="900" dirty="0">
                <a:solidFill>
                  <a:srgbClr val="A31515"/>
                </a:solidFill>
                <a:latin typeface="Consolas" panose="020B0609020204030204" pitchFamily="49" charset="0"/>
              </a:rPr>
              <a:t>"Flow Meter FM-189"</a:t>
            </a:r>
            <a:endParaRPr lang="en-AU" sz="9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          },</a:t>
            </a:r>
          </a:p>
          <a:p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          </a:t>
            </a:r>
            <a:r>
              <a:rPr lang="en-AU" sz="900" dirty="0">
                <a:solidFill>
                  <a:srgbClr val="2E75B6"/>
                </a:solidFill>
                <a:latin typeface="Consolas" panose="020B0609020204030204" pitchFamily="49" charset="0"/>
              </a:rPr>
              <a:t>"Segment"</a:t>
            </a:r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: {</a:t>
            </a:r>
          </a:p>
          <a:p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AU" sz="900" dirty="0">
                <a:solidFill>
                  <a:srgbClr val="2E75B6"/>
                </a:solidFill>
                <a:latin typeface="Consolas" panose="020B0609020204030204" pitchFamily="49" charset="0"/>
              </a:rPr>
              <a:t>"UUID"</a:t>
            </a:r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AU" sz="900" dirty="0">
                <a:solidFill>
                  <a:srgbClr val="A31515"/>
                </a:solidFill>
                <a:latin typeface="Consolas" panose="020B0609020204030204" pitchFamily="49" charset="0"/>
              </a:rPr>
              <a:t>"ec5a2f64-1c3a-34ef-766d-eb69ba865d59"</a:t>
            </a:r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AU" sz="900" dirty="0">
                <a:solidFill>
                  <a:srgbClr val="2E75B6"/>
                </a:solidFill>
                <a:latin typeface="Consolas" panose="020B0609020204030204" pitchFamily="49" charset="0"/>
              </a:rPr>
              <a:t>"</a:t>
            </a:r>
            <a:r>
              <a:rPr lang="en-AU" sz="900" dirty="0" err="1">
                <a:solidFill>
                  <a:srgbClr val="2E75B6"/>
                </a:solidFill>
                <a:latin typeface="Consolas" panose="020B0609020204030204" pitchFamily="49" charset="0"/>
              </a:rPr>
              <a:t>ShortName</a:t>
            </a:r>
            <a:r>
              <a:rPr lang="en-AU" sz="900" dirty="0">
                <a:solidFill>
                  <a:srgbClr val="2E75B6"/>
                </a:solidFill>
                <a:latin typeface="Consolas" panose="020B0609020204030204" pitchFamily="49" charset="0"/>
              </a:rPr>
              <a:t>"</a:t>
            </a:r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AU" sz="900" dirty="0">
                <a:solidFill>
                  <a:srgbClr val="A31515"/>
                </a:solidFill>
                <a:latin typeface="Consolas" panose="020B0609020204030204" pitchFamily="49" charset="0"/>
              </a:rPr>
              <a:t>"Flow Meter FM-8"</a:t>
            </a:r>
            <a:endParaRPr lang="en-AU" sz="9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          }</a:t>
            </a:r>
          </a:p>
          <a:p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        },</a:t>
            </a:r>
          </a:p>
          <a:p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        { … }</a:t>
            </a:r>
          </a:p>
          <a:p>
            <a:r>
              <a:rPr lang="en-AU" sz="900" dirty="0">
                <a:solidFill>
                  <a:srgbClr val="000000"/>
                </a:solidFill>
                <a:latin typeface="Consolas" panose="020B0609020204030204" pitchFamily="49" charset="0"/>
              </a:rPr>
              <a:t>] } } }</a:t>
            </a:r>
          </a:p>
        </p:txBody>
      </p:sp>
    </p:spTree>
    <p:extLst>
      <p:ext uri="{BB962C8B-B14F-4D97-AF65-F5344CB8AC3E}">
        <p14:creationId xmlns:p14="http://schemas.microsoft.com/office/powerpoint/2010/main" val="332762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B0A32D31-679D-40DD-8BC8-D34B7DC9454F}"/>
              </a:ext>
            </a:extLst>
          </p:cNvPr>
          <p:cNvSpPr/>
          <p:nvPr/>
        </p:nvSpPr>
        <p:spPr>
          <a:xfrm>
            <a:off x="8097207" y="2294398"/>
            <a:ext cx="975946" cy="40190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>
                <a:solidFill>
                  <a:prstClr val="white"/>
                </a:solidFill>
              </a:rPr>
              <a:t>Measurement</a:t>
            </a:r>
            <a:endParaRPr lang="en-AU" sz="800" b="0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Recorded at: </a:t>
            </a:r>
            <a:br>
              <a:rPr lang="en-AU" sz="800" b="0">
                <a:solidFill>
                  <a:prstClr val="white"/>
                </a:solidFill>
              </a:rPr>
            </a:br>
            <a:r>
              <a:rPr lang="en-AU" sz="800" b="0">
                <a:solidFill>
                  <a:prstClr val="white"/>
                </a:solidFill>
              </a:rPr>
              <a:t>2018-06-01:01:00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37281B1D-3535-4094-985A-0466FDEB44ED}"/>
              </a:ext>
            </a:extLst>
          </p:cNvPr>
          <p:cNvSpPr/>
          <p:nvPr/>
        </p:nvSpPr>
        <p:spPr>
          <a:xfrm>
            <a:off x="8054190" y="2347721"/>
            <a:ext cx="975946" cy="40190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>
                <a:solidFill>
                  <a:prstClr val="white"/>
                </a:solidFill>
              </a:rPr>
              <a:t>Measurement</a:t>
            </a:r>
            <a:endParaRPr lang="en-AU" sz="800" b="0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Recorded at: </a:t>
            </a:r>
            <a:br>
              <a:rPr lang="en-AU" sz="800" b="0">
                <a:solidFill>
                  <a:prstClr val="white"/>
                </a:solidFill>
              </a:rPr>
            </a:br>
            <a:r>
              <a:rPr lang="en-AU" sz="800" b="0">
                <a:solidFill>
                  <a:prstClr val="white"/>
                </a:solidFill>
              </a:rPr>
              <a:t>2018-06-01:01:00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45F3CB00-079B-4277-AC3C-7FCE5BF86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Push (Current) Condition/Operation Information: Scenarios 29/30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1EFC10F-193B-430A-AB19-BD2FDF349AC7}"/>
              </a:ext>
            </a:extLst>
          </p:cNvPr>
          <p:cNvSpPr/>
          <p:nvPr/>
        </p:nvSpPr>
        <p:spPr>
          <a:xfrm>
            <a:off x="623739" y="942975"/>
            <a:ext cx="975946" cy="401907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>
                <a:solidFill>
                  <a:prstClr val="white"/>
                </a:solidFill>
              </a:rPr>
              <a:t>Asset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Debutanizer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Serial # DZR-3246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DADDD7F-2FF7-42BC-9D2D-D5467B575782}"/>
              </a:ext>
            </a:extLst>
          </p:cNvPr>
          <p:cNvSpPr/>
          <p:nvPr/>
        </p:nvSpPr>
        <p:spPr>
          <a:xfrm>
            <a:off x="623739" y="1782122"/>
            <a:ext cx="975946" cy="401907"/>
          </a:xfrm>
          <a:prstGeom prst="rect">
            <a:avLst/>
          </a:prstGeom>
          <a:solidFill>
            <a:schemeClr val="accent3"/>
          </a:solidFill>
          <a:ln>
            <a:solidFill>
              <a:srgbClr val="7030A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 i="1">
                <a:solidFill>
                  <a:prstClr val="white"/>
                </a:solidFill>
              </a:rPr>
              <a:t>Model</a:t>
            </a:r>
            <a:endParaRPr lang="en-AU" sz="825" b="0" i="1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Debutanizer </a:t>
            </a:r>
            <a:br>
              <a:rPr lang="en-AU" sz="900" b="0">
                <a:solidFill>
                  <a:prstClr val="white"/>
                </a:solidFill>
              </a:rPr>
            </a:br>
            <a:r>
              <a:rPr lang="en-AU" sz="900" b="0">
                <a:solidFill>
                  <a:prstClr val="white"/>
                </a:solidFill>
              </a:rPr>
              <a:t>DZR 5000</a:t>
            </a:r>
          </a:p>
        </p:txBody>
      </p:sp>
      <p:cxnSp>
        <p:nvCxnSpPr>
          <p:cNvPr id="8" name="Straight Arrow Connector 86">
            <a:extLst>
              <a:ext uri="{FF2B5EF4-FFF2-40B4-BE49-F238E27FC236}">
                <a16:creationId xmlns:a16="http://schemas.microsoft.com/office/drawing/2014/main" xmlns="" id="{D1A3CE67-95F8-416E-A205-6D781D7411DA}"/>
              </a:ext>
            </a:extLst>
          </p:cNvPr>
          <p:cNvCxnSpPr>
            <a:cxnSpLocks/>
            <a:stCxn id="4" idx="2"/>
            <a:endCxn id="7" idx="0"/>
          </p:cNvCxnSpPr>
          <p:nvPr/>
        </p:nvCxnSpPr>
        <p:spPr>
          <a:xfrm flipH="1">
            <a:off x="1111712" y="1344883"/>
            <a:ext cx="1" cy="437240"/>
          </a:xfrm>
          <a:prstGeom prst="straightConnector1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734AFB3-EC5B-450D-8C89-54A1BE2173F1}"/>
              </a:ext>
            </a:extLst>
          </p:cNvPr>
          <p:cNvSpPr/>
          <p:nvPr/>
        </p:nvSpPr>
        <p:spPr>
          <a:xfrm>
            <a:off x="694590" y="4235569"/>
            <a:ext cx="975946" cy="31652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AU" sz="900" b="0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50AE6F5-C37F-4DA4-8035-6793E4023E2F}"/>
              </a:ext>
            </a:extLst>
          </p:cNvPr>
          <p:cNvSpPr/>
          <p:nvPr/>
        </p:nvSpPr>
        <p:spPr>
          <a:xfrm>
            <a:off x="661620" y="4275884"/>
            <a:ext cx="975946" cy="31652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AU" sz="900" b="0">
              <a:solidFill>
                <a:prstClr val="white"/>
              </a:solidFill>
            </a:endParaRPr>
          </a:p>
        </p:txBody>
      </p:sp>
      <p:cxnSp>
        <p:nvCxnSpPr>
          <p:cNvPr id="126" name="Straight Arrow Connector 162">
            <a:extLst>
              <a:ext uri="{FF2B5EF4-FFF2-40B4-BE49-F238E27FC236}">
                <a16:creationId xmlns:a16="http://schemas.microsoft.com/office/drawing/2014/main" xmlns="" id="{07462265-1211-4430-97DE-80567442B9E0}"/>
              </a:ext>
            </a:extLst>
          </p:cNvPr>
          <p:cNvCxnSpPr>
            <a:cxnSpLocks/>
            <a:stCxn id="68" idx="2"/>
            <a:endCxn id="11" idx="0"/>
          </p:cNvCxnSpPr>
          <p:nvPr/>
        </p:nvCxnSpPr>
        <p:spPr>
          <a:xfrm>
            <a:off x="1109204" y="4137995"/>
            <a:ext cx="7419" cy="178205"/>
          </a:xfrm>
          <a:prstGeom prst="straightConnector1">
            <a:avLst/>
          </a:prstGeom>
          <a:ln w="762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771941E-9B34-4097-837E-C55F8A8F3D82}"/>
              </a:ext>
            </a:extLst>
          </p:cNvPr>
          <p:cNvSpPr/>
          <p:nvPr/>
        </p:nvSpPr>
        <p:spPr>
          <a:xfrm>
            <a:off x="628650" y="4316200"/>
            <a:ext cx="975946" cy="31652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750" b="0" i="1">
                <a:solidFill>
                  <a:prstClr val="white"/>
                </a:solidFill>
              </a:rPr>
              <a:t>Breakdown Structure</a:t>
            </a:r>
            <a:endParaRPr lang="en-AU" sz="900" b="0" i="1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Primary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950D699-5D40-4F0A-AE3C-4FFBD96749C3}"/>
              </a:ext>
            </a:extLst>
          </p:cNvPr>
          <p:cNvSpPr/>
          <p:nvPr/>
        </p:nvSpPr>
        <p:spPr>
          <a:xfrm>
            <a:off x="2006797" y="3554093"/>
            <a:ext cx="1005788" cy="401907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 i="1">
                <a:solidFill>
                  <a:prstClr val="white"/>
                </a:solidFill>
              </a:rPr>
              <a:t>Segment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Debutanizer Tower T100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CE37E70-E4CD-4356-B3EE-7E54DC94165D}"/>
              </a:ext>
            </a:extLst>
          </p:cNvPr>
          <p:cNvSpPr/>
          <p:nvPr/>
        </p:nvSpPr>
        <p:spPr>
          <a:xfrm>
            <a:off x="3160051" y="3554093"/>
            <a:ext cx="1005788" cy="401907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 i="1">
                <a:solidFill>
                  <a:prstClr val="white"/>
                </a:solidFill>
              </a:rPr>
              <a:t>Segment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Debutanizer Feed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392902D-9E6F-4530-858A-8E246031A11A}"/>
              </a:ext>
            </a:extLst>
          </p:cNvPr>
          <p:cNvSpPr/>
          <p:nvPr/>
        </p:nvSpPr>
        <p:spPr>
          <a:xfrm>
            <a:off x="4313304" y="3554093"/>
            <a:ext cx="1005788" cy="401907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 i="1">
                <a:solidFill>
                  <a:prstClr val="white"/>
                </a:solidFill>
              </a:rPr>
              <a:t>Segment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Condenser C200</a:t>
            </a:r>
          </a:p>
        </p:txBody>
      </p:sp>
      <p:cxnSp>
        <p:nvCxnSpPr>
          <p:cNvPr id="16" name="Straight Arrow Connector 24">
            <a:extLst>
              <a:ext uri="{FF2B5EF4-FFF2-40B4-BE49-F238E27FC236}">
                <a16:creationId xmlns:a16="http://schemas.microsoft.com/office/drawing/2014/main" xmlns="" id="{D26D6D99-8D9F-49C7-9F92-F4A2B44E527B}"/>
              </a:ext>
            </a:extLst>
          </p:cNvPr>
          <p:cNvCxnSpPr>
            <a:cxnSpLocks/>
            <a:stCxn id="11" idx="3"/>
            <a:endCxn id="13" idx="2"/>
          </p:cNvCxnSpPr>
          <p:nvPr/>
        </p:nvCxnSpPr>
        <p:spPr>
          <a:xfrm flipV="1">
            <a:off x="1604596" y="3956000"/>
            <a:ext cx="905095" cy="518462"/>
          </a:xfrm>
          <a:prstGeom prst="bentConnector2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24">
            <a:extLst>
              <a:ext uri="{FF2B5EF4-FFF2-40B4-BE49-F238E27FC236}">
                <a16:creationId xmlns:a16="http://schemas.microsoft.com/office/drawing/2014/main" xmlns="" id="{2B1859FA-DFD1-422D-BB9B-658F94716D08}"/>
              </a:ext>
            </a:extLst>
          </p:cNvPr>
          <p:cNvCxnSpPr>
            <a:cxnSpLocks/>
            <a:stCxn id="11" idx="3"/>
            <a:endCxn id="14" idx="2"/>
          </p:cNvCxnSpPr>
          <p:nvPr/>
        </p:nvCxnSpPr>
        <p:spPr>
          <a:xfrm flipV="1">
            <a:off x="1604596" y="3956000"/>
            <a:ext cx="2058349" cy="518462"/>
          </a:xfrm>
          <a:prstGeom prst="bentConnector2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24">
            <a:extLst>
              <a:ext uri="{FF2B5EF4-FFF2-40B4-BE49-F238E27FC236}">
                <a16:creationId xmlns:a16="http://schemas.microsoft.com/office/drawing/2014/main" xmlns="" id="{5BBD136F-4715-4F51-9108-71BF008452C5}"/>
              </a:ext>
            </a:extLst>
          </p:cNvPr>
          <p:cNvCxnSpPr>
            <a:cxnSpLocks/>
            <a:stCxn id="11" idx="3"/>
            <a:endCxn id="15" idx="2"/>
          </p:cNvCxnSpPr>
          <p:nvPr/>
        </p:nvCxnSpPr>
        <p:spPr>
          <a:xfrm flipV="1">
            <a:off x="1604596" y="3956000"/>
            <a:ext cx="3211602" cy="518462"/>
          </a:xfrm>
          <a:prstGeom prst="bentConnector2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FD4BC46-DF14-4C03-B21F-FC40E075AFB6}"/>
              </a:ext>
            </a:extLst>
          </p:cNvPr>
          <p:cNvSpPr/>
          <p:nvPr/>
        </p:nvSpPr>
        <p:spPr>
          <a:xfrm>
            <a:off x="5466556" y="3554093"/>
            <a:ext cx="1005788" cy="401907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 i="1">
                <a:solidFill>
                  <a:prstClr val="white"/>
                </a:solidFill>
              </a:rPr>
              <a:t>Segment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Temperature Sensor TS-1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0BDB4CA9-1DD2-4AE1-A04A-377F2FBB26FA}"/>
              </a:ext>
            </a:extLst>
          </p:cNvPr>
          <p:cNvCxnSpPr>
            <a:cxnSpLocks/>
            <a:stCxn id="15" idx="3"/>
            <a:endCxn id="19" idx="1"/>
          </p:cNvCxnSpPr>
          <p:nvPr/>
        </p:nvCxnSpPr>
        <p:spPr>
          <a:xfrm>
            <a:off x="5319092" y="3755047"/>
            <a:ext cx="147464" cy="0"/>
          </a:xfrm>
          <a:prstGeom prst="straightConnector1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86">
            <a:extLst>
              <a:ext uri="{FF2B5EF4-FFF2-40B4-BE49-F238E27FC236}">
                <a16:creationId xmlns:a16="http://schemas.microsoft.com/office/drawing/2014/main" xmlns="" id="{F0BB48D5-C279-4C1B-A030-BDA9583D4E95}"/>
              </a:ext>
            </a:extLst>
          </p:cNvPr>
          <p:cNvCxnSpPr>
            <a:cxnSpLocks/>
            <a:stCxn id="7" idx="2"/>
            <a:endCxn id="11" idx="0"/>
          </p:cNvCxnSpPr>
          <p:nvPr/>
        </p:nvCxnSpPr>
        <p:spPr>
          <a:xfrm>
            <a:off x="1111712" y="2184029"/>
            <a:ext cx="4912" cy="2132171"/>
          </a:xfrm>
          <a:prstGeom prst="straightConnector1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24">
            <a:extLst>
              <a:ext uri="{FF2B5EF4-FFF2-40B4-BE49-F238E27FC236}">
                <a16:creationId xmlns:a16="http://schemas.microsoft.com/office/drawing/2014/main" xmlns="" id="{50A64CED-F17A-400B-B834-C6DDEF290EF6}"/>
              </a:ext>
            </a:extLst>
          </p:cNvPr>
          <p:cNvCxnSpPr>
            <a:cxnSpLocks/>
            <a:stCxn id="4" idx="3"/>
            <a:endCxn id="73" idx="0"/>
          </p:cNvCxnSpPr>
          <p:nvPr/>
        </p:nvCxnSpPr>
        <p:spPr>
          <a:xfrm>
            <a:off x="1599685" y="1143929"/>
            <a:ext cx="910006" cy="244525"/>
          </a:xfrm>
          <a:prstGeom prst="bentConnector2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D587453E-F755-4CC4-A9FD-966B41306A49}"/>
              </a:ext>
            </a:extLst>
          </p:cNvPr>
          <p:cNvSpPr/>
          <p:nvPr/>
        </p:nvSpPr>
        <p:spPr>
          <a:xfrm>
            <a:off x="2006797" y="1388454"/>
            <a:ext cx="1005788" cy="401907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 i="1">
                <a:solidFill>
                  <a:prstClr val="white"/>
                </a:solidFill>
              </a:rPr>
              <a:t>Asset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Tower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Serial # T-456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81E04A8D-B30B-40E2-869F-84CF2F1F0F49}"/>
              </a:ext>
            </a:extLst>
          </p:cNvPr>
          <p:cNvSpPr/>
          <p:nvPr/>
        </p:nvSpPr>
        <p:spPr>
          <a:xfrm>
            <a:off x="3160051" y="1388454"/>
            <a:ext cx="1005788" cy="401907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 i="1">
                <a:solidFill>
                  <a:prstClr val="white"/>
                </a:solidFill>
              </a:rPr>
              <a:t>Asset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Pipe Section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340FD5D9-6E2A-4903-83BE-695175E97588}"/>
              </a:ext>
            </a:extLst>
          </p:cNvPr>
          <p:cNvSpPr/>
          <p:nvPr/>
        </p:nvSpPr>
        <p:spPr>
          <a:xfrm>
            <a:off x="4313304" y="1388454"/>
            <a:ext cx="1005788" cy="401907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 i="1">
                <a:solidFill>
                  <a:prstClr val="white"/>
                </a:solidFill>
              </a:rPr>
              <a:t>Asset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Condenser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Serial # CF332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E7E41854-69AA-4E8F-BEAB-E3773F6DB513}"/>
              </a:ext>
            </a:extLst>
          </p:cNvPr>
          <p:cNvSpPr/>
          <p:nvPr/>
        </p:nvSpPr>
        <p:spPr>
          <a:xfrm>
            <a:off x="5466556" y="1388454"/>
            <a:ext cx="1005788" cy="401907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 i="1">
                <a:solidFill>
                  <a:prstClr val="white"/>
                </a:solidFill>
              </a:rPr>
              <a:t>Asset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Temp. Sensor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Serial # TS-999</a:t>
            </a:r>
          </a:p>
        </p:txBody>
      </p:sp>
      <p:cxnSp>
        <p:nvCxnSpPr>
          <p:cNvPr id="78" name="Straight Arrow Connector 24">
            <a:extLst>
              <a:ext uri="{FF2B5EF4-FFF2-40B4-BE49-F238E27FC236}">
                <a16:creationId xmlns:a16="http://schemas.microsoft.com/office/drawing/2014/main" xmlns="" id="{C47BD7CE-9904-4DCA-8DFC-525D70FFE435}"/>
              </a:ext>
            </a:extLst>
          </p:cNvPr>
          <p:cNvCxnSpPr>
            <a:cxnSpLocks/>
            <a:stCxn id="4" idx="3"/>
            <a:endCxn id="74" idx="0"/>
          </p:cNvCxnSpPr>
          <p:nvPr/>
        </p:nvCxnSpPr>
        <p:spPr>
          <a:xfrm>
            <a:off x="1599685" y="1143929"/>
            <a:ext cx="2063260" cy="244525"/>
          </a:xfrm>
          <a:prstGeom prst="bentConnector2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0" name="Straight Arrow Connector 24">
            <a:extLst>
              <a:ext uri="{FF2B5EF4-FFF2-40B4-BE49-F238E27FC236}">
                <a16:creationId xmlns:a16="http://schemas.microsoft.com/office/drawing/2014/main" xmlns="" id="{A11A0C44-E0BA-471C-8D57-8A56912892B3}"/>
              </a:ext>
            </a:extLst>
          </p:cNvPr>
          <p:cNvCxnSpPr>
            <a:cxnSpLocks/>
            <a:stCxn id="4" idx="3"/>
            <a:endCxn id="75" idx="0"/>
          </p:cNvCxnSpPr>
          <p:nvPr/>
        </p:nvCxnSpPr>
        <p:spPr>
          <a:xfrm>
            <a:off x="1599685" y="1143929"/>
            <a:ext cx="3216513" cy="244525"/>
          </a:xfrm>
          <a:prstGeom prst="bentConnector2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2" name="Straight Arrow Connector 24">
            <a:extLst>
              <a:ext uri="{FF2B5EF4-FFF2-40B4-BE49-F238E27FC236}">
                <a16:creationId xmlns:a16="http://schemas.microsoft.com/office/drawing/2014/main" xmlns="" id="{A4893621-F245-498A-8D1A-F0CE27BECA58}"/>
              </a:ext>
            </a:extLst>
          </p:cNvPr>
          <p:cNvCxnSpPr>
            <a:cxnSpLocks/>
            <a:stCxn id="4" idx="3"/>
            <a:endCxn id="76" idx="0"/>
          </p:cNvCxnSpPr>
          <p:nvPr/>
        </p:nvCxnSpPr>
        <p:spPr>
          <a:xfrm>
            <a:off x="1599685" y="1143929"/>
            <a:ext cx="4369765" cy="244525"/>
          </a:xfrm>
          <a:prstGeom prst="bentConnector2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5" name="Rectangle 94">
            <a:extLst>
              <a:ext uri="{FF2B5EF4-FFF2-40B4-BE49-F238E27FC236}">
                <a16:creationId xmlns:a16="http://schemas.microsoft.com/office/drawing/2014/main" xmlns="" id="{ABB4C93B-BA2A-44AB-9641-41E4A1A601F4}"/>
              </a:ext>
            </a:extLst>
          </p:cNvPr>
          <p:cNvSpPr/>
          <p:nvPr/>
        </p:nvSpPr>
        <p:spPr>
          <a:xfrm>
            <a:off x="2006797" y="2471273"/>
            <a:ext cx="1005788" cy="401907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 err="1">
                <a:solidFill>
                  <a:prstClr val="white"/>
                </a:solidFill>
              </a:rPr>
              <a:t>AssetSegmentEvent</a:t>
            </a:r>
            <a:endParaRPr lang="en-AU" sz="800" b="0" i="1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Install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1 Jan 2018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xmlns="" id="{D9A777D5-6354-4440-B042-AD66701760A8}"/>
              </a:ext>
            </a:extLst>
          </p:cNvPr>
          <p:cNvSpPr/>
          <p:nvPr/>
        </p:nvSpPr>
        <p:spPr>
          <a:xfrm>
            <a:off x="3160051" y="2471273"/>
            <a:ext cx="1005788" cy="401907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 err="1">
                <a:solidFill>
                  <a:prstClr val="white"/>
                </a:solidFill>
              </a:rPr>
              <a:t>AssetSegmentEvent</a:t>
            </a:r>
            <a:endParaRPr lang="en-AU" sz="800" b="0" i="1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Install </a:t>
            </a:r>
            <a:br>
              <a:rPr lang="en-AU" sz="800" b="0">
                <a:solidFill>
                  <a:prstClr val="white"/>
                </a:solidFill>
              </a:rPr>
            </a:br>
            <a:r>
              <a:rPr lang="en-AU" sz="800" b="0">
                <a:solidFill>
                  <a:prstClr val="white"/>
                </a:solidFill>
              </a:rPr>
              <a:t>1 Jan 2018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xmlns="" id="{C41F6D74-7457-435F-90A2-23A75768102F}"/>
              </a:ext>
            </a:extLst>
          </p:cNvPr>
          <p:cNvSpPr/>
          <p:nvPr/>
        </p:nvSpPr>
        <p:spPr>
          <a:xfrm>
            <a:off x="4313304" y="2471273"/>
            <a:ext cx="1005788" cy="401907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 err="1">
                <a:solidFill>
                  <a:prstClr val="white"/>
                </a:solidFill>
              </a:rPr>
              <a:t>AssetSegmentEvent</a:t>
            </a:r>
            <a:endParaRPr lang="en-AU" sz="800" b="0" i="1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Install </a:t>
            </a:r>
            <a:br>
              <a:rPr lang="en-AU" sz="800" b="0">
                <a:solidFill>
                  <a:prstClr val="white"/>
                </a:solidFill>
              </a:rPr>
            </a:br>
            <a:r>
              <a:rPr lang="en-AU" sz="800" b="0">
                <a:solidFill>
                  <a:prstClr val="white"/>
                </a:solidFill>
              </a:rPr>
              <a:t>1 Jan 2018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xmlns="" id="{DA86C0E8-BBAE-4935-91E4-673F336CCEE2}"/>
              </a:ext>
            </a:extLst>
          </p:cNvPr>
          <p:cNvSpPr/>
          <p:nvPr/>
        </p:nvSpPr>
        <p:spPr>
          <a:xfrm>
            <a:off x="5466556" y="2471273"/>
            <a:ext cx="1005788" cy="401907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 err="1">
                <a:solidFill>
                  <a:prstClr val="white"/>
                </a:solidFill>
              </a:rPr>
              <a:t>AssetSegmentEvent</a:t>
            </a:r>
            <a:endParaRPr lang="en-AU" sz="800" b="0" i="1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Install </a:t>
            </a:r>
            <a:br>
              <a:rPr lang="en-AU" sz="800" b="0">
                <a:solidFill>
                  <a:prstClr val="white"/>
                </a:solidFill>
              </a:rPr>
            </a:br>
            <a:r>
              <a:rPr lang="en-AU" sz="800" b="0">
                <a:solidFill>
                  <a:prstClr val="white"/>
                </a:solidFill>
              </a:rPr>
              <a:t>1 Jan 2018</a:t>
            </a:r>
          </a:p>
        </p:txBody>
      </p:sp>
      <p:cxnSp>
        <p:nvCxnSpPr>
          <p:cNvPr id="99" name="Straight Arrow Connector 86">
            <a:extLst>
              <a:ext uri="{FF2B5EF4-FFF2-40B4-BE49-F238E27FC236}">
                <a16:creationId xmlns:a16="http://schemas.microsoft.com/office/drawing/2014/main" xmlns="" id="{52613D52-C792-4921-BDB4-DED70DCFEDB3}"/>
              </a:ext>
            </a:extLst>
          </p:cNvPr>
          <p:cNvCxnSpPr>
            <a:cxnSpLocks/>
            <a:stCxn id="95" idx="0"/>
            <a:endCxn id="73" idx="2"/>
          </p:cNvCxnSpPr>
          <p:nvPr/>
        </p:nvCxnSpPr>
        <p:spPr>
          <a:xfrm flipV="1">
            <a:off x="2509691" y="1790361"/>
            <a:ext cx="0" cy="680912"/>
          </a:xfrm>
          <a:prstGeom prst="straightConnector1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2" name="Straight Arrow Connector 86">
            <a:extLst>
              <a:ext uri="{FF2B5EF4-FFF2-40B4-BE49-F238E27FC236}">
                <a16:creationId xmlns:a16="http://schemas.microsoft.com/office/drawing/2014/main" xmlns="" id="{1E81321E-CF95-4FA7-9CE8-68E158E721A6}"/>
              </a:ext>
            </a:extLst>
          </p:cNvPr>
          <p:cNvCxnSpPr>
            <a:cxnSpLocks/>
            <a:stCxn id="96" idx="0"/>
            <a:endCxn id="74" idx="2"/>
          </p:cNvCxnSpPr>
          <p:nvPr/>
        </p:nvCxnSpPr>
        <p:spPr>
          <a:xfrm flipV="1">
            <a:off x="3662945" y="1790361"/>
            <a:ext cx="0" cy="680912"/>
          </a:xfrm>
          <a:prstGeom prst="straightConnector1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5" name="Straight Arrow Connector 86">
            <a:extLst>
              <a:ext uri="{FF2B5EF4-FFF2-40B4-BE49-F238E27FC236}">
                <a16:creationId xmlns:a16="http://schemas.microsoft.com/office/drawing/2014/main" xmlns="" id="{A6679F37-3889-4FAC-8455-73BCFE5E9B19}"/>
              </a:ext>
            </a:extLst>
          </p:cNvPr>
          <p:cNvCxnSpPr>
            <a:cxnSpLocks/>
            <a:stCxn id="97" idx="0"/>
            <a:endCxn id="75" idx="2"/>
          </p:cNvCxnSpPr>
          <p:nvPr/>
        </p:nvCxnSpPr>
        <p:spPr>
          <a:xfrm flipV="1">
            <a:off x="4816198" y="1790361"/>
            <a:ext cx="0" cy="680912"/>
          </a:xfrm>
          <a:prstGeom prst="straightConnector1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6" name="Straight Arrow Connector 86">
            <a:extLst>
              <a:ext uri="{FF2B5EF4-FFF2-40B4-BE49-F238E27FC236}">
                <a16:creationId xmlns:a16="http://schemas.microsoft.com/office/drawing/2014/main" xmlns="" id="{CA86094B-1518-4771-BFE1-30260645B8CA}"/>
              </a:ext>
            </a:extLst>
          </p:cNvPr>
          <p:cNvCxnSpPr>
            <a:cxnSpLocks/>
            <a:stCxn id="98" idx="0"/>
            <a:endCxn id="76" idx="2"/>
          </p:cNvCxnSpPr>
          <p:nvPr/>
        </p:nvCxnSpPr>
        <p:spPr>
          <a:xfrm flipV="1">
            <a:off x="5969450" y="1790361"/>
            <a:ext cx="0" cy="680912"/>
          </a:xfrm>
          <a:prstGeom prst="straightConnector1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7" name="Straight Arrow Connector 86">
            <a:extLst>
              <a:ext uri="{FF2B5EF4-FFF2-40B4-BE49-F238E27FC236}">
                <a16:creationId xmlns:a16="http://schemas.microsoft.com/office/drawing/2014/main" xmlns="" id="{571A4AF1-EFFB-4E7E-BE1B-CAAA81B9B0A2}"/>
              </a:ext>
            </a:extLst>
          </p:cNvPr>
          <p:cNvCxnSpPr>
            <a:cxnSpLocks/>
            <a:stCxn id="95" idx="2"/>
            <a:endCxn id="13" idx="0"/>
          </p:cNvCxnSpPr>
          <p:nvPr/>
        </p:nvCxnSpPr>
        <p:spPr>
          <a:xfrm>
            <a:off x="2509691" y="2873180"/>
            <a:ext cx="0" cy="680913"/>
          </a:xfrm>
          <a:prstGeom prst="straightConnector1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0" name="Straight Arrow Connector 86">
            <a:extLst>
              <a:ext uri="{FF2B5EF4-FFF2-40B4-BE49-F238E27FC236}">
                <a16:creationId xmlns:a16="http://schemas.microsoft.com/office/drawing/2014/main" xmlns="" id="{78DD0F1E-456A-4BEF-A870-46F8ABBC8A9C}"/>
              </a:ext>
            </a:extLst>
          </p:cNvPr>
          <p:cNvCxnSpPr>
            <a:cxnSpLocks/>
            <a:stCxn id="96" idx="2"/>
            <a:endCxn id="14" idx="0"/>
          </p:cNvCxnSpPr>
          <p:nvPr/>
        </p:nvCxnSpPr>
        <p:spPr>
          <a:xfrm>
            <a:off x="3662945" y="2873180"/>
            <a:ext cx="0" cy="680913"/>
          </a:xfrm>
          <a:prstGeom prst="straightConnector1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3" name="Straight Arrow Connector 86">
            <a:extLst>
              <a:ext uri="{FF2B5EF4-FFF2-40B4-BE49-F238E27FC236}">
                <a16:creationId xmlns:a16="http://schemas.microsoft.com/office/drawing/2014/main" xmlns="" id="{2B7E9F9C-2590-4A17-9903-FC0E910BDF91}"/>
              </a:ext>
            </a:extLst>
          </p:cNvPr>
          <p:cNvCxnSpPr>
            <a:cxnSpLocks/>
            <a:stCxn id="97" idx="2"/>
            <a:endCxn id="15" idx="0"/>
          </p:cNvCxnSpPr>
          <p:nvPr/>
        </p:nvCxnSpPr>
        <p:spPr>
          <a:xfrm>
            <a:off x="4816198" y="2873180"/>
            <a:ext cx="0" cy="680913"/>
          </a:xfrm>
          <a:prstGeom prst="straightConnector1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4" name="Straight Arrow Connector 86">
            <a:extLst>
              <a:ext uri="{FF2B5EF4-FFF2-40B4-BE49-F238E27FC236}">
                <a16:creationId xmlns:a16="http://schemas.microsoft.com/office/drawing/2014/main" xmlns="" id="{2E637432-1CD1-4576-A97C-D1036D7E9BB4}"/>
              </a:ext>
            </a:extLst>
          </p:cNvPr>
          <p:cNvCxnSpPr>
            <a:cxnSpLocks/>
            <a:stCxn id="98" idx="2"/>
            <a:endCxn id="19" idx="0"/>
          </p:cNvCxnSpPr>
          <p:nvPr/>
        </p:nvCxnSpPr>
        <p:spPr>
          <a:xfrm>
            <a:off x="5969450" y="2873180"/>
            <a:ext cx="0" cy="680913"/>
          </a:xfrm>
          <a:prstGeom prst="straightConnector1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xmlns="" id="{40F6F54D-5F8B-410E-9CA9-495534C7EB9F}"/>
              </a:ext>
            </a:extLst>
          </p:cNvPr>
          <p:cNvCxnSpPr>
            <a:cxnSpLocks/>
            <a:stCxn id="155" idx="1"/>
            <a:endCxn id="177" idx="3"/>
          </p:cNvCxnSpPr>
          <p:nvPr/>
        </p:nvCxnSpPr>
        <p:spPr>
          <a:xfrm flipH="1">
            <a:off x="6472343" y="4416184"/>
            <a:ext cx="290800" cy="0"/>
          </a:xfrm>
          <a:prstGeom prst="straightConnector1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xmlns="" id="{1CDCAEC7-8FB2-4E60-AE74-74E401E1D38D}"/>
              </a:ext>
            </a:extLst>
          </p:cNvPr>
          <p:cNvCxnSpPr>
            <a:cxnSpLocks/>
            <a:stCxn id="162" idx="1"/>
            <a:endCxn id="75" idx="3"/>
          </p:cNvCxnSpPr>
          <p:nvPr/>
        </p:nvCxnSpPr>
        <p:spPr>
          <a:xfrm rot="10800000">
            <a:off x="5319093" y="1589408"/>
            <a:ext cx="1444051" cy="479888"/>
          </a:xfrm>
          <a:prstGeom prst="bentConnector3">
            <a:avLst>
              <a:gd name="adj1" fmla="val 91923"/>
            </a:avLst>
          </a:prstGeom>
          <a:ln w="127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8" name="Straight Arrow Connector 162">
            <a:extLst>
              <a:ext uri="{FF2B5EF4-FFF2-40B4-BE49-F238E27FC236}">
                <a16:creationId xmlns:a16="http://schemas.microsoft.com/office/drawing/2014/main" xmlns="" id="{220502D0-0E4C-4F91-9A65-BE83CB195D8B}"/>
              </a:ext>
            </a:extLst>
          </p:cNvPr>
          <p:cNvCxnSpPr>
            <a:cxnSpLocks/>
            <a:stCxn id="172" idx="2"/>
            <a:endCxn id="155" idx="0"/>
          </p:cNvCxnSpPr>
          <p:nvPr/>
        </p:nvCxnSpPr>
        <p:spPr>
          <a:xfrm>
            <a:off x="6960317" y="3466812"/>
            <a:ext cx="321263" cy="748418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2" name="TextBox 171">
            <a:extLst>
              <a:ext uri="{FF2B5EF4-FFF2-40B4-BE49-F238E27FC236}">
                <a16:creationId xmlns:a16="http://schemas.microsoft.com/office/drawing/2014/main" xmlns="" id="{7A8E21F1-3E43-4328-821E-5A588457FDDB}"/>
              </a:ext>
            </a:extLst>
          </p:cNvPr>
          <p:cNvSpPr txBox="1"/>
          <p:nvPr/>
        </p:nvSpPr>
        <p:spPr>
          <a:xfrm>
            <a:off x="6313345" y="2958981"/>
            <a:ext cx="1293944" cy="5078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 dirty="0">
                <a:solidFill>
                  <a:srgbClr val="A5A5A5"/>
                </a:solidFill>
                <a:latin typeface="Calibri" panose="020F0502020204030204"/>
              </a:rPr>
              <a:t>Supports both Asset- 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tabLst>
                <a:tab pos="402431" algn="l"/>
              </a:tabLst>
            </a:pPr>
            <a:r>
              <a:rPr lang="en-AU" sz="900" b="0" dirty="0">
                <a:solidFill>
                  <a:srgbClr val="A5A5A5"/>
                </a:solidFill>
                <a:latin typeface="Calibri" panose="020F0502020204030204"/>
              </a:rPr>
              <a:t>and Segment-based 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 dirty="0" err="1">
                <a:solidFill>
                  <a:srgbClr val="A5A5A5"/>
                </a:solidFill>
                <a:latin typeface="Calibri" panose="020F0502020204030204"/>
              </a:rPr>
              <a:t>MeasurementLocations</a:t>
            </a:r>
            <a:endParaRPr lang="en-AU" sz="900" b="0" dirty="0">
              <a:solidFill>
                <a:srgbClr val="A5A5A5"/>
              </a:solidFill>
              <a:latin typeface="Calibri" panose="020F0502020204030204"/>
            </a:endParaRPr>
          </a:p>
        </p:txBody>
      </p:sp>
      <p:cxnSp>
        <p:nvCxnSpPr>
          <p:cNvPr id="173" name="Straight Arrow Connector 162">
            <a:extLst>
              <a:ext uri="{FF2B5EF4-FFF2-40B4-BE49-F238E27FC236}">
                <a16:creationId xmlns:a16="http://schemas.microsoft.com/office/drawing/2014/main" xmlns="" id="{623D7DD3-5243-4A81-BAF9-F064922FB7BB}"/>
              </a:ext>
            </a:extLst>
          </p:cNvPr>
          <p:cNvCxnSpPr>
            <a:cxnSpLocks/>
            <a:stCxn id="162" idx="0"/>
            <a:endCxn id="76" idx="3"/>
          </p:cNvCxnSpPr>
          <p:nvPr/>
        </p:nvCxnSpPr>
        <p:spPr>
          <a:xfrm rot="16200000" flipV="1">
            <a:off x="6737495" y="1324257"/>
            <a:ext cx="278934" cy="809236"/>
          </a:xfrm>
          <a:prstGeom prst="bentConnector2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6" name="TextBox 175">
            <a:extLst>
              <a:ext uri="{FF2B5EF4-FFF2-40B4-BE49-F238E27FC236}">
                <a16:creationId xmlns:a16="http://schemas.microsoft.com/office/drawing/2014/main" xmlns="" id="{02E50E37-DB49-4F06-936E-A30C462F7E25}"/>
              </a:ext>
            </a:extLst>
          </p:cNvPr>
          <p:cNvSpPr txBox="1"/>
          <p:nvPr/>
        </p:nvSpPr>
        <p:spPr>
          <a:xfrm>
            <a:off x="6667938" y="1388453"/>
            <a:ext cx="7088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black"/>
                </a:solidFill>
                <a:latin typeface="Calibri" panose="020F0502020204030204"/>
              </a:rPr>
              <a:t>Transducer</a:t>
            </a: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xmlns="" id="{B879EF13-6EB0-4D35-8643-288EB0865DDF}"/>
              </a:ext>
            </a:extLst>
          </p:cNvPr>
          <p:cNvSpPr/>
          <p:nvPr/>
        </p:nvSpPr>
        <p:spPr>
          <a:xfrm>
            <a:off x="5466555" y="4215230"/>
            <a:ext cx="1005788" cy="401907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 i="1">
                <a:solidFill>
                  <a:prstClr val="white"/>
                </a:solidFill>
              </a:rPr>
              <a:t>Segment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Temperature Sensor TS-2</a:t>
            </a:r>
          </a:p>
        </p:txBody>
      </p:sp>
      <p:cxnSp>
        <p:nvCxnSpPr>
          <p:cNvPr id="181" name="Straight Arrow Connector 24">
            <a:extLst>
              <a:ext uri="{FF2B5EF4-FFF2-40B4-BE49-F238E27FC236}">
                <a16:creationId xmlns:a16="http://schemas.microsoft.com/office/drawing/2014/main" xmlns="" id="{D9FFA2E3-03D2-4F99-8A67-CC4D6B491A7A}"/>
              </a:ext>
            </a:extLst>
          </p:cNvPr>
          <p:cNvCxnSpPr>
            <a:cxnSpLocks/>
            <a:stCxn id="15" idx="3"/>
            <a:endCxn id="177" idx="1"/>
          </p:cNvCxnSpPr>
          <p:nvPr/>
        </p:nvCxnSpPr>
        <p:spPr>
          <a:xfrm>
            <a:off x="5319092" y="3755047"/>
            <a:ext cx="147463" cy="661137"/>
          </a:xfrm>
          <a:prstGeom prst="bentConnector3">
            <a:avLst>
              <a:gd name="adj1" fmla="val 32895"/>
            </a:avLst>
          </a:prstGeom>
          <a:ln w="127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EB290E87-283A-4C4E-9B0E-54A9DBDD152E}"/>
              </a:ext>
            </a:extLst>
          </p:cNvPr>
          <p:cNvSpPr/>
          <p:nvPr/>
        </p:nvSpPr>
        <p:spPr>
          <a:xfrm>
            <a:off x="7937867" y="3275305"/>
            <a:ext cx="1035219" cy="401908"/>
          </a:xfrm>
          <a:prstGeom prst="rect">
            <a:avLst/>
          </a:prstGeom>
          <a:solidFill>
            <a:schemeClr val="accent3"/>
          </a:solidFill>
          <a:ln>
            <a:solidFill>
              <a:srgbClr val="C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 err="1">
                <a:solidFill>
                  <a:prstClr val="white"/>
                </a:solidFill>
              </a:rPr>
              <a:t>AttributeSet</a:t>
            </a:r>
            <a:endParaRPr lang="en-AU" sz="800" b="0" i="1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Custom Measurement Data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39A6A736-820D-408F-AE06-996A29E667A8}"/>
              </a:ext>
            </a:extLst>
          </p:cNvPr>
          <p:cNvSpPr/>
          <p:nvPr/>
        </p:nvSpPr>
        <p:spPr>
          <a:xfrm>
            <a:off x="8011172" y="2401045"/>
            <a:ext cx="975946" cy="40190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>
                <a:solidFill>
                  <a:prstClr val="white"/>
                </a:solidFill>
              </a:rPr>
              <a:t>Measurement</a:t>
            </a:r>
            <a:endParaRPr lang="en-AU" sz="800" b="0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Recorded at: </a:t>
            </a:r>
            <a:br>
              <a:rPr lang="en-AU" sz="800" b="0">
                <a:solidFill>
                  <a:prstClr val="white"/>
                </a:solidFill>
              </a:rPr>
            </a:br>
            <a:r>
              <a:rPr lang="en-AU" sz="800" b="0">
                <a:solidFill>
                  <a:prstClr val="white"/>
                </a:solidFill>
              </a:rPr>
              <a:t>2018-06-01:01:00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F3618E72-9EE0-4A45-900E-65F320FAF9A2}"/>
              </a:ext>
            </a:extLst>
          </p:cNvPr>
          <p:cNvSpPr/>
          <p:nvPr/>
        </p:nvSpPr>
        <p:spPr>
          <a:xfrm>
            <a:off x="7968154" y="2454368"/>
            <a:ext cx="975946" cy="40190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>
                <a:solidFill>
                  <a:prstClr val="white"/>
                </a:solidFill>
              </a:rPr>
              <a:t>Measurement</a:t>
            </a:r>
            <a:endParaRPr lang="en-AU" sz="800" b="0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10</a:t>
            </a:r>
            <a:r>
              <a:rPr lang="en-AU" sz="800" b="0" baseline="30000">
                <a:solidFill>
                  <a:prstClr val="white"/>
                </a:solidFill>
              </a:rPr>
              <a:t>o</a:t>
            </a:r>
            <a:r>
              <a:rPr lang="en-AU" sz="800" b="0">
                <a:solidFill>
                  <a:prstClr val="white"/>
                </a:solidFill>
              </a:rPr>
              <a:t>C at: </a:t>
            </a:r>
            <a:br>
              <a:rPr lang="en-AU" sz="800" b="0">
                <a:solidFill>
                  <a:prstClr val="white"/>
                </a:solidFill>
              </a:rPr>
            </a:br>
            <a:r>
              <a:rPr lang="en-AU" sz="800" b="0">
                <a:solidFill>
                  <a:prstClr val="white"/>
                </a:solidFill>
              </a:rPr>
              <a:t>2018-06-01:01:00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33DE0CCA-C87B-43CC-AE98-A74BD6F539DD}"/>
              </a:ext>
            </a:extLst>
          </p:cNvPr>
          <p:cNvSpPr/>
          <p:nvPr/>
        </p:nvSpPr>
        <p:spPr>
          <a:xfrm>
            <a:off x="8097207" y="4559522"/>
            <a:ext cx="975946" cy="401907"/>
          </a:xfrm>
          <a:prstGeom prst="rect">
            <a:avLst/>
          </a:prstGeom>
          <a:solidFill>
            <a:schemeClr val="accent3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>
                <a:solidFill>
                  <a:prstClr val="white"/>
                </a:solidFill>
              </a:rPr>
              <a:t>Measurement</a:t>
            </a:r>
            <a:endParaRPr lang="en-AU" sz="800" b="0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Recorded at: </a:t>
            </a:r>
            <a:br>
              <a:rPr lang="en-AU" sz="800" b="0">
                <a:solidFill>
                  <a:prstClr val="white"/>
                </a:solidFill>
              </a:rPr>
            </a:br>
            <a:r>
              <a:rPr lang="en-AU" sz="800" b="0">
                <a:solidFill>
                  <a:prstClr val="white"/>
                </a:solidFill>
              </a:rPr>
              <a:t>2018-06-01:01:00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3697B390-8C28-4C8E-A444-A62252C1D359}"/>
              </a:ext>
            </a:extLst>
          </p:cNvPr>
          <p:cNvSpPr/>
          <p:nvPr/>
        </p:nvSpPr>
        <p:spPr>
          <a:xfrm>
            <a:off x="8054190" y="4612845"/>
            <a:ext cx="975946" cy="401907"/>
          </a:xfrm>
          <a:prstGeom prst="rect">
            <a:avLst/>
          </a:prstGeom>
          <a:solidFill>
            <a:schemeClr val="accent3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>
                <a:solidFill>
                  <a:prstClr val="white"/>
                </a:solidFill>
              </a:rPr>
              <a:t>Measurement</a:t>
            </a:r>
            <a:endParaRPr lang="en-AU" sz="800" b="0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Recorded at: </a:t>
            </a:r>
            <a:br>
              <a:rPr lang="en-AU" sz="800" b="0">
                <a:solidFill>
                  <a:prstClr val="white"/>
                </a:solidFill>
              </a:rPr>
            </a:br>
            <a:r>
              <a:rPr lang="en-AU" sz="800" b="0">
                <a:solidFill>
                  <a:prstClr val="white"/>
                </a:solidFill>
              </a:rPr>
              <a:t>2018-06-01:01:00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6DADF9D2-8995-4295-A607-17B1CEE6C355}"/>
              </a:ext>
            </a:extLst>
          </p:cNvPr>
          <p:cNvSpPr/>
          <p:nvPr/>
        </p:nvSpPr>
        <p:spPr>
          <a:xfrm>
            <a:off x="8011172" y="4666169"/>
            <a:ext cx="975946" cy="401907"/>
          </a:xfrm>
          <a:prstGeom prst="rect">
            <a:avLst/>
          </a:prstGeom>
          <a:solidFill>
            <a:schemeClr val="accent3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>
                <a:solidFill>
                  <a:prstClr val="white"/>
                </a:solidFill>
              </a:rPr>
              <a:t>Measurement</a:t>
            </a:r>
            <a:endParaRPr lang="en-AU" sz="800" b="0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Recorded at: </a:t>
            </a:r>
            <a:br>
              <a:rPr lang="en-AU" sz="800" b="0">
                <a:solidFill>
                  <a:prstClr val="white"/>
                </a:solidFill>
              </a:rPr>
            </a:br>
            <a:r>
              <a:rPr lang="en-AU" sz="800" b="0">
                <a:solidFill>
                  <a:prstClr val="white"/>
                </a:solidFill>
              </a:rPr>
              <a:t>2018-06-01:01:00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A0A3A1D9-877A-4EAA-BA53-4BA0469A8256}"/>
              </a:ext>
            </a:extLst>
          </p:cNvPr>
          <p:cNvSpPr/>
          <p:nvPr/>
        </p:nvSpPr>
        <p:spPr>
          <a:xfrm>
            <a:off x="7968154" y="4719492"/>
            <a:ext cx="975946" cy="401907"/>
          </a:xfrm>
          <a:prstGeom prst="rect">
            <a:avLst/>
          </a:prstGeom>
          <a:solidFill>
            <a:schemeClr val="accent3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>
                <a:solidFill>
                  <a:prstClr val="white"/>
                </a:solidFill>
              </a:rPr>
              <a:t>Measurement</a:t>
            </a:r>
            <a:endParaRPr lang="en-AU" sz="800" b="0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4</a:t>
            </a:r>
            <a:r>
              <a:rPr lang="en-AU" sz="800" b="0" baseline="30000">
                <a:solidFill>
                  <a:prstClr val="white"/>
                </a:solidFill>
              </a:rPr>
              <a:t>o</a:t>
            </a:r>
            <a:r>
              <a:rPr lang="en-AU" sz="800" b="0">
                <a:solidFill>
                  <a:prstClr val="white"/>
                </a:solidFill>
              </a:rPr>
              <a:t>C at: </a:t>
            </a:r>
            <a:br>
              <a:rPr lang="en-AU" sz="800" b="0">
                <a:solidFill>
                  <a:prstClr val="white"/>
                </a:solidFill>
              </a:rPr>
            </a:br>
            <a:r>
              <a:rPr lang="en-AU" sz="800" b="0">
                <a:solidFill>
                  <a:prstClr val="white"/>
                </a:solidFill>
              </a:rPr>
              <a:t>2018-06-01:01:00</a:t>
            </a:r>
          </a:p>
        </p:txBody>
      </p:sp>
      <p:cxnSp>
        <p:nvCxnSpPr>
          <p:cNvPr id="67" name="Straight Arrow Connector 162">
            <a:extLst>
              <a:ext uri="{FF2B5EF4-FFF2-40B4-BE49-F238E27FC236}">
                <a16:creationId xmlns:a16="http://schemas.microsoft.com/office/drawing/2014/main" xmlns="" id="{B6BC47A1-EE10-4A10-BA7B-6459E8044B20}"/>
              </a:ext>
            </a:extLst>
          </p:cNvPr>
          <p:cNvCxnSpPr>
            <a:cxnSpLocks/>
            <a:stCxn id="162" idx="2"/>
            <a:endCxn id="172" idx="0"/>
          </p:cNvCxnSpPr>
          <p:nvPr/>
        </p:nvCxnSpPr>
        <p:spPr>
          <a:xfrm flipH="1">
            <a:off x="6960317" y="2270249"/>
            <a:ext cx="321263" cy="688732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162">
            <a:extLst>
              <a:ext uri="{FF2B5EF4-FFF2-40B4-BE49-F238E27FC236}">
                <a16:creationId xmlns:a16="http://schemas.microsoft.com/office/drawing/2014/main" xmlns="" id="{A3A66FC4-13C9-4404-AD14-BA0F1DBC845D}"/>
              </a:ext>
            </a:extLst>
          </p:cNvPr>
          <p:cNvCxnSpPr>
            <a:cxnSpLocks/>
            <a:stCxn id="162" idx="3"/>
            <a:endCxn id="56" idx="0"/>
          </p:cNvCxnSpPr>
          <p:nvPr/>
        </p:nvCxnSpPr>
        <p:spPr>
          <a:xfrm>
            <a:off x="7800017" y="2069296"/>
            <a:ext cx="656110" cy="385072"/>
          </a:xfrm>
          <a:prstGeom prst="bentConnector2">
            <a:avLst/>
          </a:prstGeom>
          <a:ln w="762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162">
            <a:extLst>
              <a:ext uri="{FF2B5EF4-FFF2-40B4-BE49-F238E27FC236}">
                <a16:creationId xmlns:a16="http://schemas.microsoft.com/office/drawing/2014/main" xmlns="" id="{64184F9A-2FB2-41D3-8B7D-617F39141854}"/>
              </a:ext>
            </a:extLst>
          </p:cNvPr>
          <p:cNvCxnSpPr>
            <a:cxnSpLocks/>
            <a:stCxn id="162" idx="3"/>
            <a:endCxn id="56" idx="0"/>
          </p:cNvCxnSpPr>
          <p:nvPr/>
        </p:nvCxnSpPr>
        <p:spPr>
          <a:xfrm>
            <a:off x="7800017" y="2069296"/>
            <a:ext cx="656110" cy="385072"/>
          </a:xfrm>
          <a:prstGeom prst="bentConnector2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162">
            <a:extLst>
              <a:ext uri="{FF2B5EF4-FFF2-40B4-BE49-F238E27FC236}">
                <a16:creationId xmlns:a16="http://schemas.microsoft.com/office/drawing/2014/main" xmlns="" id="{473C6333-CD1B-4C8F-82CA-73EAD6AA5841}"/>
              </a:ext>
            </a:extLst>
          </p:cNvPr>
          <p:cNvCxnSpPr>
            <a:cxnSpLocks/>
            <a:stCxn id="155" idx="3"/>
            <a:endCxn id="64" idx="0"/>
          </p:cNvCxnSpPr>
          <p:nvPr/>
        </p:nvCxnSpPr>
        <p:spPr>
          <a:xfrm>
            <a:off x="7800017" y="4416184"/>
            <a:ext cx="656110" cy="303308"/>
          </a:xfrm>
          <a:prstGeom prst="bentConnector2">
            <a:avLst/>
          </a:prstGeom>
          <a:ln w="762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Straight Arrow Connector 162">
            <a:extLst>
              <a:ext uri="{FF2B5EF4-FFF2-40B4-BE49-F238E27FC236}">
                <a16:creationId xmlns:a16="http://schemas.microsoft.com/office/drawing/2014/main" xmlns="" id="{6AB0A188-66A1-4DE0-93C3-0D87445588DA}"/>
              </a:ext>
            </a:extLst>
          </p:cNvPr>
          <p:cNvCxnSpPr>
            <a:cxnSpLocks/>
            <a:stCxn id="155" idx="3"/>
            <a:endCxn id="64" idx="0"/>
          </p:cNvCxnSpPr>
          <p:nvPr/>
        </p:nvCxnSpPr>
        <p:spPr>
          <a:xfrm>
            <a:off x="7800017" y="4416184"/>
            <a:ext cx="656110" cy="303308"/>
          </a:xfrm>
          <a:prstGeom prst="bentConnector2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5" name="Rectangle 154">
            <a:extLst>
              <a:ext uri="{FF2B5EF4-FFF2-40B4-BE49-F238E27FC236}">
                <a16:creationId xmlns:a16="http://schemas.microsoft.com/office/drawing/2014/main" xmlns="" id="{457DFE05-7BD1-4A29-8677-0E8BC6B5676C}"/>
              </a:ext>
            </a:extLst>
          </p:cNvPr>
          <p:cNvSpPr/>
          <p:nvPr/>
        </p:nvSpPr>
        <p:spPr>
          <a:xfrm>
            <a:off x="6763143" y="4215230"/>
            <a:ext cx="1036874" cy="401907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>
                <a:solidFill>
                  <a:prstClr val="white"/>
                </a:solidFill>
              </a:rPr>
              <a:t>Measurement Location</a:t>
            </a:r>
            <a:endParaRPr lang="en-AU" sz="1000" b="0" i="1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Temp. Loc. 2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xmlns="" id="{636BFA25-E19C-4C7F-B688-B6B5318CE88C}"/>
              </a:ext>
            </a:extLst>
          </p:cNvPr>
          <p:cNvSpPr/>
          <p:nvPr/>
        </p:nvSpPr>
        <p:spPr>
          <a:xfrm>
            <a:off x="6763143" y="1868342"/>
            <a:ext cx="1036874" cy="40190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>
                <a:solidFill>
                  <a:prstClr val="white"/>
                </a:solidFill>
              </a:rPr>
              <a:t>Measurement Location</a:t>
            </a:r>
            <a:endParaRPr lang="en-AU" sz="1000" b="0" i="1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Temp. Loc. 1 </a:t>
            </a:r>
          </a:p>
        </p:txBody>
      </p:sp>
      <p:cxnSp>
        <p:nvCxnSpPr>
          <p:cNvPr id="83" name="Straight Arrow Connector 162">
            <a:extLst>
              <a:ext uri="{FF2B5EF4-FFF2-40B4-BE49-F238E27FC236}">
                <a16:creationId xmlns:a16="http://schemas.microsoft.com/office/drawing/2014/main" xmlns="" id="{36BD4666-0A73-4059-8863-44948D0614E5}"/>
              </a:ext>
            </a:extLst>
          </p:cNvPr>
          <p:cNvCxnSpPr>
            <a:cxnSpLocks/>
            <a:stCxn id="50" idx="0"/>
            <a:endCxn id="56" idx="2"/>
          </p:cNvCxnSpPr>
          <p:nvPr/>
        </p:nvCxnSpPr>
        <p:spPr>
          <a:xfrm flipV="1">
            <a:off x="8455477" y="2856275"/>
            <a:ext cx="650" cy="419030"/>
          </a:xfrm>
          <a:prstGeom prst="straightConnector1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4CEA8A4F-E8D6-4838-81E3-74E7544206A9}"/>
              </a:ext>
            </a:extLst>
          </p:cNvPr>
          <p:cNvGrpSpPr/>
          <p:nvPr/>
        </p:nvGrpSpPr>
        <p:grpSpPr>
          <a:xfrm>
            <a:off x="267237" y="2370775"/>
            <a:ext cx="1683934" cy="1767220"/>
            <a:chOff x="162808" y="2759517"/>
            <a:chExt cx="2862025" cy="3003578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xmlns="" id="{B19C6AEA-4D21-4848-AAD5-6BF0B8619F2B}"/>
                </a:ext>
              </a:extLst>
            </p:cNvPr>
            <p:cNvSpPr/>
            <p:nvPr/>
          </p:nvSpPr>
          <p:spPr>
            <a:xfrm>
              <a:off x="164425" y="2759517"/>
              <a:ext cx="2860408" cy="30035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AU" sz="1350" b="0">
                <a:solidFill>
                  <a:prstClr val="white"/>
                </a:solidFill>
              </a:endParaRPr>
            </a:p>
          </p:txBody>
        </p: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xmlns="" id="{A0A41A75-FB01-473E-AF97-4F5CE57C89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814" b="8114"/>
            <a:stretch/>
          </p:blipFill>
          <p:spPr>
            <a:xfrm>
              <a:off x="162808" y="2759517"/>
              <a:ext cx="2862025" cy="3003578"/>
            </a:xfrm>
            <a:prstGeom prst="rect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</p:pic>
      </p:grpSp>
      <p:sp>
        <p:nvSpPr>
          <p:cNvPr id="84" name="Arrow: Bent 83">
            <a:extLst>
              <a:ext uri="{FF2B5EF4-FFF2-40B4-BE49-F238E27FC236}">
                <a16:creationId xmlns:a16="http://schemas.microsoft.com/office/drawing/2014/main" xmlns="" id="{6D1F0DF2-D2A9-4DF9-9840-9FB3A710D7B2}"/>
              </a:ext>
            </a:extLst>
          </p:cNvPr>
          <p:cNvSpPr/>
          <p:nvPr/>
        </p:nvSpPr>
        <p:spPr>
          <a:xfrm rot="5400000" flipV="1">
            <a:off x="6498173" y="1734474"/>
            <a:ext cx="689893" cy="2064746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3148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CFD15224-8A3B-4F2C-A4FD-E65285E46B01}"/>
              </a:ext>
            </a:extLst>
          </p:cNvPr>
          <p:cNvSpPr/>
          <p:nvPr/>
        </p:nvSpPr>
        <p:spPr>
          <a:xfrm>
            <a:off x="175715" y="3007279"/>
            <a:ext cx="6879704" cy="1631216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en-AU" sz="2000" b="0" dirty="0">
                <a:solidFill>
                  <a:prstClr val="black"/>
                </a:solidFill>
              </a:rPr>
              <a:t>POST: /sessions/{session-id}/</a:t>
            </a:r>
            <a:r>
              <a:rPr lang="en-AU" sz="2000" b="0" dirty="0" err="1">
                <a:solidFill>
                  <a:prstClr val="black"/>
                </a:solidFill>
              </a:rPr>
              <a:t>publications?topic</a:t>
            </a:r>
            <a:r>
              <a:rPr lang="en-AU" sz="2000" b="0" dirty="0">
                <a:solidFill>
                  <a:prstClr val="black"/>
                </a:solidFill>
              </a:rPr>
              <a:t>={topic-name}</a:t>
            </a:r>
          </a:p>
          <a:p>
            <a:r>
              <a:rPr lang="en-AU" sz="2000" b="0" dirty="0">
                <a:solidFill>
                  <a:prstClr val="black"/>
                </a:solidFill>
              </a:rPr>
              <a:t>    </a:t>
            </a:r>
            <a:r>
              <a:rPr lang="en-AU" sz="2000" b="0" dirty="0" err="1">
                <a:solidFill>
                  <a:prstClr val="black"/>
                </a:solidFill>
              </a:rPr>
              <a:t>SyncMeasurements</a:t>
            </a:r>
            <a:r>
              <a:rPr lang="en-AU" sz="2000" b="0" dirty="0">
                <a:solidFill>
                  <a:prstClr val="black"/>
                </a:solidFill>
              </a:rPr>
              <a:t> [including </a:t>
            </a:r>
            <a:r>
              <a:rPr lang="en-AU" sz="2000" b="0" dirty="0" err="1">
                <a:solidFill>
                  <a:prstClr val="black"/>
                </a:solidFill>
              </a:rPr>
              <a:t>MeasurementLocation</a:t>
            </a:r>
            <a:r>
              <a:rPr lang="en-AU" sz="2000" b="0" dirty="0">
                <a:solidFill>
                  <a:prstClr val="black"/>
                </a:solidFill>
              </a:rPr>
              <a:t> context]</a:t>
            </a:r>
          </a:p>
          <a:p>
            <a:endParaRPr lang="en-AU" sz="2000" b="0" dirty="0">
              <a:solidFill>
                <a:prstClr val="black"/>
              </a:solidFill>
            </a:endParaRPr>
          </a:p>
          <a:p>
            <a:r>
              <a:rPr lang="en-AU" sz="2000" b="0" dirty="0">
                <a:solidFill>
                  <a:prstClr val="black"/>
                </a:solidFill>
              </a:rPr>
              <a:t>GET: /sessions/{session-id}/publication</a:t>
            </a:r>
          </a:p>
          <a:p>
            <a:r>
              <a:rPr lang="en-AU" sz="2000" b="0" dirty="0">
                <a:solidFill>
                  <a:prstClr val="black"/>
                </a:solidFill>
              </a:rPr>
              <a:t>    </a:t>
            </a:r>
            <a:r>
              <a:rPr lang="en-AU" sz="2000" b="0" dirty="0" err="1">
                <a:solidFill>
                  <a:prstClr val="black"/>
                </a:solidFill>
              </a:rPr>
              <a:t>SyncMeasurements</a:t>
            </a:r>
            <a:endParaRPr lang="en-AU" sz="2000" b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868163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B0A32D31-679D-40DD-8BC8-D34B7DC9454F}"/>
              </a:ext>
            </a:extLst>
          </p:cNvPr>
          <p:cNvSpPr/>
          <p:nvPr/>
        </p:nvSpPr>
        <p:spPr>
          <a:xfrm>
            <a:off x="8097207" y="2294398"/>
            <a:ext cx="975946" cy="40190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>
                <a:solidFill>
                  <a:prstClr val="white"/>
                </a:solidFill>
              </a:rPr>
              <a:t>Measurement</a:t>
            </a:r>
            <a:endParaRPr lang="en-AU" sz="800" b="0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Recorded at: </a:t>
            </a:r>
            <a:br>
              <a:rPr lang="en-AU" sz="800" b="0">
                <a:solidFill>
                  <a:prstClr val="white"/>
                </a:solidFill>
              </a:rPr>
            </a:br>
            <a:r>
              <a:rPr lang="en-AU" sz="800" b="0">
                <a:solidFill>
                  <a:prstClr val="white"/>
                </a:solidFill>
              </a:rPr>
              <a:t>2018-06-01:01:00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37281B1D-3535-4094-985A-0466FDEB44ED}"/>
              </a:ext>
            </a:extLst>
          </p:cNvPr>
          <p:cNvSpPr/>
          <p:nvPr/>
        </p:nvSpPr>
        <p:spPr>
          <a:xfrm>
            <a:off x="8054190" y="2347721"/>
            <a:ext cx="975946" cy="40190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>
                <a:solidFill>
                  <a:prstClr val="white"/>
                </a:solidFill>
              </a:rPr>
              <a:t>Measurement</a:t>
            </a:r>
            <a:endParaRPr lang="en-AU" sz="800" b="0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Recorded at: </a:t>
            </a:r>
            <a:br>
              <a:rPr lang="en-AU" sz="800" b="0">
                <a:solidFill>
                  <a:prstClr val="white"/>
                </a:solidFill>
              </a:rPr>
            </a:br>
            <a:r>
              <a:rPr lang="en-AU" sz="800" b="0">
                <a:solidFill>
                  <a:prstClr val="white"/>
                </a:solidFill>
              </a:rPr>
              <a:t>2018-06-01:01:00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45F3CB00-079B-4277-AC3C-7FCE5BF86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Get (Historical) Condition/Operation Information: Scenarios 31/32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1EFC10F-193B-430A-AB19-BD2FDF349AC7}"/>
              </a:ext>
            </a:extLst>
          </p:cNvPr>
          <p:cNvSpPr/>
          <p:nvPr/>
        </p:nvSpPr>
        <p:spPr>
          <a:xfrm>
            <a:off x="623739" y="942975"/>
            <a:ext cx="975946" cy="401907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>
                <a:solidFill>
                  <a:prstClr val="white"/>
                </a:solidFill>
              </a:rPr>
              <a:t>Asset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Debutanizer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Serial # DZR-3246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DADDD7F-2FF7-42BC-9D2D-D5467B575782}"/>
              </a:ext>
            </a:extLst>
          </p:cNvPr>
          <p:cNvSpPr/>
          <p:nvPr/>
        </p:nvSpPr>
        <p:spPr>
          <a:xfrm>
            <a:off x="623739" y="1782122"/>
            <a:ext cx="975946" cy="401907"/>
          </a:xfrm>
          <a:prstGeom prst="rect">
            <a:avLst/>
          </a:prstGeom>
          <a:solidFill>
            <a:schemeClr val="accent3"/>
          </a:solidFill>
          <a:ln>
            <a:solidFill>
              <a:srgbClr val="7030A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 i="1">
                <a:solidFill>
                  <a:prstClr val="white"/>
                </a:solidFill>
              </a:rPr>
              <a:t>Model</a:t>
            </a:r>
            <a:endParaRPr lang="en-AU" sz="825" b="0" i="1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Debutanizer </a:t>
            </a:r>
            <a:br>
              <a:rPr lang="en-AU" sz="900" b="0">
                <a:solidFill>
                  <a:prstClr val="white"/>
                </a:solidFill>
              </a:rPr>
            </a:br>
            <a:r>
              <a:rPr lang="en-AU" sz="900" b="0">
                <a:solidFill>
                  <a:prstClr val="white"/>
                </a:solidFill>
              </a:rPr>
              <a:t>DZR 5000</a:t>
            </a:r>
          </a:p>
        </p:txBody>
      </p:sp>
      <p:cxnSp>
        <p:nvCxnSpPr>
          <p:cNvPr id="8" name="Straight Arrow Connector 86">
            <a:extLst>
              <a:ext uri="{FF2B5EF4-FFF2-40B4-BE49-F238E27FC236}">
                <a16:creationId xmlns:a16="http://schemas.microsoft.com/office/drawing/2014/main" xmlns="" id="{D1A3CE67-95F8-416E-A205-6D781D7411DA}"/>
              </a:ext>
            </a:extLst>
          </p:cNvPr>
          <p:cNvCxnSpPr>
            <a:cxnSpLocks/>
            <a:stCxn id="4" idx="2"/>
            <a:endCxn id="7" idx="0"/>
          </p:cNvCxnSpPr>
          <p:nvPr/>
        </p:nvCxnSpPr>
        <p:spPr>
          <a:xfrm flipH="1">
            <a:off x="1111712" y="1344883"/>
            <a:ext cx="1" cy="437240"/>
          </a:xfrm>
          <a:prstGeom prst="straightConnector1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734AFB3-EC5B-450D-8C89-54A1BE2173F1}"/>
              </a:ext>
            </a:extLst>
          </p:cNvPr>
          <p:cNvSpPr/>
          <p:nvPr/>
        </p:nvSpPr>
        <p:spPr>
          <a:xfrm>
            <a:off x="694590" y="4235569"/>
            <a:ext cx="975946" cy="31652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AU" sz="900" b="0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50AE6F5-C37F-4DA4-8035-6793E4023E2F}"/>
              </a:ext>
            </a:extLst>
          </p:cNvPr>
          <p:cNvSpPr/>
          <p:nvPr/>
        </p:nvSpPr>
        <p:spPr>
          <a:xfrm>
            <a:off x="661620" y="4275884"/>
            <a:ext cx="975946" cy="31652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AU" sz="900" b="0">
              <a:solidFill>
                <a:prstClr val="white"/>
              </a:solidFill>
            </a:endParaRPr>
          </a:p>
        </p:txBody>
      </p:sp>
      <p:cxnSp>
        <p:nvCxnSpPr>
          <p:cNvPr id="126" name="Straight Arrow Connector 162">
            <a:extLst>
              <a:ext uri="{FF2B5EF4-FFF2-40B4-BE49-F238E27FC236}">
                <a16:creationId xmlns:a16="http://schemas.microsoft.com/office/drawing/2014/main" xmlns="" id="{07462265-1211-4430-97DE-80567442B9E0}"/>
              </a:ext>
            </a:extLst>
          </p:cNvPr>
          <p:cNvCxnSpPr>
            <a:cxnSpLocks/>
            <a:stCxn id="68" idx="2"/>
            <a:endCxn id="11" idx="0"/>
          </p:cNvCxnSpPr>
          <p:nvPr/>
        </p:nvCxnSpPr>
        <p:spPr>
          <a:xfrm>
            <a:off x="1109204" y="4137995"/>
            <a:ext cx="7419" cy="178205"/>
          </a:xfrm>
          <a:prstGeom prst="straightConnector1">
            <a:avLst/>
          </a:prstGeom>
          <a:ln w="762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771941E-9B34-4097-837E-C55F8A8F3D82}"/>
              </a:ext>
            </a:extLst>
          </p:cNvPr>
          <p:cNvSpPr/>
          <p:nvPr/>
        </p:nvSpPr>
        <p:spPr>
          <a:xfrm>
            <a:off x="628650" y="4316200"/>
            <a:ext cx="975946" cy="31652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750" b="0" i="1">
                <a:solidFill>
                  <a:prstClr val="white"/>
                </a:solidFill>
              </a:rPr>
              <a:t>Breakdown Structure</a:t>
            </a:r>
            <a:endParaRPr lang="en-AU" sz="900" b="0" i="1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Primary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950D699-5D40-4F0A-AE3C-4FFBD96749C3}"/>
              </a:ext>
            </a:extLst>
          </p:cNvPr>
          <p:cNvSpPr/>
          <p:nvPr/>
        </p:nvSpPr>
        <p:spPr>
          <a:xfrm>
            <a:off x="2006797" y="3554093"/>
            <a:ext cx="1005788" cy="401907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 i="1">
                <a:solidFill>
                  <a:prstClr val="white"/>
                </a:solidFill>
              </a:rPr>
              <a:t>Segment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Debutanizer Tower T100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CE37E70-E4CD-4356-B3EE-7E54DC94165D}"/>
              </a:ext>
            </a:extLst>
          </p:cNvPr>
          <p:cNvSpPr/>
          <p:nvPr/>
        </p:nvSpPr>
        <p:spPr>
          <a:xfrm>
            <a:off x="3160051" y="3554093"/>
            <a:ext cx="1005788" cy="401907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 i="1">
                <a:solidFill>
                  <a:prstClr val="white"/>
                </a:solidFill>
              </a:rPr>
              <a:t>Segment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Debutanizer Feed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392902D-9E6F-4530-858A-8E246031A11A}"/>
              </a:ext>
            </a:extLst>
          </p:cNvPr>
          <p:cNvSpPr/>
          <p:nvPr/>
        </p:nvSpPr>
        <p:spPr>
          <a:xfrm>
            <a:off x="4313304" y="3554093"/>
            <a:ext cx="1005788" cy="401907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 i="1">
                <a:solidFill>
                  <a:prstClr val="white"/>
                </a:solidFill>
              </a:rPr>
              <a:t>Segment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Condenser C200</a:t>
            </a:r>
          </a:p>
        </p:txBody>
      </p:sp>
      <p:cxnSp>
        <p:nvCxnSpPr>
          <p:cNvPr id="16" name="Straight Arrow Connector 24">
            <a:extLst>
              <a:ext uri="{FF2B5EF4-FFF2-40B4-BE49-F238E27FC236}">
                <a16:creationId xmlns:a16="http://schemas.microsoft.com/office/drawing/2014/main" xmlns="" id="{D26D6D99-8D9F-49C7-9F92-F4A2B44E527B}"/>
              </a:ext>
            </a:extLst>
          </p:cNvPr>
          <p:cNvCxnSpPr>
            <a:cxnSpLocks/>
            <a:stCxn id="11" idx="3"/>
            <a:endCxn id="13" idx="2"/>
          </p:cNvCxnSpPr>
          <p:nvPr/>
        </p:nvCxnSpPr>
        <p:spPr>
          <a:xfrm flipV="1">
            <a:off x="1604596" y="3956000"/>
            <a:ext cx="905095" cy="518462"/>
          </a:xfrm>
          <a:prstGeom prst="bentConnector2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24">
            <a:extLst>
              <a:ext uri="{FF2B5EF4-FFF2-40B4-BE49-F238E27FC236}">
                <a16:creationId xmlns:a16="http://schemas.microsoft.com/office/drawing/2014/main" xmlns="" id="{2B1859FA-DFD1-422D-BB9B-658F94716D08}"/>
              </a:ext>
            </a:extLst>
          </p:cNvPr>
          <p:cNvCxnSpPr>
            <a:cxnSpLocks/>
            <a:stCxn id="11" idx="3"/>
            <a:endCxn id="14" idx="2"/>
          </p:cNvCxnSpPr>
          <p:nvPr/>
        </p:nvCxnSpPr>
        <p:spPr>
          <a:xfrm flipV="1">
            <a:off x="1604596" y="3956000"/>
            <a:ext cx="2058349" cy="518462"/>
          </a:xfrm>
          <a:prstGeom prst="bentConnector2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24">
            <a:extLst>
              <a:ext uri="{FF2B5EF4-FFF2-40B4-BE49-F238E27FC236}">
                <a16:creationId xmlns:a16="http://schemas.microsoft.com/office/drawing/2014/main" xmlns="" id="{5BBD136F-4715-4F51-9108-71BF008452C5}"/>
              </a:ext>
            </a:extLst>
          </p:cNvPr>
          <p:cNvCxnSpPr>
            <a:cxnSpLocks/>
            <a:stCxn id="11" idx="3"/>
            <a:endCxn id="15" idx="2"/>
          </p:cNvCxnSpPr>
          <p:nvPr/>
        </p:nvCxnSpPr>
        <p:spPr>
          <a:xfrm flipV="1">
            <a:off x="1604596" y="3956000"/>
            <a:ext cx="3211602" cy="518462"/>
          </a:xfrm>
          <a:prstGeom prst="bentConnector2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FD4BC46-DF14-4C03-B21F-FC40E075AFB6}"/>
              </a:ext>
            </a:extLst>
          </p:cNvPr>
          <p:cNvSpPr/>
          <p:nvPr/>
        </p:nvSpPr>
        <p:spPr>
          <a:xfrm>
            <a:off x="5466556" y="3554093"/>
            <a:ext cx="1005788" cy="401907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 i="1">
                <a:solidFill>
                  <a:prstClr val="white"/>
                </a:solidFill>
              </a:rPr>
              <a:t>Segment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Temperature Sensor TS-1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0BDB4CA9-1DD2-4AE1-A04A-377F2FBB26FA}"/>
              </a:ext>
            </a:extLst>
          </p:cNvPr>
          <p:cNvCxnSpPr>
            <a:cxnSpLocks/>
            <a:stCxn id="15" idx="3"/>
            <a:endCxn id="19" idx="1"/>
          </p:cNvCxnSpPr>
          <p:nvPr/>
        </p:nvCxnSpPr>
        <p:spPr>
          <a:xfrm>
            <a:off x="5319092" y="3755047"/>
            <a:ext cx="147464" cy="0"/>
          </a:xfrm>
          <a:prstGeom prst="straightConnector1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86">
            <a:extLst>
              <a:ext uri="{FF2B5EF4-FFF2-40B4-BE49-F238E27FC236}">
                <a16:creationId xmlns:a16="http://schemas.microsoft.com/office/drawing/2014/main" xmlns="" id="{F0BB48D5-C279-4C1B-A030-BDA9583D4E95}"/>
              </a:ext>
            </a:extLst>
          </p:cNvPr>
          <p:cNvCxnSpPr>
            <a:cxnSpLocks/>
            <a:stCxn id="7" idx="2"/>
            <a:endCxn id="11" idx="0"/>
          </p:cNvCxnSpPr>
          <p:nvPr/>
        </p:nvCxnSpPr>
        <p:spPr>
          <a:xfrm>
            <a:off x="1111712" y="2184029"/>
            <a:ext cx="4912" cy="2132171"/>
          </a:xfrm>
          <a:prstGeom prst="straightConnector1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24">
            <a:extLst>
              <a:ext uri="{FF2B5EF4-FFF2-40B4-BE49-F238E27FC236}">
                <a16:creationId xmlns:a16="http://schemas.microsoft.com/office/drawing/2014/main" xmlns="" id="{50A64CED-F17A-400B-B834-C6DDEF290EF6}"/>
              </a:ext>
            </a:extLst>
          </p:cNvPr>
          <p:cNvCxnSpPr>
            <a:cxnSpLocks/>
            <a:stCxn id="4" idx="3"/>
            <a:endCxn id="73" idx="0"/>
          </p:cNvCxnSpPr>
          <p:nvPr/>
        </p:nvCxnSpPr>
        <p:spPr>
          <a:xfrm>
            <a:off x="1599685" y="1143929"/>
            <a:ext cx="910006" cy="244525"/>
          </a:xfrm>
          <a:prstGeom prst="bentConnector2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D587453E-F755-4CC4-A9FD-966B41306A49}"/>
              </a:ext>
            </a:extLst>
          </p:cNvPr>
          <p:cNvSpPr/>
          <p:nvPr/>
        </p:nvSpPr>
        <p:spPr>
          <a:xfrm>
            <a:off x="2006797" y="1388454"/>
            <a:ext cx="1005788" cy="401907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 i="1">
                <a:solidFill>
                  <a:prstClr val="white"/>
                </a:solidFill>
              </a:rPr>
              <a:t>Asset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Tower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Serial # T-456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81E04A8D-B30B-40E2-869F-84CF2F1F0F49}"/>
              </a:ext>
            </a:extLst>
          </p:cNvPr>
          <p:cNvSpPr/>
          <p:nvPr/>
        </p:nvSpPr>
        <p:spPr>
          <a:xfrm>
            <a:off x="3160051" y="1388454"/>
            <a:ext cx="1005788" cy="401907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 i="1">
                <a:solidFill>
                  <a:prstClr val="white"/>
                </a:solidFill>
              </a:rPr>
              <a:t>Asset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Pipe Section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340FD5D9-6E2A-4903-83BE-695175E97588}"/>
              </a:ext>
            </a:extLst>
          </p:cNvPr>
          <p:cNvSpPr/>
          <p:nvPr/>
        </p:nvSpPr>
        <p:spPr>
          <a:xfrm>
            <a:off x="4313304" y="1388454"/>
            <a:ext cx="1005788" cy="401907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 i="1">
                <a:solidFill>
                  <a:prstClr val="white"/>
                </a:solidFill>
              </a:rPr>
              <a:t>Asset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Condenser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Serial # CF332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E7E41854-69AA-4E8F-BEAB-E3773F6DB513}"/>
              </a:ext>
            </a:extLst>
          </p:cNvPr>
          <p:cNvSpPr/>
          <p:nvPr/>
        </p:nvSpPr>
        <p:spPr>
          <a:xfrm>
            <a:off x="5466556" y="1388454"/>
            <a:ext cx="1005788" cy="401907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 i="1">
                <a:solidFill>
                  <a:prstClr val="white"/>
                </a:solidFill>
              </a:rPr>
              <a:t>Asset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Temp. Sensor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Serial # TS-999</a:t>
            </a:r>
          </a:p>
        </p:txBody>
      </p:sp>
      <p:cxnSp>
        <p:nvCxnSpPr>
          <p:cNvPr id="78" name="Straight Arrow Connector 24">
            <a:extLst>
              <a:ext uri="{FF2B5EF4-FFF2-40B4-BE49-F238E27FC236}">
                <a16:creationId xmlns:a16="http://schemas.microsoft.com/office/drawing/2014/main" xmlns="" id="{C47BD7CE-9904-4DCA-8DFC-525D70FFE435}"/>
              </a:ext>
            </a:extLst>
          </p:cNvPr>
          <p:cNvCxnSpPr>
            <a:cxnSpLocks/>
            <a:stCxn id="4" idx="3"/>
            <a:endCxn id="74" idx="0"/>
          </p:cNvCxnSpPr>
          <p:nvPr/>
        </p:nvCxnSpPr>
        <p:spPr>
          <a:xfrm>
            <a:off x="1599685" y="1143929"/>
            <a:ext cx="2063260" cy="244525"/>
          </a:xfrm>
          <a:prstGeom prst="bentConnector2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0" name="Straight Arrow Connector 24">
            <a:extLst>
              <a:ext uri="{FF2B5EF4-FFF2-40B4-BE49-F238E27FC236}">
                <a16:creationId xmlns:a16="http://schemas.microsoft.com/office/drawing/2014/main" xmlns="" id="{A11A0C44-E0BA-471C-8D57-8A56912892B3}"/>
              </a:ext>
            </a:extLst>
          </p:cNvPr>
          <p:cNvCxnSpPr>
            <a:cxnSpLocks/>
            <a:stCxn id="4" idx="3"/>
            <a:endCxn id="75" idx="0"/>
          </p:cNvCxnSpPr>
          <p:nvPr/>
        </p:nvCxnSpPr>
        <p:spPr>
          <a:xfrm>
            <a:off x="1599685" y="1143929"/>
            <a:ext cx="3216513" cy="244525"/>
          </a:xfrm>
          <a:prstGeom prst="bentConnector2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2" name="Straight Arrow Connector 24">
            <a:extLst>
              <a:ext uri="{FF2B5EF4-FFF2-40B4-BE49-F238E27FC236}">
                <a16:creationId xmlns:a16="http://schemas.microsoft.com/office/drawing/2014/main" xmlns="" id="{A4893621-F245-498A-8D1A-F0CE27BECA58}"/>
              </a:ext>
            </a:extLst>
          </p:cNvPr>
          <p:cNvCxnSpPr>
            <a:cxnSpLocks/>
            <a:stCxn id="4" idx="3"/>
            <a:endCxn id="76" idx="0"/>
          </p:cNvCxnSpPr>
          <p:nvPr/>
        </p:nvCxnSpPr>
        <p:spPr>
          <a:xfrm>
            <a:off x="1599685" y="1143929"/>
            <a:ext cx="4369765" cy="244525"/>
          </a:xfrm>
          <a:prstGeom prst="bentConnector2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5" name="Rectangle 94">
            <a:extLst>
              <a:ext uri="{FF2B5EF4-FFF2-40B4-BE49-F238E27FC236}">
                <a16:creationId xmlns:a16="http://schemas.microsoft.com/office/drawing/2014/main" xmlns="" id="{ABB4C93B-BA2A-44AB-9641-41E4A1A601F4}"/>
              </a:ext>
            </a:extLst>
          </p:cNvPr>
          <p:cNvSpPr/>
          <p:nvPr/>
        </p:nvSpPr>
        <p:spPr>
          <a:xfrm>
            <a:off x="2006797" y="2471273"/>
            <a:ext cx="1005788" cy="401907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 err="1">
                <a:solidFill>
                  <a:prstClr val="white"/>
                </a:solidFill>
              </a:rPr>
              <a:t>AssetSegmentEvent</a:t>
            </a:r>
            <a:endParaRPr lang="en-AU" sz="800" b="0" i="1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Install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1 Jan 2018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xmlns="" id="{D9A777D5-6354-4440-B042-AD66701760A8}"/>
              </a:ext>
            </a:extLst>
          </p:cNvPr>
          <p:cNvSpPr/>
          <p:nvPr/>
        </p:nvSpPr>
        <p:spPr>
          <a:xfrm>
            <a:off x="3160051" y="2471273"/>
            <a:ext cx="1005788" cy="401907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 err="1">
                <a:solidFill>
                  <a:prstClr val="white"/>
                </a:solidFill>
              </a:rPr>
              <a:t>AssetSegmentEvent</a:t>
            </a:r>
            <a:endParaRPr lang="en-AU" sz="800" b="0" i="1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Install </a:t>
            </a:r>
            <a:br>
              <a:rPr lang="en-AU" sz="800" b="0">
                <a:solidFill>
                  <a:prstClr val="white"/>
                </a:solidFill>
              </a:rPr>
            </a:br>
            <a:r>
              <a:rPr lang="en-AU" sz="800" b="0">
                <a:solidFill>
                  <a:prstClr val="white"/>
                </a:solidFill>
              </a:rPr>
              <a:t>1 Jan 2018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xmlns="" id="{C41F6D74-7457-435F-90A2-23A75768102F}"/>
              </a:ext>
            </a:extLst>
          </p:cNvPr>
          <p:cNvSpPr/>
          <p:nvPr/>
        </p:nvSpPr>
        <p:spPr>
          <a:xfrm>
            <a:off x="4313304" y="2471273"/>
            <a:ext cx="1005788" cy="401907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 err="1">
                <a:solidFill>
                  <a:prstClr val="white"/>
                </a:solidFill>
              </a:rPr>
              <a:t>AssetSegmentEvent</a:t>
            </a:r>
            <a:endParaRPr lang="en-AU" sz="800" b="0" i="1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Install </a:t>
            </a:r>
            <a:br>
              <a:rPr lang="en-AU" sz="800" b="0">
                <a:solidFill>
                  <a:prstClr val="white"/>
                </a:solidFill>
              </a:rPr>
            </a:br>
            <a:r>
              <a:rPr lang="en-AU" sz="800" b="0">
                <a:solidFill>
                  <a:prstClr val="white"/>
                </a:solidFill>
              </a:rPr>
              <a:t>1 Jan 2018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xmlns="" id="{DA86C0E8-BBAE-4935-91E4-673F336CCEE2}"/>
              </a:ext>
            </a:extLst>
          </p:cNvPr>
          <p:cNvSpPr/>
          <p:nvPr/>
        </p:nvSpPr>
        <p:spPr>
          <a:xfrm>
            <a:off x="5466556" y="2471273"/>
            <a:ext cx="1005788" cy="401907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 err="1">
                <a:solidFill>
                  <a:prstClr val="white"/>
                </a:solidFill>
              </a:rPr>
              <a:t>AssetSegmentEvent</a:t>
            </a:r>
            <a:endParaRPr lang="en-AU" sz="800" b="0" i="1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Install </a:t>
            </a:r>
            <a:br>
              <a:rPr lang="en-AU" sz="800" b="0">
                <a:solidFill>
                  <a:prstClr val="white"/>
                </a:solidFill>
              </a:rPr>
            </a:br>
            <a:r>
              <a:rPr lang="en-AU" sz="800" b="0">
                <a:solidFill>
                  <a:prstClr val="white"/>
                </a:solidFill>
              </a:rPr>
              <a:t>1 Jan 2018</a:t>
            </a:r>
          </a:p>
        </p:txBody>
      </p:sp>
      <p:cxnSp>
        <p:nvCxnSpPr>
          <p:cNvPr id="99" name="Straight Arrow Connector 86">
            <a:extLst>
              <a:ext uri="{FF2B5EF4-FFF2-40B4-BE49-F238E27FC236}">
                <a16:creationId xmlns:a16="http://schemas.microsoft.com/office/drawing/2014/main" xmlns="" id="{52613D52-C792-4921-BDB4-DED70DCFEDB3}"/>
              </a:ext>
            </a:extLst>
          </p:cNvPr>
          <p:cNvCxnSpPr>
            <a:cxnSpLocks/>
            <a:stCxn id="95" idx="0"/>
            <a:endCxn id="73" idx="2"/>
          </p:cNvCxnSpPr>
          <p:nvPr/>
        </p:nvCxnSpPr>
        <p:spPr>
          <a:xfrm flipV="1">
            <a:off x="2509691" y="1790361"/>
            <a:ext cx="0" cy="680912"/>
          </a:xfrm>
          <a:prstGeom prst="straightConnector1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2" name="Straight Arrow Connector 86">
            <a:extLst>
              <a:ext uri="{FF2B5EF4-FFF2-40B4-BE49-F238E27FC236}">
                <a16:creationId xmlns:a16="http://schemas.microsoft.com/office/drawing/2014/main" xmlns="" id="{1E81321E-CF95-4FA7-9CE8-68E158E721A6}"/>
              </a:ext>
            </a:extLst>
          </p:cNvPr>
          <p:cNvCxnSpPr>
            <a:cxnSpLocks/>
            <a:stCxn id="96" idx="0"/>
            <a:endCxn id="74" idx="2"/>
          </p:cNvCxnSpPr>
          <p:nvPr/>
        </p:nvCxnSpPr>
        <p:spPr>
          <a:xfrm flipV="1">
            <a:off x="3662945" y="1790361"/>
            <a:ext cx="0" cy="680912"/>
          </a:xfrm>
          <a:prstGeom prst="straightConnector1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5" name="Straight Arrow Connector 86">
            <a:extLst>
              <a:ext uri="{FF2B5EF4-FFF2-40B4-BE49-F238E27FC236}">
                <a16:creationId xmlns:a16="http://schemas.microsoft.com/office/drawing/2014/main" xmlns="" id="{A6679F37-3889-4FAC-8455-73BCFE5E9B19}"/>
              </a:ext>
            </a:extLst>
          </p:cNvPr>
          <p:cNvCxnSpPr>
            <a:cxnSpLocks/>
            <a:stCxn id="97" idx="0"/>
            <a:endCxn id="75" idx="2"/>
          </p:cNvCxnSpPr>
          <p:nvPr/>
        </p:nvCxnSpPr>
        <p:spPr>
          <a:xfrm flipV="1">
            <a:off x="4816198" y="1790361"/>
            <a:ext cx="0" cy="680912"/>
          </a:xfrm>
          <a:prstGeom prst="straightConnector1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6" name="Straight Arrow Connector 86">
            <a:extLst>
              <a:ext uri="{FF2B5EF4-FFF2-40B4-BE49-F238E27FC236}">
                <a16:creationId xmlns:a16="http://schemas.microsoft.com/office/drawing/2014/main" xmlns="" id="{CA86094B-1518-4771-BFE1-30260645B8CA}"/>
              </a:ext>
            </a:extLst>
          </p:cNvPr>
          <p:cNvCxnSpPr>
            <a:cxnSpLocks/>
            <a:stCxn id="98" idx="0"/>
            <a:endCxn id="76" idx="2"/>
          </p:cNvCxnSpPr>
          <p:nvPr/>
        </p:nvCxnSpPr>
        <p:spPr>
          <a:xfrm flipV="1">
            <a:off x="5969450" y="1790361"/>
            <a:ext cx="0" cy="680912"/>
          </a:xfrm>
          <a:prstGeom prst="straightConnector1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7" name="Straight Arrow Connector 86">
            <a:extLst>
              <a:ext uri="{FF2B5EF4-FFF2-40B4-BE49-F238E27FC236}">
                <a16:creationId xmlns:a16="http://schemas.microsoft.com/office/drawing/2014/main" xmlns="" id="{571A4AF1-EFFB-4E7E-BE1B-CAAA81B9B0A2}"/>
              </a:ext>
            </a:extLst>
          </p:cNvPr>
          <p:cNvCxnSpPr>
            <a:cxnSpLocks/>
            <a:stCxn id="95" idx="2"/>
            <a:endCxn id="13" idx="0"/>
          </p:cNvCxnSpPr>
          <p:nvPr/>
        </p:nvCxnSpPr>
        <p:spPr>
          <a:xfrm>
            <a:off x="2509691" y="2873180"/>
            <a:ext cx="0" cy="680913"/>
          </a:xfrm>
          <a:prstGeom prst="straightConnector1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0" name="Straight Arrow Connector 86">
            <a:extLst>
              <a:ext uri="{FF2B5EF4-FFF2-40B4-BE49-F238E27FC236}">
                <a16:creationId xmlns:a16="http://schemas.microsoft.com/office/drawing/2014/main" xmlns="" id="{78DD0F1E-456A-4BEF-A870-46F8ABBC8A9C}"/>
              </a:ext>
            </a:extLst>
          </p:cNvPr>
          <p:cNvCxnSpPr>
            <a:cxnSpLocks/>
            <a:stCxn id="96" idx="2"/>
            <a:endCxn id="14" idx="0"/>
          </p:cNvCxnSpPr>
          <p:nvPr/>
        </p:nvCxnSpPr>
        <p:spPr>
          <a:xfrm>
            <a:off x="3662945" y="2873180"/>
            <a:ext cx="0" cy="680913"/>
          </a:xfrm>
          <a:prstGeom prst="straightConnector1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3" name="Straight Arrow Connector 86">
            <a:extLst>
              <a:ext uri="{FF2B5EF4-FFF2-40B4-BE49-F238E27FC236}">
                <a16:creationId xmlns:a16="http://schemas.microsoft.com/office/drawing/2014/main" xmlns="" id="{2B7E9F9C-2590-4A17-9903-FC0E910BDF91}"/>
              </a:ext>
            </a:extLst>
          </p:cNvPr>
          <p:cNvCxnSpPr>
            <a:cxnSpLocks/>
            <a:stCxn id="97" idx="2"/>
            <a:endCxn id="15" idx="0"/>
          </p:cNvCxnSpPr>
          <p:nvPr/>
        </p:nvCxnSpPr>
        <p:spPr>
          <a:xfrm>
            <a:off x="4816198" y="2873180"/>
            <a:ext cx="0" cy="680913"/>
          </a:xfrm>
          <a:prstGeom prst="straightConnector1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4" name="Straight Arrow Connector 86">
            <a:extLst>
              <a:ext uri="{FF2B5EF4-FFF2-40B4-BE49-F238E27FC236}">
                <a16:creationId xmlns:a16="http://schemas.microsoft.com/office/drawing/2014/main" xmlns="" id="{2E637432-1CD1-4576-A97C-D1036D7E9BB4}"/>
              </a:ext>
            </a:extLst>
          </p:cNvPr>
          <p:cNvCxnSpPr>
            <a:cxnSpLocks/>
            <a:stCxn id="98" idx="2"/>
            <a:endCxn id="19" idx="0"/>
          </p:cNvCxnSpPr>
          <p:nvPr/>
        </p:nvCxnSpPr>
        <p:spPr>
          <a:xfrm>
            <a:off x="5969450" y="2873180"/>
            <a:ext cx="0" cy="680913"/>
          </a:xfrm>
          <a:prstGeom prst="straightConnector1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xmlns="" id="{40F6F54D-5F8B-410E-9CA9-495534C7EB9F}"/>
              </a:ext>
            </a:extLst>
          </p:cNvPr>
          <p:cNvCxnSpPr>
            <a:cxnSpLocks/>
            <a:stCxn id="155" idx="1"/>
            <a:endCxn id="177" idx="3"/>
          </p:cNvCxnSpPr>
          <p:nvPr/>
        </p:nvCxnSpPr>
        <p:spPr>
          <a:xfrm flipH="1">
            <a:off x="6472343" y="4416184"/>
            <a:ext cx="290800" cy="0"/>
          </a:xfrm>
          <a:prstGeom prst="straightConnector1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xmlns="" id="{1CDCAEC7-8FB2-4E60-AE74-74E401E1D38D}"/>
              </a:ext>
            </a:extLst>
          </p:cNvPr>
          <p:cNvCxnSpPr>
            <a:cxnSpLocks/>
            <a:stCxn id="162" idx="1"/>
            <a:endCxn id="75" idx="3"/>
          </p:cNvCxnSpPr>
          <p:nvPr/>
        </p:nvCxnSpPr>
        <p:spPr>
          <a:xfrm rot="10800000">
            <a:off x="5319093" y="1589408"/>
            <a:ext cx="1444051" cy="479888"/>
          </a:xfrm>
          <a:prstGeom prst="bentConnector3">
            <a:avLst>
              <a:gd name="adj1" fmla="val 91923"/>
            </a:avLst>
          </a:prstGeom>
          <a:ln w="127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8" name="Straight Arrow Connector 162">
            <a:extLst>
              <a:ext uri="{FF2B5EF4-FFF2-40B4-BE49-F238E27FC236}">
                <a16:creationId xmlns:a16="http://schemas.microsoft.com/office/drawing/2014/main" xmlns="" id="{220502D0-0E4C-4F91-9A65-BE83CB195D8B}"/>
              </a:ext>
            </a:extLst>
          </p:cNvPr>
          <p:cNvCxnSpPr>
            <a:cxnSpLocks/>
            <a:stCxn id="172" idx="2"/>
            <a:endCxn id="155" idx="0"/>
          </p:cNvCxnSpPr>
          <p:nvPr/>
        </p:nvCxnSpPr>
        <p:spPr>
          <a:xfrm>
            <a:off x="6960317" y="3466812"/>
            <a:ext cx="321263" cy="748418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2" name="TextBox 171">
            <a:extLst>
              <a:ext uri="{FF2B5EF4-FFF2-40B4-BE49-F238E27FC236}">
                <a16:creationId xmlns:a16="http://schemas.microsoft.com/office/drawing/2014/main" xmlns="" id="{7A8E21F1-3E43-4328-821E-5A588457FDDB}"/>
              </a:ext>
            </a:extLst>
          </p:cNvPr>
          <p:cNvSpPr txBox="1"/>
          <p:nvPr/>
        </p:nvSpPr>
        <p:spPr>
          <a:xfrm>
            <a:off x="6313345" y="2958981"/>
            <a:ext cx="1293944" cy="5078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 dirty="0">
                <a:solidFill>
                  <a:srgbClr val="A5A5A5"/>
                </a:solidFill>
                <a:latin typeface="Calibri" panose="020F0502020204030204"/>
              </a:rPr>
              <a:t>Supports both Asset- 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tabLst>
                <a:tab pos="402431" algn="l"/>
              </a:tabLst>
            </a:pPr>
            <a:r>
              <a:rPr lang="en-AU" sz="900" b="0" dirty="0">
                <a:solidFill>
                  <a:srgbClr val="A5A5A5"/>
                </a:solidFill>
                <a:latin typeface="Calibri" panose="020F0502020204030204"/>
              </a:rPr>
              <a:t>and Segment-based 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 dirty="0" err="1">
                <a:solidFill>
                  <a:srgbClr val="A5A5A5"/>
                </a:solidFill>
                <a:latin typeface="Calibri" panose="020F0502020204030204"/>
              </a:rPr>
              <a:t>MeasurementLocations</a:t>
            </a:r>
            <a:endParaRPr lang="en-AU" sz="900" b="0" dirty="0">
              <a:solidFill>
                <a:srgbClr val="A5A5A5"/>
              </a:solidFill>
              <a:latin typeface="Calibri" panose="020F0502020204030204"/>
            </a:endParaRPr>
          </a:p>
        </p:txBody>
      </p:sp>
      <p:cxnSp>
        <p:nvCxnSpPr>
          <p:cNvPr id="173" name="Straight Arrow Connector 162">
            <a:extLst>
              <a:ext uri="{FF2B5EF4-FFF2-40B4-BE49-F238E27FC236}">
                <a16:creationId xmlns:a16="http://schemas.microsoft.com/office/drawing/2014/main" xmlns="" id="{623D7DD3-5243-4A81-BAF9-F064922FB7BB}"/>
              </a:ext>
            </a:extLst>
          </p:cNvPr>
          <p:cNvCxnSpPr>
            <a:cxnSpLocks/>
            <a:stCxn id="162" idx="0"/>
            <a:endCxn id="76" idx="3"/>
          </p:cNvCxnSpPr>
          <p:nvPr/>
        </p:nvCxnSpPr>
        <p:spPr>
          <a:xfrm rot="16200000" flipV="1">
            <a:off x="6737495" y="1324257"/>
            <a:ext cx="278934" cy="809236"/>
          </a:xfrm>
          <a:prstGeom prst="bentConnector2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6" name="TextBox 175">
            <a:extLst>
              <a:ext uri="{FF2B5EF4-FFF2-40B4-BE49-F238E27FC236}">
                <a16:creationId xmlns:a16="http://schemas.microsoft.com/office/drawing/2014/main" xmlns="" id="{02E50E37-DB49-4F06-936E-A30C462F7E25}"/>
              </a:ext>
            </a:extLst>
          </p:cNvPr>
          <p:cNvSpPr txBox="1"/>
          <p:nvPr/>
        </p:nvSpPr>
        <p:spPr>
          <a:xfrm>
            <a:off x="6667938" y="1388453"/>
            <a:ext cx="7088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black"/>
                </a:solidFill>
                <a:latin typeface="Calibri" panose="020F0502020204030204"/>
              </a:rPr>
              <a:t>Transducer</a:t>
            </a: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xmlns="" id="{B879EF13-6EB0-4D35-8643-288EB0865DDF}"/>
              </a:ext>
            </a:extLst>
          </p:cNvPr>
          <p:cNvSpPr/>
          <p:nvPr/>
        </p:nvSpPr>
        <p:spPr>
          <a:xfrm>
            <a:off x="5466555" y="4215230"/>
            <a:ext cx="1005788" cy="401907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 i="1">
                <a:solidFill>
                  <a:prstClr val="white"/>
                </a:solidFill>
              </a:rPr>
              <a:t>Segment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Temperature Sensor TS-2</a:t>
            </a:r>
          </a:p>
        </p:txBody>
      </p:sp>
      <p:cxnSp>
        <p:nvCxnSpPr>
          <p:cNvPr id="181" name="Straight Arrow Connector 24">
            <a:extLst>
              <a:ext uri="{FF2B5EF4-FFF2-40B4-BE49-F238E27FC236}">
                <a16:creationId xmlns:a16="http://schemas.microsoft.com/office/drawing/2014/main" xmlns="" id="{D9FFA2E3-03D2-4F99-8A67-CC4D6B491A7A}"/>
              </a:ext>
            </a:extLst>
          </p:cNvPr>
          <p:cNvCxnSpPr>
            <a:cxnSpLocks/>
            <a:stCxn id="15" idx="3"/>
            <a:endCxn id="177" idx="1"/>
          </p:cNvCxnSpPr>
          <p:nvPr/>
        </p:nvCxnSpPr>
        <p:spPr>
          <a:xfrm>
            <a:off x="5319092" y="3755047"/>
            <a:ext cx="147463" cy="661137"/>
          </a:xfrm>
          <a:prstGeom prst="bentConnector3">
            <a:avLst>
              <a:gd name="adj1" fmla="val 32895"/>
            </a:avLst>
          </a:prstGeom>
          <a:ln w="127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EB290E87-283A-4C4E-9B0E-54A9DBDD152E}"/>
              </a:ext>
            </a:extLst>
          </p:cNvPr>
          <p:cNvSpPr/>
          <p:nvPr/>
        </p:nvSpPr>
        <p:spPr>
          <a:xfrm>
            <a:off x="7937867" y="3275305"/>
            <a:ext cx="1035219" cy="401908"/>
          </a:xfrm>
          <a:prstGeom prst="rect">
            <a:avLst/>
          </a:prstGeom>
          <a:solidFill>
            <a:schemeClr val="accent3"/>
          </a:solidFill>
          <a:ln>
            <a:solidFill>
              <a:srgbClr val="C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 err="1">
                <a:solidFill>
                  <a:prstClr val="white"/>
                </a:solidFill>
              </a:rPr>
              <a:t>AttributeSet</a:t>
            </a:r>
            <a:endParaRPr lang="en-AU" sz="800" b="0" i="1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Custom Measurement Data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39A6A736-820D-408F-AE06-996A29E667A8}"/>
              </a:ext>
            </a:extLst>
          </p:cNvPr>
          <p:cNvSpPr/>
          <p:nvPr/>
        </p:nvSpPr>
        <p:spPr>
          <a:xfrm>
            <a:off x="8011172" y="2401045"/>
            <a:ext cx="975946" cy="40190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>
                <a:solidFill>
                  <a:prstClr val="white"/>
                </a:solidFill>
              </a:rPr>
              <a:t>Measurement</a:t>
            </a:r>
            <a:endParaRPr lang="en-AU" sz="800" b="0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Recorded at: </a:t>
            </a:r>
            <a:br>
              <a:rPr lang="en-AU" sz="800" b="0">
                <a:solidFill>
                  <a:prstClr val="white"/>
                </a:solidFill>
              </a:rPr>
            </a:br>
            <a:r>
              <a:rPr lang="en-AU" sz="800" b="0">
                <a:solidFill>
                  <a:prstClr val="white"/>
                </a:solidFill>
              </a:rPr>
              <a:t>2018-06-01:01:00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F3618E72-9EE0-4A45-900E-65F320FAF9A2}"/>
              </a:ext>
            </a:extLst>
          </p:cNvPr>
          <p:cNvSpPr/>
          <p:nvPr/>
        </p:nvSpPr>
        <p:spPr>
          <a:xfrm>
            <a:off x="7968154" y="2454368"/>
            <a:ext cx="975946" cy="40190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>
                <a:solidFill>
                  <a:prstClr val="white"/>
                </a:solidFill>
              </a:rPr>
              <a:t>Measurement</a:t>
            </a:r>
            <a:endParaRPr lang="en-AU" sz="800" b="0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10</a:t>
            </a:r>
            <a:r>
              <a:rPr lang="en-AU" sz="800" b="0" baseline="30000">
                <a:solidFill>
                  <a:prstClr val="white"/>
                </a:solidFill>
              </a:rPr>
              <a:t>o</a:t>
            </a:r>
            <a:r>
              <a:rPr lang="en-AU" sz="800" b="0">
                <a:solidFill>
                  <a:prstClr val="white"/>
                </a:solidFill>
              </a:rPr>
              <a:t>C at: </a:t>
            </a:r>
            <a:br>
              <a:rPr lang="en-AU" sz="800" b="0">
                <a:solidFill>
                  <a:prstClr val="white"/>
                </a:solidFill>
              </a:rPr>
            </a:br>
            <a:r>
              <a:rPr lang="en-AU" sz="800" b="0">
                <a:solidFill>
                  <a:prstClr val="white"/>
                </a:solidFill>
              </a:rPr>
              <a:t>2018-06-01:01:00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33DE0CCA-C87B-43CC-AE98-A74BD6F539DD}"/>
              </a:ext>
            </a:extLst>
          </p:cNvPr>
          <p:cNvSpPr/>
          <p:nvPr/>
        </p:nvSpPr>
        <p:spPr>
          <a:xfrm>
            <a:off x="8097207" y="4559522"/>
            <a:ext cx="975946" cy="401907"/>
          </a:xfrm>
          <a:prstGeom prst="rect">
            <a:avLst/>
          </a:prstGeom>
          <a:solidFill>
            <a:schemeClr val="accent3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>
                <a:solidFill>
                  <a:prstClr val="white"/>
                </a:solidFill>
              </a:rPr>
              <a:t>Measurement</a:t>
            </a:r>
            <a:endParaRPr lang="en-AU" sz="800" b="0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Recorded at: </a:t>
            </a:r>
            <a:br>
              <a:rPr lang="en-AU" sz="800" b="0">
                <a:solidFill>
                  <a:prstClr val="white"/>
                </a:solidFill>
              </a:rPr>
            </a:br>
            <a:r>
              <a:rPr lang="en-AU" sz="800" b="0">
                <a:solidFill>
                  <a:prstClr val="white"/>
                </a:solidFill>
              </a:rPr>
              <a:t>2018-06-01:01:00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3697B390-8C28-4C8E-A444-A62252C1D359}"/>
              </a:ext>
            </a:extLst>
          </p:cNvPr>
          <p:cNvSpPr/>
          <p:nvPr/>
        </p:nvSpPr>
        <p:spPr>
          <a:xfrm>
            <a:off x="8054190" y="4612845"/>
            <a:ext cx="975946" cy="401907"/>
          </a:xfrm>
          <a:prstGeom prst="rect">
            <a:avLst/>
          </a:prstGeom>
          <a:solidFill>
            <a:schemeClr val="accent3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>
                <a:solidFill>
                  <a:prstClr val="white"/>
                </a:solidFill>
              </a:rPr>
              <a:t>Measurement</a:t>
            </a:r>
            <a:endParaRPr lang="en-AU" sz="800" b="0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Recorded at: </a:t>
            </a:r>
            <a:br>
              <a:rPr lang="en-AU" sz="800" b="0">
                <a:solidFill>
                  <a:prstClr val="white"/>
                </a:solidFill>
              </a:rPr>
            </a:br>
            <a:r>
              <a:rPr lang="en-AU" sz="800" b="0">
                <a:solidFill>
                  <a:prstClr val="white"/>
                </a:solidFill>
              </a:rPr>
              <a:t>2018-06-01:01:00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6DADF9D2-8995-4295-A607-17B1CEE6C355}"/>
              </a:ext>
            </a:extLst>
          </p:cNvPr>
          <p:cNvSpPr/>
          <p:nvPr/>
        </p:nvSpPr>
        <p:spPr>
          <a:xfrm>
            <a:off x="8011172" y="4666169"/>
            <a:ext cx="975946" cy="401907"/>
          </a:xfrm>
          <a:prstGeom prst="rect">
            <a:avLst/>
          </a:prstGeom>
          <a:solidFill>
            <a:schemeClr val="accent3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>
                <a:solidFill>
                  <a:prstClr val="white"/>
                </a:solidFill>
              </a:rPr>
              <a:t>Measurement</a:t>
            </a:r>
            <a:endParaRPr lang="en-AU" sz="800" b="0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Recorded at: </a:t>
            </a:r>
            <a:br>
              <a:rPr lang="en-AU" sz="800" b="0">
                <a:solidFill>
                  <a:prstClr val="white"/>
                </a:solidFill>
              </a:rPr>
            </a:br>
            <a:r>
              <a:rPr lang="en-AU" sz="800" b="0">
                <a:solidFill>
                  <a:prstClr val="white"/>
                </a:solidFill>
              </a:rPr>
              <a:t>2018-06-01:01:00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A0A3A1D9-877A-4EAA-BA53-4BA0469A8256}"/>
              </a:ext>
            </a:extLst>
          </p:cNvPr>
          <p:cNvSpPr/>
          <p:nvPr/>
        </p:nvSpPr>
        <p:spPr>
          <a:xfrm>
            <a:off x="7968154" y="4719492"/>
            <a:ext cx="975946" cy="401907"/>
          </a:xfrm>
          <a:prstGeom prst="rect">
            <a:avLst/>
          </a:prstGeom>
          <a:solidFill>
            <a:schemeClr val="accent3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>
                <a:solidFill>
                  <a:prstClr val="white"/>
                </a:solidFill>
              </a:rPr>
              <a:t>Measurement</a:t>
            </a:r>
            <a:endParaRPr lang="en-AU" sz="800" b="0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4</a:t>
            </a:r>
            <a:r>
              <a:rPr lang="en-AU" sz="800" b="0" baseline="30000">
                <a:solidFill>
                  <a:prstClr val="white"/>
                </a:solidFill>
              </a:rPr>
              <a:t>o</a:t>
            </a:r>
            <a:r>
              <a:rPr lang="en-AU" sz="800" b="0">
                <a:solidFill>
                  <a:prstClr val="white"/>
                </a:solidFill>
              </a:rPr>
              <a:t>C at: </a:t>
            </a:r>
            <a:br>
              <a:rPr lang="en-AU" sz="800" b="0">
                <a:solidFill>
                  <a:prstClr val="white"/>
                </a:solidFill>
              </a:rPr>
            </a:br>
            <a:r>
              <a:rPr lang="en-AU" sz="800" b="0">
                <a:solidFill>
                  <a:prstClr val="white"/>
                </a:solidFill>
              </a:rPr>
              <a:t>2018-06-01:01:00</a:t>
            </a:r>
          </a:p>
        </p:txBody>
      </p:sp>
      <p:cxnSp>
        <p:nvCxnSpPr>
          <p:cNvPr id="67" name="Straight Arrow Connector 162">
            <a:extLst>
              <a:ext uri="{FF2B5EF4-FFF2-40B4-BE49-F238E27FC236}">
                <a16:creationId xmlns:a16="http://schemas.microsoft.com/office/drawing/2014/main" xmlns="" id="{B6BC47A1-EE10-4A10-BA7B-6459E8044B20}"/>
              </a:ext>
            </a:extLst>
          </p:cNvPr>
          <p:cNvCxnSpPr>
            <a:cxnSpLocks/>
            <a:stCxn id="162" idx="2"/>
            <a:endCxn id="172" idx="0"/>
          </p:cNvCxnSpPr>
          <p:nvPr/>
        </p:nvCxnSpPr>
        <p:spPr>
          <a:xfrm flipH="1">
            <a:off x="6960317" y="2270249"/>
            <a:ext cx="321263" cy="688732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162">
            <a:extLst>
              <a:ext uri="{FF2B5EF4-FFF2-40B4-BE49-F238E27FC236}">
                <a16:creationId xmlns:a16="http://schemas.microsoft.com/office/drawing/2014/main" xmlns="" id="{A3A66FC4-13C9-4404-AD14-BA0F1DBC845D}"/>
              </a:ext>
            </a:extLst>
          </p:cNvPr>
          <p:cNvCxnSpPr>
            <a:cxnSpLocks/>
            <a:stCxn id="162" idx="3"/>
            <a:endCxn id="56" idx="0"/>
          </p:cNvCxnSpPr>
          <p:nvPr/>
        </p:nvCxnSpPr>
        <p:spPr>
          <a:xfrm>
            <a:off x="7800017" y="2069296"/>
            <a:ext cx="656110" cy="385072"/>
          </a:xfrm>
          <a:prstGeom prst="bentConnector2">
            <a:avLst/>
          </a:prstGeom>
          <a:ln w="762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162">
            <a:extLst>
              <a:ext uri="{FF2B5EF4-FFF2-40B4-BE49-F238E27FC236}">
                <a16:creationId xmlns:a16="http://schemas.microsoft.com/office/drawing/2014/main" xmlns="" id="{64184F9A-2FB2-41D3-8B7D-617F39141854}"/>
              </a:ext>
            </a:extLst>
          </p:cNvPr>
          <p:cNvCxnSpPr>
            <a:cxnSpLocks/>
            <a:stCxn id="162" idx="3"/>
            <a:endCxn id="56" idx="0"/>
          </p:cNvCxnSpPr>
          <p:nvPr/>
        </p:nvCxnSpPr>
        <p:spPr>
          <a:xfrm>
            <a:off x="7800017" y="2069296"/>
            <a:ext cx="656110" cy="385072"/>
          </a:xfrm>
          <a:prstGeom prst="bentConnector2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162">
            <a:extLst>
              <a:ext uri="{FF2B5EF4-FFF2-40B4-BE49-F238E27FC236}">
                <a16:creationId xmlns:a16="http://schemas.microsoft.com/office/drawing/2014/main" xmlns="" id="{473C6333-CD1B-4C8F-82CA-73EAD6AA5841}"/>
              </a:ext>
            </a:extLst>
          </p:cNvPr>
          <p:cNvCxnSpPr>
            <a:cxnSpLocks/>
            <a:stCxn id="155" idx="3"/>
            <a:endCxn id="64" idx="0"/>
          </p:cNvCxnSpPr>
          <p:nvPr/>
        </p:nvCxnSpPr>
        <p:spPr>
          <a:xfrm>
            <a:off x="7800017" y="4416184"/>
            <a:ext cx="656110" cy="303308"/>
          </a:xfrm>
          <a:prstGeom prst="bentConnector2">
            <a:avLst/>
          </a:prstGeom>
          <a:ln w="762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Straight Arrow Connector 162">
            <a:extLst>
              <a:ext uri="{FF2B5EF4-FFF2-40B4-BE49-F238E27FC236}">
                <a16:creationId xmlns:a16="http://schemas.microsoft.com/office/drawing/2014/main" xmlns="" id="{6AB0A188-66A1-4DE0-93C3-0D87445588DA}"/>
              </a:ext>
            </a:extLst>
          </p:cNvPr>
          <p:cNvCxnSpPr>
            <a:cxnSpLocks/>
            <a:stCxn id="155" idx="3"/>
            <a:endCxn id="64" idx="0"/>
          </p:cNvCxnSpPr>
          <p:nvPr/>
        </p:nvCxnSpPr>
        <p:spPr>
          <a:xfrm>
            <a:off x="7800017" y="4416184"/>
            <a:ext cx="656110" cy="303308"/>
          </a:xfrm>
          <a:prstGeom prst="bentConnector2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5" name="Rectangle 154">
            <a:extLst>
              <a:ext uri="{FF2B5EF4-FFF2-40B4-BE49-F238E27FC236}">
                <a16:creationId xmlns:a16="http://schemas.microsoft.com/office/drawing/2014/main" xmlns="" id="{457DFE05-7BD1-4A29-8677-0E8BC6B5676C}"/>
              </a:ext>
            </a:extLst>
          </p:cNvPr>
          <p:cNvSpPr/>
          <p:nvPr/>
        </p:nvSpPr>
        <p:spPr>
          <a:xfrm>
            <a:off x="6763143" y="4215230"/>
            <a:ext cx="1036874" cy="401907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>
                <a:solidFill>
                  <a:prstClr val="white"/>
                </a:solidFill>
              </a:rPr>
              <a:t>Measurement Location</a:t>
            </a:r>
            <a:endParaRPr lang="en-AU" sz="1000" b="0" i="1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Temp. Loc. 2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xmlns="" id="{636BFA25-E19C-4C7F-B688-B6B5318CE88C}"/>
              </a:ext>
            </a:extLst>
          </p:cNvPr>
          <p:cNvSpPr/>
          <p:nvPr/>
        </p:nvSpPr>
        <p:spPr>
          <a:xfrm>
            <a:off x="6763143" y="1868342"/>
            <a:ext cx="1036874" cy="40190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>
                <a:solidFill>
                  <a:prstClr val="white"/>
                </a:solidFill>
              </a:rPr>
              <a:t>Measurement Location</a:t>
            </a:r>
            <a:endParaRPr lang="en-AU" sz="1000" b="0" i="1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Temp. Loc. 1 </a:t>
            </a:r>
          </a:p>
        </p:txBody>
      </p:sp>
      <p:cxnSp>
        <p:nvCxnSpPr>
          <p:cNvPr id="83" name="Straight Arrow Connector 162">
            <a:extLst>
              <a:ext uri="{FF2B5EF4-FFF2-40B4-BE49-F238E27FC236}">
                <a16:creationId xmlns:a16="http://schemas.microsoft.com/office/drawing/2014/main" xmlns="" id="{36BD4666-0A73-4059-8863-44948D0614E5}"/>
              </a:ext>
            </a:extLst>
          </p:cNvPr>
          <p:cNvCxnSpPr>
            <a:cxnSpLocks/>
            <a:stCxn id="50" idx="0"/>
            <a:endCxn id="56" idx="2"/>
          </p:cNvCxnSpPr>
          <p:nvPr/>
        </p:nvCxnSpPr>
        <p:spPr>
          <a:xfrm flipV="1">
            <a:off x="8455477" y="2856275"/>
            <a:ext cx="650" cy="419030"/>
          </a:xfrm>
          <a:prstGeom prst="straightConnector1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4CEA8A4F-E8D6-4838-81E3-74E7544206A9}"/>
              </a:ext>
            </a:extLst>
          </p:cNvPr>
          <p:cNvGrpSpPr/>
          <p:nvPr/>
        </p:nvGrpSpPr>
        <p:grpSpPr>
          <a:xfrm>
            <a:off x="267237" y="2370775"/>
            <a:ext cx="1683934" cy="1767220"/>
            <a:chOff x="162808" y="2759517"/>
            <a:chExt cx="2862025" cy="3003578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xmlns="" id="{B19C6AEA-4D21-4848-AAD5-6BF0B8619F2B}"/>
                </a:ext>
              </a:extLst>
            </p:cNvPr>
            <p:cNvSpPr/>
            <p:nvPr/>
          </p:nvSpPr>
          <p:spPr>
            <a:xfrm>
              <a:off x="164425" y="2759517"/>
              <a:ext cx="2860408" cy="30035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AU" sz="1350" b="0">
                <a:solidFill>
                  <a:prstClr val="white"/>
                </a:solidFill>
              </a:endParaRPr>
            </a:p>
          </p:txBody>
        </p: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xmlns="" id="{A0A41A75-FB01-473E-AF97-4F5CE57C89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814" b="8114"/>
            <a:stretch/>
          </p:blipFill>
          <p:spPr>
            <a:xfrm>
              <a:off x="162808" y="2759517"/>
              <a:ext cx="2862025" cy="3003578"/>
            </a:xfrm>
            <a:prstGeom prst="rect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</p:pic>
      </p:grpSp>
      <p:sp>
        <p:nvSpPr>
          <p:cNvPr id="129" name="Rectangle 128">
            <a:extLst>
              <a:ext uri="{FF2B5EF4-FFF2-40B4-BE49-F238E27FC236}">
                <a16:creationId xmlns:a16="http://schemas.microsoft.com/office/drawing/2014/main" xmlns="" id="{6644D790-F305-432D-9C50-1D852A11DC18}"/>
              </a:ext>
            </a:extLst>
          </p:cNvPr>
          <p:cNvSpPr/>
          <p:nvPr/>
        </p:nvSpPr>
        <p:spPr>
          <a:xfrm>
            <a:off x="93333" y="705959"/>
            <a:ext cx="6619313" cy="1631216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en-AU" sz="2000" b="0" dirty="0">
                <a:solidFill>
                  <a:prstClr val="black"/>
                </a:solidFill>
              </a:rPr>
              <a:t>POST: /sessions/{session-id}/</a:t>
            </a:r>
            <a:r>
              <a:rPr lang="en-AU" sz="2000" b="0" dirty="0" err="1">
                <a:solidFill>
                  <a:prstClr val="black"/>
                </a:solidFill>
              </a:rPr>
              <a:t>requests?topic</a:t>
            </a:r>
            <a:r>
              <a:rPr lang="en-AU" sz="2000" b="0" dirty="0">
                <a:solidFill>
                  <a:prstClr val="black"/>
                </a:solidFill>
              </a:rPr>
              <a:t>={topic-name}</a:t>
            </a:r>
          </a:p>
          <a:p>
            <a:r>
              <a:rPr lang="en-AU" sz="2000" b="0" dirty="0">
                <a:solidFill>
                  <a:prstClr val="black"/>
                </a:solidFill>
              </a:rPr>
              <a:t>    </a:t>
            </a:r>
            <a:r>
              <a:rPr lang="en-AU" sz="2000" b="0" dirty="0" err="1">
                <a:solidFill>
                  <a:prstClr val="black"/>
                </a:solidFill>
              </a:rPr>
              <a:t>GetMeasurementLocations</a:t>
            </a:r>
            <a:r>
              <a:rPr lang="en-AU" sz="2000" b="0" dirty="0">
                <a:solidFill>
                  <a:prstClr val="black"/>
                </a:solidFill>
              </a:rPr>
              <a:t>[filtered by Asset UUID]</a:t>
            </a:r>
          </a:p>
          <a:p>
            <a:endParaRPr lang="en-AU" sz="2000" b="0" dirty="0">
              <a:solidFill>
                <a:prstClr val="black"/>
              </a:solidFill>
            </a:endParaRPr>
          </a:p>
          <a:p>
            <a:r>
              <a:rPr lang="en-AU" sz="2000" b="0" dirty="0">
                <a:solidFill>
                  <a:prstClr val="black"/>
                </a:solidFill>
              </a:rPr>
              <a:t>GET: /sessions/{session-id}/</a:t>
            </a:r>
            <a:r>
              <a:rPr lang="en-AU" sz="2000" b="0" dirty="0" err="1">
                <a:solidFill>
                  <a:prstClr val="black"/>
                </a:solidFill>
              </a:rPr>
              <a:t>responses?requestMessageId</a:t>
            </a:r>
            <a:r>
              <a:rPr lang="en-AU" sz="2000" b="0" dirty="0">
                <a:solidFill>
                  <a:prstClr val="black"/>
                </a:solidFill>
              </a:rPr>
              <a:t>={id}</a:t>
            </a:r>
          </a:p>
          <a:p>
            <a:r>
              <a:rPr lang="en-AU" sz="2000" b="0" dirty="0">
                <a:solidFill>
                  <a:prstClr val="black"/>
                </a:solidFill>
              </a:rPr>
              <a:t>    </a:t>
            </a:r>
            <a:r>
              <a:rPr lang="en-AU" sz="2000" b="0" dirty="0" err="1">
                <a:solidFill>
                  <a:prstClr val="black"/>
                </a:solidFill>
              </a:rPr>
              <a:t>ShowMeasurementLocations</a:t>
            </a:r>
            <a:endParaRPr lang="en-AU" sz="2000" b="0" dirty="0">
              <a:solidFill>
                <a:prstClr val="black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5A013A0-C4EB-4370-879E-EBA45B6DA314}"/>
              </a:ext>
            </a:extLst>
          </p:cNvPr>
          <p:cNvGrpSpPr/>
          <p:nvPr/>
        </p:nvGrpSpPr>
        <p:grpSpPr>
          <a:xfrm>
            <a:off x="5810747" y="1014798"/>
            <a:ext cx="2064746" cy="2096996"/>
            <a:chOff x="5027353" y="679285"/>
            <a:chExt cx="2793998" cy="2837638"/>
          </a:xfrm>
        </p:grpSpPr>
        <p:sp>
          <p:nvSpPr>
            <p:cNvPr id="72" name="Arrow: Bent 71">
              <a:extLst>
                <a:ext uri="{FF2B5EF4-FFF2-40B4-BE49-F238E27FC236}">
                  <a16:creationId xmlns:a16="http://schemas.microsoft.com/office/drawing/2014/main" xmlns="" id="{ACB7178D-F2F6-4CFD-84DA-AD98C5FAD022}"/>
                </a:ext>
              </a:extLst>
            </p:cNvPr>
            <p:cNvSpPr/>
            <p:nvPr/>
          </p:nvSpPr>
          <p:spPr>
            <a:xfrm rot="10800000" flipV="1">
              <a:off x="6452794" y="679285"/>
              <a:ext cx="1058056" cy="1042322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31480"/>
              </a:avLst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" name="Arrow: Bent 83">
              <a:extLst>
                <a:ext uri="{FF2B5EF4-FFF2-40B4-BE49-F238E27FC236}">
                  <a16:creationId xmlns:a16="http://schemas.microsoft.com/office/drawing/2014/main" xmlns="" id="{6D1F0DF2-D2A9-4DF9-9840-9FB3A710D7B2}"/>
                </a:ext>
              </a:extLst>
            </p:cNvPr>
            <p:cNvSpPr/>
            <p:nvPr/>
          </p:nvSpPr>
          <p:spPr>
            <a:xfrm rot="5400000" flipV="1">
              <a:off x="5957573" y="1653145"/>
              <a:ext cx="933558" cy="2793998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31480"/>
              </a:avLst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CFD15224-8A3B-4F2C-A4FD-E65285E46B01}"/>
              </a:ext>
            </a:extLst>
          </p:cNvPr>
          <p:cNvSpPr/>
          <p:nvPr/>
        </p:nvSpPr>
        <p:spPr>
          <a:xfrm>
            <a:off x="175715" y="3159583"/>
            <a:ext cx="7950125" cy="1631216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en-AU" sz="2000" b="0" dirty="0">
                <a:solidFill>
                  <a:prstClr val="black"/>
                </a:solidFill>
              </a:rPr>
              <a:t>POST: /sessions/{session-id}/</a:t>
            </a:r>
            <a:r>
              <a:rPr lang="en-AU" sz="2000" b="0" dirty="0" err="1">
                <a:solidFill>
                  <a:prstClr val="black"/>
                </a:solidFill>
              </a:rPr>
              <a:t>requests?topic</a:t>
            </a:r>
            <a:r>
              <a:rPr lang="en-AU" sz="2000" b="0" dirty="0">
                <a:solidFill>
                  <a:prstClr val="black"/>
                </a:solidFill>
              </a:rPr>
              <a:t>={topic-name}</a:t>
            </a:r>
          </a:p>
          <a:p>
            <a:r>
              <a:rPr lang="en-AU" sz="2000" b="0" dirty="0">
                <a:solidFill>
                  <a:prstClr val="black"/>
                </a:solidFill>
              </a:rPr>
              <a:t>    </a:t>
            </a:r>
            <a:r>
              <a:rPr lang="en-AU" sz="2000" b="0" dirty="0" err="1">
                <a:solidFill>
                  <a:prstClr val="black"/>
                </a:solidFill>
              </a:rPr>
              <a:t>GetMeasurements</a:t>
            </a:r>
            <a:r>
              <a:rPr lang="en-AU" sz="2000" b="0" dirty="0">
                <a:solidFill>
                  <a:prstClr val="black"/>
                </a:solidFill>
              </a:rPr>
              <a:t>[filtered by </a:t>
            </a:r>
            <a:r>
              <a:rPr lang="en-AU" sz="2000" b="0" dirty="0" err="1">
                <a:solidFill>
                  <a:prstClr val="black"/>
                </a:solidFill>
              </a:rPr>
              <a:t>MeasurementLocation</a:t>
            </a:r>
            <a:r>
              <a:rPr lang="en-AU" sz="2000" b="0" dirty="0">
                <a:solidFill>
                  <a:prstClr val="black"/>
                </a:solidFill>
              </a:rPr>
              <a:t> UUID &amp; date/time]</a:t>
            </a:r>
          </a:p>
          <a:p>
            <a:endParaRPr lang="en-AU" sz="2000" b="0" dirty="0">
              <a:solidFill>
                <a:prstClr val="black"/>
              </a:solidFill>
            </a:endParaRPr>
          </a:p>
          <a:p>
            <a:r>
              <a:rPr lang="en-AU" sz="2000" b="0" dirty="0">
                <a:solidFill>
                  <a:prstClr val="black"/>
                </a:solidFill>
              </a:rPr>
              <a:t>GET: /sessions/{session-id}/</a:t>
            </a:r>
            <a:r>
              <a:rPr lang="en-AU" sz="2000" b="0" dirty="0" err="1">
                <a:solidFill>
                  <a:prstClr val="black"/>
                </a:solidFill>
              </a:rPr>
              <a:t>responses?requestMessageId</a:t>
            </a:r>
            <a:r>
              <a:rPr lang="en-AU" sz="2000" b="0" dirty="0">
                <a:solidFill>
                  <a:prstClr val="black"/>
                </a:solidFill>
              </a:rPr>
              <a:t>={id}</a:t>
            </a:r>
          </a:p>
          <a:p>
            <a:r>
              <a:rPr lang="en-AU" sz="2000" b="0" dirty="0">
                <a:solidFill>
                  <a:prstClr val="black"/>
                </a:solidFill>
              </a:rPr>
              <a:t>    </a:t>
            </a:r>
            <a:r>
              <a:rPr lang="en-AU" sz="2000" b="0" dirty="0" err="1">
                <a:solidFill>
                  <a:prstClr val="black"/>
                </a:solidFill>
              </a:rPr>
              <a:t>ShowMeasurements</a:t>
            </a:r>
            <a:endParaRPr lang="en-AU" sz="2000" b="0" dirty="0">
              <a:solidFill>
                <a:prstClr val="black"/>
              </a:solidFill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xmlns="" id="{C8F37171-2011-447A-954A-E70F375C3A2A}"/>
              </a:ext>
            </a:extLst>
          </p:cNvPr>
          <p:cNvSpPr/>
          <p:nvPr/>
        </p:nvSpPr>
        <p:spPr>
          <a:xfrm>
            <a:off x="2023523" y="4347824"/>
            <a:ext cx="1924238" cy="743335"/>
          </a:xfrm>
          <a:prstGeom prst="wedgeRoundRectCallout">
            <a:avLst>
              <a:gd name="adj1" fmla="val 44395"/>
              <a:gd name="adj2" fmla="val -138562"/>
              <a:gd name="adj3" fmla="val 16667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prstClr val="white"/>
                </a:solidFill>
              </a:rPr>
              <a:t>Could also be filtered by Asset or Segment.</a:t>
            </a:r>
          </a:p>
        </p:txBody>
      </p:sp>
    </p:spTree>
    <p:extLst>
      <p:ext uri="{BB962C8B-B14F-4D97-AF65-F5344CB8AC3E}">
        <p14:creationId xmlns:p14="http://schemas.microsoft.com/office/powerpoint/2010/main" val="157364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 Update</a:t>
            </a:r>
            <a:endParaRPr lang="en-AU" dirty="0"/>
          </a:p>
        </p:txBody>
      </p:sp>
      <p:sp>
        <p:nvSpPr>
          <p:cNvPr id="4" name="Subtit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71263376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118" name="Rectangle 14">
            <a:extLst>
              <a:ext uri="{FF2B5EF4-FFF2-40B4-BE49-F238E27FC236}">
                <a16:creationId xmlns:a16="http://schemas.microsoft.com/office/drawing/2014/main" xmlns="" id="{26C34DF3-8E3F-4970-A037-551E335A8D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en-US" altLang="en-US"/>
              <a:t>Solution: Open Standards Fill The Gaps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581845" y="862949"/>
            <a:ext cx="5980310" cy="3987912"/>
            <a:chOff x="1143000" y="570310"/>
            <a:chExt cx="6858000" cy="4573190"/>
          </a:xfrm>
        </p:grpSpPr>
        <p:sp>
          <p:nvSpPr>
            <p:cNvPr id="815106" name="Rectangle 2">
              <a:extLst>
                <a:ext uri="{FF2B5EF4-FFF2-40B4-BE49-F238E27FC236}">
                  <a16:creationId xmlns:a16="http://schemas.microsoft.com/office/drawing/2014/main" xmlns="" id="{A0B4C413-A064-4A3E-8165-A44B8ECC84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4514850"/>
              <a:ext cx="6858000" cy="62865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 anchorCtr="1"/>
            <a:lstStyle/>
            <a:p>
              <a:pPr algn="ctr" defTabSz="685800"/>
              <a:r>
                <a:rPr kumimoji="1" lang="en-US" altLang="en-US" sz="1800">
                  <a:solidFill>
                    <a:srgbClr val="000000"/>
                  </a:solidFill>
                  <a:latin typeface="Tahoma" panose="020B0604030504040204" pitchFamily="34" charset="0"/>
                  <a:ea typeface="MS PGothic" panose="020B0600070205080204" pitchFamily="34" charset="-128"/>
                  <a:cs typeface="+mn-cs"/>
                </a:rPr>
                <a:t>Physical Asset Control</a:t>
              </a:r>
            </a:p>
            <a:p>
              <a:pPr algn="ctr" defTabSz="685800"/>
              <a:r>
                <a:rPr kumimoji="1" lang="en-US" altLang="en-US" sz="1800">
                  <a:solidFill>
                    <a:srgbClr val="000000"/>
                  </a:solidFill>
                  <a:latin typeface="Tahoma" panose="020B0604030504040204" pitchFamily="34" charset="0"/>
                  <a:ea typeface="MS PGothic" panose="020B0600070205080204" pitchFamily="34" charset="-128"/>
                  <a:cs typeface="+mn-cs"/>
                </a:rPr>
                <a:t>Real-time Systems</a:t>
              </a:r>
            </a:p>
          </p:txBody>
        </p:sp>
        <p:sp>
          <p:nvSpPr>
            <p:cNvPr id="815107" name="Rectangle 3">
              <a:extLst>
                <a:ext uri="{FF2B5EF4-FFF2-40B4-BE49-F238E27FC236}">
                  <a16:creationId xmlns:a16="http://schemas.microsoft.com/office/drawing/2014/main" xmlns="" id="{68BFE655-2B68-4692-9D5C-8F068F5907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570310"/>
              <a:ext cx="6858000" cy="691753"/>
            </a:xfrm>
            <a:prstGeom prst="rect">
              <a:avLst/>
            </a:prstGeom>
            <a:solidFill>
              <a:srgbClr val="3399FF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685800"/>
              <a:r>
                <a:rPr kumimoji="1" lang="en-US" altLang="en-US" sz="1800">
                  <a:solidFill>
                    <a:srgbClr val="000000"/>
                  </a:solidFill>
                  <a:latin typeface="Tahoma" panose="020B0604030504040204" pitchFamily="34" charset="0"/>
                  <a:ea typeface="MS PGothic" panose="020B0600070205080204" pitchFamily="34" charset="-128"/>
                  <a:cs typeface="+mn-cs"/>
                </a:rPr>
                <a:t>Enterprise Business Systems</a:t>
              </a:r>
            </a:p>
            <a:p>
              <a:pPr algn="ctr" defTabSz="685800"/>
              <a:r>
                <a:rPr kumimoji="1" lang="en-US" altLang="en-US" sz="1800">
                  <a:solidFill>
                    <a:srgbClr val="000000"/>
                  </a:solidFill>
                  <a:latin typeface="Tahoma" panose="020B0604030504040204" pitchFamily="34" charset="0"/>
                  <a:ea typeface="MS PGothic" panose="020B0600070205080204" pitchFamily="34" charset="-128"/>
                  <a:cs typeface="+mn-cs"/>
                </a:rPr>
                <a:t>Enterprise Resource Planning (ERP)</a:t>
              </a:r>
            </a:p>
          </p:txBody>
        </p:sp>
        <p:graphicFrame>
          <p:nvGraphicFramePr>
            <p:cNvPr id="815119" name="Object 15">
              <a:extLst>
                <a:ext uri="{FF2B5EF4-FFF2-40B4-BE49-F238E27FC236}">
                  <a16:creationId xmlns:a16="http://schemas.microsoft.com/office/drawing/2014/main" xmlns="" id="{13F4A5D7-E853-4B3D-8846-0D6FCDAE06A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7905122"/>
                </p:ext>
              </p:extLst>
            </p:nvPr>
          </p:nvGraphicFramePr>
          <p:xfrm>
            <a:off x="2914650" y="4113610"/>
            <a:ext cx="732235" cy="3440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7" name="Picture" r:id="rId4" imgW="5468040" imgH="2572560" progId="Word.Picture.8">
                    <p:embed/>
                  </p:oleObj>
                </mc:Choice>
                <mc:Fallback>
                  <p:oleObj name="Picture" r:id="rId4" imgW="5468040" imgH="2572560" progId="Word.Picture.8">
                    <p:embed/>
                    <p:pic>
                      <p:nvPicPr>
                        <p:cNvPr id="815119" name="Object 15">
                          <a:extLst>
                            <a:ext uri="{FF2B5EF4-FFF2-40B4-BE49-F238E27FC236}">
                              <a16:creationId xmlns:a16="http://schemas.microsoft.com/office/drawing/2014/main" xmlns="" id="{13F4A5D7-E853-4B3D-8846-0D6FCDAE06A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4650" y="4113610"/>
                          <a:ext cx="732235" cy="34409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815120" name="Picture 16" descr="C:\My Documents\Virtual Convergence\Orgs\MIMOSA\Images\MIMOSATM.gif">
              <a:extLst>
                <a:ext uri="{FF2B5EF4-FFF2-40B4-BE49-F238E27FC236}">
                  <a16:creationId xmlns:a16="http://schemas.microsoft.com/office/drawing/2014/main" xmlns="" id="{4ACEC6F2-4DEC-449D-BD7B-8948B3840F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r:link="rId7" cstate="print">
              <a:lum brigh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2" b="296"/>
            <a:stretch>
              <a:fillRect/>
            </a:stretch>
          </p:blipFill>
          <p:spPr bwMode="auto">
            <a:xfrm>
              <a:off x="5372100" y="4127898"/>
              <a:ext cx="800100" cy="272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5121" name="Picture 17" descr="ISA Logo">
              <a:extLst>
                <a:ext uri="{FF2B5EF4-FFF2-40B4-BE49-F238E27FC236}">
                  <a16:creationId xmlns:a16="http://schemas.microsoft.com/office/drawing/2014/main" xmlns="" id="{7064AECF-E0B2-4E69-9B84-CAC0608814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3612356"/>
              <a:ext cx="514350" cy="372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5122" name="Picture 18">
              <a:extLst>
                <a:ext uri="{FF2B5EF4-FFF2-40B4-BE49-F238E27FC236}">
                  <a16:creationId xmlns:a16="http://schemas.microsoft.com/office/drawing/2014/main" xmlns="" id="{AE263CB9-E2BB-48C3-88AD-83762FFB93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4650" y="3600451"/>
              <a:ext cx="685800" cy="373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5124" name="Rectangle 20">
              <a:extLst>
                <a:ext uri="{FF2B5EF4-FFF2-40B4-BE49-F238E27FC236}">
                  <a16:creationId xmlns:a16="http://schemas.microsoft.com/office/drawing/2014/main" xmlns="" id="{5554CDB8-5678-4CD0-94A5-2181A28315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1279922"/>
              <a:ext cx="1657350" cy="3212306"/>
            </a:xfrm>
            <a:prstGeom prst="rect">
              <a:avLst/>
            </a:prstGeom>
            <a:solidFill>
              <a:srgbClr val="FF7C8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defTabSz="685800"/>
              <a:endParaRPr lang="en-US" altLang="en-US" sz="1800">
                <a:solidFill>
                  <a:srgbClr val="003300"/>
                </a:solidFill>
                <a:latin typeface="Arial Unicode MS" pitchFamily="34" charset="-128"/>
                <a:ea typeface="Arial Unicode MS" pitchFamily="34" charset="-128"/>
                <a:cs typeface="+mn-cs"/>
              </a:endParaRPr>
            </a:p>
          </p:txBody>
        </p:sp>
        <p:sp>
          <p:nvSpPr>
            <p:cNvPr id="815125" name="Rectangle 21">
              <a:extLst>
                <a:ext uri="{FF2B5EF4-FFF2-40B4-BE49-F238E27FC236}">
                  <a16:creationId xmlns:a16="http://schemas.microsoft.com/office/drawing/2014/main" xmlns="" id="{C0A08250-629B-41EE-B062-604A20DF48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3650" y="1279922"/>
              <a:ext cx="1657350" cy="3212306"/>
            </a:xfrm>
            <a:prstGeom prst="rect">
              <a:avLst/>
            </a:prstGeom>
            <a:solidFill>
              <a:srgbClr val="00FF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685800"/>
              <a:endParaRPr lang="en-US" altLang="en-US">
                <a:solidFill>
                  <a:srgbClr val="003300"/>
                </a:solidFill>
                <a:latin typeface="Arial Unicode MS" pitchFamily="34" charset="-128"/>
                <a:ea typeface="Arial Unicode MS" pitchFamily="34" charset="-128"/>
                <a:cs typeface="+mn-cs"/>
              </a:endParaRPr>
            </a:p>
          </p:txBody>
        </p:sp>
        <p:sp>
          <p:nvSpPr>
            <p:cNvPr id="815126" name="Text Box 22">
              <a:extLst>
                <a:ext uri="{FF2B5EF4-FFF2-40B4-BE49-F238E27FC236}">
                  <a16:creationId xmlns:a16="http://schemas.microsoft.com/office/drawing/2014/main" xmlns="" id="{E26ADF2A-8FAE-401B-9A9A-9EB412199D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734958" y="2767013"/>
              <a:ext cx="2435332" cy="128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tIns="0">
              <a:spAutoFit/>
            </a:bodyPr>
            <a:lstStyle/>
            <a:p>
              <a:pPr algn="ctr" defTabSz="685800">
                <a:lnSpc>
                  <a:spcPct val="70000"/>
                </a:lnSpc>
                <a:spcBef>
                  <a:spcPct val="50000"/>
                </a:spcBef>
              </a:pPr>
              <a:r>
                <a:rPr lang="en-US" altLang="en-US" sz="1800" dirty="0">
                  <a:solidFill>
                    <a:srgbClr val="003300"/>
                  </a:solidFill>
                  <a:latin typeface="Arial Black" panose="020B0A04020102020204" pitchFamily="34" charset="0"/>
                  <a:ea typeface="Arial Unicode MS" pitchFamily="34" charset="-128"/>
                  <a:cs typeface="+mn-cs"/>
                </a:rPr>
                <a:t>OPERATIONS</a:t>
              </a:r>
            </a:p>
          </p:txBody>
        </p:sp>
        <p:sp>
          <p:nvSpPr>
            <p:cNvPr id="815127" name="Text Box 23">
              <a:extLst>
                <a:ext uri="{FF2B5EF4-FFF2-40B4-BE49-F238E27FC236}">
                  <a16:creationId xmlns:a16="http://schemas.microsoft.com/office/drawing/2014/main" xmlns="" id="{B6D22F9F-A61F-49B7-8D92-3E8ED6828A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5881068" y="2856310"/>
              <a:ext cx="2671808" cy="1345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tIns="0">
              <a:spAutoFit/>
            </a:bodyPr>
            <a:lstStyle/>
            <a:p>
              <a:pPr algn="ctr" defTabSz="685800">
                <a:lnSpc>
                  <a:spcPct val="70000"/>
                </a:lnSpc>
                <a:spcBef>
                  <a:spcPct val="50000"/>
                </a:spcBef>
              </a:pPr>
              <a:r>
                <a:rPr lang="en-US" altLang="en-US" sz="1800">
                  <a:solidFill>
                    <a:srgbClr val="003300"/>
                  </a:solidFill>
                  <a:latin typeface="Arial Black" panose="020B0A04020102020204" pitchFamily="34" charset="0"/>
                  <a:ea typeface="Arial Unicode MS" pitchFamily="34" charset="-128"/>
                  <a:cs typeface="+mn-cs"/>
                </a:rPr>
                <a:t>MAINTENANCE</a:t>
              </a:r>
            </a:p>
          </p:txBody>
        </p:sp>
        <p:sp>
          <p:nvSpPr>
            <p:cNvPr id="815108" name="AutoShape 4">
              <a:extLst>
                <a:ext uri="{FF2B5EF4-FFF2-40B4-BE49-F238E27FC236}">
                  <a16:creationId xmlns:a16="http://schemas.microsoft.com/office/drawing/2014/main" xmlns="" id="{CE73D003-EE45-49D0-8493-1F2226435F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3669" y="1262062"/>
              <a:ext cx="3774281" cy="3234929"/>
            </a:xfrm>
            <a:custGeom>
              <a:avLst/>
              <a:gdLst>
                <a:gd name="G0" fmla="+- 6480 0 0"/>
                <a:gd name="G1" fmla="+- 8640 0 0"/>
                <a:gd name="G2" fmla="+- 4320 0 0"/>
                <a:gd name="G3" fmla="+- 21600 0 6480"/>
                <a:gd name="G4" fmla="+- 21600 0 8640"/>
                <a:gd name="G5" fmla="+- 21600 0 4320"/>
                <a:gd name="G6" fmla="+- 6480 0 10800"/>
                <a:gd name="G7" fmla="+- 8640 0 10800"/>
                <a:gd name="G8" fmla="*/ G7 4320 G6"/>
                <a:gd name="G9" fmla="+- 21600 0 G8"/>
                <a:gd name="T0" fmla="*/ G8 w 21600"/>
                <a:gd name="T1" fmla="*/ G1 h 21600"/>
                <a:gd name="T2" fmla="*/ G9 w 21600"/>
                <a:gd name="T3" fmla="*/ G4 h 21600"/>
              </a:gdLst>
              <a:ahLst/>
              <a:cxnLst>
                <a:cxn ang="0">
                  <a:pos x="r" y="vc"/>
                </a:cxn>
                <a:cxn ang="5400000">
                  <a:pos x="hc" y="b"/>
                </a:cxn>
                <a:cxn ang="10800000">
                  <a:pos x="l" y="vc"/>
                </a:cxn>
                <a:cxn ang="16200000">
                  <a:pos x="hc" y="t"/>
                </a:cxn>
              </a:cxnLst>
              <a:rect l="T0" t="T1" r="T2" b="T3"/>
              <a:pathLst>
                <a:path w="21600" h="21600">
                  <a:moveTo>
                    <a:pt x="10800" y="0"/>
                  </a:moveTo>
                  <a:lnTo>
                    <a:pt x="6480" y="4320"/>
                  </a:lnTo>
                  <a:lnTo>
                    <a:pt x="8640" y="4320"/>
                  </a:lnTo>
                  <a:lnTo>
                    <a:pt x="8640" y="8640"/>
                  </a:lnTo>
                  <a:lnTo>
                    <a:pt x="4320" y="8640"/>
                  </a:lnTo>
                  <a:lnTo>
                    <a:pt x="4320" y="6480"/>
                  </a:lnTo>
                  <a:lnTo>
                    <a:pt x="0" y="10800"/>
                  </a:lnTo>
                  <a:lnTo>
                    <a:pt x="4320" y="15120"/>
                  </a:lnTo>
                  <a:lnTo>
                    <a:pt x="4320" y="12960"/>
                  </a:lnTo>
                  <a:lnTo>
                    <a:pt x="8640" y="12960"/>
                  </a:lnTo>
                  <a:lnTo>
                    <a:pt x="8640" y="17280"/>
                  </a:lnTo>
                  <a:lnTo>
                    <a:pt x="6480" y="17280"/>
                  </a:lnTo>
                  <a:lnTo>
                    <a:pt x="10800" y="21600"/>
                  </a:lnTo>
                  <a:lnTo>
                    <a:pt x="15120" y="17280"/>
                  </a:lnTo>
                  <a:lnTo>
                    <a:pt x="12960" y="17280"/>
                  </a:lnTo>
                  <a:lnTo>
                    <a:pt x="12960" y="12960"/>
                  </a:lnTo>
                  <a:lnTo>
                    <a:pt x="17280" y="12960"/>
                  </a:lnTo>
                  <a:lnTo>
                    <a:pt x="17280" y="15120"/>
                  </a:lnTo>
                  <a:lnTo>
                    <a:pt x="21600" y="10800"/>
                  </a:lnTo>
                  <a:lnTo>
                    <a:pt x="17280" y="6480"/>
                  </a:lnTo>
                  <a:lnTo>
                    <a:pt x="17280" y="8640"/>
                  </a:lnTo>
                  <a:lnTo>
                    <a:pt x="12960" y="8640"/>
                  </a:lnTo>
                  <a:lnTo>
                    <a:pt x="12960" y="4320"/>
                  </a:lnTo>
                  <a:lnTo>
                    <a:pt x="15120" y="4320"/>
                  </a:lnTo>
                  <a:close/>
                </a:path>
              </a:pathLst>
            </a:custGeom>
            <a:solidFill>
              <a:srgbClr val="00CC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anchor="ctr"/>
            <a:lstStyle/>
            <a:p>
              <a:pPr algn="ctr" defTabSz="685800"/>
              <a:r>
                <a:rPr lang="en-US" altLang="en-US" sz="2800" dirty="0" err="1">
                  <a:solidFill>
                    <a:srgbClr val="003300"/>
                  </a:solidFill>
                  <a:latin typeface="Arial Black" panose="020B0A04020102020204" pitchFamily="34" charset="0"/>
                  <a:ea typeface="Arial Unicode MS" pitchFamily="34" charset="-128"/>
                  <a:cs typeface="+mn-cs"/>
                </a:rPr>
                <a:t>OpenO&amp;M</a:t>
              </a:r>
              <a:r>
                <a:rPr lang="en-US" altLang="en-US" sz="2800" dirty="0">
                  <a:solidFill>
                    <a:srgbClr val="003300"/>
                  </a:solidFill>
                  <a:latin typeface="Arial Black" panose="020B0A04020102020204" pitchFamily="34" charset="0"/>
                  <a:ea typeface="Arial Unicode MS" pitchFamily="34" charset="-128"/>
                  <a:cs typeface="+mn-cs"/>
                </a:rPr>
                <a:t>™</a:t>
              </a:r>
            </a:p>
          </p:txBody>
        </p:sp>
        <p:pic>
          <p:nvPicPr>
            <p:cNvPr id="815123" name="Picture 19" descr="http://www.openapplications.org/images/OAGi-logobluesbackground.jpg">
              <a:extLst>
                <a:ext uri="{FF2B5EF4-FFF2-40B4-BE49-F238E27FC236}">
                  <a16:creationId xmlns:a16="http://schemas.microsoft.com/office/drawing/2014/main" xmlns="" id="{E2904F7C-3FD3-4FAD-A7AE-6D0EF643E2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r:link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250" y="3771900"/>
              <a:ext cx="5715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79098535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C8E2A14-3A0D-4E57-85C1-06CB66FE8D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840" y="4612197"/>
            <a:ext cx="1299474" cy="534228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8A11DDDA-D8B4-4255-86B9-6D2DC40EEB8D}"/>
              </a:ext>
            </a:extLst>
          </p:cNvPr>
          <p:cNvSpPr txBox="1">
            <a:spLocks/>
          </p:cNvSpPr>
          <p:nvPr/>
        </p:nvSpPr>
        <p:spPr>
          <a:xfrm>
            <a:off x="1714500" y="133350"/>
            <a:ext cx="6448424" cy="621506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700" b="1">
                <a:solidFill>
                  <a:srgbClr val="0000C8"/>
                </a:solidFill>
                <a:latin typeface="+mn-lt"/>
                <a:ea typeface="Arial" pitchFamily="-65" charset="0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cs typeface="+mn-cs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cs typeface="+mn-cs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cs typeface="+mn-cs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endParaRPr lang="en-AU" kern="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D3D0364-110F-4B46-A04F-F1D2EDA43B07}"/>
              </a:ext>
            </a:extLst>
          </p:cNvPr>
          <p:cNvGrpSpPr/>
          <p:nvPr/>
        </p:nvGrpSpPr>
        <p:grpSpPr>
          <a:xfrm>
            <a:off x="308635" y="2528394"/>
            <a:ext cx="2793813" cy="2057400"/>
            <a:chOff x="308635" y="2440933"/>
            <a:chExt cx="2793813" cy="2057400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E361AA5E-08D8-4F67-AEF1-30B048EB192F}"/>
                </a:ext>
              </a:extLst>
            </p:cNvPr>
            <p:cNvSpPr/>
            <p:nvPr/>
          </p:nvSpPr>
          <p:spPr bwMode="auto">
            <a:xfrm>
              <a:off x="308635" y="2440933"/>
              <a:ext cx="2793813" cy="20574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AU" sz="2400" b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76BBFE1B-9E7B-4AEF-AAAD-6B6ADAA8C12C}"/>
                </a:ext>
              </a:extLst>
            </p:cNvPr>
            <p:cNvSpPr txBox="1"/>
            <p:nvPr/>
          </p:nvSpPr>
          <p:spPr>
            <a:xfrm>
              <a:off x="367706" y="2497058"/>
              <a:ext cx="2672397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b="0" u="sng" dirty="0">
                  <a:solidFill>
                    <a:prstClr val="black"/>
                  </a:solidFill>
                  <a:latin typeface="Calibri" panose="020F0502020204030204"/>
                </a:rPr>
                <a:t>Functional Requirements</a:t>
              </a:r>
            </a:p>
            <a:p>
              <a:endParaRPr lang="en-AU" b="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AU" b="0" dirty="0">
                  <a:solidFill>
                    <a:prstClr val="black"/>
                  </a:solidFill>
                  <a:latin typeface="Calibri" panose="020F0502020204030204"/>
                </a:rPr>
                <a:t>Channel Management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AU" b="0" dirty="0">
                  <a:solidFill>
                    <a:prstClr val="black"/>
                  </a:solidFill>
                  <a:latin typeface="Calibri" panose="020F0502020204030204"/>
                </a:rPr>
                <a:t>Service API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AU" b="0" dirty="0">
                  <a:solidFill>
                    <a:prstClr val="black"/>
                  </a:solidFill>
                  <a:latin typeface="Calibri" panose="020F0502020204030204"/>
                </a:rPr>
                <a:t>Message support for</a:t>
              </a:r>
              <a:br>
                <a:rPr lang="en-AU" b="0" dirty="0">
                  <a:solidFill>
                    <a:prstClr val="black"/>
                  </a:solidFill>
                  <a:latin typeface="Calibri" panose="020F0502020204030204"/>
                </a:rPr>
              </a:br>
              <a:r>
                <a:rPr lang="en-AU" b="0" dirty="0" err="1">
                  <a:solidFill>
                    <a:prstClr val="black"/>
                  </a:solidFill>
                  <a:latin typeface="Calibri" panose="020F0502020204030204"/>
                </a:rPr>
                <a:t>IIoT</a:t>
              </a:r>
              <a:r>
                <a:rPr lang="en-AU" b="0" dirty="0">
                  <a:solidFill>
                    <a:prstClr val="black"/>
                  </a:solidFill>
                  <a:latin typeface="Calibri" panose="020F0502020204030204"/>
                </a:rPr>
                <a:t> sensor data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AU" b="0" dirty="0">
                  <a:solidFill>
                    <a:prstClr val="black"/>
                  </a:solidFill>
                  <a:latin typeface="Calibri" panose="020F0502020204030204"/>
                </a:rPr>
                <a:t>Process support (e.g., BPEL)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8D948370-DCE1-4479-A20B-BD1000BAD470}"/>
              </a:ext>
            </a:extLst>
          </p:cNvPr>
          <p:cNvGrpSpPr/>
          <p:nvPr/>
        </p:nvGrpSpPr>
        <p:grpSpPr>
          <a:xfrm>
            <a:off x="3254848" y="2502417"/>
            <a:ext cx="2793813" cy="2109257"/>
            <a:chOff x="3352800" y="2469573"/>
            <a:chExt cx="2793813" cy="2109257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DEAB3D06-E574-4E2F-B3AE-FE2743EE71BB}"/>
                </a:ext>
              </a:extLst>
            </p:cNvPr>
            <p:cNvSpPr/>
            <p:nvPr/>
          </p:nvSpPr>
          <p:spPr bwMode="auto">
            <a:xfrm>
              <a:off x="3352800" y="2469573"/>
              <a:ext cx="2793813" cy="20574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AU" sz="2400" b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C2669271-68E1-41EB-B31D-68336BD4E579}"/>
                </a:ext>
              </a:extLst>
            </p:cNvPr>
            <p:cNvSpPr txBox="1"/>
            <p:nvPr/>
          </p:nvSpPr>
          <p:spPr>
            <a:xfrm>
              <a:off x="3411871" y="2547505"/>
              <a:ext cx="2672397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b="0" u="sng" dirty="0">
                  <a:solidFill>
                    <a:prstClr val="black"/>
                  </a:solidFill>
                  <a:latin typeface="Calibri" panose="020F0502020204030204"/>
                </a:rPr>
                <a:t>Non-Functional Requirements</a:t>
              </a:r>
            </a:p>
            <a:p>
              <a:endParaRPr lang="en-AU" b="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AU" b="0" dirty="0">
                  <a:solidFill>
                    <a:prstClr val="black"/>
                  </a:solidFill>
                  <a:latin typeface="Calibri" panose="020F0502020204030204"/>
                </a:rPr>
                <a:t>Performance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AU" b="0" dirty="0">
                  <a:solidFill>
                    <a:prstClr val="black"/>
                  </a:solidFill>
                  <a:latin typeface="Calibri" panose="020F0502020204030204"/>
                </a:rPr>
                <a:t>Easy Administration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AU" b="0" dirty="0">
                  <a:solidFill>
                    <a:prstClr val="black"/>
                  </a:solidFill>
                  <a:latin typeface="Calibri" panose="020F0502020204030204"/>
                </a:rPr>
                <a:t>Scalability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AU" b="0" dirty="0">
                  <a:solidFill>
                    <a:prstClr val="black"/>
                  </a:solidFill>
                  <a:latin typeface="Calibri" panose="020F0502020204030204"/>
                </a:rPr>
                <a:t>Supplier Neutrality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AU" b="0" dirty="0">
                  <a:solidFill>
                    <a:prstClr val="black"/>
                  </a:solidFill>
                  <a:latin typeface="Calibri" panose="020F0502020204030204"/>
                </a:rPr>
                <a:t>Reliability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AU" b="0" dirty="0">
                  <a:solidFill>
                    <a:prstClr val="black"/>
                  </a:solidFill>
                  <a:latin typeface="Calibri" panose="020F0502020204030204"/>
                </a:rPr>
                <a:t>Security (e.g., ISA99)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AU" b="0" dirty="0">
                  <a:solidFill>
                    <a:prstClr val="black"/>
                  </a:solidFill>
                  <a:latin typeface="Calibri" panose="020F0502020204030204"/>
                </a:rPr>
                <a:t>Intra-/Inter-Enterprise comm.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D8D795CB-F1CB-4354-9316-9099DDF6DE6D}"/>
              </a:ext>
            </a:extLst>
          </p:cNvPr>
          <p:cNvGrpSpPr/>
          <p:nvPr/>
        </p:nvGrpSpPr>
        <p:grpSpPr>
          <a:xfrm>
            <a:off x="6197787" y="2495489"/>
            <a:ext cx="2793813" cy="2057400"/>
            <a:chOff x="6197787" y="2408028"/>
            <a:chExt cx="2793813" cy="205740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xmlns="" id="{330117DA-4350-4475-BC7E-485318C7F1E1}"/>
                </a:ext>
              </a:extLst>
            </p:cNvPr>
            <p:cNvSpPr/>
            <p:nvPr/>
          </p:nvSpPr>
          <p:spPr bwMode="auto">
            <a:xfrm>
              <a:off x="6197787" y="2408028"/>
              <a:ext cx="2793813" cy="20574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AU" sz="2400" b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32AF371-0815-4D89-8A71-65AC14773CA4}"/>
                </a:ext>
              </a:extLst>
            </p:cNvPr>
            <p:cNvSpPr txBox="1"/>
            <p:nvPr/>
          </p:nvSpPr>
          <p:spPr>
            <a:xfrm>
              <a:off x="6256858" y="2416441"/>
              <a:ext cx="2672397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b="0" u="sng" dirty="0">
                  <a:solidFill>
                    <a:prstClr val="black"/>
                  </a:solidFill>
                  <a:latin typeface="Calibri" panose="020F0502020204030204"/>
                </a:rPr>
                <a:t>Implementation Requirements</a:t>
              </a:r>
            </a:p>
            <a:p>
              <a:endParaRPr lang="en-AU" b="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AU" b="0" dirty="0">
                  <a:solidFill>
                    <a:prstClr val="black"/>
                  </a:solidFill>
                  <a:latin typeface="Calibri" panose="020F0502020204030204"/>
                </a:rPr>
                <a:t>Publish/Subscribe vs Request/Response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AU" b="0" dirty="0">
                  <a:solidFill>
                    <a:prstClr val="black"/>
                  </a:solidFill>
                  <a:latin typeface="Calibri" panose="020F0502020204030204"/>
                </a:rPr>
                <a:t>REST vs SOAP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AU" b="0" dirty="0">
                  <a:solidFill>
                    <a:prstClr val="black"/>
                  </a:solidFill>
                  <a:latin typeface="Calibri" panose="020F0502020204030204"/>
                </a:rPr>
                <a:t>Support for XML and JSON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AU" b="0" dirty="0" err="1">
                  <a:solidFill>
                    <a:prstClr val="black"/>
                  </a:solidFill>
                  <a:latin typeface="Calibri" panose="020F0502020204030204"/>
                </a:rPr>
                <a:t>OpenAPI</a:t>
              </a:r>
              <a:endParaRPr lang="en-AU" b="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AU" b="0" dirty="0">
                  <a:solidFill>
                    <a:prstClr val="black"/>
                  </a:solidFill>
                  <a:latin typeface="Calibri" panose="020F0502020204030204"/>
                </a:rPr>
                <a:t>MQTT</a:t>
              </a:r>
            </a:p>
          </p:txBody>
        </p:sp>
      </p:grp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33BAC2E-7EB0-47B1-A47B-0312C7AAC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948956"/>
            <a:ext cx="7874603" cy="1546533"/>
          </a:xfrm>
        </p:spPr>
        <p:txBody>
          <a:bodyPr>
            <a:normAutofit fontScale="92500"/>
          </a:bodyPr>
          <a:lstStyle/>
          <a:p>
            <a:pPr marL="251460" indent="-250825">
              <a:buClr>
                <a:srgbClr val="4600F5"/>
              </a:buClr>
              <a:buFont typeface="Wingdings" charset="2"/>
              <a:buChar char=""/>
            </a:pPr>
            <a:r>
              <a:rPr lang="en-AU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ISBM Update in alignment with ISA 95/IEC 62264 MSM</a:t>
            </a:r>
          </a:p>
          <a:p>
            <a:pPr marL="251460" indent="-250825">
              <a:buClr>
                <a:srgbClr val="4600F5"/>
              </a:buClr>
              <a:buFont typeface="Wingdings" charset="2"/>
              <a:buChar char=""/>
            </a:pPr>
            <a:r>
              <a:rPr lang="en-AU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Version 1.0 being updated to Version 1.x</a:t>
            </a:r>
          </a:p>
          <a:p>
            <a:pPr marL="251460" indent="-250825">
              <a:buClr>
                <a:srgbClr val="4600F5"/>
              </a:buClr>
              <a:buFont typeface="Wingdings" charset="2"/>
              <a:buChar char=""/>
            </a:pPr>
            <a:r>
              <a:rPr lang="en-AU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OIIE Use Cases Provide Functional and Non-Functional Requirements</a:t>
            </a:r>
          </a:p>
          <a:p>
            <a:pPr marL="251460" indent="-250825">
              <a:buClr>
                <a:srgbClr val="4600F5"/>
              </a:buClr>
              <a:buFont typeface="Wingdings" charset="2"/>
              <a:buChar char=""/>
            </a:pPr>
            <a:r>
              <a:rPr lang="en-AU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  <a:hlinkClick r:id="rId3"/>
              </a:rPr>
              <a:t>OpenO&amp;M Website</a:t>
            </a:r>
            <a:endParaRPr lang="en-A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ea typeface="DejaVu Sans"/>
            </a:endParaRP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23898B-59F2-4C40-89F5-6976311DA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2800" b="1" dirty="0">
                <a:solidFill>
                  <a:srgbClr val="008000"/>
                </a:solidFill>
                <a:latin typeface="+mn-lt"/>
              </a:rPr>
              <a:t>OpenO&amp;M Joint Working Group – Current Activities</a:t>
            </a:r>
            <a:endParaRPr lang="en-US" sz="2800" b="1" dirty="0">
              <a:solidFill>
                <a:srgbClr val="008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88402044"/>
      </p:ext>
    </p:extLst>
  </p:cSld>
  <p:clrMapOvr>
    <a:masterClrMapping/>
  </p:clrMapOvr>
  <p:transition/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3B2C4CA9-B5B3-41F8-8E99-6BABAD5E47C3}"/>
              </a:ext>
            </a:extLst>
          </p:cNvPr>
          <p:cNvGrpSpPr/>
          <p:nvPr/>
        </p:nvGrpSpPr>
        <p:grpSpPr>
          <a:xfrm>
            <a:off x="1295400" y="2299855"/>
            <a:ext cx="2793813" cy="2057400"/>
            <a:chOff x="308635" y="2299855"/>
            <a:chExt cx="2793813" cy="2057400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E361AA5E-08D8-4F67-AEF1-30B048EB192F}"/>
                </a:ext>
              </a:extLst>
            </p:cNvPr>
            <p:cNvSpPr/>
            <p:nvPr/>
          </p:nvSpPr>
          <p:spPr bwMode="auto">
            <a:xfrm>
              <a:off x="308635" y="2299855"/>
              <a:ext cx="2793813" cy="20574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AU" sz="2400" b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76BBFE1B-9E7B-4AEF-AAAD-6B6ADAA8C12C}"/>
                </a:ext>
              </a:extLst>
            </p:cNvPr>
            <p:cNvSpPr txBox="1"/>
            <p:nvPr/>
          </p:nvSpPr>
          <p:spPr>
            <a:xfrm>
              <a:off x="367706" y="2377787"/>
              <a:ext cx="2672397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b="0" u="sng" dirty="0">
                  <a:solidFill>
                    <a:prstClr val="black"/>
                  </a:solidFill>
                  <a:latin typeface="Calibri" panose="020F0502020204030204"/>
                </a:rPr>
                <a:t>XML vs JSON</a:t>
              </a:r>
            </a:p>
            <a:p>
              <a:endParaRPr lang="en-AU" b="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AU" b="0" dirty="0">
                  <a:solidFill>
                    <a:prstClr val="black"/>
                  </a:solidFill>
                  <a:latin typeface="Calibri" panose="020F0502020204030204"/>
                </a:rPr>
                <a:t>Large differences between XML Schema and JSON Schema definition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AU" b="0" dirty="0">
                  <a:solidFill>
                    <a:prstClr val="black"/>
                  </a:solidFill>
                  <a:latin typeface="Calibri" panose="020F0502020204030204"/>
                </a:rPr>
                <a:t>Required for verification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AU" b="0" dirty="0">
                  <a:solidFill>
                    <a:prstClr val="black"/>
                  </a:solidFill>
                  <a:latin typeface="Calibri" panose="020F0502020204030204"/>
                </a:rPr>
                <a:t>Challenges if support for both at the same time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B3A0164-E445-4211-91ED-57E05C34EFB6}"/>
              </a:ext>
            </a:extLst>
          </p:cNvPr>
          <p:cNvGrpSpPr/>
          <p:nvPr/>
        </p:nvGrpSpPr>
        <p:grpSpPr>
          <a:xfrm>
            <a:off x="4978587" y="2273878"/>
            <a:ext cx="2793813" cy="2057400"/>
            <a:chOff x="3254848" y="2273878"/>
            <a:chExt cx="2793813" cy="20574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DEAB3D06-E574-4E2F-B3AE-FE2743EE71BB}"/>
                </a:ext>
              </a:extLst>
            </p:cNvPr>
            <p:cNvSpPr/>
            <p:nvPr/>
          </p:nvSpPr>
          <p:spPr bwMode="auto">
            <a:xfrm>
              <a:off x="3254848" y="2273878"/>
              <a:ext cx="2793813" cy="20574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AU" sz="2400" b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C2669271-68E1-41EB-B31D-68336BD4E579}"/>
                </a:ext>
              </a:extLst>
            </p:cNvPr>
            <p:cNvSpPr txBox="1"/>
            <p:nvPr/>
          </p:nvSpPr>
          <p:spPr>
            <a:xfrm>
              <a:off x="3313919" y="2351810"/>
              <a:ext cx="2672397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b="0" u="sng" err="1">
                  <a:solidFill>
                    <a:prstClr val="black"/>
                  </a:solidFill>
                  <a:latin typeface="Calibri" panose="020F0502020204030204"/>
                </a:rPr>
                <a:t>OpenAPI</a:t>
              </a:r>
              <a:endParaRPr lang="en-AU" b="0" u="sng">
                <a:solidFill>
                  <a:prstClr val="black"/>
                </a:solidFill>
                <a:latin typeface="Calibri" panose="020F0502020204030204"/>
              </a:endParaRPr>
            </a:p>
            <a:p>
              <a:endParaRPr lang="en-AU" b="0">
                <a:solidFill>
                  <a:prstClr val="black"/>
                </a:solidFill>
                <a:latin typeface="Calibri" panose="020F0502020204030204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AU" b="0">
                  <a:solidFill>
                    <a:prstClr val="black"/>
                  </a:solidFill>
                  <a:latin typeface="Calibri" panose="020F0502020204030204"/>
                </a:rPr>
                <a:t>Proposal for JSON and XML schema in an </a:t>
              </a:r>
              <a:r>
                <a:rPr lang="en-AU" b="0" err="1">
                  <a:solidFill>
                    <a:prstClr val="black"/>
                  </a:solidFill>
                  <a:latin typeface="Calibri" panose="020F0502020204030204"/>
                </a:rPr>
                <a:t>OpenAPI</a:t>
              </a:r>
              <a:r>
                <a:rPr lang="en-AU" b="0">
                  <a:solidFill>
                    <a:prstClr val="black"/>
                  </a:solidFill>
                  <a:latin typeface="Calibri" panose="020F0502020204030204"/>
                </a:rPr>
                <a:t> document (not yet accepted)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AU" b="0">
                  <a:solidFill>
                    <a:prstClr val="black"/>
                  </a:solidFill>
                  <a:latin typeface="Calibri" panose="020F0502020204030204"/>
                </a:rPr>
                <a:t>Current </a:t>
              </a:r>
              <a:r>
                <a:rPr lang="en-AU" b="0" err="1">
                  <a:solidFill>
                    <a:prstClr val="black"/>
                  </a:solidFill>
                  <a:latin typeface="Calibri" panose="020F0502020204030204"/>
                </a:rPr>
                <a:t>OpenAPI</a:t>
              </a:r>
              <a:r>
                <a:rPr lang="en-AU" b="0">
                  <a:solidFill>
                    <a:prstClr val="black"/>
                  </a:solidFill>
                  <a:latin typeface="Calibri" panose="020F0502020204030204"/>
                </a:rPr>
                <a:t> refers to early JSON Schema version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AU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xmlns="" id="{AB8F0F77-05FE-4B97-91DF-76D25B089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877" y="1195544"/>
            <a:ext cx="7886700" cy="3683767"/>
          </a:xfrm>
        </p:spPr>
        <p:txBody>
          <a:bodyPr/>
          <a:lstStyle/>
          <a:p>
            <a:pPr marL="251994" indent="-250914">
              <a:buClr>
                <a:srgbClr val="4600F5"/>
              </a:buClr>
              <a:buFont typeface="Wingdings" charset="2"/>
              <a:buChar char=""/>
            </a:pPr>
            <a:r>
              <a:rPr lang="en-AU" kern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Each requirement is evaluated against OIIE Use Cases</a:t>
            </a:r>
          </a:p>
          <a:p>
            <a:pPr marL="552032" lvl="1" indent="-250914">
              <a:buClr>
                <a:srgbClr val="4600F5"/>
              </a:buClr>
              <a:buFont typeface="Wingdings" charset="2"/>
              <a:buChar char=""/>
            </a:pPr>
            <a:r>
              <a:rPr lang="en-AU" kern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Examples: XML vs JSON and </a:t>
            </a:r>
            <a:r>
              <a:rPr lang="en-AU" kern="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OpenAPI</a:t>
            </a:r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xmlns="" id="{21DAD554-FBCE-491A-A967-3D87A3E8B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2800" b="1" kern="0" dirty="0">
                <a:solidFill>
                  <a:srgbClr val="008000"/>
                </a:solidFill>
                <a:latin typeface="+mn-lt"/>
              </a:rPr>
              <a:t>Proper evaluation of requirements from </a:t>
            </a:r>
            <a:r>
              <a:rPr lang="en-AU" sz="2800" b="1" kern="0" dirty="0" err="1">
                <a:solidFill>
                  <a:srgbClr val="008000"/>
                </a:solidFill>
                <a:latin typeface="+mn-lt"/>
              </a:rPr>
              <a:t>IIoT</a:t>
            </a:r>
            <a:r>
              <a:rPr lang="en-AU" sz="2800" b="1" kern="0" dirty="0">
                <a:solidFill>
                  <a:srgbClr val="008000"/>
                </a:solidFill>
                <a:latin typeface="+mn-lt"/>
              </a:rPr>
              <a:t> perspective necessary</a:t>
            </a:r>
            <a:endParaRPr lang="en-US" sz="2800" b="1" dirty="0">
              <a:solidFill>
                <a:srgbClr val="008000"/>
              </a:solidFill>
              <a:latin typeface="+mn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53F4A2A-B7C2-48FC-B0FF-3BF5EA375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840" y="4612197"/>
            <a:ext cx="1299474" cy="53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439991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54580F-E2C1-41D1-89ED-C84E170A3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b="1" dirty="0">
                <a:solidFill>
                  <a:srgbClr val="008000"/>
                </a:solidFill>
                <a:latin typeface="+mn-lt"/>
              </a:rPr>
              <a:t>MIMOSA/OIIE Documentation Strategy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6391B22C-68AB-48C4-95E9-6CD03EB0C2D8}"/>
              </a:ext>
            </a:extLst>
          </p:cNvPr>
          <p:cNvGraphicFramePr/>
          <p:nvPr>
            <p:extLst/>
          </p:nvPr>
        </p:nvGraphicFramePr>
        <p:xfrm>
          <a:off x="1524000" y="807244"/>
          <a:ext cx="6393873" cy="373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Arrow: Left-Right 8">
            <a:extLst>
              <a:ext uri="{FF2B5EF4-FFF2-40B4-BE49-F238E27FC236}">
                <a16:creationId xmlns:a16="http://schemas.microsoft.com/office/drawing/2014/main" xmlns="" id="{9A3915F5-8BD6-4572-8244-AD8537B5EB4E}"/>
              </a:ext>
            </a:extLst>
          </p:cNvPr>
          <p:cNvSpPr/>
          <p:nvPr/>
        </p:nvSpPr>
        <p:spPr>
          <a:xfrm>
            <a:off x="4402074" y="3262884"/>
            <a:ext cx="631952" cy="332232"/>
          </a:xfrm>
          <a:prstGeom prst="left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xmlns="" id="{106A3923-E35C-4213-B39F-5EB8AFDD4379}"/>
              </a:ext>
            </a:extLst>
          </p:cNvPr>
          <p:cNvSpPr/>
          <p:nvPr/>
        </p:nvSpPr>
        <p:spPr>
          <a:xfrm>
            <a:off x="2850134" y="2457196"/>
            <a:ext cx="408432" cy="400558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xmlns="" id="{8664903A-A555-4AFC-81AF-5AFBA4934943}"/>
              </a:ext>
            </a:extLst>
          </p:cNvPr>
          <p:cNvSpPr/>
          <p:nvPr/>
        </p:nvSpPr>
        <p:spPr>
          <a:xfrm>
            <a:off x="6133084" y="2457196"/>
            <a:ext cx="408432" cy="400558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81893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1360756-43A8-4EEF-9CB2-FEB20375E8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23950"/>
            <a:ext cx="5923604" cy="381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EF5A3E5-76E2-47B9-9BBA-61FDF19FF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602" y="285750"/>
            <a:ext cx="2910600" cy="1281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804B3F-5FF4-4BB0-9D30-B8A5077ED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/>
              <a:t>Critical Infrastructure Interdependencies-3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7539FD9-E58E-44DB-9D71-5E762BD62ED4}"/>
              </a:ext>
            </a:extLst>
          </p:cNvPr>
          <p:cNvSpPr txBox="1"/>
          <p:nvPr/>
        </p:nvSpPr>
        <p:spPr>
          <a:xfrm>
            <a:off x="5609911" y="1504950"/>
            <a:ext cx="353408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  <a:latin typeface="+mn-lt"/>
              </a:rPr>
              <a:t>State Energy Resilience Framework</a:t>
            </a:r>
          </a:p>
          <a:p>
            <a:pPr algn="ctr"/>
            <a:r>
              <a:rPr lang="en-US" sz="1600">
                <a:solidFill>
                  <a:schemeClr val="tx1"/>
                </a:solidFill>
                <a:latin typeface="+mn-lt"/>
              </a:rPr>
              <a:t>Global Security Sciences Division</a:t>
            </a:r>
          </a:p>
          <a:p>
            <a:pPr algn="ctr"/>
            <a:r>
              <a:rPr lang="en-US" sz="1600">
                <a:solidFill>
                  <a:schemeClr val="tx1"/>
                </a:solidFill>
                <a:latin typeface="+mn-lt"/>
              </a:rPr>
              <a:t>December 2016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BB8335B-1C30-4805-9F4C-8FB34FCF9246}"/>
              </a:ext>
            </a:extLst>
          </p:cNvPr>
          <p:cNvSpPr/>
          <p:nvPr/>
        </p:nvSpPr>
        <p:spPr>
          <a:xfrm>
            <a:off x="6019800" y="2571750"/>
            <a:ext cx="2743201" cy="7402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>
                <a:solidFill>
                  <a:schemeClr val="tx1"/>
                </a:solidFill>
                <a:latin typeface="+mn-lt"/>
              </a:rPr>
              <a:t>J. Philips, M. </a:t>
            </a:r>
            <a:r>
              <a:rPr lang="en-US" sz="1600" err="1">
                <a:solidFill>
                  <a:schemeClr val="tx1"/>
                </a:solidFill>
                <a:latin typeface="+mn-lt"/>
              </a:rPr>
              <a:t>Finster</a:t>
            </a:r>
            <a:r>
              <a:rPr lang="en-US" sz="1600">
                <a:solidFill>
                  <a:schemeClr val="tx1"/>
                </a:solidFill>
                <a:latin typeface="+mn-lt"/>
              </a:rPr>
              <a:t>, J. </a:t>
            </a:r>
            <a:r>
              <a:rPr lang="en-US" sz="1600" err="1">
                <a:solidFill>
                  <a:schemeClr val="tx1"/>
                </a:solidFill>
                <a:latin typeface="+mn-lt"/>
              </a:rPr>
              <a:t>Pillon</a:t>
            </a:r>
            <a:r>
              <a:rPr lang="en-US" sz="1600">
                <a:solidFill>
                  <a:schemeClr val="tx1"/>
                </a:solidFill>
                <a:latin typeface="+mn-lt"/>
              </a:rPr>
              <a:t>, F. Petit and J. Trail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28B4B6C-4E8E-47C6-AFE2-3F4A34C08A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6955" y="4657725"/>
            <a:ext cx="1647825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11412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>
              <a:defRPr/>
            </a:pPr>
            <a:r>
              <a:rPr lang="en-US" sz="2400" b="1" kern="1200" dirty="0">
                <a:solidFill>
                  <a:srgbClr val="008000"/>
                </a:solidFill>
                <a:latin typeface="+mn-lt"/>
                <a:ea typeface="+mj-ea"/>
                <a:cs typeface="+mj-cs"/>
              </a:rPr>
              <a:t>Many related ISO and IEC Activities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0" y="1790700"/>
            <a:ext cx="622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+mn-lt"/>
              </a:rPr>
              <a:t>WG 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" r="355"/>
          <a:stretch/>
        </p:blipFill>
        <p:spPr>
          <a:xfrm>
            <a:off x="106791" y="921074"/>
            <a:ext cx="8930418" cy="33424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D1B7E66-165E-41FC-8E92-70FC4BD6B0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03574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614224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円/楕円 4"/>
          <p:cNvSpPr>
            <a:spLocks noChangeAspect="1"/>
          </p:cNvSpPr>
          <p:nvPr/>
        </p:nvSpPr>
        <p:spPr>
          <a:xfrm>
            <a:off x="1990238" y="2002005"/>
            <a:ext cx="1304552" cy="130302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Capital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Project</a:t>
            </a:r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" name="円/楕円 5"/>
          <p:cNvSpPr>
            <a:spLocks noChangeAspect="1"/>
          </p:cNvSpPr>
          <p:nvPr/>
        </p:nvSpPr>
        <p:spPr>
          <a:xfrm>
            <a:off x="5721834" y="2002005"/>
            <a:ext cx="1303020" cy="130302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O&amp;M</a:t>
            </a:r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左右矢印 6"/>
          <p:cNvSpPr/>
          <p:nvPr/>
        </p:nvSpPr>
        <p:spPr>
          <a:xfrm>
            <a:off x="2984643" y="2363356"/>
            <a:ext cx="3017520" cy="580319"/>
          </a:xfrm>
          <a:prstGeom prst="leftRightArrow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Shared Semantic Context</a:t>
            </a:r>
            <a:endParaRPr kumimoji="1" lang="ja-JP" altLang="en-US" sz="1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テキスト ボックス 20"/>
          <p:cNvSpPr txBox="1"/>
          <p:nvPr/>
        </p:nvSpPr>
        <p:spPr>
          <a:xfrm>
            <a:off x="3253641" y="4196343"/>
            <a:ext cx="2457789" cy="3231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Arial" charset="0"/>
              </a:rPr>
              <a:t>Information and Data Quality</a:t>
            </a:r>
            <a:endParaRPr kumimoji="1" lang="ja-JP" alt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Arial" charset="0"/>
            </a:endParaRPr>
          </a:p>
        </p:txBody>
      </p:sp>
      <p:cxnSp>
        <p:nvCxnSpPr>
          <p:cNvPr id="6" name="直線矢印コネクタ 22"/>
          <p:cNvCxnSpPr>
            <a:cxnSpLocks/>
            <a:stCxn id="2" idx="4"/>
          </p:cNvCxnSpPr>
          <p:nvPr/>
        </p:nvCxnSpPr>
        <p:spPr>
          <a:xfrm>
            <a:off x="2642515" y="3305025"/>
            <a:ext cx="711496" cy="653967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24"/>
          <p:cNvCxnSpPr>
            <a:cxnSpLocks/>
            <a:endCxn id="3" idx="4"/>
          </p:cNvCxnSpPr>
          <p:nvPr/>
        </p:nvCxnSpPr>
        <p:spPr>
          <a:xfrm flipV="1">
            <a:off x="5617930" y="3305025"/>
            <a:ext cx="755414" cy="662139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29"/>
          <p:cNvCxnSpPr/>
          <p:nvPr/>
        </p:nvCxnSpPr>
        <p:spPr>
          <a:xfrm>
            <a:off x="4190886" y="4084095"/>
            <a:ext cx="605035" cy="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32"/>
          <p:cNvSpPr txBox="1"/>
          <p:nvPr/>
        </p:nvSpPr>
        <p:spPr>
          <a:xfrm>
            <a:off x="1245001" y="1379427"/>
            <a:ext cx="1237390" cy="57708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5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Arial" charset="0"/>
              </a:rPr>
              <a:t>Reference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5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Arial" charset="0"/>
              </a:rPr>
              <a:t>Environment</a:t>
            </a:r>
            <a:endParaRPr kumimoji="1" lang="ja-JP" altLang="en-US" sz="15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10" name="テキスト ボックス 33"/>
          <p:cNvSpPr txBox="1"/>
          <p:nvPr/>
        </p:nvSpPr>
        <p:spPr>
          <a:xfrm>
            <a:off x="6594687" y="1379427"/>
            <a:ext cx="1237390" cy="57708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5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Arial" charset="0"/>
              </a:rPr>
              <a:t>Execution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5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Arial" charset="0"/>
              </a:rPr>
              <a:t>Environment</a:t>
            </a:r>
            <a:endParaRPr kumimoji="1" lang="ja-JP" altLang="en-US" sz="15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11" name="テキスト ボックス 11"/>
          <p:cNvSpPr txBox="1"/>
          <p:nvPr/>
        </p:nvSpPr>
        <p:spPr>
          <a:xfrm>
            <a:off x="4775097" y="3915117"/>
            <a:ext cx="89800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5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ＭＳ Ｐゴシック"/>
                <a:cs typeface="Arial" charset="0"/>
              </a:rPr>
              <a:t>OGI Pilot</a:t>
            </a:r>
            <a:endParaRPr kumimoji="1" lang="ja-JP" altLang="en-US" sz="15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12" name="テキスト ボックス 12"/>
          <p:cNvSpPr txBox="1"/>
          <p:nvPr/>
        </p:nvSpPr>
        <p:spPr>
          <a:xfrm>
            <a:off x="3293253" y="3910593"/>
            <a:ext cx="96372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Arial" charset="0"/>
              </a:rPr>
              <a:t>Use Cases</a:t>
            </a:r>
            <a:endParaRPr kumimoji="1" lang="ja-JP" alt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13" name="テキスト ボックス 20"/>
          <p:cNvSpPr txBox="1"/>
          <p:nvPr/>
        </p:nvSpPr>
        <p:spPr>
          <a:xfrm>
            <a:off x="3924236" y="4513369"/>
            <a:ext cx="1138334" cy="3462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ctr" defTabSz="914400" eaLnBrk="1" latinLnBrk="0" hangingPunct="1">
              <a:defRPr sz="220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defTabSz="914400" eaLnBrk="1" latinLnBrk="0" hangingPunct="1">
              <a:defRPr sz="1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defTabSz="914400" eaLnBrk="1" latinLnBrk="0" hangingPunct="1">
              <a:defRPr sz="18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defTabSz="914400" eaLnBrk="1" latinLnBrk="0" hangingPunct="1"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defTabSz="914400" eaLnBrk="1" latinLnBrk="0" hangingPunct="1"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defTabSz="914400">
              <a:defRPr sz="18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defTabSz="914400"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defTabSz="914400"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defTabSz="914400"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ISO 8000</a:t>
            </a:r>
            <a:endParaRPr kumimoji="0" lang="ja-JP" altLang="en-US" sz="1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0029AD8-37F5-4EC0-A18C-81ED707CD329}"/>
              </a:ext>
            </a:extLst>
          </p:cNvPr>
          <p:cNvSpPr txBox="1"/>
          <p:nvPr/>
        </p:nvSpPr>
        <p:spPr>
          <a:xfrm>
            <a:off x="3462159" y="1381553"/>
            <a:ext cx="2062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Arial" charset="0"/>
              </a:rPr>
              <a:t>Interoperability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B0C604A-A0D3-4F70-B076-56FE82EA176B}"/>
              </a:ext>
            </a:extLst>
          </p:cNvPr>
          <p:cNvSpPr txBox="1"/>
          <p:nvPr/>
        </p:nvSpPr>
        <p:spPr>
          <a:xfrm>
            <a:off x="3603891" y="3692508"/>
            <a:ext cx="177902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Arial" charset="0"/>
              </a:rPr>
              <a:t>Validated</a:t>
            </a:r>
          </a:p>
        </p:txBody>
      </p:sp>
      <p:sp>
        <p:nvSpPr>
          <p:cNvPr id="16" name="テキスト ボックス 12">
            <a:extLst>
              <a:ext uri="{FF2B5EF4-FFF2-40B4-BE49-F238E27FC236}">
                <a16:creationId xmlns:a16="http://schemas.microsoft.com/office/drawing/2014/main" xmlns="" id="{CC124C3B-8EDA-448D-8354-AD4C733A70DC}"/>
              </a:ext>
            </a:extLst>
          </p:cNvPr>
          <p:cNvSpPr txBox="1"/>
          <p:nvPr/>
        </p:nvSpPr>
        <p:spPr>
          <a:xfrm>
            <a:off x="3092085" y="2815890"/>
            <a:ext cx="280263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Arial" charset="0"/>
              </a:rPr>
              <a:t>Digital Twin/Event/Time Series </a:t>
            </a:r>
            <a:br>
              <a:rPr kumimoji="1" lang="en-US" altLang="ja-JP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Arial" charset="0"/>
              </a:rPr>
            </a:br>
            <a:r>
              <a:rPr kumimoji="1" lang="en-US" altLang="ja-JP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Arial" charset="0"/>
              </a:rPr>
              <a:t>Data Sets</a:t>
            </a:r>
            <a:endParaRPr kumimoji="1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FE66A33-F80E-4B59-903E-4F2692F608A4}"/>
              </a:ext>
            </a:extLst>
          </p:cNvPr>
          <p:cNvSpPr txBox="1"/>
          <p:nvPr/>
        </p:nvSpPr>
        <p:spPr>
          <a:xfrm>
            <a:off x="3170389" y="1663317"/>
            <a:ext cx="2646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Arial" charset="0"/>
              </a:rPr>
              <a:t>Digital Transformation</a:t>
            </a:r>
          </a:p>
        </p:txBody>
      </p:sp>
      <p:sp>
        <p:nvSpPr>
          <p:cNvPr id="19" name="テキスト ボックス 12">
            <a:extLst>
              <a:ext uri="{FF2B5EF4-FFF2-40B4-BE49-F238E27FC236}">
                <a16:creationId xmlns:a16="http://schemas.microsoft.com/office/drawing/2014/main" xmlns="" id="{65495EA2-D746-4E47-B16D-CDED67D14F9D}"/>
              </a:ext>
            </a:extLst>
          </p:cNvPr>
          <p:cNvSpPr txBox="1"/>
          <p:nvPr/>
        </p:nvSpPr>
        <p:spPr>
          <a:xfrm>
            <a:off x="3637207" y="1918535"/>
            <a:ext cx="1712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Arial" charset="0"/>
              </a:rPr>
              <a:t>Supplier Neutral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B2FEEFEC-A3E8-4F50-A1F1-E5CD2DE1189D}"/>
              </a:ext>
            </a:extLst>
          </p:cNvPr>
          <p:cNvSpPr/>
          <p:nvPr/>
        </p:nvSpPr>
        <p:spPr>
          <a:xfrm>
            <a:off x="2778903" y="2251010"/>
            <a:ext cx="3429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Arial" charset="0"/>
              </a:rPr>
              <a:t>IEC 62264 MSM/OpenO&amp;M ISBM</a:t>
            </a: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xmlns="" id="{27BB1C0B-4A48-463C-A17C-54D276FA2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rgbClr val="008000"/>
                </a:solidFill>
              </a:rPr>
              <a:t>ISO 18101-1 Concept Map</a:t>
            </a:r>
            <a:br>
              <a:rPr lang="en-US" b="1" dirty="0">
                <a:solidFill>
                  <a:srgbClr val="008000"/>
                </a:solidFill>
              </a:rPr>
            </a:br>
            <a:r>
              <a:rPr lang="en-US" b="1" dirty="0">
                <a:solidFill>
                  <a:srgbClr val="008000"/>
                </a:solidFill>
              </a:rPr>
              <a:t>Being Developed By ISO TC 184/WG 6</a:t>
            </a:r>
            <a:br>
              <a:rPr lang="en-US" b="1" dirty="0">
                <a:solidFill>
                  <a:srgbClr val="008000"/>
                </a:solidFill>
              </a:rPr>
            </a:br>
            <a:r>
              <a:rPr lang="en-US" b="1" dirty="0">
                <a:solidFill>
                  <a:srgbClr val="008000"/>
                </a:solidFill>
              </a:rPr>
              <a:t>CD/DTS Ballot Completed (12 Yes Votes)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6D1B7E66-165E-41FC-8E92-70FC4BD6B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3574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844887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851" name="Rectangle 3">
            <a:extLst>
              <a:ext uri="{FF2B5EF4-FFF2-40B4-BE49-F238E27FC236}">
                <a16:creationId xmlns:a16="http://schemas.microsoft.com/office/drawing/2014/main" xmlns="" id="{3E5A0EA5-D82E-47B3-9EE5-0F6AEF53581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800" dirty="0"/>
              <a:t>Asset Institute </a:t>
            </a:r>
          </a:p>
          <a:p>
            <a:pPr>
              <a:lnSpc>
                <a:spcPct val="90000"/>
              </a:lnSpc>
            </a:pPr>
            <a:r>
              <a:rPr lang="en-US" altLang="en-US" sz="1800" dirty="0"/>
              <a:t>NIST (Smart Manufacturing Team for Industry 4.0)</a:t>
            </a:r>
          </a:p>
          <a:p>
            <a:pPr>
              <a:lnSpc>
                <a:spcPct val="90000"/>
              </a:lnSpc>
            </a:pPr>
            <a:r>
              <a:rPr lang="en-US" altLang="en-US" sz="1800" dirty="0"/>
              <a:t>POSC Caesar, USPI</a:t>
            </a:r>
          </a:p>
        </p:txBody>
      </p:sp>
      <p:sp>
        <p:nvSpPr>
          <p:cNvPr id="1358850" name="Rectangle 2">
            <a:extLst>
              <a:ext uri="{FF2B5EF4-FFF2-40B4-BE49-F238E27FC236}">
                <a16:creationId xmlns:a16="http://schemas.microsoft.com/office/drawing/2014/main" xmlns="" id="{4728DD8F-26F6-4A13-9F1A-E9A7A82301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Global Collaboration</a:t>
            </a:r>
          </a:p>
        </p:txBody>
      </p:sp>
      <p:pic>
        <p:nvPicPr>
          <p:cNvPr id="1358852" name="Picture 4">
            <a:extLst>
              <a:ext uri="{FF2B5EF4-FFF2-40B4-BE49-F238E27FC236}">
                <a16:creationId xmlns:a16="http://schemas.microsoft.com/office/drawing/2014/main" xmlns="" id="{0C46EF43-B6E8-4C6A-9820-B8F207FA0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" t="2068" r="1680" b="27214"/>
          <a:stretch>
            <a:fillRect/>
          </a:stretch>
        </p:blipFill>
        <p:spPr bwMode="auto">
          <a:xfrm>
            <a:off x="2144316" y="2161045"/>
            <a:ext cx="4851797" cy="2450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4048958"/>
      </p:ext>
    </p:extLst>
  </p:cSld>
  <p:clrMapOvr>
    <a:masterClrMapping/>
  </p:clrMapOvr>
  <p:transition spd="med" advTm="9422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804B3F-5FF4-4BB0-9D30-B8A5077ED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/>
              <a:t>Critical Infrastructure Interdependencies-4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B87C402-DF42-45D0-AC69-F3E7CFC3B4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8" y="843966"/>
            <a:ext cx="4876802" cy="386138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3F7B436-70F7-4A3B-AC06-7EFE551CBD8D}"/>
              </a:ext>
            </a:extLst>
          </p:cNvPr>
          <p:cNvSpPr/>
          <p:nvPr/>
        </p:nvSpPr>
        <p:spPr>
          <a:xfrm>
            <a:off x="5333999" y="895350"/>
            <a:ext cx="3594681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0">
                <a:solidFill>
                  <a:srgbClr val="424242"/>
                </a:solidFill>
                <a:latin typeface="+mn-lt"/>
              </a:rPr>
              <a:t>Incorporating Prioritization in Critical Infrastructure Security and Resilience Programs</a:t>
            </a:r>
          </a:p>
          <a:p>
            <a:pPr algn="ctr"/>
            <a:r>
              <a:rPr lang="en-US">
                <a:solidFill>
                  <a:schemeClr val="tx1"/>
                </a:solidFill>
                <a:latin typeface="+mn-lt"/>
              </a:rPr>
              <a:t>Homeland Security Affairs 13, Article 7</a:t>
            </a:r>
          </a:p>
          <a:p>
            <a:pPr algn="ctr"/>
            <a:r>
              <a:rPr lang="en-US">
                <a:solidFill>
                  <a:schemeClr val="tx1"/>
                </a:solidFill>
                <a:latin typeface="+mn-lt"/>
              </a:rPr>
              <a:t>(https://www.hsaj.org/articles/14091)</a:t>
            </a:r>
          </a:p>
          <a:p>
            <a:pPr algn="ctr"/>
            <a:r>
              <a:rPr lang="en-US" sz="1800" b="0">
                <a:solidFill>
                  <a:schemeClr val="tx1"/>
                </a:solidFill>
                <a:latin typeface="+mn-lt"/>
              </a:rPr>
              <a:t>October 2017</a:t>
            </a:r>
            <a:endParaRPr 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68752D2-C0E8-43D8-9A58-F04795B01AA6}"/>
              </a:ext>
            </a:extLst>
          </p:cNvPr>
          <p:cNvSpPr/>
          <p:nvPr/>
        </p:nvSpPr>
        <p:spPr>
          <a:xfrm>
            <a:off x="5754201" y="2618899"/>
            <a:ext cx="27611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0">
                <a:solidFill>
                  <a:srgbClr val="616161"/>
                </a:solidFill>
                <a:latin typeface="+mn-lt"/>
              </a:rPr>
              <a:t>Duane Verner, Frederic Petit, and </a:t>
            </a:r>
            <a:r>
              <a:rPr lang="en-US" sz="1600" b="0" err="1">
                <a:solidFill>
                  <a:srgbClr val="616161"/>
                </a:solidFill>
                <a:latin typeface="+mn-lt"/>
              </a:rPr>
              <a:t>Kibaek</a:t>
            </a:r>
            <a:r>
              <a:rPr lang="en-US" sz="1600" b="0">
                <a:solidFill>
                  <a:srgbClr val="616161"/>
                </a:solidFill>
                <a:latin typeface="+mn-lt"/>
              </a:rPr>
              <a:t> Kim</a:t>
            </a:r>
            <a:endParaRPr lang="en-US" sz="1600"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F8BD2D4-C44E-4257-BAC6-9B16221A2C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631" y="4248150"/>
            <a:ext cx="1714500" cy="609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FED4877-C298-406A-B17E-AB7E2B08F5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231" y="3295650"/>
            <a:ext cx="37719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23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4AD1AA5-EE35-4FA4-BD15-EF4E603829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" t="1845" r="2042" b="5066"/>
          <a:stretch/>
        </p:blipFill>
        <p:spPr>
          <a:xfrm>
            <a:off x="76200" y="819150"/>
            <a:ext cx="5105400" cy="39743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804B3F-5FF4-4BB0-9D30-B8A5077ED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/>
              <a:t>Critical Infrastructure Interdependencies-5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FBE198C-C88D-4AA5-B402-ADC482F213FE}"/>
              </a:ext>
            </a:extLst>
          </p:cNvPr>
          <p:cNvSpPr/>
          <p:nvPr/>
        </p:nvSpPr>
        <p:spPr>
          <a:xfrm>
            <a:off x="5531040" y="1702534"/>
            <a:ext cx="32319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0">
                <a:solidFill>
                  <a:schemeClr val="tx1"/>
                </a:solidFill>
                <a:latin typeface="+mn-lt"/>
              </a:rPr>
              <a:t>NSW Critical Infrastructure</a:t>
            </a:r>
          </a:p>
          <a:p>
            <a:pPr algn="ctr"/>
            <a:r>
              <a:rPr lang="en-US" sz="1800" b="0">
                <a:solidFill>
                  <a:schemeClr val="tx1"/>
                </a:solidFill>
                <a:latin typeface="+mn-lt"/>
              </a:rPr>
              <a:t>Resilience Strategy</a:t>
            </a:r>
          </a:p>
          <a:p>
            <a:pPr algn="ctr"/>
            <a:r>
              <a:rPr lang="en-US" sz="1600">
                <a:solidFill>
                  <a:schemeClr val="tx1"/>
                </a:solidFill>
                <a:latin typeface="+mn-lt"/>
              </a:rPr>
              <a:t>Partner, Prepare, Provide</a:t>
            </a:r>
          </a:p>
          <a:p>
            <a:pPr algn="ctr"/>
            <a:r>
              <a:rPr lang="en-US" sz="1600" b="0">
                <a:solidFill>
                  <a:schemeClr val="tx1"/>
                </a:solidFill>
                <a:latin typeface="+mn-lt"/>
              </a:rPr>
              <a:t>NSW Department of Justice | Office of Emergency Management</a:t>
            </a:r>
          </a:p>
          <a:p>
            <a:pPr algn="ctr"/>
            <a:r>
              <a:rPr lang="en-US" sz="1600" b="0">
                <a:solidFill>
                  <a:schemeClr val="tx1"/>
                </a:solidFill>
                <a:latin typeface="+mn-lt"/>
              </a:rPr>
              <a:t>2018</a:t>
            </a:r>
            <a:endParaRPr lang="en-US" sz="16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8911C22-98D5-4247-8A97-1DF0D0AB0F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332" y="808443"/>
            <a:ext cx="812384" cy="84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857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49" y="948957"/>
            <a:ext cx="7841231" cy="2755364"/>
          </a:xfrm>
        </p:spPr>
        <p:txBody>
          <a:bodyPr>
            <a:normAutofit fontScale="77500" lnSpcReduction="20000"/>
          </a:bodyPr>
          <a:lstStyle/>
          <a:p>
            <a:pPr marL="342900" indent="-342900"/>
            <a:r>
              <a:rPr lang="en-US" sz="2400" dirty="0">
                <a:solidFill>
                  <a:srgbClr val="000000"/>
                </a:solidFill>
                <a:latin typeface="SourceSansPro"/>
              </a:rPr>
              <a:t>The Critical Five was established in 2012 to enhance information sharing and work on issues of mutual interest between Australia, Canada, New Zealand, the United Kingdom and the United States.</a:t>
            </a:r>
          </a:p>
          <a:p>
            <a:pPr marL="342900" indent="-342900"/>
            <a:r>
              <a:rPr lang="en-US" sz="2400" dirty="0">
                <a:solidFill>
                  <a:srgbClr val="000000"/>
                </a:solidFill>
                <a:latin typeface="SourceSansPro"/>
              </a:rPr>
              <a:t>One of the first efforts was to understand how each country addresses critical infrastructure as a basis for clearly articulating and communicating a common message on the value, meaning, and importance of critical infrastructure.</a:t>
            </a:r>
          </a:p>
          <a:p>
            <a:pPr marL="342900" indent="-342900"/>
            <a:r>
              <a:rPr lang="en-US" sz="2400" dirty="0">
                <a:solidFill>
                  <a:srgbClr val="000000"/>
                </a:solidFill>
                <a:latin typeface="SourceSansPro"/>
              </a:rPr>
              <a:t>“</a:t>
            </a:r>
            <a:r>
              <a:rPr lang="en-US" sz="2400" dirty="0">
                <a:solidFill>
                  <a:srgbClr val="000000"/>
                </a:solidFill>
                <a:latin typeface="SourceSansPro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Forging a Common Understanding of Critical Infrastructure</a:t>
            </a:r>
            <a:r>
              <a:rPr lang="en-US" sz="2400" dirty="0">
                <a:solidFill>
                  <a:srgbClr val="000000"/>
                </a:solidFill>
                <a:latin typeface="SourceSansPro"/>
              </a:rPr>
              <a:t>” published March 2014.</a:t>
            </a:r>
          </a:p>
          <a:p>
            <a:pPr marL="342900" indent="-342900"/>
            <a:r>
              <a:rPr lang="en-US" sz="2400" dirty="0">
                <a:solidFill>
                  <a:srgbClr val="000000"/>
                </a:solidFill>
                <a:latin typeface="SourceSansPro"/>
              </a:rPr>
              <a:t>“</a:t>
            </a:r>
            <a:r>
              <a:rPr lang="en-US" sz="2400" dirty="0">
                <a:solidFill>
                  <a:srgbClr val="000000"/>
                </a:solidFill>
                <a:latin typeface="SourceSansPro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The Role of Critical Infrastructure in National Prosperity</a:t>
            </a:r>
            <a:r>
              <a:rPr lang="en-US" sz="2400" dirty="0">
                <a:solidFill>
                  <a:srgbClr val="000000"/>
                </a:solidFill>
                <a:latin typeface="SourceSansPro"/>
              </a:rPr>
              <a:t>” published October 2015</a:t>
            </a:r>
          </a:p>
          <a:p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6CEA70-C7D4-4528-B0B8-0D6C62165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The Critical 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30EA5AC-B422-4928-89BB-09E48931A9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955" y="3850078"/>
            <a:ext cx="6456090" cy="72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629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96B1254-87AA-4AED-9AD3-E8707F509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71288"/>
            <a:ext cx="7886700" cy="3683767"/>
          </a:xfrm>
        </p:spPr>
        <p:txBody>
          <a:bodyPr>
            <a:normAutofit/>
          </a:bodyPr>
          <a:lstStyle/>
          <a:p>
            <a:r>
              <a:rPr lang="en-US" dirty="0"/>
              <a:t>Announced July 31, 2018</a:t>
            </a:r>
          </a:p>
          <a:p>
            <a:pPr lvl="1"/>
            <a:r>
              <a:rPr lang="en-US" dirty="0"/>
              <a:t>Australia: Minister for Foreign Affairs-The Hon Julie Bishop MP</a:t>
            </a:r>
          </a:p>
          <a:p>
            <a:pPr lvl="1"/>
            <a:r>
              <a:rPr lang="en-US" dirty="0"/>
              <a:t>Japan: Japanese Bank for International Cooperation</a:t>
            </a:r>
          </a:p>
          <a:p>
            <a:pPr lvl="1"/>
            <a:r>
              <a:rPr lang="en-US" dirty="0"/>
              <a:t>United States: United States Overseas Private Investment Corporation (OPIC)</a:t>
            </a:r>
          </a:p>
          <a:p>
            <a:r>
              <a:rPr lang="en-US" dirty="0"/>
              <a:t>Indo-Pacific region</a:t>
            </a:r>
          </a:p>
          <a:p>
            <a:r>
              <a:rPr lang="en-US" dirty="0"/>
              <a:t>Cooperation on Investment to: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/>
              <a:t>Build infrastructure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/>
              <a:t>Address development challenges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/>
              <a:t>Increase connectivity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/>
              <a:t>Promote economic growth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EBFDD5-282D-47E8-8CF1-FCB28DAF8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411" y="196176"/>
            <a:ext cx="8715178" cy="5400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008000"/>
                </a:solidFill>
                <a:latin typeface="+mn-lt"/>
              </a:rPr>
              <a:t>Australia, Japan and United States Trilateral  Partnership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0DD2E50-277C-48E4-91C0-2409A9C052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288" b="26910"/>
          <a:stretch/>
        </p:blipFill>
        <p:spPr>
          <a:xfrm>
            <a:off x="2057400" y="4171950"/>
            <a:ext cx="1556919" cy="7753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52CB29C-061B-4C65-BBF4-119C8202F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4127920"/>
            <a:ext cx="1371600" cy="914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79140F6-21C0-4690-B480-43809B844A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7005" y="4171950"/>
            <a:ext cx="1473395" cy="7753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FA367A8-7C07-43F8-879B-AFCB6A739F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2400" y="836765"/>
            <a:ext cx="89535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454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xmlns="" id="{F2FF5221-B276-49D2-AF0C-329B63AB05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9918" y="1102"/>
            <a:ext cx="7684163" cy="514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3802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B90774-B386-482A-88EC-6D75723DC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Critical Infrastructure Management is inherently Cross-Sector and has mostly been focused on Security (physical and cyber) and Disaster Mitigation, while discussing Resilience</a:t>
            </a:r>
          </a:p>
          <a:p>
            <a:r>
              <a:rPr lang="en-US" dirty="0"/>
              <a:t>Due to the interdependent nature of Critical Infrastructure, the consequences of failure of the key sector activities may be broad reaching and catastrophic (no matter the cause of the failure).</a:t>
            </a:r>
          </a:p>
          <a:p>
            <a:r>
              <a:rPr lang="en-US" dirty="0"/>
              <a:t>Major capital projects are routinely experiencing 25-50 percent cost overruns </a:t>
            </a:r>
          </a:p>
          <a:p>
            <a:r>
              <a:rPr lang="en-US" dirty="0"/>
              <a:t>Current Process for life-cycle management of Asset Information is highly fragmented and inefficient</a:t>
            </a:r>
          </a:p>
          <a:p>
            <a:r>
              <a:rPr lang="en-US" dirty="0"/>
              <a:t>Methods for modeling, monitoring and managing Processes, Systems and Components (Assets) are fragmented, even within a single industry sector 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CEFCDD-AF05-4045-A9FD-1B118B90A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008000"/>
                </a:solidFill>
                <a:latin typeface="+mn-lt"/>
              </a:rPr>
              <a:t>Interrelated Problems</a:t>
            </a:r>
          </a:p>
        </p:txBody>
      </p:sp>
    </p:spTree>
    <p:extLst>
      <p:ext uri="{BB962C8B-B14F-4D97-AF65-F5344CB8AC3E}">
        <p14:creationId xmlns:p14="http://schemas.microsoft.com/office/powerpoint/2010/main" val="220338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A2D8DD-4845-44DF-A9D8-C45C8A4CB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1800"/>
              </a:lnSpc>
            </a:pPr>
            <a:r>
              <a:rPr lang="en-US"/>
              <a:t>Asset Management Standardization for Critical Infrastructure Management: Workshop Outline – Part 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777352F-9DB0-47BC-AD98-3D1F0CCF15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4443" y="1005576"/>
            <a:ext cx="8833898" cy="3618402"/>
          </a:xfrm>
        </p:spPr>
        <p:txBody>
          <a:bodyPr>
            <a:normAutofit fontScale="92500"/>
          </a:bodyPr>
          <a:lstStyle/>
          <a:p>
            <a:r>
              <a:rPr lang="en-US" dirty="0"/>
              <a:t>Introduction: What is MIMOSA and Workshop Leaders</a:t>
            </a:r>
          </a:p>
          <a:p>
            <a:r>
              <a:rPr lang="en-US" dirty="0"/>
              <a:t>Understanding Critical Infrastructure: What is Critical Infrastructure?-Alan</a:t>
            </a:r>
          </a:p>
          <a:p>
            <a:pPr lvl="1"/>
            <a:r>
              <a:rPr lang="en-US" dirty="0"/>
              <a:t>Critical Infrastructure Scope – From US PPD 21- 2013</a:t>
            </a:r>
          </a:p>
          <a:p>
            <a:pPr lvl="1"/>
            <a:r>
              <a:rPr lang="en-US" dirty="0"/>
              <a:t>Interdependent and Heterogenous Nature of Critical Infrastructure</a:t>
            </a:r>
          </a:p>
          <a:p>
            <a:pPr lvl="1"/>
            <a:r>
              <a:rPr lang="en-US" dirty="0"/>
              <a:t>Need for Public and Private Sector coordination with shared responsibilities for Risk Management</a:t>
            </a:r>
          </a:p>
          <a:p>
            <a:pPr lvl="2"/>
            <a:r>
              <a:rPr lang="en-US" sz="1400" dirty="0"/>
              <a:t>Cooperation with US NIST and US DOE</a:t>
            </a:r>
          </a:p>
          <a:p>
            <a:pPr lvl="2"/>
            <a:r>
              <a:rPr lang="en-US" sz="1400" dirty="0"/>
              <a:t>Public Sector includes Federal, State and Local Governments (National and Multi-Lateral)</a:t>
            </a:r>
          </a:p>
          <a:p>
            <a:pPr lvl="2"/>
            <a:r>
              <a:rPr lang="en-US" sz="1400" dirty="0"/>
              <a:t>Private Sector includes all private owner/operators in sectors of critical infrastructure and their key suppliers</a:t>
            </a:r>
            <a:endParaRPr lang="en-US" dirty="0"/>
          </a:p>
          <a:p>
            <a:pPr lvl="1"/>
            <a:r>
              <a:rPr lang="en-US" dirty="0"/>
              <a:t>Key Interrelated Problems</a:t>
            </a:r>
          </a:p>
          <a:p>
            <a:r>
              <a:rPr lang="en-US" dirty="0"/>
              <a:t>Proposed Solution</a:t>
            </a:r>
          </a:p>
          <a:p>
            <a:pPr lvl="1"/>
            <a:r>
              <a:rPr lang="en-US" dirty="0"/>
              <a:t>Model, Monitor and Manage the Processes, Systems and Components </a:t>
            </a:r>
          </a:p>
          <a:p>
            <a:pPr lvl="1"/>
            <a:r>
              <a:rPr lang="en-US" dirty="0"/>
              <a:t>Supplier-Neutral industrial Digital Ecosystem</a:t>
            </a:r>
          </a:p>
          <a:p>
            <a:pPr lvl="1"/>
            <a:r>
              <a:rPr lang="en-US" dirty="0"/>
              <a:t>Open Industrial Interoperability Ecosystem (OIIE)</a:t>
            </a:r>
          </a:p>
          <a:p>
            <a:pPr lvl="1"/>
            <a:r>
              <a:rPr lang="en-US" dirty="0"/>
              <a:t>OIIE Oil and Gas Interoperability (OGI) Pilot </a:t>
            </a:r>
          </a:p>
          <a:p>
            <a:pPr lvl="1"/>
            <a:r>
              <a:rPr lang="en-US" dirty="0"/>
              <a:t>Greenfield versus Brownfield (and the need for infrastructure and information remediation)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692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108AA74-E71D-4F6A-B3A2-65AE1BEB8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We propose a standardized approach to </a:t>
            </a:r>
            <a:r>
              <a:rPr lang="en-US" b="1" dirty="0"/>
              <a:t>Model</a:t>
            </a:r>
            <a:r>
              <a:rPr lang="en-US" dirty="0"/>
              <a:t>, </a:t>
            </a:r>
            <a:r>
              <a:rPr lang="en-US" b="1" dirty="0"/>
              <a:t>Monitor</a:t>
            </a:r>
            <a:r>
              <a:rPr lang="en-US" dirty="0"/>
              <a:t> and </a:t>
            </a:r>
            <a:r>
              <a:rPr lang="en-US" b="1" dirty="0"/>
              <a:t>Manage</a:t>
            </a:r>
            <a:r>
              <a:rPr lang="en-US" dirty="0"/>
              <a:t> the associated </a:t>
            </a:r>
            <a:r>
              <a:rPr lang="en-US" b="1" dirty="0"/>
              <a:t>Processes</a:t>
            </a:r>
            <a:r>
              <a:rPr lang="en-US" dirty="0"/>
              <a:t>, </a:t>
            </a:r>
            <a:r>
              <a:rPr lang="en-US" b="1" dirty="0"/>
              <a:t>Systems</a:t>
            </a:r>
            <a:r>
              <a:rPr lang="en-US" dirty="0"/>
              <a:t>, </a:t>
            </a:r>
            <a:r>
              <a:rPr lang="en-US" b="1" dirty="0"/>
              <a:t>Components</a:t>
            </a:r>
            <a:r>
              <a:rPr lang="en-US" dirty="0"/>
              <a:t> and </a:t>
            </a:r>
            <a:r>
              <a:rPr lang="en-US" b="1" dirty="0"/>
              <a:t>Risks</a:t>
            </a:r>
          </a:p>
          <a:p>
            <a:r>
              <a:rPr lang="en-US" dirty="0"/>
              <a:t>Use </a:t>
            </a:r>
            <a:r>
              <a:rPr lang="en-US" b="1" dirty="0"/>
              <a:t>Supplier-neutral Standards </a:t>
            </a:r>
            <a:r>
              <a:rPr lang="en-US" dirty="0"/>
              <a:t>for </a:t>
            </a:r>
            <a:r>
              <a:rPr lang="en-US" b="1" dirty="0"/>
              <a:t>Digitalization </a:t>
            </a:r>
            <a:r>
              <a:rPr lang="en-US" dirty="0"/>
              <a:t>and </a:t>
            </a:r>
            <a:r>
              <a:rPr lang="en-US" b="1" dirty="0"/>
              <a:t>Interoperability</a:t>
            </a:r>
          </a:p>
          <a:p>
            <a:r>
              <a:rPr lang="en-US" dirty="0"/>
              <a:t>Cooperation with Public and Private Sectors and Academia</a:t>
            </a:r>
          </a:p>
          <a:p>
            <a:r>
              <a:rPr lang="en-US" dirty="0"/>
              <a:t>Cooperation with NIST and DOE, results flow to ISO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When done as an integrated part of industrial life-cycle asset management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Helps </a:t>
            </a:r>
            <a:r>
              <a:rPr lang="en-US" b="1" dirty="0"/>
              <a:t>lower costs and risks </a:t>
            </a:r>
            <a:r>
              <a:rPr lang="en-US" dirty="0"/>
              <a:t>in both CAPEX and OPEX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Provides a basis for </a:t>
            </a:r>
            <a:r>
              <a:rPr lang="en-US" b="1" dirty="0"/>
              <a:t>Cross-Sector Critical Infrastructure Management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Provides the basis for a Supplier-Neutral industrial digital ecosystem specification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Open Industrial Interoperability Ecosystem (OIIE)-MIMOSA Branded, Supplier-Neutral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Oil and Gas Interoperability (OGI) Pilot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Interoperability R&amp;D Proving Grounds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/>
              <a:t>Gate Keeper for ISO 18101 (ISO OGI TS)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146F91-69E8-409B-937A-942AE9E54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rgbClr val="008000"/>
                </a:solidFill>
                <a:latin typeface="+mn-lt"/>
              </a:rPr>
              <a:t>The Proposed Solution</a:t>
            </a:r>
          </a:p>
        </p:txBody>
      </p:sp>
    </p:spTree>
    <p:extLst>
      <p:ext uri="{BB962C8B-B14F-4D97-AF65-F5344CB8AC3E}">
        <p14:creationId xmlns:p14="http://schemas.microsoft.com/office/powerpoint/2010/main" val="28109140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ストライプ矢印 3">
            <a:extLst>
              <a:ext uri="{FF2B5EF4-FFF2-40B4-BE49-F238E27FC236}">
                <a16:creationId xmlns:a16="http://schemas.microsoft.com/office/drawing/2014/main" xmlns="" id="{8DC7F634-E554-430C-A9D4-8BB6EEB57007}"/>
              </a:ext>
            </a:extLst>
          </p:cNvPr>
          <p:cNvSpPr/>
          <p:nvPr/>
        </p:nvSpPr>
        <p:spPr bwMode="auto">
          <a:xfrm rot="16200000">
            <a:off x="1791141" y="1552575"/>
            <a:ext cx="4933949" cy="1828800"/>
          </a:xfrm>
          <a:prstGeom prst="stripedRightArrow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alibri"/>
                <a:ea typeface="メイリオ" panose="020B0604030504040204" pitchFamily="34" charset="-128"/>
              </a:rPr>
              <a:t>P to B Stack: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alibri"/>
                <a:ea typeface="メイリオ" panose="020B0604030504040204" pitchFamily="34" charset="-128"/>
              </a:rPr>
              <a:t>Automation                                            ERP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alibri"/>
                <a:ea typeface="メイリオ" panose="020B0604030504040204" pitchFamily="34" charset="-128"/>
              </a:rPr>
              <a:t> system                                  </a:t>
            </a:r>
            <a:endParaRPr kumimoji="0" lang="ja-JP" altLang="en-US" sz="2000" b="0" i="0" u="none" strike="noStrike" kern="0" cap="none" spc="0" normalizeH="0" baseline="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Calibri"/>
              <a:ea typeface="メイリオ" panose="020B0604030504040204" pitchFamily="34" charset="-128"/>
            </a:endParaRPr>
          </a:p>
        </p:txBody>
      </p:sp>
      <p:sp>
        <p:nvSpPr>
          <p:cNvPr id="38" name="ストライプ矢印 4">
            <a:extLst>
              <a:ext uri="{FF2B5EF4-FFF2-40B4-BE49-F238E27FC236}">
                <a16:creationId xmlns:a16="http://schemas.microsoft.com/office/drawing/2014/main" xmlns="" id="{23E1C445-463A-453A-B0B1-F0C91F54E601}"/>
              </a:ext>
            </a:extLst>
          </p:cNvPr>
          <p:cNvSpPr/>
          <p:nvPr/>
        </p:nvSpPr>
        <p:spPr bwMode="auto">
          <a:xfrm>
            <a:off x="152400" y="1352550"/>
            <a:ext cx="7239000" cy="1828800"/>
          </a:xfrm>
          <a:prstGeom prst="stripedRightArrow">
            <a:avLst/>
          </a:prstGeom>
          <a:solidFill>
            <a:srgbClr val="FFFFFF">
              <a:lumMod val="85000"/>
            </a:srgbClr>
          </a:solidFill>
          <a:ln w="25400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alibri"/>
                <a:ea typeface="メイリオ" panose="020B0604030504040204" pitchFamily="34" charset="-128"/>
              </a:rPr>
              <a:t>Primary business process:                                             Operations</a:t>
            </a:r>
            <a:endParaRPr kumimoji="0" lang="ja-JP" altLang="en-US" sz="2000" b="0" i="0" u="none" strike="noStrike" kern="0" cap="none" spc="0" normalizeH="0" baseline="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Calibri"/>
              <a:ea typeface="メイリオ" panose="020B0604030504040204" pitchFamily="34" charset="-128"/>
            </a:endParaRPr>
          </a:p>
        </p:txBody>
      </p:sp>
      <p:sp>
        <p:nvSpPr>
          <p:cNvPr id="39" name="ストライプ矢印 6">
            <a:extLst>
              <a:ext uri="{FF2B5EF4-FFF2-40B4-BE49-F238E27FC236}">
                <a16:creationId xmlns:a16="http://schemas.microsoft.com/office/drawing/2014/main" xmlns="" id="{62BD001D-E24E-4DAC-A455-CFB371088699}"/>
              </a:ext>
            </a:extLst>
          </p:cNvPr>
          <p:cNvSpPr/>
          <p:nvPr/>
        </p:nvSpPr>
        <p:spPr bwMode="auto">
          <a:xfrm rot="18998116">
            <a:off x="1013307" y="1513124"/>
            <a:ext cx="6041501" cy="1828800"/>
          </a:xfrm>
          <a:prstGeom prst="stripedRightArrow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alibri"/>
                <a:ea typeface="メイリオ" panose="020B0604030504040204" pitchFamily="34" charset="-128"/>
              </a:rPr>
              <a:t>Secondary business process: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alibri"/>
                <a:ea typeface="メイリオ" panose="020B0604030504040204" pitchFamily="34" charset="-128"/>
              </a:rPr>
              <a:t>Establish and Maintain Operations Capability</a:t>
            </a:r>
            <a:endParaRPr kumimoji="0" lang="ja-JP" altLang="en-US" sz="2000" b="0" i="0" u="none" strike="noStrike" kern="0" cap="none" spc="0" normalizeH="0" baseline="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Calibri"/>
              <a:ea typeface="メイリオ" panose="020B0604030504040204" pitchFamily="34" charset="-128"/>
            </a:endParaRPr>
          </a:p>
        </p:txBody>
      </p:sp>
      <p:cxnSp>
        <p:nvCxnSpPr>
          <p:cNvPr id="40" name="直線コネクタ 2">
            <a:extLst>
              <a:ext uri="{FF2B5EF4-FFF2-40B4-BE49-F238E27FC236}">
                <a16:creationId xmlns:a16="http://schemas.microsoft.com/office/drawing/2014/main" xmlns="" id="{2B8F5074-ADFE-4374-B561-4F6685EC1D74}"/>
              </a:ext>
            </a:extLst>
          </p:cNvPr>
          <p:cNvCxnSpPr/>
          <p:nvPr/>
        </p:nvCxnSpPr>
        <p:spPr bwMode="auto">
          <a:xfrm>
            <a:off x="7620000" y="285750"/>
            <a:ext cx="0" cy="4724400"/>
          </a:xfrm>
          <a:prstGeom prst="line">
            <a:avLst/>
          </a:prstGeom>
          <a:solidFill>
            <a:srgbClr val="FFFFFF">
              <a:alpha val="50000"/>
            </a:srgb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直線矢印コネクタ 18">
            <a:extLst>
              <a:ext uri="{FF2B5EF4-FFF2-40B4-BE49-F238E27FC236}">
                <a16:creationId xmlns:a16="http://schemas.microsoft.com/office/drawing/2014/main" xmlns="" id="{FD8E7886-D98B-4439-AADF-AEF6D88855BE}"/>
              </a:ext>
            </a:extLst>
          </p:cNvPr>
          <p:cNvCxnSpPr/>
          <p:nvPr/>
        </p:nvCxnSpPr>
        <p:spPr bwMode="auto">
          <a:xfrm flipH="1">
            <a:off x="7391400" y="5010150"/>
            <a:ext cx="228600" cy="0"/>
          </a:xfrm>
          <a:prstGeom prst="straightConnector1">
            <a:avLst/>
          </a:prstGeom>
          <a:solidFill>
            <a:srgbClr val="FFFFFF">
              <a:alpha val="50000"/>
            </a:srgb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" name="直線矢印コネクタ 19">
            <a:extLst>
              <a:ext uri="{FF2B5EF4-FFF2-40B4-BE49-F238E27FC236}">
                <a16:creationId xmlns:a16="http://schemas.microsoft.com/office/drawing/2014/main" xmlns="" id="{D8EB79B6-6604-40A8-8951-1366838C7920}"/>
              </a:ext>
            </a:extLst>
          </p:cNvPr>
          <p:cNvCxnSpPr/>
          <p:nvPr/>
        </p:nvCxnSpPr>
        <p:spPr bwMode="auto">
          <a:xfrm flipH="1">
            <a:off x="7391400" y="3790950"/>
            <a:ext cx="228600" cy="0"/>
          </a:xfrm>
          <a:prstGeom prst="straightConnector1">
            <a:avLst/>
          </a:prstGeom>
          <a:solidFill>
            <a:srgbClr val="FFFFFF">
              <a:alpha val="50000"/>
            </a:srgb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3" name="直線矢印コネクタ 20">
            <a:extLst>
              <a:ext uri="{FF2B5EF4-FFF2-40B4-BE49-F238E27FC236}">
                <a16:creationId xmlns:a16="http://schemas.microsoft.com/office/drawing/2014/main" xmlns="" id="{4F6AEB79-350E-4BCD-9141-781C7100A242}"/>
              </a:ext>
            </a:extLst>
          </p:cNvPr>
          <p:cNvCxnSpPr/>
          <p:nvPr/>
        </p:nvCxnSpPr>
        <p:spPr bwMode="auto">
          <a:xfrm flipH="1">
            <a:off x="7399986" y="2647950"/>
            <a:ext cx="228600" cy="0"/>
          </a:xfrm>
          <a:prstGeom prst="straightConnector1">
            <a:avLst/>
          </a:prstGeom>
          <a:solidFill>
            <a:srgbClr val="FFFFFF">
              <a:alpha val="50000"/>
            </a:srgb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4" name="直線矢印コネクタ 21">
            <a:extLst>
              <a:ext uri="{FF2B5EF4-FFF2-40B4-BE49-F238E27FC236}">
                <a16:creationId xmlns:a16="http://schemas.microsoft.com/office/drawing/2014/main" xmlns="" id="{FA5E0CC8-009E-4A0F-971F-3E5F61C4AB02}"/>
              </a:ext>
            </a:extLst>
          </p:cNvPr>
          <p:cNvCxnSpPr/>
          <p:nvPr/>
        </p:nvCxnSpPr>
        <p:spPr bwMode="auto">
          <a:xfrm flipH="1">
            <a:off x="7391400" y="1428750"/>
            <a:ext cx="228600" cy="0"/>
          </a:xfrm>
          <a:prstGeom prst="straightConnector1">
            <a:avLst/>
          </a:prstGeom>
          <a:solidFill>
            <a:srgbClr val="FFFFFF">
              <a:alpha val="50000"/>
            </a:srgb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5" name="直線矢印コネクタ 22">
            <a:extLst>
              <a:ext uri="{FF2B5EF4-FFF2-40B4-BE49-F238E27FC236}">
                <a16:creationId xmlns:a16="http://schemas.microsoft.com/office/drawing/2014/main" xmlns="" id="{24FF3182-C7DE-4D03-A69F-6F23C2DF898C}"/>
              </a:ext>
            </a:extLst>
          </p:cNvPr>
          <p:cNvCxnSpPr/>
          <p:nvPr/>
        </p:nvCxnSpPr>
        <p:spPr bwMode="auto">
          <a:xfrm flipH="1">
            <a:off x="7391400" y="285750"/>
            <a:ext cx="228600" cy="0"/>
          </a:xfrm>
          <a:prstGeom prst="straightConnector1">
            <a:avLst/>
          </a:prstGeom>
          <a:solidFill>
            <a:srgbClr val="FFFFFF">
              <a:alpha val="50000"/>
            </a:srgb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6" name="テキスト ボックス 23">
            <a:extLst>
              <a:ext uri="{FF2B5EF4-FFF2-40B4-BE49-F238E27FC236}">
                <a16:creationId xmlns:a16="http://schemas.microsoft.com/office/drawing/2014/main" xmlns="" id="{2EA6C813-306B-4E0D-9A44-E2124CB62B6F}"/>
              </a:ext>
            </a:extLst>
          </p:cNvPr>
          <p:cNvSpPr txBox="1"/>
          <p:nvPr/>
        </p:nvSpPr>
        <p:spPr>
          <a:xfrm>
            <a:off x="7628586" y="514350"/>
            <a:ext cx="883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>
                <a:solidFill>
                  <a:srgbClr val="003300"/>
                </a:solidFill>
                <a:ea typeface="メイリオ" panose="020B0604030504040204" pitchFamily="34" charset="-128"/>
              </a:rPr>
              <a:t>Level R4</a:t>
            </a:r>
            <a:endParaRPr kumimoji="1" lang="ja-JP" altLang="en-US">
              <a:solidFill>
                <a:srgbClr val="003300"/>
              </a:solidFill>
              <a:ea typeface="メイリオ" panose="020B0604030504040204" pitchFamily="34" charset="-128"/>
            </a:endParaRPr>
          </a:p>
        </p:txBody>
      </p:sp>
      <p:sp>
        <p:nvSpPr>
          <p:cNvPr id="47" name="テキスト ボックス 24">
            <a:extLst>
              <a:ext uri="{FF2B5EF4-FFF2-40B4-BE49-F238E27FC236}">
                <a16:creationId xmlns:a16="http://schemas.microsoft.com/office/drawing/2014/main" xmlns="" id="{BA94A7E0-50E2-43F0-9179-B439291CD833}"/>
              </a:ext>
            </a:extLst>
          </p:cNvPr>
          <p:cNvSpPr txBox="1"/>
          <p:nvPr/>
        </p:nvSpPr>
        <p:spPr>
          <a:xfrm>
            <a:off x="7628586" y="1427261"/>
            <a:ext cx="883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>
                <a:solidFill>
                  <a:srgbClr val="003300"/>
                </a:solidFill>
                <a:ea typeface="メイリオ" panose="020B0604030504040204" pitchFamily="34" charset="-128"/>
              </a:rPr>
              <a:t>Level R3</a:t>
            </a:r>
            <a:endParaRPr kumimoji="1" lang="ja-JP" altLang="en-US">
              <a:solidFill>
                <a:srgbClr val="003300"/>
              </a:solidFill>
              <a:ea typeface="メイリオ" panose="020B0604030504040204" pitchFamily="34" charset="-128"/>
            </a:endParaRPr>
          </a:p>
        </p:txBody>
      </p:sp>
      <p:sp>
        <p:nvSpPr>
          <p:cNvPr id="48" name="テキスト ボックス 25">
            <a:extLst>
              <a:ext uri="{FF2B5EF4-FFF2-40B4-BE49-F238E27FC236}">
                <a16:creationId xmlns:a16="http://schemas.microsoft.com/office/drawing/2014/main" xmlns="" id="{D563B79D-430C-49C0-842A-9F8E38BA2FC2}"/>
              </a:ext>
            </a:extLst>
          </p:cNvPr>
          <p:cNvSpPr txBox="1"/>
          <p:nvPr/>
        </p:nvSpPr>
        <p:spPr>
          <a:xfrm>
            <a:off x="7585515" y="2490686"/>
            <a:ext cx="883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>
                <a:solidFill>
                  <a:srgbClr val="003300"/>
                </a:solidFill>
                <a:ea typeface="メイリオ" panose="020B0604030504040204" pitchFamily="34" charset="-128"/>
              </a:rPr>
              <a:t>Level R2</a:t>
            </a:r>
            <a:endParaRPr kumimoji="1" lang="ja-JP" altLang="en-US">
              <a:solidFill>
                <a:srgbClr val="003300"/>
              </a:solidFill>
              <a:ea typeface="メイリオ" panose="020B0604030504040204" pitchFamily="34" charset="-128"/>
            </a:endParaRPr>
          </a:p>
        </p:txBody>
      </p:sp>
      <p:sp>
        <p:nvSpPr>
          <p:cNvPr id="49" name="テキスト ボックス 26">
            <a:extLst>
              <a:ext uri="{FF2B5EF4-FFF2-40B4-BE49-F238E27FC236}">
                <a16:creationId xmlns:a16="http://schemas.microsoft.com/office/drawing/2014/main" xmlns="" id="{29461EE9-32CD-4124-95CB-4A7EF9FC375D}"/>
              </a:ext>
            </a:extLst>
          </p:cNvPr>
          <p:cNvSpPr txBox="1"/>
          <p:nvPr/>
        </p:nvSpPr>
        <p:spPr>
          <a:xfrm>
            <a:off x="7574281" y="4702373"/>
            <a:ext cx="883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>
                <a:solidFill>
                  <a:srgbClr val="003300"/>
                </a:solidFill>
                <a:ea typeface="メイリオ" panose="020B0604030504040204" pitchFamily="34" charset="-128"/>
              </a:rPr>
              <a:t>Level R0</a:t>
            </a:r>
            <a:endParaRPr kumimoji="1" lang="ja-JP" altLang="en-US">
              <a:solidFill>
                <a:srgbClr val="003300"/>
              </a:solidFill>
              <a:ea typeface="メイリオ" panose="020B0604030504040204" pitchFamily="34" charset="-128"/>
            </a:endParaRPr>
          </a:p>
        </p:txBody>
      </p:sp>
      <p:sp>
        <p:nvSpPr>
          <p:cNvPr id="50" name="テキスト ボックス 27">
            <a:extLst>
              <a:ext uri="{FF2B5EF4-FFF2-40B4-BE49-F238E27FC236}">
                <a16:creationId xmlns:a16="http://schemas.microsoft.com/office/drawing/2014/main" xmlns="" id="{F8B83713-276F-4966-8B90-C80A68F348A9}"/>
              </a:ext>
            </a:extLst>
          </p:cNvPr>
          <p:cNvSpPr txBox="1"/>
          <p:nvPr/>
        </p:nvSpPr>
        <p:spPr>
          <a:xfrm>
            <a:off x="7585515" y="3483173"/>
            <a:ext cx="883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>
                <a:solidFill>
                  <a:srgbClr val="003300"/>
                </a:solidFill>
                <a:ea typeface="メイリオ" panose="020B0604030504040204" pitchFamily="34" charset="-128"/>
              </a:rPr>
              <a:t>Level R1</a:t>
            </a:r>
            <a:endParaRPr kumimoji="1" lang="ja-JP" altLang="en-US">
              <a:solidFill>
                <a:srgbClr val="003300"/>
              </a:solidFill>
              <a:ea typeface="メイリオ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67385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707" name="Line 3"/>
          <p:cNvSpPr>
            <a:spLocks noChangeShapeType="1"/>
          </p:cNvSpPr>
          <p:nvPr/>
        </p:nvSpPr>
        <p:spPr bwMode="auto">
          <a:xfrm>
            <a:off x="4953000" y="1657350"/>
            <a:ext cx="1586" cy="1828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1352708" name="Rectangle 4"/>
          <p:cNvSpPr>
            <a:spLocks noChangeArrowheads="1"/>
          </p:cNvSpPr>
          <p:nvPr/>
        </p:nvSpPr>
        <p:spPr bwMode="auto">
          <a:xfrm>
            <a:off x="5029200" y="2724150"/>
            <a:ext cx="3276600" cy="685800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rIns="0"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Operate &amp; Maintain (O&amp;M)</a:t>
            </a:r>
          </a:p>
        </p:txBody>
      </p:sp>
      <p:sp>
        <p:nvSpPr>
          <p:cNvPr id="1352709" name="Rectangle 5"/>
          <p:cNvSpPr>
            <a:spLocks noChangeArrowheads="1"/>
          </p:cNvSpPr>
          <p:nvPr/>
        </p:nvSpPr>
        <p:spPr bwMode="auto">
          <a:xfrm>
            <a:off x="8382000" y="2724150"/>
            <a:ext cx="762000" cy="685800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rIns="0"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End of Life</a:t>
            </a:r>
          </a:p>
        </p:txBody>
      </p:sp>
      <p:sp>
        <p:nvSpPr>
          <p:cNvPr id="1352711" name="AutoShape 7"/>
          <p:cNvSpPr>
            <a:spLocks noChangeArrowheads="1"/>
          </p:cNvSpPr>
          <p:nvPr/>
        </p:nvSpPr>
        <p:spPr bwMode="auto">
          <a:xfrm>
            <a:off x="76200" y="4000500"/>
            <a:ext cx="8990013" cy="628650"/>
          </a:xfrm>
          <a:prstGeom prst="rightArrow">
            <a:avLst>
              <a:gd name="adj1" fmla="val 50000"/>
              <a:gd name="adj2" fmla="val 247727"/>
            </a:avLst>
          </a:prstGeom>
          <a:solidFill>
            <a:srgbClr val="FFFF00">
              <a:alpha val="67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Product Model/Product=Component/Systems(Packages)/System of Systems/Plant/Facility/Platform Life-Cycles</a:t>
            </a:r>
          </a:p>
        </p:txBody>
      </p:sp>
      <p:sp>
        <p:nvSpPr>
          <p:cNvPr id="1352712" name="Rectangle 8"/>
          <p:cNvSpPr>
            <a:spLocks noChangeArrowheads="1"/>
          </p:cNvSpPr>
          <p:nvPr/>
        </p:nvSpPr>
        <p:spPr bwMode="auto">
          <a:xfrm>
            <a:off x="1" y="2686050"/>
            <a:ext cx="914400" cy="800100"/>
          </a:xfrm>
          <a:prstGeom prst="rect">
            <a:avLst/>
          </a:prstGeom>
          <a:solidFill>
            <a:srgbClr val="B3E7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rIns="0"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Product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Design</a:t>
            </a:r>
          </a:p>
        </p:txBody>
      </p:sp>
      <p:sp>
        <p:nvSpPr>
          <p:cNvPr id="1352713" name="Rectangle 9"/>
          <p:cNvSpPr>
            <a:spLocks noChangeArrowheads="1"/>
          </p:cNvSpPr>
          <p:nvPr/>
        </p:nvSpPr>
        <p:spPr bwMode="auto">
          <a:xfrm>
            <a:off x="1676400" y="2724150"/>
            <a:ext cx="838200" cy="685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rIns="0"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Process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Engineer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Simulate</a:t>
            </a:r>
          </a:p>
        </p:txBody>
      </p:sp>
      <p:sp>
        <p:nvSpPr>
          <p:cNvPr id="1352714" name="AutoShape 10"/>
          <p:cNvSpPr>
            <a:spLocks noChangeArrowheads="1"/>
          </p:cNvSpPr>
          <p:nvPr/>
        </p:nvSpPr>
        <p:spPr bwMode="auto">
          <a:xfrm>
            <a:off x="4114800" y="750333"/>
            <a:ext cx="1752602" cy="849867"/>
          </a:xfrm>
          <a:prstGeom prst="homePlate">
            <a:avLst>
              <a:gd name="adj" fmla="val 52273"/>
            </a:avLst>
          </a:prstGeom>
          <a:solidFill>
            <a:srgbClr val="66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Completion,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Commission  and Startup</a:t>
            </a:r>
          </a:p>
        </p:txBody>
      </p:sp>
      <p:sp>
        <p:nvSpPr>
          <p:cNvPr id="1352715" name="Rectangle 11"/>
          <p:cNvSpPr>
            <a:spLocks noChangeArrowheads="1"/>
          </p:cNvSpPr>
          <p:nvPr/>
        </p:nvSpPr>
        <p:spPr bwMode="auto">
          <a:xfrm>
            <a:off x="914400" y="2724150"/>
            <a:ext cx="685799" cy="685800"/>
          </a:xfrm>
          <a:prstGeom prst="rect">
            <a:avLst/>
          </a:prstGeom>
          <a:solidFill>
            <a:srgbClr val="B3E7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rIns="0"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Product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MFG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-152402" y="1752600"/>
            <a:ext cx="9144728" cy="971550"/>
            <a:chOff x="-96" y="672"/>
            <a:chExt cx="5448" cy="816"/>
          </a:xfrm>
        </p:grpSpPr>
        <p:sp>
          <p:nvSpPr>
            <p:cNvPr id="1352732" name="AutoShape 28"/>
            <p:cNvSpPr>
              <a:spLocks noChangeArrowheads="1"/>
            </p:cNvSpPr>
            <p:nvPr/>
          </p:nvSpPr>
          <p:spPr bwMode="auto">
            <a:xfrm flipH="1">
              <a:off x="-96" y="672"/>
              <a:ext cx="5039" cy="816"/>
            </a:xfrm>
            <a:prstGeom prst="curvedDownArrow">
              <a:avLst>
                <a:gd name="adj1" fmla="val 123505"/>
                <a:gd name="adj2" fmla="val 247010"/>
                <a:gd name="adj3" fmla="val 33333"/>
              </a:avLst>
            </a:prstGeom>
            <a:solidFill>
              <a:srgbClr val="FFFF00">
                <a:alpha val="34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1352733" name="AutoShape 29"/>
            <p:cNvSpPr>
              <a:spLocks noChangeArrowheads="1"/>
            </p:cNvSpPr>
            <p:nvPr/>
          </p:nvSpPr>
          <p:spPr bwMode="auto">
            <a:xfrm flipH="1">
              <a:off x="1248" y="1104"/>
              <a:ext cx="3360" cy="384"/>
            </a:xfrm>
            <a:prstGeom prst="curvedDownArrow">
              <a:avLst>
                <a:gd name="adj1" fmla="val 175000"/>
                <a:gd name="adj2" fmla="val 350000"/>
                <a:gd name="adj3" fmla="val 33333"/>
              </a:avLst>
            </a:prstGeom>
            <a:solidFill>
              <a:srgbClr val="FFFF00">
                <a:alpha val="34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1352734" name="AutoShape 30"/>
            <p:cNvSpPr>
              <a:spLocks noChangeArrowheads="1"/>
            </p:cNvSpPr>
            <p:nvPr/>
          </p:nvSpPr>
          <p:spPr bwMode="auto">
            <a:xfrm flipH="1">
              <a:off x="2764" y="1104"/>
              <a:ext cx="1556" cy="384"/>
            </a:xfrm>
            <a:prstGeom prst="curvedDownArrow">
              <a:avLst>
                <a:gd name="adj1" fmla="val 102500"/>
                <a:gd name="adj2" fmla="val 205000"/>
                <a:gd name="adj3" fmla="val 33333"/>
              </a:avLst>
            </a:prstGeom>
            <a:solidFill>
              <a:srgbClr val="FFFF00">
                <a:alpha val="34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1352735" name="Text Box 31"/>
            <p:cNvSpPr txBox="1">
              <a:spLocks noChangeArrowheads="1"/>
            </p:cNvSpPr>
            <p:nvPr/>
          </p:nvSpPr>
          <p:spPr bwMode="auto">
            <a:xfrm>
              <a:off x="3763" y="726"/>
              <a:ext cx="1589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Continuous Improvement Feedback Loops</a:t>
              </a:r>
            </a:p>
          </p:txBody>
        </p:sp>
      </p:grpSp>
      <p:sp>
        <p:nvSpPr>
          <p:cNvPr id="38" name="Rectangle 9"/>
          <p:cNvSpPr>
            <a:spLocks noChangeArrowheads="1"/>
          </p:cNvSpPr>
          <p:nvPr/>
        </p:nvSpPr>
        <p:spPr bwMode="auto">
          <a:xfrm>
            <a:off x="4038600" y="2724150"/>
            <a:ext cx="838200" cy="685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rIns="0"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Construct</a:t>
            </a:r>
          </a:p>
        </p:txBody>
      </p:sp>
      <p:sp>
        <p:nvSpPr>
          <p:cNvPr id="39" name="Rectangle 9"/>
          <p:cNvSpPr>
            <a:spLocks noChangeArrowheads="1"/>
          </p:cNvSpPr>
          <p:nvPr/>
        </p:nvSpPr>
        <p:spPr bwMode="auto">
          <a:xfrm>
            <a:off x="3352800" y="2724150"/>
            <a:ext cx="685800" cy="685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rIns="0"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Procure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40" name="Title 3"/>
          <p:cNvSpPr>
            <a:spLocks noGrp="1"/>
          </p:cNvSpPr>
          <p:nvPr>
            <p:ph type="title"/>
          </p:nvPr>
        </p:nvSpPr>
        <p:spPr>
          <a:xfrm>
            <a:off x="628650" y="43258"/>
            <a:ext cx="7886700" cy="540000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rgbClr val="008000"/>
                </a:solidFill>
                <a:latin typeface="+mn-lt"/>
              </a:rPr>
              <a:t>Full Asset Life-cycle Management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3525619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Device/Equip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Manufacturing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09800" y="3495278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Platform Integrator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Capital Project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715000" y="3611880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Owner/Operators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6532635-14E4-4A1A-97C7-1D7FDCC24833}"/>
              </a:ext>
            </a:extLst>
          </p:cNvPr>
          <p:cNvSpPr txBox="1"/>
          <p:nvPr/>
        </p:nvSpPr>
        <p:spPr>
          <a:xfrm>
            <a:off x="1295444" y="4552950"/>
            <a:ext cx="6705600" cy="428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12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Derived from ISO TC 184 </a:t>
            </a:r>
          </a:p>
          <a:p>
            <a:pPr marL="0" marR="0" lvl="0" indent="0" algn="ctr" defTabSz="914400" rtl="0" eaLnBrk="1" fontAlgn="base" latinLnBrk="0" hangingPunct="1">
              <a:lnSpc>
                <a:spcPts val="12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Manufacturing Asset Management Integration Task Force Final Report</a:t>
            </a:r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2514600" y="2724150"/>
            <a:ext cx="838200" cy="685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rIns="0"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Engineer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Design</a:t>
            </a:r>
          </a:p>
        </p:txBody>
      </p:sp>
    </p:spTree>
    <p:extLst>
      <p:ext uri="{BB962C8B-B14F-4D97-AF65-F5344CB8AC3E}">
        <p14:creationId xmlns:p14="http://schemas.microsoft.com/office/powerpoint/2010/main" val="15394302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990600" y="514354"/>
            <a:ext cx="2791366" cy="595756"/>
          </a:xfrm>
          <a:prstGeom prst="rect">
            <a:avLst/>
          </a:prstGeom>
          <a:solidFill>
            <a:srgbClr val="BF9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" tIns="34290" rIns="6858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00050">
              <a:lnSpc>
                <a:spcPct val="90000"/>
              </a:lnSpc>
              <a:spcAft>
                <a:spcPct val="35000"/>
              </a:spcAft>
            </a:pPr>
            <a:r>
              <a:rPr lang="en-US">
                <a:solidFill>
                  <a:schemeClr val="tx1"/>
                </a:solidFill>
              </a:rPr>
              <a:t>Capital Projects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3733800" y="514350"/>
            <a:ext cx="1142997" cy="5957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" tIns="34290" rIns="6858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00050">
              <a:lnSpc>
                <a:spcPct val="90000"/>
              </a:lnSpc>
              <a:spcAft>
                <a:spcPct val="35000"/>
              </a:spcAft>
            </a:pPr>
            <a:r>
              <a:rPr lang="en-US">
                <a:solidFill>
                  <a:schemeClr val="tx1"/>
                </a:solidFill>
              </a:rPr>
              <a:t>Complete/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Commission/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Startup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4876798" y="514350"/>
            <a:ext cx="2885720" cy="59575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" tIns="34290" rIns="6858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00050">
              <a:lnSpc>
                <a:spcPct val="90000"/>
              </a:lnSpc>
              <a:spcAft>
                <a:spcPct val="35000"/>
              </a:spcAft>
            </a:pPr>
            <a:r>
              <a:rPr lang="en-US">
                <a:solidFill>
                  <a:schemeClr val="tx1"/>
                </a:solidFill>
              </a:rPr>
              <a:t>Operate/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Maintain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7693737" y="514350"/>
            <a:ext cx="1297863" cy="5957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" tIns="34290" rIns="6858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00050">
              <a:lnSpc>
                <a:spcPct val="90000"/>
              </a:lnSpc>
              <a:spcAft>
                <a:spcPct val="35000"/>
              </a:spcAft>
            </a:pPr>
            <a:r>
              <a:rPr lang="en-US">
                <a:solidFill>
                  <a:schemeClr val="tx1"/>
                </a:solidFill>
              </a:rPr>
              <a:t>Decommission/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Dispose</a:t>
            </a:r>
          </a:p>
        </p:txBody>
      </p:sp>
      <p:sp>
        <p:nvSpPr>
          <p:cNvPr id="18" name="Chevron 4"/>
          <p:cNvSpPr/>
          <p:nvPr/>
        </p:nvSpPr>
        <p:spPr>
          <a:xfrm>
            <a:off x="1586252" y="2329567"/>
            <a:ext cx="1706400" cy="51821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6005" tIns="12002" rIns="12002" bIns="12002" numCol="1" spcCol="1270" anchor="ctr" anchorCtr="0">
            <a:noAutofit/>
          </a:bodyPr>
          <a:lstStyle/>
          <a:p>
            <a:pPr defTabSz="400050">
              <a:lnSpc>
                <a:spcPct val="90000"/>
              </a:lnSpc>
              <a:spcAft>
                <a:spcPct val="35000"/>
              </a:spcAft>
            </a:pPr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19" name="Chevron 18"/>
          <p:cNvSpPr/>
          <p:nvPr/>
        </p:nvSpPr>
        <p:spPr>
          <a:xfrm>
            <a:off x="4729574" y="1175724"/>
            <a:ext cx="4389323" cy="548536"/>
          </a:xfrm>
          <a:prstGeom prst="chevro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Sustained Life-cycle Digital Asset Management</a:t>
            </a:r>
            <a:endParaRPr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148750" y="1872729"/>
            <a:ext cx="3685888" cy="2286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>
                <a:solidFill>
                  <a:schemeClr val="tx1"/>
                </a:solidFill>
              </a:rPr>
              <a:t>OIIE Use Case 1: Information handovers to O&amp;M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3188970" y="2114550"/>
            <a:ext cx="4768752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>
                <a:solidFill>
                  <a:schemeClr val="tx1"/>
                </a:solidFill>
              </a:rPr>
              <a:t>OIIE Use Case 2: Recurring Engineering Updates to O &amp; M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4876799" y="2343150"/>
            <a:ext cx="41148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>
                <a:solidFill>
                  <a:schemeClr val="tx1"/>
                </a:solidFill>
              </a:rPr>
              <a:t>OIIE Use Case 3: Field Changes to Plant/Facility engineering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228600" y="2571750"/>
            <a:ext cx="8763000" cy="2286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>
                <a:solidFill>
                  <a:schemeClr val="tx1"/>
                </a:solidFill>
              </a:rPr>
              <a:t>OIIE Use Case 4: Enterprise Product Data Library management (tied to ISDDs)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2418043" y="2800350"/>
            <a:ext cx="6573557" cy="2286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>
                <a:solidFill>
                  <a:schemeClr val="tx1"/>
                </a:solidFill>
              </a:rPr>
              <a:t>OIIE Use Case 5: Asset Installation/Removal Updates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4876800" y="3028950"/>
            <a:ext cx="4114800" cy="2286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>
                <a:solidFill>
                  <a:schemeClr val="tx1"/>
                </a:solidFill>
              </a:rPr>
              <a:t>OIIE Use Case 6: Preventive Maintenance Triggering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4876799" y="3257550"/>
            <a:ext cx="4114800" cy="2286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>
                <a:solidFill>
                  <a:schemeClr val="tx1"/>
                </a:solidFill>
              </a:rPr>
              <a:t>OIIE Use Case 7:  Condition Based Maintenance Triggering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4887400" y="3486150"/>
            <a:ext cx="4114800" cy="2286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>
                <a:solidFill>
                  <a:schemeClr val="tx1"/>
                </a:solidFill>
              </a:rPr>
              <a:t>OIIE Use Case 8: Early Warning Notifications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4887400" y="3714750"/>
            <a:ext cx="4114800" cy="2286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>
                <a:solidFill>
                  <a:schemeClr val="tx1"/>
                </a:solidFill>
              </a:rPr>
              <a:t>OIIE Use Case 9: Incident Management/Accountability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876800" y="3943350"/>
            <a:ext cx="4114800" cy="2286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chemeClr val="tx1"/>
                </a:solidFill>
              </a:rPr>
              <a:t>OIIE Use Case 10: Automated Provisioning of O &amp; M systems</a:t>
            </a:r>
          </a:p>
        </p:txBody>
      </p:sp>
      <p:sp>
        <p:nvSpPr>
          <p:cNvPr id="40" name="Chevron 39"/>
          <p:cNvSpPr/>
          <p:nvPr/>
        </p:nvSpPr>
        <p:spPr>
          <a:xfrm>
            <a:off x="1447800" y="1175724"/>
            <a:ext cx="3363401" cy="557826"/>
          </a:xfrm>
          <a:prstGeom prst="chevron">
            <a:avLst/>
          </a:prstGeom>
          <a:solidFill>
            <a:srgbClr val="BF9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" rIns="6858"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Opportunistic Handover 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of Structured  Digital Assets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xmlns="" id="{36150F4F-C7A2-4B29-9C52-6FE26DAF2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086" y="-26244"/>
            <a:ext cx="9147086" cy="528812"/>
          </a:xfrm>
        </p:spPr>
        <p:txBody>
          <a:bodyPr/>
          <a:lstStyle/>
          <a:p>
            <a:r>
              <a:rPr lang="en-US"/>
              <a:t>Standard OIIE/OGI Use Cases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FE4B1E97-D8F3-4146-BF1D-1A0265607C85}"/>
              </a:ext>
            </a:extLst>
          </p:cNvPr>
          <p:cNvSpPr/>
          <p:nvPr/>
        </p:nvSpPr>
        <p:spPr bwMode="auto">
          <a:xfrm>
            <a:off x="86739" y="514350"/>
            <a:ext cx="903861" cy="5957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" tIns="34290" rIns="6858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00050">
              <a:lnSpc>
                <a:spcPct val="90000"/>
              </a:lnSpc>
              <a:spcAft>
                <a:spcPct val="35000"/>
              </a:spcAft>
            </a:pPr>
            <a:r>
              <a:rPr lang="en-US">
                <a:solidFill>
                  <a:schemeClr val="tx1"/>
                </a:solidFill>
              </a:rPr>
              <a:t>Cross Project Activities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03F3E1D9-8ED4-4285-BB99-9AC27842F37E}"/>
              </a:ext>
            </a:extLst>
          </p:cNvPr>
          <p:cNvSpPr/>
          <p:nvPr/>
        </p:nvSpPr>
        <p:spPr>
          <a:xfrm>
            <a:off x="213360" y="4171950"/>
            <a:ext cx="877824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chemeClr val="tx1"/>
                </a:solidFill>
              </a:rPr>
              <a:t>OIIE Use Case 11: Enterprise RDL Management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63488434-9335-4629-BC31-BC71DB364E2A}"/>
              </a:ext>
            </a:extLst>
          </p:cNvPr>
          <p:cNvSpPr/>
          <p:nvPr/>
        </p:nvSpPr>
        <p:spPr>
          <a:xfrm>
            <a:off x="213360" y="4400550"/>
            <a:ext cx="8778240" cy="2286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chemeClr val="tx1"/>
                </a:solidFill>
              </a:rPr>
              <a:t>OIIE Use Case 12: RFI and RFI Response (Models Meeting Requirements and Model Information, Green and Brown Field)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C0708C68-7C60-4259-8C2F-EA574836CB89}"/>
              </a:ext>
            </a:extLst>
          </p:cNvPr>
          <p:cNvSpPr/>
          <p:nvPr/>
        </p:nvSpPr>
        <p:spPr>
          <a:xfrm>
            <a:off x="4876800" y="4629150"/>
            <a:ext cx="4114800" cy="2286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chemeClr val="tx1"/>
                </a:solidFill>
              </a:rPr>
              <a:t>OIIE Use Case 13: Lockout/Tagout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ADEDF3A7-5712-44BC-839F-D8860BB4227B}"/>
              </a:ext>
            </a:extLst>
          </p:cNvPr>
          <p:cNvSpPr txBox="1"/>
          <p:nvPr/>
        </p:nvSpPr>
        <p:spPr>
          <a:xfrm>
            <a:off x="86738" y="3446561"/>
            <a:ext cx="3951861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>
                <a:latin typeface="+mn-lt"/>
              </a:rPr>
              <a:t>Yellow Use Cases in  Phase 3 – Sub-Phase 1</a:t>
            </a:r>
          </a:p>
        </p:txBody>
      </p:sp>
    </p:spTree>
    <p:extLst>
      <p:ext uri="{BB962C8B-B14F-4D97-AF65-F5344CB8AC3E}">
        <p14:creationId xmlns:p14="http://schemas.microsoft.com/office/powerpoint/2010/main" val="1003976013"/>
      </p:ext>
    </p:extLst>
  </p:cSld>
  <p:clrMapOvr>
    <a:masterClrMapping/>
  </p:clrMapOvr>
  <p:transition spd="med" advTm="5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213031F-A268-42F9-A95F-4D07A82E2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Wikipedia: The concept of </a:t>
            </a:r>
            <a:r>
              <a:rPr lang="en-US" b="1" dirty="0"/>
              <a:t>Digital Business Ecosystem </a:t>
            </a:r>
            <a:r>
              <a:rPr lang="en-US" dirty="0"/>
              <a:t>was put forward in 2002 by a group of European researchers and practitioners, including Francesco </a:t>
            </a:r>
            <a:r>
              <a:rPr lang="en-US" dirty="0" err="1"/>
              <a:t>Nachira</a:t>
            </a:r>
            <a:r>
              <a:rPr lang="en-US" dirty="0"/>
              <a:t>, Paolo Dini and Andrea Nicolai, who applied the general notion of digital ecosystems to model the process of adoption and development of ICT-based products and services in competitive, highly fragmented markets like the European one. </a:t>
            </a:r>
          </a:p>
          <a:p>
            <a:r>
              <a:rPr lang="en-US" dirty="0"/>
              <a:t>More recently, the term has been shortened to </a:t>
            </a:r>
            <a:r>
              <a:rPr lang="en-US" b="1" dirty="0"/>
              <a:t>Digital Ecosystem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30E29B-E731-440C-929E-855B29AB9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008000"/>
                </a:solidFill>
                <a:latin typeface="+mn-lt"/>
              </a:rPr>
              <a:t>Digital Ecosystem-Why?</a:t>
            </a:r>
          </a:p>
        </p:txBody>
      </p:sp>
    </p:spTree>
    <p:extLst>
      <p:ext uri="{BB962C8B-B14F-4D97-AF65-F5344CB8AC3E}">
        <p14:creationId xmlns:p14="http://schemas.microsoft.com/office/powerpoint/2010/main" val="358738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/>
              <a:t>Supplier-specific Interoperability</a:t>
            </a:r>
            <a:endParaRPr lang="en-US" sz="1800" dirty="0"/>
          </a:p>
          <a:p>
            <a:pPr lvl="1"/>
            <a:r>
              <a:rPr lang="en-US" b="1" dirty="0"/>
              <a:t>Lego</a:t>
            </a:r>
          </a:p>
          <a:p>
            <a:pPr lvl="1"/>
            <a:r>
              <a:rPr lang="en-US" dirty="0"/>
              <a:t>Enterprise Resource Planning (ERP) </a:t>
            </a:r>
          </a:p>
          <a:p>
            <a:pPr lvl="1"/>
            <a:r>
              <a:rPr lang="en-US" dirty="0"/>
              <a:t>Apple Ecosystem</a:t>
            </a:r>
          </a:p>
          <a:p>
            <a:r>
              <a:rPr lang="en-US" sz="2400" dirty="0"/>
              <a:t>Open Source</a:t>
            </a:r>
          </a:p>
          <a:p>
            <a:pPr lvl="1"/>
            <a:r>
              <a:rPr lang="en-US" dirty="0"/>
              <a:t>Linux</a:t>
            </a:r>
          </a:p>
          <a:p>
            <a:pPr lvl="1"/>
            <a:r>
              <a:rPr lang="en-US" dirty="0"/>
              <a:t>Android</a:t>
            </a:r>
          </a:p>
          <a:p>
            <a:r>
              <a:rPr lang="en-US" sz="2400" dirty="0"/>
              <a:t>Standards-based Interoperability</a:t>
            </a:r>
            <a:endParaRPr lang="en-US" sz="1800" dirty="0"/>
          </a:p>
          <a:p>
            <a:pPr lvl="1"/>
            <a:r>
              <a:rPr lang="en-US" b="1" dirty="0"/>
              <a:t>Intermodal Transport</a:t>
            </a:r>
          </a:p>
          <a:p>
            <a:pPr lvl="1"/>
            <a:r>
              <a:rPr lang="en-US" dirty="0"/>
              <a:t>Internet</a:t>
            </a:r>
          </a:p>
          <a:p>
            <a:pPr lvl="1"/>
            <a:r>
              <a:rPr lang="en-US" dirty="0"/>
              <a:t>Industrial Internet of Things (IIOT)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/>
              <a:t>Open Industrial Interoperability Ecosystem (OIIE) – Embraces COTS &amp; Open Source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rgbClr val="008000"/>
                </a:solidFill>
              </a:rPr>
              <a:t>Ecosystems and Interoperability</a:t>
            </a:r>
          </a:p>
        </p:txBody>
      </p:sp>
      <p:pic>
        <p:nvPicPr>
          <p:cNvPr id="7" name="Picture 2" descr="http://www.intermodaltransportation.com/images/dallas-intermodal-transport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5279" y="1029952"/>
            <a:ext cx="4438628" cy="2971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571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AFC3F063-A136-4877-809A-218243D8F331}"/>
              </a:ext>
            </a:extLst>
          </p:cNvPr>
          <p:cNvGraphicFramePr/>
          <p:nvPr>
            <p:extLst/>
          </p:nvPr>
        </p:nvGraphicFramePr>
        <p:xfrm>
          <a:off x="76200" y="285750"/>
          <a:ext cx="91440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6BD875-2EC1-4F5B-8A5A-79385930E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800" b="1" dirty="0">
                <a:solidFill>
                  <a:srgbClr val="008000"/>
                </a:solidFill>
                <a:latin typeface="+mn-lt"/>
              </a:rPr>
              <a:t>Supplier Neutral Industrial Digital Ecosystem</a:t>
            </a:r>
            <a:r>
              <a:rPr lang="en-US" sz="2400" b="1" dirty="0">
                <a:solidFill>
                  <a:srgbClr val="008000"/>
                </a:solidFill>
                <a:latin typeface="+mn-lt"/>
              </a:rPr>
              <a:t/>
            </a:r>
            <a:br>
              <a:rPr lang="en-US" sz="2400" b="1" dirty="0">
                <a:solidFill>
                  <a:srgbClr val="008000"/>
                </a:solidFill>
                <a:latin typeface="+mn-lt"/>
              </a:rPr>
            </a:br>
            <a:r>
              <a:rPr lang="en-US" sz="2000" b="1" dirty="0">
                <a:solidFill>
                  <a:srgbClr val="008000"/>
                </a:solidFill>
                <a:latin typeface="+mn-lt"/>
              </a:rPr>
              <a:t>Digital Ecosystem Concept Specialized For Process Industries</a:t>
            </a:r>
            <a:endParaRPr lang="en-US" sz="2400" b="1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F46D2AA-E3F7-4199-BA59-576B1727F112}"/>
              </a:ext>
            </a:extLst>
          </p:cNvPr>
          <p:cNvSpPr txBox="1"/>
          <p:nvPr/>
        </p:nvSpPr>
        <p:spPr>
          <a:xfrm>
            <a:off x="609600" y="394335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Major suppliers of IT Infrastructure and Industrial Applications and Systems all want their ecosystem to be THE Ecosystem.</a:t>
            </a:r>
          </a:p>
        </p:txBody>
      </p:sp>
    </p:spTree>
    <p:extLst>
      <p:ext uri="{BB962C8B-B14F-4D97-AF65-F5344CB8AC3E}">
        <p14:creationId xmlns:p14="http://schemas.microsoft.com/office/powerpoint/2010/main" val="42956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171110" y="2685423"/>
            <a:ext cx="2616460" cy="2324727"/>
            <a:chOff x="23410" y="1590679"/>
            <a:chExt cx="2616460" cy="2288371"/>
          </a:xfrm>
        </p:grpSpPr>
        <p:sp>
          <p:nvSpPr>
            <p:cNvPr id="8" name="TextBox 7"/>
            <p:cNvSpPr txBox="1"/>
            <p:nvPr/>
          </p:nvSpPr>
          <p:spPr>
            <a:xfrm>
              <a:off x="23410" y="1590679"/>
              <a:ext cx="2616460" cy="363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0" u="sng">
                  <a:solidFill>
                    <a:schemeClr val="tx1"/>
                  </a:solidFill>
                  <a:latin typeface="+mn-lt"/>
                </a:rPr>
                <a:t>Manufacturers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61510" y="2793111"/>
              <a:ext cx="2286000" cy="297299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0">
                  <a:solidFill>
                    <a:schemeClr val="tx1"/>
                  </a:solidFill>
                </a:rPr>
                <a:t>IT Networks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1331640" y="3113965"/>
              <a:ext cx="0" cy="274320"/>
            </a:xfrm>
            <a:prstGeom prst="straightConnector1">
              <a:avLst/>
            </a:prstGeom>
            <a:ln>
              <a:solidFill>
                <a:srgbClr val="0070C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ounded Rectangle 10"/>
            <p:cNvSpPr/>
            <p:nvPr/>
          </p:nvSpPr>
          <p:spPr>
            <a:xfrm>
              <a:off x="746575" y="3429000"/>
              <a:ext cx="1188720" cy="450050"/>
            </a:xfrm>
            <a:prstGeom prst="roundRect">
              <a:avLst/>
            </a:prstGeom>
            <a:solidFill>
              <a:srgbClr val="FF9933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ts val="1400"/>
                </a:lnSpc>
              </a:pPr>
              <a:r>
                <a:rPr lang="en-US" sz="1600" b="0">
                  <a:solidFill>
                    <a:schemeClr val="tx1"/>
                  </a:solidFill>
                </a:rPr>
                <a:t>Automation and Control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31540" y="2033845"/>
              <a:ext cx="1845206" cy="4500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ts val="1400"/>
                </a:lnSpc>
              </a:pPr>
              <a:r>
                <a:rPr lang="en-US" sz="1600" b="0">
                  <a:solidFill>
                    <a:schemeClr val="tx1"/>
                  </a:solidFill>
                </a:rPr>
                <a:t>Enterprise Business Systems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1331640" y="2483895"/>
              <a:ext cx="0" cy="274320"/>
            </a:xfrm>
            <a:prstGeom prst="straightConnector1">
              <a:avLst/>
            </a:prstGeom>
            <a:ln>
              <a:solidFill>
                <a:srgbClr val="0070C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3"/>
          <p:cNvGrpSpPr/>
          <p:nvPr/>
        </p:nvGrpSpPr>
        <p:grpSpPr>
          <a:xfrm>
            <a:off x="3459560" y="18422"/>
            <a:ext cx="2520280" cy="1557047"/>
            <a:chOff x="71500" y="1533363"/>
            <a:chExt cx="2520280" cy="1557047"/>
          </a:xfrm>
        </p:grpSpPr>
        <p:sp>
          <p:nvSpPr>
            <p:cNvPr id="15" name="TextBox 14"/>
            <p:cNvSpPr txBox="1"/>
            <p:nvPr/>
          </p:nvSpPr>
          <p:spPr>
            <a:xfrm>
              <a:off x="71500" y="1533363"/>
              <a:ext cx="2520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0" u="sng">
                  <a:solidFill>
                    <a:schemeClr val="tx1"/>
                  </a:solidFill>
                  <a:latin typeface="+mn-lt"/>
                </a:rPr>
                <a:t>EPC Firms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61510" y="2793111"/>
              <a:ext cx="2286000" cy="297299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0">
                  <a:solidFill>
                    <a:schemeClr val="tx1"/>
                  </a:solidFill>
                </a:rPr>
                <a:t>IT Networks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1331640" y="2483895"/>
              <a:ext cx="0" cy="274320"/>
            </a:xfrm>
            <a:prstGeom prst="straightConnector1">
              <a:avLst/>
            </a:prstGeom>
            <a:ln>
              <a:solidFill>
                <a:srgbClr val="0070C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ounded Rectangle 17"/>
            <p:cNvSpPr/>
            <p:nvPr/>
          </p:nvSpPr>
          <p:spPr>
            <a:xfrm>
              <a:off x="421940" y="1879276"/>
              <a:ext cx="1828800" cy="58372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ts val="1400"/>
                </a:lnSpc>
              </a:pPr>
              <a:r>
                <a:rPr lang="en-US" sz="1600" b="0">
                  <a:solidFill>
                    <a:schemeClr val="tx1"/>
                  </a:solidFill>
                </a:rPr>
                <a:t>Engineering , Procurement and Construction</a:t>
              </a:r>
            </a:p>
          </p:txBody>
        </p:sp>
      </p:grpSp>
      <p:grpSp>
        <p:nvGrpSpPr>
          <p:cNvPr id="5" name="Group 18"/>
          <p:cNvGrpSpPr/>
          <p:nvPr/>
        </p:nvGrpSpPr>
        <p:grpSpPr>
          <a:xfrm>
            <a:off x="6699920" y="2685423"/>
            <a:ext cx="2520280" cy="2324727"/>
            <a:chOff x="71500" y="1590679"/>
            <a:chExt cx="2520280" cy="2288371"/>
          </a:xfrm>
        </p:grpSpPr>
        <p:sp>
          <p:nvSpPr>
            <p:cNvPr id="20" name="TextBox 19"/>
            <p:cNvSpPr txBox="1"/>
            <p:nvPr/>
          </p:nvSpPr>
          <p:spPr>
            <a:xfrm>
              <a:off x="71500" y="1590679"/>
              <a:ext cx="2520280" cy="363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0" u="sng">
                  <a:solidFill>
                    <a:schemeClr val="tx1"/>
                  </a:solidFill>
                  <a:latin typeface="+mn-lt"/>
                </a:rPr>
                <a:t>Owner/Operators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61510" y="2793111"/>
              <a:ext cx="2286000" cy="297299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0">
                  <a:solidFill>
                    <a:schemeClr val="tx1"/>
                  </a:solidFill>
                </a:rPr>
                <a:t>IT Networks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1331640" y="3113965"/>
              <a:ext cx="0" cy="274320"/>
            </a:xfrm>
            <a:prstGeom prst="straightConnector1">
              <a:avLst/>
            </a:prstGeom>
            <a:ln>
              <a:solidFill>
                <a:srgbClr val="0070C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ounded Rectangle 22"/>
            <p:cNvSpPr/>
            <p:nvPr/>
          </p:nvSpPr>
          <p:spPr>
            <a:xfrm>
              <a:off x="746575" y="3429000"/>
              <a:ext cx="1188720" cy="450050"/>
            </a:xfrm>
            <a:prstGeom prst="roundRect">
              <a:avLst/>
            </a:prstGeom>
            <a:solidFill>
              <a:srgbClr val="FF9933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ts val="1400"/>
                </a:lnSpc>
              </a:pPr>
              <a:r>
                <a:rPr lang="en-US" sz="1600" b="0">
                  <a:solidFill>
                    <a:schemeClr val="tx1"/>
                  </a:solidFill>
                </a:rPr>
                <a:t>Automation and Control</a:t>
              </a: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31540" y="2033845"/>
              <a:ext cx="1845206" cy="4500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ts val="1400"/>
                </a:lnSpc>
              </a:pPr>
              <a:r>
                <a:rPr lang="en-US" sz="1600" b="0">
                  <a:solidFill>
                    <a:schemeClr val="tx1"/>
                  </a:solidFill>
                </a:rPr>
                <a:t>Enterprise Business Systems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1331640" y="2483895"/>
              <a:ext cx="0" cy="274320"/>
            </a:xfrm>
            <a:prstGeom prst="straightConnector1">
              <a:avLst/>
            </a:prstGeom>
            <a:ln>
              <a:solidFill>
                <a:srgbClr val="0070C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Arrow Connector 25"/>
          <p:cNvCxnSpPr>
            <a:stCxn id="9" idx="3"/>
            <a:endCxn id="21" idx="1"/>
          </p:cNvCxnSpPr>
          <p:nvPr/>
        </p:nvCxnSpPr>
        <p:spPr>
          <a:xfrm>
            <a:off x="2595210" y="4057969"/>
            <a:ext cx="4194720" cy="0"/>
          </a:xfrm>
          <a:prstGeom prst="straightConnector1">
            <a:avLst/>
          </a:prstGeom>
          <a:ln w="25400">
            <a:solidFill>
              <a:srgbClr val="008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043062" y="4299324"/>
            <a:ext cx="2757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>
                <a:solidFill>
                  <a:schemeClr val="tx1"/>
                </a:solidFill>
                <a:latin typeface="+mn-lt"/>
              </a:rPr>
              <a:t>Manufactured Asset Data</a:t>
            </a:r>
          </a:p>
          <a:p>
            <a:pPr algn="ctr"/>
            <a:r>
              <a:rPr lang="en-US" b="0">
                <a:solidFill>
                  <a:schemeClr val="tx1"/>
                </a:solidFill>
                <a:latin typeface="+mn-lt"/>
              </a:rPr>
              <a:t>(Make/Model Information, Serial #)</a:t>
            </a:r>
          </a:p>
        </p:txBody>
      </p:sp>
      <p:cxnSp>
        <p:nvCxnSpPr>
          <p:cNvPr id="29" name="Straight Arrow Connector 28"/>
          <p:cNvCxnSpPr>
            <a:stCxn id="9" idx="3"/>
            <a:endCxn id="16" idx="2"/>
          </p:cNvCxnSpPr>
          <p:nvPr/>
        </p:nvCxnSpPr>
        <p:spPr>
          <a:xfrm flipV="1">
            <a:off x="2595210" y="1575469"/>
            <a:ext cx="2097360" cy="2482500"/>
          </a:xfrm>
          <a:prstGeom prst="straightConnector1">
            <a:avLst/>
          </a:prstGeom>
          <a:ln w="25400">
            <a:solidFill>
              <a:srgbClr val="008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6" idx="2"/>
            <a:endCxn id="21" idx="1"/>
          </p:cNvCxnSpPr>
          <p:nvPr/>
        </p:nvCxnSpPr>
        <p:spPr>
          <a:xfrm>
            <a:off x="4692570" y="1575469"/>
            <a:ext cx="2097360" cy="2482500"/>
          </a:xfrm>
          <a:prstGeom prst="straightConnector1">
            <a:avLst/>
          </a:prstGeom>
          <a:ln w="25400">
            <a:solidFill>
              <a:srgbClr val="008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ight Arrow 30"/>
          <p:cNvSpPr/>
          <p:nvPr/>
        </p:nvSpPr>
        <p:spPr>
          <a:xfrm>
            <a:off x="2860129" y="4096467"/>
            <a:ext cx="945105" cy="225025"/>
          </a:xfrm>
          <a:prstGeom prst="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32" name="Right Arrow 31"/>
          <p:cNvSpPr/>
          <p:nvPr/>
        </p:nvSpPr>
        <p:spPr>
          <a:xfrm flipH="1">
            <a:off x="5582091" y="4087358"/>
            <a:ext cx="945105" cy="225025"/>
          </a:xfrm>
          <a:prstGeom prst="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800600" y="4232758"/>
            <a:ext cx="256169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0">
                <a:solidFill>
                  <a:schemeClr val="tx1"/>
                </a:solidFill>
                <a:latin typeface="+mn-lt"/>
              </a:rPr>
              <a:t>Operations &amp; Maintenance Data</a:t>
            </a:r>
          </a:p>
          <a:p>
            <a:pPr algn="ctr"/>
            <a:r>
              <a:rPr lang="en-US" b="0">
                <a:solidFill>
                  <a:schemeClr val="tx1"/>
                </a:solidFill>
                <a:latin typeface="+mn-lt"/>
              </a:rPr>
              <a:t>(Monitoring, Diagnostics P</a:t>
            </a:r>
            <a:r>
              <a:rPr lang="en-US" sz="1400" b="0">
                <a:solidFill>
                  <a:schemeClr val="tx1"/>
                </a:solidFill>
                <a:latin typeface="+mn-lt"/>
              </a:rPr>
              <a:t>rognostics) </a:t>
            </a:r>
          </a:p>
        </p:txBody>
      </p:sp>
      <p:sp>
        <p:nvSpPr>
          <p:cNvPr id="34" name="Right Arrow 33"/>
          <p:cNvSpPr/>
          <p:nvPr/>
        </p:nvSpPr>
        <p:spPr>
          <a:xfrm rot="13740000" flipH="1">
            <a:off x="4938593" y="2570672"/>
            <a:ext cx="945105" cy="225025"/>
          </a:xfrm>
          <a:prstGeom prst="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 rot="3000000">
            <a:off x="3734475" y="2715717"/>
            <a:ext cx="29093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0">
                <a:solidFill>
                  <a:schemeClr val="tx1"/>
                </a:solidFill>
                <a:latin typeface="+mn-lt"/>
              </a:rPr>
              <a:t>PFD, P&amp;ID, Tags, Docs </a:t>
            </a:r>
          </a:p>
          <a:p>
            <a:pPr algn="ctr"/>
            <a:r>
              <a:rPr lang="en-US" sz="1400" b="0">
                <a:solidFill>
                  <a:schemeClr val="tx1"/>
                </a:solidFill>
                <a:latin typeface="+mn-lt"/>
              </a:rPr>
              <a:t>&amp; Requirements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66800" y="238062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u="sng">
                <a:solidFill>
                  <a:schemeClr val="tx1"/>
                </a:solidFill>
                <a:latin typeface="+mn-lt"/>
              </a:rPr>
              <a:t>OEMs</a:t>
            </a:r>
          </a:p>
        </p:txBody>
      </p:sp>
      <p:sp>
        <p:nvSpPr>
          <p:cNvPr id="40" name="Right Arrow 39"/>
          <p:cNvSpPr/>
          <p:nvPr/>
        </p:nvSpPr>
        <p:spPr>
          <a:xfrm rot="18635869">
            <a:off x="3120790" y="2979085"/>
            <a:ext cx="945105" cy="225025"/>
          </a:xfrm>
          <a:prstGeom prst="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41" name="Right Arrow 40"/>
          <p:cNvSpPr/>
          <p:nvPr/>
        </p:nvSpPr>
        <p:spPr>
          <a:xfrm rot="7808531">
            <a:off x="3099189" y="2549487"/>
            <a:ext cx="945105" cy="225025"/>
          </a:xfrm>
          <a:prstGeom prst="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 rot="18600000">
            <a:off x="2552851" y="2012046"/>
            <a:ext cx="1371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0">
                <a:solidFill>
                  <a:schemeClr val="tx1"/>
                </a:solidFill>
                <a:latin typeface="+mn-lt"/>
              </a:rPr>
              <a:t>Functional and Technical Requirements</a:t>
            </a:r>
          </a:p>
        </p:txBody>
      </p:sp>
      <p:sp>
        <p:nvSpPr>
          <p:cNvPr id="43" name="Right Arrow 33">
            <a:extLst>
              <a:ext uri="{FF2B5EF4-FFF2-40B4-BE49-F238E27FC236}">
                <a16:creationId xmlns:a16="http://schemas.microsoft.com/office/drawing/2014/main" xmlns="" id="{BF4D8CA3-C8A9-42A4-BB57-1A7A9E341D30}"/>
              </a:ext>
            </a:extLst>
          </p:cNvPr>
          <p:cNvSpPr/>
          <p:nvPr/>
        </p:nvSpPr>
        <p:spPr>
          <a:xfrm rot="2940000" flipH="1">
            <a:off x="5304710" y="2523454"/>
            <a:ext cx="945105" cy="225025"/>
          </a:xfrm>
          <a:prstGeom prst="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A5C2EE6B-BDF1-41C9-9378-70F1D83491A1}"/>
              </a:ext>
            </a:extLst>
          </p:cNvPr>
          <p:cNvSpPr txBox="1"/>
          <p:nvPr/>
        </p:nvSpPr>
        <p:spPr>
          <a:xfrm rot="3000000">
            <a:off x="5365629" y="2126725"/>
            <a:ext cx="137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0">
                <a:solidFill>
                  <a:schemeClr val="tx1"/>
                </a:solidFill>
                <a:latin typeface="+mn-lt"/>
              </a:rPr>
              <a:t>Business Requirements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2CA92A23-24F3-4671-8C9B-EEEA405C146C}"/>
              </a:ext>
            </a:extLst>
          </p:cNvPr>
          <p:cNvSpPr txBox="1"/>
          <p:nvPr/>
        </p:nvSpPr>
        <p:spPr>
          <a:xfrm rot="18600000">
            <a:off x="3107894" y="2922901"/>
            <a:ext cx="16399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0">
                <a:solidFill>
                  <a:schemeClr val="tx1"/>
                </a:solidFill>
                <a:latin typeface="+mn-lt"/>
              </a:rPr>
              <a:t>Model and Instance Information</a:t>
            </a:r>
          </a:p>
        </p:txBody>
      </p:sp>
      <p:sp>
        <p:nvSpPr>
          <p:cNvPr id="39" name="Title 72">
            <a:extLst>
              <a:ext uri="{FF2B5EF4-FFF2-40B4-BE49-F238E27FC236}">
                <a16:creationId xmlns:a16="http://schemas.microsoft.com/office/drawing/2014/main" xmlns="" id="{3DB66CA3-D973-4DF8-B779-96166F24D8FE}"/>
              </a:ext>
            </a:extLst>
          </p:cNvPr>
          <p:cNvSpPr txBox="1">
            <a:spLocks/>
          </p:cNvSpPr>
          <p:nvPr/>
        </p:nvSpPr>
        <p:spPr bwMode="auto">
          <a:xfrm>
            <a:off x="178398" y="67114"/>
            <a:ext cx="3281155" cy="1454011"/>
          </a:xfrm>
          <a:prstGeom prst="rect">
            <a:avLst/>
          </a:prstGeom>
          <a:noFill/>
          <a:ln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2400" b="0" dirty="0">
                <a:solidFill>
                  <a:srgbClr val="008000"/>
                </a:solidFill>
                <a:latin typeface="+mn-lt"/>
              </a:rPr>
              <a:t>OIIE Inter-Enterprise Systems Connectivity and Services Architecture</a:t>
            </a:r>
          </a:p>
          <a:p>
            <a:pPr algn="ctr" fontAlgn="auto">
              <a:spcAft>
                <a:spcPts val="0"/>
              </a:spcAft>
            </a:pPr>
            <a:r>
              <a:rPr lang="en-US" sz="2400" dirty="0">
                <a:solidFill>
                  <a:srgbClr val="008000"/>
                </a:solidFill>
                <a:latin typeface="+mn-lt"/>
              </a:rPr>
              <a:t>Enabling Industry 4.0</a:t>
            </a:r>
          </a:p>
        </p:txBody>
      </p:sp>
    </p:spTree>
    <p:extLst>
      <p:ext uri="{BB962C8B-B14F-4D97-AF65-F5344CB8AC3E}">
        <p14:creationId xmlns:p14="http://schemas.microsoft.com/office/powerpoint/2010/main" val="322796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/>
        </p:nvSpPr>
        <p:spPr>
          <a:xfrm>
            <a:off x="2184400" y="4171950"/>
            <a:ext cx="6723062" cy="762000"/>
          </a:xfrm>
          <a:prstGeom prst="rect">
            <a:avLst/>
          </a:prstGeom>
          <a:solidFill>
            <a:schemeClr val="bg1"/>
          </a:solidFill>
          <a:ln>
            <a:prstDash val="dash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25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386" name="Title 72"/>
          <p:cNvSpPr>
            <a:spLocks noGrp="1"/>
          </p:cNvSpPr>
          <p:nvPr>
            <p:ph type="title"/>
          </p:nvPr>
        </p:nvSpPr>
        <p:spPr bwMode="auto">
          <a:xfrm>
            <a:off x="533400" y="-19050"/>
            <a:ext cx="8077200" cy="540000"/>
          </a:xfrm>
          <a:noFill/>
          <a:ln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2400" dirty="0">
                <a:solidFill>
                  <a:srgbClr val="008000"/>
                </a:solidFill>
                <a:latin typeface="+mn-lt"/>
              </a:rPr>
              <a:t>OIIE Intra-Enterprise Systems Connectivity and Services Architecture</a:t>
            </a:r>
          </a:p>
        </p:txBody>
      </p:sp>
      <p:sp>
        <p:nvSpPr>
          <p:cNvPr id="88" name="Rectangle 87"/>
          <p:cNvSpPr/>
          <p:nvPr/>
        </p:nvSpPr>
        <p:spPr>
          <a:xfrm>
            <a:off x="3429000" y="2168726"/>
            <a:ext cx="3881438" cy="1822450"/>
          </a:xfrm>
          <a:prstGeom prst="rect">
            <a:avLst/>
          </a:prstGeom>
          <a:solidFill>
            <a:schemeClr val="bg1"/>
          </a:solidFill>
          <a:ln>
            <a:prstDash val="dash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25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9788" y="536776"/>
            <a:ext cx="6708775" cy="2746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Enterprise Business Systems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660650" y="927301"/>
            <a:ext cx="892175" cy="5016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Engineering Design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39788" y="1682951"/>
            <a:ext cx="6723062" cy="273050"/>
          </a:xfrm>
          <a:prstGeom prst="rect">
            <a:avLst/>
          </a:prstGeom>
          <a:solidFill>
            <a:srgbClr val="FFFF99"/>
          </a:solidFill>
          <a:ln w="38100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IEC 62264 Messaging Service Model /OpenO&amp;M Information Service Bus Model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582988" y="927301"/>
            <a:ext cx="892175" cy="5000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Construction Management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244975" y="2321126"/>
            <a:ext cx="823913" cy="4651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ts val="10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Automation and Control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292725" y="2321126"/>
            <a:ext cx="822325" cy="4651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ts val="10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HSE and Operation Monitoring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311900" y="2321126"/>
            <a:ext cx="822325" cy="4651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ts val="1050"/>
              </a:lnSpc>
              <a:spcBef>
                <a:spcPts val="150"/>
              </a:spcBef>
              <a:spcAft>
                <a:spcPts val="1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Prognostic &amp; Health Management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394200" y="3060901"/>
            <a:ext cx="2435225" cy="273050"/>
          </a:xfrm>
          <a:prstGeom prst="rect">
            <a:avLst/>
          </a:prstGeom>
          <a:solidFill>
            <a:srgbClr val="FFC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Automation Control Bus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349750" y="3587951"/>
            <a:ext cx="685800" cy="3270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Device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475413" y="3587951"/>
            <a:ext cx="731520" cy="3270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ts val="10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Sensor/ Transducer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738313" y="927301"/>
            <a:ext cx="892175" cy="50165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Planning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764088" y="927301"/>
            <a:ext cx="892175" cy="5016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Operations Management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695950" y="927301"/>
            <a:ext cx="892175" cy="5016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Operations Risk Management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640513" y="927301"/>
            <a:ext cx="892175" cy="5016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Maintenance Management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4629150" y="811414"/>
            <a:ext cx="0" cy="871537"/>
          </a:xfrm>
          <a:prstGeom prst="straightConnector1">
            <a:avLst/>
          </a:prstGeom>
          <a:ln>
            <a:solidFill>
              <a:srgbClr val="00B0F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3144838" y="1433714"/>
            <a:ext cx="0" cy="242887"/>
          </a:xfrm>
          <a:prstGeom prst="straightConnector1">
            <a:avLst/>
          </a:prstGeom>
          <a:ln>
            <a:solidFill>
              <a:srgbClr val="00B0F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4022725" y="1433714"/>
            <a:ext cx="0" cy="242887"/>
          </a:xfrm>
          <a:prstGeom prst="straightConnector1">
            <a:avLst/>
          </a:prstGeom>
          <a:ln>
            <a:solidFill>
              <a:srgbClr val="00B0F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5237163" y="1435301"/>
            <a:ext cx="0" cy="244475"/>
          </a:xfrm>
          <a:prstGeom prst="straightConnector1">
            <a:avLst/>
          </a:prstGeom>
          <a:ln>
            <a:solidFill>
              <a:srgbClr val="00B0F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6148388" y="1438476"/>
            <a:ext cx="0" cy="244475"/>
          </a:xfrm>
          <a:prstGeom prst="straightConnector1">
            <a:avLst/>
          </a:prstGeom>
          <a:ln>
            <a:solidFill>
              <a:srgbClr val="00B0F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7094538" y="1438476"/>
            <a:ext cx="0" cy="244475"/>
          </a:xfrm>
          <a:prstGeom prst="straightConnector1">
            <a:avLst/>
          </a:prstGeom>
          <a:ln>
            <a:solidFill>
              <a:srgbClr val="00B0F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3581400" y="2140151"/>
            <a:ext cx="644728" cy="415498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Trusted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Systems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 flipV="1">
            <a:off x="4460875" y="1963939"/>
            <a:ext cx="0" cy="365760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5067300" y="2576714"/>
            <a:ext cx="203200" cy="0"/>
          </a:xfrm>
          <a:prstGeom prst="straightConnector1">
            <a:avLst/>
          </a:prstGeom>
          <a:ln>
            <a:solidFill>
              <a:srgbClr val="008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5507038" y="1956001"/>
            <a:ext cx="0" cy="365760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6502400" y="1956001"/>
            <a:ext cx="0" cy="365760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4664075" y="2797376"/>
            <a:ext cx="0" cy="287338"/>
          </a:xfrm>
          <a:prstGeom prst="straightConnector1">
            <a:avLst/>
          </a:prstGeom>
          <a:ln>
            <a:solidFill>
              <a:srgbClr val="008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5676900" y="2779914"/>
            <a:ext cx="0" cy="287337"/>
          </a:xfrm>
          <a:prstGeom prst="straightConnector1">
            <a:avLst/>
          </a:prstGeom>
          <a:ln>
            <a:solidFill>
              <a:srgbClr val="008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V="1">
            <a:off x="6654800" y="2779914"/>
            <a:ext cx="0" cy="287337"/>
          </a:xfrm>
          <a:prstGeom prst="straightConnector1">
            <a:avLst/>
          </a:prstGeom>
          <a:ln>
            <a:solidFill>
              <a:srgbClr val="008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V="1">
            <a:off x="6891338" y="2765626"/>
            <a:ext cx="0" cy="823913"/>
          </a:xfrm>
          <a:prstGeom prst="straightConnector1">
            <a:avLst/>
          </a:prstGeom>
          <a:ln>
            <a:solidFill>
              <a:srgbClr val="008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5845175" y="1957589"/>
            <a:ext cx="0" cy="365760"/>
          </a:xfrm>
          <a:prstGeom prst="straightConnector1">
            <a:avLst/>
          </a:prstGeom>
          <a:ln>
            <a:solidFill>
              <a:srgbClr val="00B0F0"/>
            </a:solidFill>
            <a:prstDash val="sysDot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6959600" y="1954414"/>
            <a:ext cx="0" cy="365760"/>
          </a:xfrm>
          <a:prstGeom prst="straightConnector1">
            <a:avLst/>
          </a:prstGeom>
          <a:ln>
            <a:solidFill>
              <a:srgbClr val="00B0F0"/>
            </a:solidFill>
            <a:prstDash val="sysDot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Rectangle 94"/>
          <p:cNvSpPr/>
          <p:nvPr/>
        </p:nvSpPr>
        <p:spPr>
          <a:xfrm>
            <a:off x="3919537" y="4311397"/>
            <a:ext cx="2328863" cy="4841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6858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Enterprise Reference Data Libraries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IIoT</a:t>
            </a: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Device Metadata</a:t>
            </a:r>
          </a:p>
        </p:txBody>
      </p:sp>
      <p:cxnSp>
        <p:nvCxnSpPr>
          <p:cNvPr id="75" name="Straight Arrow Connector 74"/>
          <p:cNvCxnSpPr/>
          <p:nvPr/>
        </p:nvCxnSpPr>
        <p:spPr>
          <a:xfrm>
            <a:off x="5760720" y="3353001"/>
            <a:ext cx="0" cy="244475"/>
          </a:xfrm>
          <a:prstGeom prst="straightConnector1">
            <a:avLst/>
          </a:prstGeom>
          <a:ln>
            <a:solidFill>
              <a:srgbClr val="008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4800600" y="1965526"/>
            <a:ext cx="0" cy="365760"/>
          </a:xfrm>
          <a:prstGeom prst="straightConnector1">
            <a:avLst/>
          </a:prstGeom>
          <a:ln>
            <a:solidFill>
              <a:srgbClr val="00B0F0"/>
            </a:solidFill>
            <a:prstDash val="sysDot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5029200" y="3778451"/>
            <a:ext cx="411163" cy="0"/>
          </a:xfrm>
          <a:prstGeom prst="straightConnector1">
            <a:avLst/>
          </a:prstGeom>
          <a:ln>
            <a:solidFill>
              <a:srgbClr val="008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2165350" y="1433714"/>
            <a:ext cx="0" cy="242887"/>
          </a:xfrm>
          <a:prstGeom prst="straightConnector1">
            <a:avLst/>
          </a:prstGeom>
          <a:ln>
            <a:solidFill>
              <a:srgbClr val="00B0F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762000" y="927301"/>
            <a:ext cx="944563" cy="5016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OIIE Administration </a:t>
            </a:r>
          </a:p>
        </p:txBody>
      </p:sp>
      <p:cxnSp>
        <p:nvCxnSpPr>
          <p:cNvPr id="90" name="Straight Arrow Connector 89"/>
          <p:cNvCxnSpPr/>
          <p:nvPr/>
        </p:nvCxnSpPr>
        <p:spPr>
          <a:xfrm>
            <a:off x="1220788" y="1433714"/>
            <a:ext cx="0" cy="242887"/>
          </a:xfrm>
          <a:prstGeom prst="straightConnector1">
            <a:avLst/>
          </a:prstGeom>
          <a:ln>
            <a:solidFill>
              <a:srgbClr val="00B0F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>
            <a:off x="6115050" y="2576714"/>
            <a:ext cx="203200" cy="0"/>
          </a:xfrm>
          <a:prstGeom prst="straightConnector1">
            <a:avLst/>
          </a:prstGeom>
          <a:ln>
            <a:solidFill>
              <a:srgbClr val="008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440363" y="3587951"/>
            <a:ext cx="685800" cy="3270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Device</a:t>
            </a:r>
          </a:p>
        </p:txBody>
      </p:sp>
      <p:sp>
        <p:nvSpPr>
          <p:cNvPr id="97" name="Rectangle 96"/>
          <p:cNvSpPr/>
          <p:nvPr/>
        </p:nvSpPr>
        <p:spPr>
          <a:xfrm>
            <a:off x="2362200" y="3378401"/>
            <a:ext cx="762000" cy="428456"/>
          </a:xfrm>
          <a:prstGeom prst="rect">
            <a:avLst/>
          </a:prstGeom>
          <a:solidFill>
            <a:srgbClr val="CCC1DA"/>
          </a:solidFill>
          <a:ln>
            <a:solidFill>
              <a:srgbClr val="8064A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IIOT Device</a:t>
            </a:r>
          </a:p>
        </p:txBody>
      </p:sp>
      <p:cxnSp>
        <p:nvCxnSpPr>
          <p:cNvPr id="99" name="Straight Arrow Connector 98"/>
          <p:cNvCxnSpPr>
            <a:cxnSpLocks/>
          </p:cNvCxnSpPr>
          <p:nvPr/>
        </p:nvCxnSpPr>
        <p:spPr>
          <a:xfrm>
            <a:off x="2740026" y="1947111"/>
            <a:ext cx="3174" cy="14630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flipH="1">
            <a:off x="3125788" y="3778451"/>
            <a:ext cx="1233487" cy="0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152400" y="2075064"/>
            <a:ext cx="2409825" cy="95410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Standard, Cloud Friendly Enterprise Solutions Architecture For Digital Business Ecosystems</a:t>
            </a:r>
          </a:p>
        </p:txBody>
      </p:sp>
      <p:cxnSp>
        <p:nvCxnSpPr>
          <p:cNvPr id="113" name="Elbow Connector 112"/>
          <p:cNvCxnSpPr>
            <a:cxnSpLocks/>
            <a:stCxn id="97" idx="3"/>
          </p:cNvCxnSpPr>
          <p:nvPr/>
        </p:nvCxnSpPr>
        <p:spPr>
          <a:xfrm flipV="1">
            <a:off x="3124200" y="3232353"/>
            <a:ext cx="1270000" cy="360276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prstDash val="sysDot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Elbow Connector 112"/>
          <p:cNvCxnSpPr/>
          <p:nvPr/>
        </p:nvCxnSpPr>
        <p:spPr>
          <a:xfrm flipV="1">
            <a:off x="3124200" y="2573538"/>
            <a:ext cx="1120775" cy="836613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prstDash val="sysDot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39713" y="3254576"/>
            <a:ext cx="1428750" cy="369332"/>
            <a:chOff x="71500" y="3947849"/>
            <a:chExt cx="1905002" cy="492279"/>
          </a:xfrm>
          <a:effectLst/>
        </p:grpSpPr>
        <p:sp>
          <p:nvSpPr>
            <p:cNvPr id="16453" name="TextBox 106"/>
            <p:cNvSpPr txBox="1">
              <a:spLocks noChangeArrowheads="1"/>
            </p:cNvSpPr>
            <p:nvPr/>
          </p:nvSpPr>
          <p:spPr bwMode="auto">
            <a:xfrm>
              <a:off x="546391" y="3947849"/>
              <a:ext cx="1430111" cy="492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sng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IIoT Connections</a:t>
              </a:r>
            </a:p>
          </p:txBody>
        </p:sp>
        <p:cxnSp>
          <p:nvCxnSpPr>
            <p:cNvPr id="126" name="Straight Arrow Connector 125"/>
            <p:cNvCxnSpPr/>
            <p:nvPr/>
          </p:nvCxnSpPr>
          <p:spPr>
            <a:xfrm>
              <a:off x="71500" y="4144634"/>
              <a:ext cx="487681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41300" y="4019748"/>
            <a:ext cx="1584472" cy="230832"/>
            <a:chOff x="71500" y="4457141"/>
            <a:chExt cx="1726661" cy="307314"/>
          </a:xfrm>
          <a:effectLst/>
        </p:grpSpPr>
        <p:sp>
          <p:nvSpPr>
            <p:cNvPr id="16451" name="TextBox 81"/>
            <p:cNvSpPr txBox="1">
              <a:spLocks noChangeArrowheads="1"/>
            </p:cNvSpPr>
            <p:nvPr/>
          </p:nvSpPr>
          <p:spPr bwMode="auto">
            <a:xfrm>
              <a:off x="472851" y="4457141"/>
              <a:ext cx="1325310" cy="307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ISBM Web Services</a:t>
              </a:r>
            </a:p>
          </p:txBody>
        </p:sp>
        <p:cxnSp>
          <p:nvCxnSpPr>
            <p:cNvPr id="127" name="Straight Arrow Connector 126"/>
            <p:cNvCxnSpPr/>
            <p:nvPr/>
          </p:nvCxnSpPr>
          <p:spPr>
            <a:xfrm>
              <a:off x="71500" y="4596636"/>
              <a:ext cx="398583" cy="0"/>
            </a:xfrm>
            <a:prstGeom prst="straightConnector1">
              <a:avLst/>
            </a:prstGeom>
            <a:ln>
              <a:solidFill>
                <a:srgbClr val="00B0F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Rectangle 97"/>
          <p:cNvSpPr/>
          <p:nvPr/>
        </p:nvSpPr>
        <p:spPr>
          <a:xfrm>
            <a:off x="6510338" y="4311397"/>
            <a:ext cx="2328862" cy="4841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6858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Industry Reference Data Libraries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IIoT Device Metadata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(ISO 15926, OTD, CDD…)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485402" y="4281956"/>
            <a:ext cx="1219200" cy="57708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Shared Information and Semantic Context </a:t>
            </a:r>
          </a:p>
        </p:txBody>
      </p:sp>
      <p:cxnSp>
        <p:nvCxnSpPr>
          <p:cNvPr id="74" name="Straight Arrow Connector 73"/>
          <p:cNvCxnSpPr/>
          <p:nvPr/>
        </p:nvCxnSpPr>
        <p:spPr bwMode="auto">
          <a:xfrm>
            <a:off x="228600" y="3602238"/>
            <a:ext cx="365760" cy="0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Box 79"/>
          <p:cNvSpPr txBox="1">
            <a:spLocks noChangeArrowheads="1"/>
          </p:cNvSpPr>
          <p:nvPr/>
        </p:nvSpPr>
        <p:spPr bwMode="auto">
          <a:xfrm>
            <a:off x="609725" y="3486351"/>
            <a:ext cx="94761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(Constrained)</a:t>
            </a:r>
          </a:p>
        </p:txBody>
      </p:sp>
      <p:sp>
        <p:nvSpPr>
          <p:cNvPr id="79" name="TextBox 81"/>
          <p:cNvSpPr txBox="1">
            <a:spLocks noChangeArrowheads="1"/>
          </p:cNvSpPr>
          <p:nvPr/>
        </p:nvSpPr>
        <p:spPr bwMode="auto">
          <a:xfrm>
            <a:off x="612628" y="4172151"/>
            <a:ext cx="121617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(Constrained)</a:t>
            </a:r>
          </a:p>
        </p:txBody>
      </p:sp>
      <p:cxnSp>
        <p:nvCxnSpPr>
          <p:cNvPr id="80" name="Straight Arrow Connector 79"/>
          <p:cNvCxnSpPr/>
          <p:nvPr/>
        </p:nvCxnSpPr>
        <p:spPr bwMode="auto">
          <a:xfrm>
            <a:off x="244328" y="4276930"/>
            <a:ext cx="365760" cy="0"/>
          </a:xfrm>
          <a:prstGeom prst="straightConnector1">
            <a:avLst/>
          </a:prstGeom>
          <a:ln>
            <a:solidFill>
              <a:srgbClr val="00B0F0"/>
            </a:solidFill>
            <a:prstDash val="sysDot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152400" y="3072341"/>
            <a:ext cx="1371600" cy="2616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sng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Connectivity Legend</a:t>
            </a:r>
          </a:p>
        </p:txBody>
      </p:sp>
      <p:sp>
        <p:nvSpPr>
          <p:cNvPr id="85" name="Oval 84"/>
          <p:cNvSpPr/>
          <p:nvPr/>
        </p:nvSpPr>
        <p:spPr bwMode="auto">
          <a:xfrm>
            <a:off x="8001000" y="1691640"/>
            <a:ext cx="228600" cy="228600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543800" y="2038551"/>
            <a:ext cx="1219200" cy="4154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Inter-Enterprise Connections</a:t>
            </a:r>
          </a:p>
        </p:txBody>
      </p:sp>
      <p:grpSp>
        <p:nvGrpSpPr>
          <p:cNvPr id="111" name="Group 110"/>
          <p:cNvGrpSpPr>
            <a:grpSpLocks/>
          </p:cNvGrpSpPr>
          <p:nvPr/>
        </p:nvGrpSpPr>
        <p:grpSpPr bwMode="auto">
          <a:xfrm>
            <a:off x="228600" y="3791151"/>
            <a:ext cx="1843195" cy="230832"/>
            <a:chOff x="71500" y="4457145"/>
            <a:chExt cx="1670642" cy="307314"/>
          </a:xfrm>
          <a:effectLst/>
        </p:grpSpPr>
        <p:sp>
          <p:nvSpPr>
            <p:cNvPr id="112" name="TextBox 81"/>
            <p:cNvSpPr txBox="1">
              <a:spLocks noChangeArrowheads="1"/>
            </p:cNvSpPr>
            <p:nvPr/>
          </p:nvSpPr>
          <p:spPr bwMode="auto">
            <a:xfrm>
              <a:off x="416832" y="4457145"/>
              <a:ext cx="1325310" cy="307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Trusted IT/OT connections</a:t>
              </a:r>
            </a:p>
          </p:txBody>
        </p:sp>
        <p:cxnSp>
          <p:nvCxnSpPr>
            <p:cNvPr id="114" name="Straight Arrow Connector 113"/>
            <p:cNvCxnSpPr/>
            <p:nvPr/>
          </p:nvCxnSpPr>
          <p:spPr>
            <a:xfrm>
              <a:off x="71500" y="4596636"/>
              <a:ext cx="331519" cy="0"/>
            </a:xfrm>
            <a:prstGeom prst="straightConnector1">
              <a:avLst/>
            </a:prstGeom>
            <a:ln>
              <a:solidFill>
                <a:srgbClr val="008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2" name="Straight Arrow Connector 81"/>
          <p:cNvCxnSpPr/>
          <p:nvPr/>
        </p:nvCxnSpPr>
        <p:spPr>
          <a:xfrm>
            <a:off x="4663440" y="3333951"/>
            <a:ext cx="0" cy="244475"/>
          </a:xfrm>
          <a:prstGeom prst="straightConnector1">
            <a:avLst/>
          </a:prstGeom>
          <a:ln>
            <a:solidFill>
              <a:srgbClr val="008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xmlns="" id="{6D287BB4-77A8-4EFF-83C8-8E10D1598BA5}"/>
              </a:ext>
            </a:extLst>
          </p:cNvPr>
          <p:cNvCxnSpPr>
            <a:cxnSpLocks/>
          </p:cNvCxnSpPr>
          <p:nvPr/>
        </p:nvCxnSpPr>
        <p:spPr>
          <a:xfrm>
            <a:off x="8116888" y="1885950"/>
            <a:ext cx="0" cy="2468880"/>
          </a:xfrm>
          <a:prstGeom prst="straightConnector1">
            <a:avLst/>
          </a:prstGeom>
          <a:ln>
            <a:solidFill>
              <a:srgbClr val="00B0F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hape 101">
            <a:extLst>
              <a:ext uri="{FF2B5EF4-FFF2-40B4-BE49-F238E27FC236}">
                <a16:creationId xmlns:a16="http://schemas.microsoft.com/office/drawing/2014/main" xmlns="" id="{797A787E-1151-43E9-BBE7-A25521E2AFC9}"/>
              </a:ext>
            </a:extLst>
          </p:cNvPr>
          <p:cNvCxnSpPr>
            <a:cxnSpLocks/>
            <a:endCxn id="95" idx="0"/>
          </p:cNvCxnSpPr>
          <p:nvPr/>
        </p:nvCxnSpPr>
        <p:spPr>
          <a:xfrm rot="5400000">
            <a:off x="5067562" y="1987558"/>
            <a:ext cx="2340247" cy="2307431"/>
          </a:xfrm>
          <a:prstGeom prst="bentConnector3">
            <a:avLst>
              <a:gd name="adj1" fmla="val 89771"/>
            </a:avLst>
          </a:prstGeom>
          <a:ln>
            <a:solidFill>
              <a:srgbClr val="00B0F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xmlns="" id="{6C970DCC-D454-47AF-BE33-0B9D24AB578C}"/>
              </a:ext>
            </a:extLst>
          </p:cNvPr>
          <p:cNvCxnSpPr/>
          <p:nvPr/>
        </p:nvCxnSpPr>
        <p:spPr bwMode="auto">
          <a:xfrm>
            <a:off x="7562850" y="1809951"/>
            <a:ext cx="457200" cy="0"/>
          </a:xfrm>
          <a:prstGeom prst="straightConnector1">
            <a:avLst/>
          </a:prstGeom>
          <a:ln>
            <a:solidFill>
              <a:srgbClr val="00B0F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288394"/>
      </p:ext>
    </p:extLst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2BBFCD-7E99-44E4-9CA5-4BCC71C93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029050"/>
            <a:ext cx="8300939" cy="3843300"/>
          </a:xfrm>
        </p:spPr>
        <p:txBody>
          <a:bodyPr>
            <a:normAutofit fontScale="92500" lnSpcReduction="20000"/>
          </a:bodyPr>
          <a:lstStyle/>
          <a:p>
            <a:r>
              <a:rPr lang="en-US" sz="1800" b="1" u="sng" dirty="0"/>
              <a:t>Process Engineering-</a:t>
            </a:r>
            <a:r>
              <a:rPr lang="en-US" sz="1800" dirty="0"/>
              <a:t>(CCOM </a:t>
            </a:r>
            <a:r>
              <a:rPr lang="en-US" sz="1800" b="1" dirty="0"/>
              <a:t>Segment Networks</a:t>
            </a:r>
            <a:r>
              <a:rPr lang="en-US" sz="1800" dirty="0"/>
              <a:t>)- PFDs</a:t>
            </a:r>
          </a:p>
          <a:p>
            <a:pPr lvl="1"/>
            <a:r>
              <a:rPr lang="en-US" sz="1400" dirty="0"/>
              <a:t>Work Processes followed for CAPEX and OPEX (Intra and Inter-Enterprise)</a:t>
            </a:r>
          </a:p>
          <a:p>
            <a:pPr lvl="1"/>
            <a:r>
              <a:rPr lang="en-US" sz="1400" dirty="0"/>
              <a:t>Production Process to be supported by Plant/Platform/Facility</a:t>
            </a:r>
          </a:p>
          <a:p>
            <a:r>
              <a:rPr lang="en-US" sz="1800" b="1" u="sng" dirty="0"/>
              <a:t>Functional/Systems Engineering-</a:t>
            </a:r>
            <a:r>
              <a:rPr lang="en-US" sz="1800" dirty="0"/>
              <a:t>(CCOM </a:t>
            </a:r>
            <a:r>
              <a:rPr lang="en-US" sz="1800" b="1" dirty="0"/>
              <a:t>Segment Networks</a:t>
            </a:r>
            <a:r>
              <a:rPr lang="en-US" sz="1800" dirty="0"/>
              <a:t>)- P&amp;IDs , other schema</a:t>
            </a:r>
          </a:p>
          <a:p>
            <a:pPr lvl="1"/>
            <a:r>
              <a:rPr lang="en-US" sz="1400" dirty="0"/>
              <a:t>System of Systems</a:t>
            </a:r>
          </a:p>
          <a:p>
            <a:pPr lvl="1"/>
            <a:r>
              <a:rPr lang="en-US" sz="1400" dirty="0"/>
              <a:t>Systems (Functional Packages)</a:t>
            </a:r>
          </a:p>
          <a:p>
            <a:pPr lvl="1"/>
            <a:r>
              <a:rPr lang="en-US" sz="1400" dirty="0"/>
              <a:t>Functional Locations (P&amp;ID Tag)</a:t>
            </a:r>
          </a:p>
          <a:p>
            <a:pPr lvl="1"/>
            <a:r>
              <a:rPr lang="en-US" sz="1400" dirty="0"/>
              <a:t>Components </a:t>
            </a:r>
          </a:p>
          <a:p>
            <a:pPr lvl="1"/>
            <a:r>
              <a:rPr lang="en-US" sz="1400" dirty="0"/>
              <a:t>Sensors</a:t>
            </a:r>
          </a:p>
          <a:p>
            <a:r>
              <a:rPr lang="en-US" sz="1800" b="1" u="sng" dirty="0"/>
              <a:t>Models</a:t>
            </a:r>
            <a:r>
              <a:rPr lang="en-US" sz="1800" b="1" dirty="0"/>
              <a:t> - </a:t>
            </a:r>
            <a:r>
              <a:rPr lang="en-US" sz="1800" b="1" u="sng" dirty="0"/>
              <a:t>(</a:t>
            </a:r>
            <a:r>
              <a:rPr lang="en-US" sz="1800" dirty="0"/>
              <a:t>CCOM </a:t>
            </a:r>
            <a:r>
              <a:rPr lang="en-US" sz="1800" b="1" dirty="0"/>
              <a:t>Model) </a:t>
            </a:r>
            <a:r>
              <a:rPr lang="en-US" sz="1800" dirty="0"/>
              <a:t>– Used for MFG Model and Package Model</a:t>
            </a:r>
          </a:p>
          <a:p>
            <a:r>
              <a:rPr lang="en-US" sz="1800" b="1" u="sng" dirty="0"/>
              <a:t>Serialized Equipment &amp; Devices-</a:t>
            </a:r>
            <a:r>
              <a:rPr lang="en-US" sz="1800" dirty="0"/>
              <a:t>(CCOM </a:t>
            </a:r>
            <a:r>
              <a:rPr lang="en-US" sz="1800" b="1" dirty="0"/>
              <a:t>Assets</a:t>
            </a:r>
            <a:r>
              <a:rPr lang="en-US" sz="1800" dirty="0"/>
              <a:t> installed in CCOM Functional Locations)</a:t>
            </a:r>
          </a:p>
          <a:p>
            <a:r>
              <a:rPr lang="en-US" sz="1800" b="1" u="sng" dirty="0"/>
              <a:t>Multiple Breakdown Structures as Needed-</a:t>
            </a:r>
            <a:r>
              <a:rPr lang="en-US" sz="1800" dirty="0"/>
              <a:t> Taxonomic views of same CCOM objects</a:t>
            </a:r>
          </a:p>
          <a:p>
            <a:pPr lvl="1"/>
            <a:r>
              <a:rPr lang="en-US" sz="1400" dirty="0"/>
              <a:t>Enterprise Breakdown – Enterprise/Area/Unit  (ISA 95/88)</a:t>
            </a:r>
          </a:p>
          <a:p>
            <a:pPr lvl="1"/>
            <a:r>
              <a:rPr lang="en-US" sz="1400" dirty="0"/>
              <a:t>Maintenance Breakdown Structure -  (</a:t>
            </a:r>
            <a:r>
              <a:rPr lang="en-US" sz="1400" dirty="0" err="1"/>
              <a:t>eg</a:t>
            </a:r>
            <a:r>
              <a:rPr lang="en-US" sz="1400" dirty="0"/>
              <a:t> ISO 14224)</a:t>
            </a:r>
          </a:p>
          <a:p>
            <a:r>
              <a:rPr lang="en-US" sz="1800" b="1" i="1" dirty="0"/>
              <a:t>ISDDs</a:t>
            </a:r>
            <a:r>
              <a:rPr lang="en-US" sz="1800" dirty="0"/>
              <a:t> - Property Sets for ALL Functional Locations, Equipment and Devices</a:t>
            </a:r>
          </a:p>
          <a:p>
            <a:r>
              <a:rPr lang="en-US" sz="1800" b="1" u="sng" dirty="0"/>
              <a:t>IIOT-</a:t>
            </a:r>
            <a:r>
              <a:rPr lang="en-US" sz="1800" dirty="0"/>
              <a:t> Data captured by Sensors is Contextualized by ALL of Above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FC68DE-72FB-43AF-8F49-472421715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400" b="1">
                <a:solidFill>
                  <a:srgbClr val="008000"/>
                </a:solidFill>
                <a:latin typeface="+mn-lt"/>
              </a:rPr>
              <a:t>Contextualization for Open Industrial Interoperability Ecosystem </a:t>
            </a:r>
            <a:br>
              <a:rPr lang="en-US" sz="2400" b="1">
                <a:solidFill>
                  <a:srgbClr val="008000"/>
                </a:solidFill>
                <a:latin typeface="+mn-lt"/>
              </a:rPr>
            </a:br>
            <a:r>
              <a:rPr lang="en-US" sz="2400" b="1">
                <a:solidFill>
                  <a:srgbClr val="008000"/>
                </a:solidFill>
                <a:latin typeface="+mn-lt"/>
              </a:rPr>
              <a:t>using MIMOSA CCOM 4.x, ISA, </a:t>
            </a:r>
            <a:r>
              <a:rPr lang="en-US" sz="2400" b="1" err="1">
                <a:solidFill>
                  <a:srgbClr val="008000"/>
                </a:solidFill>
                <a:latin typeface="+mn-lt"/>
              </a:rPr>
              <a:t>OAGi</a:t>
            </a:r>
            <a:r>
              <a:rPr lang="en-US" sz="2400" b="1">
                <a:solidFill>
                  <a:srgbClr val="008000"/>
                </a:solidFill>
                <a:latin typeface="+mn-lt"/>
              </a:rPr>
              <a:t>, ISO and IEC Standards </a:t>
            </a:r>
          </a:p>
        </p:txBody>
      </p:sp>
    </p:spTree>
    <p:extLst>
      <p:ext uri="{BB962C8B-B14F-4D97-AF65-F5344CB8AC3E}">
        <p14:creationId xmlns:p14="http://schemas.microsoft.com/office/powerpoint/2010/main" val="2489286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A2D8DD-4845-44DF-A9D8-C45C8A4CB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1800"/>
              </a:lnSpc>
            </a:pPr>
            <a:r>
              <a:rPr lang="en-US"/>
              <a:t>Asset Management Standardization for Critical Infrastructure Management: Workshop Outline – Part 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777352F-9DB0-47BC-AD98-3D1F0CCF15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Group Background and Ecosystem Projects</a:t>
            </a:r>
          </a:p>
          <a:p>
            <a:r>
              <a:rPr lang="en-US" dirty="0"/>
              <a:t>New Open Industrial Interoperability Ecosystem (OIIE) Use Cases-Markus</a:t>
            </a:r>
          </a:p>
          <a:p>
            <a:pPr lvl="1"/>
            <a:r>
              <a:rPr lang="en-US" dirty="0"/>
              <a:t>Standard OIIE Use Case Architecture</a:t>
            </a:r>
          </a:p>
          <a:p>
            <a:pPr lvl="1"/>
            <a:r>
              <a:rPr lang="en-US" dirty="0"/>
              <a:t>RFI/RFI Response for both Greenfield and Brownfield Asset Model Information</a:t>
            </a:r>
          </a:p>
          <a:p>
            <a:r>
              <a:rPr lang="en-AU" dirty="0"/>
              <a:t>Industry Standard  Datasheet Definition (ISDDs)- Major Developments- Markus </a:t>
            </a:r>
          </a:p>
          <a:p>
            <a:pPr lvl="1"/>
            <a:r>
              <a:rPr lang="en-AU" dirty="0"/>
              <a:t>ISDD Build Process</a:t>
            </a:r>
          </a:p>
          <a:p>
            <a:pPr lvl="1"/>
            <a:r>
              <a:rPr lang="en-AU" dirty="0"/>
              <a:t>ISDD Mapping</a:t>
            </a:r>
          </a:p>
          <a:p>
            <a:pPr lvl="1"/>
            <a:r>
              <a:rPr lang="en-AU" dirty="0"/>
              <a:t>ISDD Use and Re-Use</a:t>
            </a:r>
          </a:p>
          <a:p>
            <a:pPr lvl="1"/>
            <a:r>
              <a:rPr lang="en-AU" dirty="0"/>
              <a:t>Major Breakthrough in Instrumentation ISDDs – Top 100 Now Achievable by Q2 2019</a:t>
            </a:r>
            <a:endParaRPr lang="en-US" dirty="0"/>
          </a:p>
          <a:p>
            <a:pPr lvl="0"/>
            <a:r>
              <a:rPr lang="en-AU" dirty="0"/>
              <a:t>Working with Land O’ Lakes, NIST and Open Applications Group (</a:t>
            </a:r>
            <a:r>
              <a:rPr lang="en-AU" dirty="0" err="1"/>
              <a:t>OAGi</a:t>
            </a:r>
            <a:r>
              <a:rPr lang="en-AU" dirty="0"/>
              <a:t>) –Markus</a:t>
            </a:r>
          </a:p>
          <a:p>
            <a:pPr lvl="1"/>
            <a:r>
              <a:rPr lang="en-AU" dirty="0"/>
              <a:t>Industrial Internet of Things (IIOT) and other Sensor Data </a:t>
            </a:r>
          </a:p>
          <a:p>
            <a:pPr lvl="1"/>
            <a:r>
              <a:rPr lang="en-AU" dirty="0"/>
              <a:t>New CBM Use Case</a:t>
            </a:r>
          </a:p>
          <a:p>
            <a:pPr lvl="1"/>
            <a:r>
              <a:rPr lang="en-AU" dirty="0"/>
              <a:t>Contextualization based on MIMOSA CCOM and the OIIE</a:t>
            </a:r>
          </a:p>
          <a:p>
            <a:pPr lvl="1"/>
            <a:r>
              <a:rPr lang="en-AU" dirty="0"/>
              <a:t>CCOM and Breakdown Structure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4542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95CA07B-702C-4069-93A9-B8E75D663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48956"/>
            <a:ext cx="8014766" cy="3776556"/>
          </a:xfrm>
        </p:spPr>
        <p:txBody>
          <a:bodyPr>
            <a:normAutofit fontScale="92500" lnSpcReduction="10000"/>
          </a:bodyPr>
          <a:lstStyle/>
          <a:p>
            <a:r>
              <a:rPr lang="en-US" sz="1700" dirty="0"/>
              <a:t>Objective- Drive Industry Digital Business Transformation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500" b="1" dirty="0"/>
              <a:t>Reach agreed “industry digitalization inflection point” by 2020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500" dirty="0"/>
              <a:t>Aligned with CII/</a:t>
            </a:r>
            <a:r>
              <a:rPr lang="en-US" sz="1500" dirty="0" err="1"/>
              <a:t>Fiatech</a:t>
            </a:r>
            <a:r>
              <a:rPr lang="en-US" sz="1500" dirty="0"/>
              <a:t>,  IOGP and NIST Priorities</a:t>
            </a:r>
            <a:endParaRPr lang="en-US" sz="1600" dirty="0"/>
          </a:p>
          <a:p>
            <a:r>
              <a:rPr lang="en-US" sz="1700" dirty="0"/>
              <a:t>3 Sub-phases – 5 months each</a:t>
            </a:r>
          </a:p>
          <a:p>
            <a:pPr lvl="1"/>
            <a:r>
              <a:rPr lang="en-US" sz="1500" dirty="0"/>
              <a:t>1</a:t>
            </a:r>
            <a:r>
              <a:rPr lang="en-US" sz="1500" baseline="30000" dirty="0"/>
              <a:t>st</a:t>
            </a:r>
            <a:r>
              <a:rPr lang="en-US" sz="1500" dirty="0"/>
              <a:t> sub-phase– Validate ISDD Process, Add 50+ISDDs, Core OIIE Use Cases covering asset life-cycle </a:t>
            </a:r>
          </a:p>
          <a:p>
            <a:pPr lvl="1"/>
            <a:r>
              <a:rPr lang="en-US" sz="1500" dirty="0"/>
              <a:t>Sub-phases 2 and 3 add AWP, 2 JIP 33 Packages, More OIIE Use Cases, ISDDs and suppliers, add target unit(s</a:t>
            </a:r>
            <a:r>
              <a:rPr lang="en-US" sz="1600" dirty="0"/>
              <a:t>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700" b="1" dirty="0"/>
              <a:t>Sub-Phase 1 - Priority Use Cases covering key parts of life-cycle, using ISDDs for properties</a:t>
            </a:r>
          </a:p>
          <a:p>
            <a:pPr lvl="1"/>
            <a:r>
              <a:rPr lang="en-US" sz="1500" dirty="0"/>
              <a:t>RFI/RFI Response (Greenfield) – Main source of information for Model Selection</a:t>
            </a:r>
          </a:p>
          <a:p>
            <a:pPr lvl="1"/>
            <a:r>
              <a:rPr lang="en-US" sz="1500" dirty="0"/>
              <a:t>Install Assets on Functional Locations (Greenfield Capital Project)  </a:t>
            </a:r>
          </a:p>
          <a:p>
            <a:pPr lvl="1"/>
            <a:r>
              <a:rPr lang="en-US" sz="1500" dirty="0"/>
              <a:t>CBM Information Capture and Triggering (2 Device Classes with ISDDs, Instrument and Drive/Motor)</a:t>
            </a:r>
          </a:p>
          <a:p>
            <a:pPr lvl="1"/>
            <a:r>
              <a:rPr lang="en-US" sz="1500" dirty="0"/>
              <a:t>Remove and Replace Use Case</a:t>
            </a:r>
          </a:p>
          <a:p>
            <a:pPr lvl="1"/>
            <a:r>
              <a:rPr lang="en-US" sz="1500" dirty="0"/>
              <a:t>RFI/RFI Response (Brownfield) – Core for Information Remediation</a:t>
            </a:r>
          </a:p>
          <a:p>
            <a:r>
              <a:rPr lang="en-US" sz="1500" dirty="0"/>
              <a:t>Use Existing Debutanizer Tower Engineering Dataset (Originally provided by Worley Parsons) and Add To It</a:t>
            </a:r>
          </a:p>
          <a:p>
            <a:r>
              <a:rPr lang="en-US" sz="1500" dirty="0"/>
              <a:t>Focus on Condenser Unit which includes the instrument and equipment classes with existing ISDDs</a:t>
            </a:r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9E11D7-C863-4900-A44C-F68331B97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008000"/>
                </a:solidFill>
                <a:latin typeface="+mn-lt"/>
              </a:rPr>
              <a:t>OIIE OGI Pilot Next Phase (s)</a:t>
            </a:r>
          </a:p>
        </p:txBody>
      </p:sp>
    </p:spTree>
    <p:extLst>
      <p:ext uri="{BB962C8B-B14F-4D97-AF65-F5344CB8AC3E}">
        <p14:creationId xmlns:p14="http://schemas.microsoft.com/office/powerpoint/2010/main" val="25888356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Users\Avin\Desktop\p&amp;id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711" y="734889"/>
            <a:ext cx="2408739" cy="1951162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Users\Avin\Desktop\p&amp;id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734889"/>
            <a:ext cx="2408739" cy="1951162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Users\Avin\Desktop\p&amp;id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580" y="2857500"/>
            <a:ext cx="2408739" cy="1951162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E:\Users\Avin\Desktop\p&amp;id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858391"/>
            <a:ext cx="2408739" cy="1951162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43000" y="0"/>
            <a:ext cx="6858000" cy="62865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+mn-lt"/>
              </a:rPr>
              <a:t>Debutanizer Tower P&amp;IDs – Worley Parsons</a:t>
            </a:r>
          </a:p>
        </p:txBody>
      </p:sp>
    </p:spTree>
    <p:extLst>
      <p:ext uri="{BB962C8B-B14F-4D97-AF65-F5344CB8AC3E}">
        <p14:creationId xmlns:p14="http://schemas.microsoft.com/office/powerpoint/2010/main" val="43534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6689849"/>
              </p:ext>
            </p:extLst>
          </p:nvPr>
        </p:nvGraphicFramePr>
        <p:xfrm>
          <a:off x="628650" y="949325"/>
          <a:ext cx="7886700" cy="368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7111C0-A718-4AF8-AB05-CDD4159BD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81595" tIns="40798" rIns="81595" bIns="40798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AU" dirty="0"/>
              <a:t>OIIE OGI Pilot Sub-Phase 1 Activities 1-4</a:t>
            </a:r>
            <a:r>
              <a:rPr lang="en-AU" dirty="0">
                <a:cs typeface="Calibri"/>
              </a:rPr>
              <a:t/>
            </a:r>
            <a:br>
              <a:rPr lang="en-AU" dirty="0">
                <a:cs typeface="Calibri"/>
              </a:rPr>
            </a:br>
            <a:r>
              <a:rPr lang="en-AU" dirty="0"/>
              <a:t>(October 2018 – February 2019)</a:t>
            </a:r>
            <a:endParaRPr lang="en-AU" dirty="0"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79955" y="2087613"/>
            <a:ext cx="26567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5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EPC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47056" y="2087613"/>
            <a:ext cx="26567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5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OEM</a:t>
            </a:r>
          </a:p>
        </p:txBody>
      </p:sp>
      <p:pic>
        <p:nvPicPr>
          <p:cNvPr id="1030" name="Picture 6" descr="Image result for meeting requirement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329" y="1698597"/>
            <a:ext cx="511806" cy="32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14" descr="Image result for yokogawa transmitter models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050" b="1" i="0" u="none" strike="noStrike" kern="1200" cap="none" spc="0" normalizeH="0" baseline="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1040" name="Picture 16" descr="Image result for yokogawa transmitter model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928" y="2664694"/>
            <a:ext cx="210824" cy="30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row: Curved Down 4">
            <a:extLst>
              <a:ext uri="{FF2B5EF4-FFF2-40B4-BE49-F238E27FC236}">
                <a16:creationId xmlns:a16="http://schemas.microsoft.com/office/drawing/2014/main" xmlns="" id="{B99F4E9E-2A19-4052-A7A7-27D8472772BE}"/>
              </a:ext>
            </a:extLst>
          </p:cNvPr>
          <p:cNvSpPr/>
          <p:nvPr/>
        </p:nvSpPr>
        <p:spPr bwMode="auto">
          <a:xfrm>
            <a:off x="6096000" y="971550"/>
            <a:ext cx="1905000" cy="685800"/>
          </a:xfrm>
          <a:prstGeom prst="curvedDownArrow">
            <a:avLst/>
          </a:prstGeom>
          <a:solidFill>
            <a:schemeClr val="bg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Procure</a:t>
            </a:r>
          </a:p>
        </p:txBody>
      </p:sp>
    </p:spTree>
    <p:extLst>
      <p:ext uri="{BB962C8B-B14F-4D97-AF65-F5344CB8AC3E}">
        <p14:creationId xmlns:p14="http://schemas.microsoft.com/office/powerpoint/2010/main" val="8759173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8276004"/>
              </p:ext>
            </p:extLst>
          </p:nvPr>
        </p:nvGraphicFramePr>
        <p:xfrm>
          <a:off x="628650" y="949325"/>
          <a:ext cx="7886700" cy="368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D61F7E-B0A1-4A0D-9889-15D443E3C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OIIE OGI Pilot Sub-Phase 1 Activities 5-8</a:t>
            </a:r>
            <a:br>
              <a:rPr lang="en-AU" dirty="0"/>
            </a:br>
            <a:r>
              <a:rPr lang="en-AU" dirty="0"/>
              <a:t>(October 2018 – February 2019)</a:t>
            </a:r>
          </a:p>
        </p:txBody>
      </p:sp>
      <p:sp>
        <p:nvSpPr>
          <p:cNvPr id="11" name="AutoShape 14" descr="Image result for yokogawa transmitter models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050" b="1" i="0" u="none" strike="noStrike" kern="1200" cap="none" spc="0" normalizeH="0" baseline="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115" name="Picture 115" descr="A picture containing cup, table, coffee, indoor&#10;&#10;Description generated with very high confidence">
            <a:extLst>
              <a:ext uri="{FF2B5EF4-FFF2-40B4-BE49-F238E27FC236}">
                <a16:creationId xmlns:a16="http://schemas.microsoft.com/office/drawing/2014/main" xmlns="" id="{66B1E381-82F5-4614-AC6A-5E52F2A269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6799" y="2107744"/>
            <a:ext cx="655865" cy="662669"/>
          </a:xfrm>
          <a:prstGeom prst="rect">
            <a:avLst/>
          </a:prstGeom>
        </p:spPr>
      </p:pic>
      <p:pic>
        <p:nvPicPr>
          <p:cNvPr id="119" name="Picture 119">
            <a:extLst>
              <a:ext uri="{FF2B5EF4-FFF2-40B4-BE49-F238E27FC236}">
                <a16:creationId xmlns:a16="http://schemas.microsoft.com/office/drawing/2014/main" xmlns="" id="{8C93F740-6B0F-44D2-8FFC-64763C2D93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86400" y="2066924"/>
            <a:ext cx="865414" cy="703490"/>
          </a:xfrm>
          <a:prstGeom prst="rect">
            <a:avLst/>
          </a:prstGeom>
        </p:spPr>
      </p:pic>
      <p:pic>
        <p:nvPicPr>
          <p:cNvPr id="121" name="Picture 121">
            <a:extLst>
              <a:ext uri="{FF2B5EF4-FFF2-40B4-BE49-F238E27FC236}">
                <a16:creationId xmlns:a16="http://schemas.microsoft.com/office/drawing/2014/main" xmlns="" id="{E6D3EF8E-9885-4DFC-AD6D-4918AC41885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53954" y="1849890"/>
            <a:ext cx="1360716" cy="108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6313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E41A73-9B2A-4FC1-9CF2-66553776B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End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24824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440000" y="2395132"/>
            <a:ext cx="5791200" cy="433796"/>
          </a:xfrm>
          <a:prstGeom prst="rect">
            <a:avLst/>
          </a:prstGeom>
          <a:noFill/>
        </p:spPr>
        <p:txBody>
          <a:bodyPr/>
          <a:lstStyle/>
          <a:p>
            <a:pPr eaLnBrk="1" hangingPunct="1"/>
            <a:r>
              <a:rPr lang="en-US" sz="2400"/>
              <a:t>Digital Ecosystems and the OIIE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0000" y="3003741"/>
            <a:ext cx="4514850" cy="289322"/>
          </a:xfrm>
          <a:prstGeom prst="rect">
            <a:avLst/>
          </a:prstGeom>
          <a:noFill/>
        </p:spPr>
        <p:txBody>
          <a:bodyPr/>
          <a:lstStyle/>
          <a:p>
            <a:pPr eaLnBrk="1" hangingPunct="1"/>
            <a:r>
              <a:rPr lang="en-US" dirty="0"/>
              <a:t>Markus Stumptner</a:t>
            </a:r>
          </a:p>
          <a:p>
            <a:pPr eaLnBrk="1" hangingPunct="1"/>
            <a:r>
              <a:rPr lang="en-US" dirty="0"/>
              <a:t>Advanced Computing Research Centre</a:t>
            </a:r>
            <a:endParaRPr lang="en-US" dirty="0">
              <a:cs typeface="Calibri"/>
            </a:endParaRPr>
          </a:p>
          <a:p>
            <a:pPr eaLnBrk="1" hangingPunct="1"/>
            <a:r>
              <a:rPr lang="en-US" dirty="0"/>
              <a:t>AI and Software</a:t>
            </a:r>
            <a:r>
              <a:rPr lang="en-US" dirty="0">
                <a:cs typeface="Calibri"/>
              </a:rPr>
              <a:t> Engineering Group</a:t>
            </a:r>
            <a:br>
              <a:rPr lang="en-US" dirty="0">
                <a:cs typeface="Calibri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752959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 anchor="t"/>
          <a:lstStyle/>
          <a:p>
            <a:r>
              <a:rPr lang="en-AU"/>
              <a:t>AI and Software Engineering Group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AU" sz="1800" b="0"/>
              <a:t>About 20 members</a:t>
            </a:r>
          </a:p>
          <a:p>
            <a:r>
              <a:rPr lang="en-AU" sz="1800" b="0"/>
              <a:t>AI + Software Engineering + Data Management</a:t>
            </a:r>
          </a:p>
          <a:p>
            <a:r>
              <a:rPr lang="en-AU" sz="1800" b="0"/>
              <a:t>Major topics</a:t>
            </a:r>
          </a:p>
          <a:p>
            <a:pPr marL="814388" lvl="1" indent="-257175"/>
            <a:r>
              <a:rPr lang="en-AU" sz="1800"/>
              <a:t>Reasoning about system behaviour</a:t>
            </a:r>
          </a:p>
          <a:p>
            <a:pPr marL="814388" lvl="1" indent="-257175"/>
            <a:r>
              <a:rPr lang="en-AU" sz="1800"/>
              <a:t>Information and knowledge management in distributed ecosystems</a:t>
            </a:r>
          </a:p>
          <a:p>
            <a:endParaRPr lang="en-AU" sz="2100" b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209" y="2911416"/>
            <a:ext cx="2030378" cy="116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446342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622" y="3414322"/>
            <a:ext cx="2030378" cy="1167106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/>
              <a:t>Projects in the Ecosystem Space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AU" sz="1800" b="0"/>
              <a:t>OT/IT Interoperability</a:t>
            </a:r>
          </a:p>
          <a:p>
            <a:r>
              <a:rPr lang="en-AU" sz="1800" b="0"/>
              <a:t>Digital Information Energy Australia</a:t>
            </a:r>
            <a:br>
              <a:rPr lang="en-AU" sz="1800" b="0"/>
            </a:br>
            <a:r>
              <a:rPr lang="en-AU" sz="1800" b="0"/>
              <a:t>Gateway </a:t>
            </a:r>
          </a:p>
          <a:p>
            <a:r>
              <a:rPr lang="en-AU" sz="1800" b="0"/>
              <a:t>OGI Pilot  </a:t>
            </a:r>
          </a:p>
          <a:p>
            <a:r>
              <a:rPr lang="en-AU" sz="1800" b="0"/>
              <a:t>Genetic Data Curation</a:t>
            </a:r>
          </a:p>
          <a:p>
            <a:r>
              <a:rPr lang="en-AU" sz="1800" b="0"/>
              <a:t>SOA for Future Combat Systems</a:t>
            </a:r>
          </a:p>
          <a:p>
            <a:r>
              <a:rPr lang="en-AU" sz="1800" b="0"/>
              <a:t>Automated Modelling for Combat Simulation Ecosystems</a:t>
            </a:r>
          </a:p>
          <a:p>
            <a:r>
              <a:rPr lang="en-AU" sz="1800" b="0"/>
              <a:t>Integrated Law Enforcement –</a:t>
            </a:r>
            <a:br>
              <a:rPr lang="en-AU" sz="1800" b="0"/>
            </a:br>
            <a:r>
              <a:rPr lang="en-AU" sz="1800" b="0"/>
              <a:t>Federated Data Platform</a:t>
            </a:r>
          </a:p>
          <a:p>
            <a:endParaRPr lang="en-AU" sz="2100" b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601" y="4274392"/>
            <a:ext cx="1081080" cy="278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3" descr="cie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973" y="4088613"/>
            <a:ext cx="579960" cy="464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298" y="728635"/>
            <a:ext cx="2321719" cy="13073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128" y="4162249"/>
            <a:ext cx="1246643" cy="390812"/>
          </a:xfrm>
          <a:prstGeom prst="rect">
            <a:avLst/>
          </a:prstGeom>
        </p:spPr>
      </p:pic>
      <p:pic>
        <p:nvPicPr>
          <p:cNvPr id="11" name="Picture 1043" descr="C:\Users\mst\Downloads\hvp_print_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953" y="3603791"/>
            <a:ext cx="1598818" cy="456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017" y="2045338"/>
            <a:ext cx="1527983" cy="13848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914" y="3832018"/>
            <a:ext cx="999709" cy="748817"/>
          </a:xfrm>
          <a:prstGeom prst="rect">
            <a:avLst/>
          </a:prstGeom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327" y="3519527"/>
            <a:ext cx="984295" cy="29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" name="Picture 2" descr="http://assetinstitute.com/wp-content/themes/asset-institute/images/logo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253" y="4320836"/>
            <a:ext cx="842454" cy="21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media.cirrusmedia.com.au/MM_Media_Library/ServiceLoad/Article/mainpac-logo_30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903" y="4286655"/>
            <a:ext cx="858563" cy="29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9699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/>
              <a:t>Activities in the OIIE Space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14338" y="971550"/>
            <a:ext cx="8258175" cy="2420178"/>
          </a:xfrm>
        </p:spPr>
        <p:txBody>
          <a:bodyPr anchor="t"/>
          <a:lstStyle/>
          <a:p>
            <a:r>
              <a:rPr lang="en-AU" sz="1800" b="0" dirty="0"/>
              <a:t>New Use Case for RFI/RFI Response in Greenfield and Brownfield</a:t>
            </a:r>
          </a:p>
          <a:p>
            <a:r>
              <a:rPr lang="en-AU" sz="1800" b="0" dirty="0"/>
              <a:t>Industry Standard Datasheet Definitions (ISDDs) Project</a:t>
            </a:r>
          </a:p>
          <a:p>
            <a:pPr lvl="1"/>
            <a:r>
              <a:rPr lang="en-AU" sz="1650" b="0" dirty="0">
                <a:cs typeface="Calibri"/>
              </a:rPr>
              <a:t>ISDD Build</a:t>
            </a:r>
          </a:p>
          <a:p>
            <a:pPr lvl="1"/>
            <a:r>
              <a:rPr lang="en-AU" sz="1650" b="0" dirty="0">
                <a:cs typeface="Calibri"/>
              </a:rPr>
              <a:t>ISDD Management and Mapping</a:t>
            </a:r>
          </a:p>
          <a:p>
            <a:pPr lvl="1"/>
            <a:r>
              <a:rPr lang="en-AU" sz="1650" b="0" dirty="0">
                <a:cs typeface="Calibri"/>
              </a:rPr>
              <a:t>ISDD Use and Reuse</a:t>
            </a:r>
          </a:p>
          <a:p>
            <a:r>
              <a:rPr lang="en-US" sz="1800" b="0" dirty="0"/>
              <a:t>Teaming with Land O'Lakes, </a:t>
            </a:r>
            <a:r>
              <a:rPr lang="en-US" sz="1800" b="0" dirty="0" err="1"/>
              <a:t>OAGi</a:t>
            </a:r>
            <a:r>
              <a:rPr lang="en-US" sz="1800" b="0" dirty="0"/>
              <a:t> and NIST</a:t>
            </a:r>
            <a:endParaRPr lang="en-US" sz="1800" b="0" dirty="0">
              <a:cs typeface="Calibri"/>
            </a:endParaRPr>
          </a:p>
          <a:p>
            <a:pPr marL="556895" lvl="1" indent="-213995"/>
            <a:r>
              <a:rPr lang="en-US" sz="1800" b="0" dirty="0"/>
              <a:t>CBM Use Case (Use of JSON and ISO 13374)</a:t>
            </a:r>
            <a:endParaRPr lang="en-AU" sz="1800" b="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735184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8000"/>
                </a:solidFill>
                <a:latin typeface="+mn-lt"/>
              </a:rPr>
              <a:t>Use Case 12: Request for Information and Response in Greenfield and Brownfield</a:t>
            </a:r>
            <a:br>
              <a:rPr lang="en-US" sz="3200" dirty="0">
                <a:solidFill>
                  <a:srgbClr val="008000"/>
                </a:solidFill>
                <a:latin typeface="+mn-lt"/>
              </a:rPr>
            </a:br>
            <a:r>
              <a:rPr lang="en-US" sz="3200" dirty="0">
                <a:solidFill>
                  <a:srgbClr val="008000"/>
                </a:solidFill>
                <a:latin typeface="+mn-lt"/>
              </a:rPr>
              <a:t>(RFI/RFI Response)</a:t>
            </a:r>
            <a:endParaRPr lang="en-AU" sz="3200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7160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A2D8DD-4845-44DF-A9D8-C45C8A4CB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1800"/>
              </a:lnSpc>
            </a:pPr>
            <a:r>
              <a:rPr lang="en-US" dirty="0"/>
              <a:t>Asset Management Standardization for Critical Infrastructure Management: Workshop Outline – Part 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777352F-9DB0-47BC-AD98-3D1F0CCF15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en-AU" dirty="0"/>
              <a:t>Initiation of the next phase of the OIIE/Oil and Gas Interoperability (OGI)  Pilot – Alan</a:t>
            </a:r>
          </a:p>
          <a:p>
            <a:pPr lvl="1"/>
            <a:r>
              <a:rPr lang="en-AU" dirty="0"/>
              <a:t>Shared Piloting environment for OOs, EPCs and OEMs working with many software suppliers</a:t>
            </a:r>
          </a:p>
          <a:p>
            <a:pPr lvl="1"/>
            <a:r>
              <a:rPr lang="en-AU" dirty="0"/>
              <a:t>Next phase Includes 7 key OIIE Use Cases spanning CAPEX and OPEX (RFI through CBM)</a:t>
            </a:r>
          </a:p>
          <a:p>
            <a:pPr lvl="1"/>
            <a:r>
              <a:rPr lang="en-AU" dirty="0"/>
              <a:t>Engineering models developed by EPCs, as in a real project</a:t>
            </a:r>
          </a:p>
          <a:p>
            <a:pPr lvl="1"/>
            <a:r>
              <a:rPr lang="en-AU" dirty="0"/>
              <a:t>Validates all parts of OIIE, providing R&amp;D Testbed for Digitalization and Interoperability</a:t>
            </a:r>
          </a:p>
          <a:p>
            <a:pPr lvl="0"/>
            <a:r>
              <a:rPr lang="en-AU" dirty="0"/>
              <a:t>Collaboration with other Industry Associations, ISO and IEC  - Alan</a:t>
            </a:r>
          </a:p>
          <a:p>
            <a:r>
              <a:rPr lang="en-AU" dirty="0"/>
              <a:t>Q&amp;A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5623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AU" b="0" dirty="0"/>
              <a:t>RFI/RFI Response in </a:t>
            </a:r>
            <a:r>
              <a:rPr lang="en-AU" b="0" dirty="0">
                <a:solidFill>
                  <a:srgbClr val="00B050"/>
                </a:solidFill>
              </a:rPr>
              <a:t>Greenfield</a:t>
            </a:r>
          </a:p>
          <a:p>
            <a:pPr marL="342900" lvl="1" indent="0">
              <a:buNone/>
            </a:pPr>
            <a:endParaRPr lang="en-AU" b="0" dirty="0"/>
          </a:p>
          <a:p>
            <a:pPr lvl="1"/>
            <a:endParaRPr lang="en-AU" b="0" dirty="0"/>
          </a:p>
          <a:p>
            <a:pPr lvl="1"/>
            <a:endParaRPr lang="en-AU" b="0" dirty="0"/>
          </a:p>
          <a:p>
            <a:pPr lvl="1"/>
            <a:endParaRPr lang="en-AU" b="0" dirty="0"/>
          </a:p>
          <a:p>
            <a:pPr lvl="1"/>
            <a:endParaRPr lang="en-AU" b="0" dirty="0"/>
          </a:p>
          <a:p>
            <a:r>
              <a:rPr lang="en-AU" b="0" dirty="0"/>
              <a:t>RFI/RFI Response in </a:t>
            </a:r>
            <a:r>
              <a:rPr lang="en-AU" b="0" dirty="0">
                <a:solidFill>
                  <a:srgbClr val="CC9B00"/>
                </a:solidFill>
              </a:rPr>
              <a:t>Brownfield Information Remediation</a:t>
            </a:r>
            <a:endParaRPr lang="en-AU" b="0" dirty="0">
              <a:solidFill>
                <a:srgbClr val="CC9B00"/>
              </a:solidFill>
              <a:cs typeface="Calibri"/>
            </a:endParaRPr>
          </a:p>
          <a:p>
            <a:endParaRPr lang="en-AU" b="0" dirty="0">
              <a:cs typeface="Calibri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800" b="1" dirty="0">
                <a:solidFill>
                  <a:srgbClr val="008000"/>
                </a:solidFill>
                <a:latin typeface="+mn-lt"/>
              </a:rPr>
              <a:t>Use</a:t>
            </a:r>
            <a:r>
              <a:rPr lang="en-AU" sz="2800" dirty="0">
                <a:latin typeface="+mn-lt"/>
              </a:rPr>
              <a:t> </a:t>
            </a:r>
            <a:r>
              <a:rPr lang="en-AU" sz="2800" b="1" dirty="0">
                <a:solidFill>
                  <a:srgbClr val="008000"/>
                </a:solidFill>
                <a:latin typeface="+mn-lt"/>
              </a:rPr>
              <a:t>Case 12 </a:t>
            </a:r>
          </a:p>
        </p:txBody>
      </p:sp>
      <p:grpSp>
        <p:nvGrpSpPr>
          <p:cNvPr id="9" name="Group 15"/>
          <p:cNvGrpSpPr/>
          <p:nvPr/>
        </p:nvGrpSpPr>
        <p:grpSpPr>
          <a:xfrm>
            <a:off x="2899397" y="1241800"/>
            <a:ext cx="1384176" cy="720080"/>
            <a:chOff x="296540" y="1491630"/>
            <a:chExt cx="1256519" cy="720080"/>
          </a:xfrm>
        </p:grpSpPr>
        <p:grpSp>
          <p:nvGrpSpPr>
            <p:cNvPr id="10" name="Group 8"/>
            <p:cNvGrpSpPr>
              <a:grpSpLocks noChangeAspect="1"/>
            </p:cNvGrpSpPr>
            <p:nvPr/>
          </p:nvGrpSpPr>
          <p:grpSpPr>
            <a:xfrm>
              <a:off x="611560" y="1491630"/>
              <a:ext cx="624069" cy="720080"/>
              <a:chOff x="2123728" y="2499742"/>
              <a:chExt cx="1224136" cy="1512168"/>
            </a:xfrm>
            <a:solidFill>
              <a:srgbClr val="92D050"/>
            </a:solidFill>
          </p:grpSpPr>
          <p:sp>
            <p:nvSpPr>
              <p:cNvPr id="12" name="Isosceles Triangle 11"/>
              <p:cNvSpPr>
                <a:spLocks noChangeAspect="1"/>
              </p:cNvSpPr>
              <p:nvPr/>
            </p:nvSpPr>
            <p:spPr>
              <a:xfrm>
                <a:off x="2123728" y="2715766"/>
                <a:ext cx="1224136" cy="1296144"/>
              </a:xfrm>
              <a:prstGeom prst="triangle">
                <a:avLst>
                  <a:gd name="adj" fmla="val 50720"/>
                </a:avLst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Oval 12"/>
              <p:cNvSpPr>
                <a:spLocks noChangeAspect="1"/>
              </p:cNvSpPr>
              <p:nvPr/>
            </p:nvSpPr>
            <p:spPr>
              <a:xfrm>
                <a:off x="2411760" y="2499742"/>
                <a:ext cx="648072" cy="648072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96540" y="1852498"/>
              <a:ext cx="1256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EPC</a:t>
              </a:r>
            </a:p>
          </p:txBody>
        </p:sp>
      </p:grpSp>
      <p:grpSp>
        <p:nvGrpSpPr>
          <p:cNvPr id="15" name="Group 8"/>
          <p:cNvGrpSpPr>
            <a:grpSpLocks noChangeAspect="1"/>
          </p:cNvGrpSpPr>
          <p:nvPr/>
        </p:nvGrpSpPr>
        <p:grpSpPr>
          <a:xfrm>
            <a:off x="7562238" y="1241800"/>
            <a:ext cx="687472" cy="720080"/>
            <a:chOff x="2123728" y="2499742"/>
            <a:chExt cx="1224136" cy="1512168"/>
          </a:xfrm>
          <a:solidFill>
            <a:srgbClr val="FFFF00"/>
          </a:solidFill>
        </p:grpSpPr>
        <p:sp>
          <p:nvSpPr>
            <p:cNvPr id="17" name="Isosceles Triangle 16"/>
            <p:cNvSpPr>
              <a:spLocks noChangeAspect="1"/>
            </p:cNvSpPr>
            <p:nvPr/>
          </p:nvSpPr>
          <p:spPr>
            <a:xfrm>
              <a:off x="2123728" y="2715766"/>
              <a:ext cx="1224136" cy="1296144"/>
            </a:xfrm>
            <a:prstGeom prst="triangle">
              <a:avLst>
                <a:gd name="adj" fmla="val 5072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2411760" y="2499742"/>
              <a:ext cx="648072" cy="64807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9" name="Straight Arrow Connector 18"/>
          <p:cNvCxnSpPr>
            <a:stCxn id="12" idx="5"/>
            <a:endCxn id="17" idx="1"/>
          </p:cNvCxnSpPr>
          <p:nvPr/>
        </p:nvCxnSpPr>
        <p:spPr>
          <a:xfrm>
            <a:off x="3764501" y="1653275"/>
            <a:ext cx="3972080" cy="0"/>
          </a:xfrm>
          <a:prstGeom prst="straightConnector1">
            <a:avLst/>
          </a:prstGeom>
          <a:ln w="254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217418" y="1600709"/>
            <a:ext cx="13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OEM</a:t>
            </a:r>
          </a:p>
        </p:txBody>
      </p:sp>
      <p:sp>
        <p:nvSpPr>
          <p:cNvPr id="20" name="AutoShape 6" descr="Image result for document.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1" name="AutoShape 8" descr="Image result for document."/>
          <p:cNvSpPr>
            <a:spLocks noChangeAspect="1" noChangeArrowheads="1"/>
          </p:cNvSpPr>
          <p:nvPr/>
        </p:nvSpPr>
        <p:spPr bwMode="auto">
          <a:xfrm>
            <a:off x="230981" y="595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034" name="Picture 10" descr="File:Documents icon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2866">
            <a:off x="5474243" y="783297"/>
            <a:ext cx="552188" cy="65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4441408" y="1368532"/>
            <a:ext cx="26146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Functional Requirements (RFI)</a:t>
            </a:r>
          </a:p>
        </p:txBody>
      </p:sp>
      <p:cxnSp>
        <p:nvCxnSpPr>
          <p:cNvPr id="27" name="Straight Arrow Connector 26"/>
          <p:cNvCxnSpPr>
            <a:stCxn id="17" idx="2"/>
            <a:endCxn id="12" idx="4"/>
          </p:cNvCxnSpPr>
          <p:nvPr/>
        </p:nvCxnSpPr>
        <p:spPr>
          <a:xfrm flipH="1">
            <a:off x="3933894" y="1961880"/>
            <a:ext cx="3628344" cy="0"/>
          </a:xfrm>
          <a:prstGeom prst="straightConnector1">
            <a:avLst/>
          </a:prstGeom>
          <a:ln w="254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772136" y="2003367"/>
            <a:ext cx="4040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Models Meeting Requirements (RFI Response)</a:t>
            </a:r>
          </a:p>
        </p:txBody>
      </p:sp>
      <p:grpSp>
        <p:nvGrpSpPr>
          <p:cNvPr id="32" name="Group 15"/>
          <p:cNvGrpSpPr/>
          <p:nvPr/>
        </p:nvGrpSpPr>
        <p:grpSpPr>
          <a:xfrm>
            <a:off x="2967645" y="3674665"/>
            <a:ext cx="1384176" cy="720080"/>
            <a:chOff x="295335" y="1491630"/>
            <a:chExt cx="1256519" cy="720080"/>
          </a:xfrm>
          <a:solidFill>
            <a:srgbClr val="FFC000"/>
          </a:solidFill>
        </p:grpSpPr>
        <p:grpSp>
          <p:nvGrpSpPr>
            <p:cNvPr id="33" name="Group 8"/>
            <p:cNvGrpSpPr>
              <a:grpSpLocks noChangeAspect="1"/>
            </p:cNvGrpSpPr>
            <p:nvPr/>
          </p:nvGrpSpPr>
          <p:grpSpPr>
            <a:xfrm>
              <a:off x="611560" y="1491630"/>
              <a:ext cx="624069" cy="720080"/>
              <a:chOff x="2123728" y="2499742"/>
              <a:chExt cx="1224136" cy="1512168"/>
            </a:xfrm>
            <a:grpFill/>
          </p:grpSpPr>
          <p:sp>
            <p:nvSpPr>
              <p:cNvPr id="35" name="Isosceles Triangle 34"/>
              <p:cNvSpPr>
                <a:spLocks noChangeAspect="1"/>
              </p:cNvSpPr>
              <p:nvPr/>
            </p:nvSpPr>
            <p:spPr>
              <a:xfrm>
                <a:off x="2123728" y="2715766"/>
                <a:ext cx="1224136" cy="1296144"/>
              </a:xfrm>
              <a:prstGeom prst="triangle">
                <a:avLst>
                  <a:gd name="adj" fmla="val 50720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>
                <a:off x="2411760" y="2499742"/>
                <a:ext cx="648072" cy="64807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295335" y="1861317"/>
              <a:ext cx="1256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O/O</a:t>
              </a:r>
            </a:p>
          </p:txBody>
        </p:sp>
      </p:grpSp>
      <p:grpSp>
        <p:nvGrpSpPr>
          <p:cNvPr id="37" name="Group 8"/>
          <p:cNvGrpSpPr>
            <a:grpSpLocks noChangeAspect="1"/>
          </p:cNvGrpSpPr>
          <p:nvPr/>
        </p:nvGrpSpPr>
        <p:grpSpPr>
          <a:xfrm>
            <a:off x="7631813" y="3688012"/>
            <a:ext cx="687472" cy="720080"/>
            <a:chOff x="2123728" y="2499742"/>
            <a:chExt cx="1224136" cy="1512168"/>
          </a:xfrm>
          <a:solidFill>
            <a:srgbClr val="FFFF00"/>
          </a:solidFill>
        </p:grpSpPr>
        <p:sp>
          <p:nvSpPr>
            <p:cNvPr id="38" name="Isosceles Triangle 37"/>
            <p:cNvSpPr>
              <a:spLocks noChangeAspect="1"/>
            </p:cNvSpPr>
            <p:nvPr/>
          </p:nvSpPr>
          <p:spPr>
            <a:xfrm>
              <a:off x="2123728" y="2715766"/>
              <a:ext cx="1224136" cy="1296144"/>
            </a:xfrm>
            <a:prstGeom prst="triangle">
              <a:avLst>
                <a:gd name="adj" fmla="val 5072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Oval 38"/>
            <p:cNvSpPr>
              <a:spLocks noChangeAspect="1"/>
            </p:cNvSpPr>
            <p:nvPr/>
          </p:nvSpPr>
          <p:spPr>
            <a:xfrm>
              <a:off x="2411760" y="2499742"/>
              <a:ext cx="648072" cy="64807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40" name="Straight Arrow Connector 39"/>
          <p:cNvCxnSpPr>
            <a:stCxn id="35" idx="5"/>
            <a:endCxn id="38" idx="1"/>
          </p:cNvCxnSpPr>
          <p:nvPr/>
        </p:nvCxnSpPr>
        <p:spPr>
          <a:xfrm>
            <a:off x="3834076" y="4086140"/>
            <a:ext cx="3972080" cy="13347"/>
          </a:xfrm>
          <a:prstGeom prst="straightConnector1">
            <a:avLst/>
          </a:prstGeom>
          <a:ln w="254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300764" y="4078107"/>
            <a:ext cx="13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OEM</a:t>
            </a:r>
          </a:p>
        </p:txBody>
      </p:sp>
      <p:pic>
        <p:nvPicPr>
          <p:cNvPr id="42" name="Picture 10" descr="File:Documents icon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2866">
            <a:off x="5622426" y="3104518"/>
            <a:ext cx="552188" cy="65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3760821" y="3787798"/>
            <a:ext cx="4558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Serial No, Requirements, Known Properties (RFI)</a:t>
            </a:r>
          </a:p>
        </p:txBody>
      </p:sp>
      <p:cxnSp>
        <p:nvCxnSpPr>
          <p:cNvPr id="44" name="Straight Arrow Connector 43"/>
          <p:cNvCxnSpPr>
            <a:endCxn id="35" idx="4"/>
          </p:cNvCxnSpPr>
          <p:nvPr/>
        </p:nvCxnSpPr>
        <p:spPr>
          <a:xfrm flipH="1">
            <a:off x="4003469" y="4394743"/>
            <a:ext cx="3628344" cy="2"/>
          </a:xfrm>
          <a:prstGeom prst="straightConnector1">
            <a:avLst/>
          </a:prstGeom>
          <a:ln w="254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829967" y="4366334"/>
            <a:ext cx="4040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Matching Model(s) (RFI Response)</a:t>
            </a:r>
          </a:p>
        </p:txBody>
      </p:sp>
    </p:spTree>
    <p:extLst>
      <p:ext uri="{BB962C8B-B14F-4D97-AF65-F5344CB8AC3E}">
        <p14:creationId xmlns:p14="http://schemas.microsoft.com/office/powerpoint/2010/main" val="1911959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b="1" dirty="0">
                <a:solidFill>
                  <a:srgbClr val="008000"/>
                </a:solidFill>
                <a:latin typeface="+mn-lt"/>
              </a:rPr>
              <a:t>User Stories for Use Case 12 in Greenfield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85824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+mn-lt"/>
              </a:rPr>
              <a:t>Story M100: Start Unit Functional Requirements</a:t>
            </a:r>
            <a:endParaRPr lang="en-AU" sz="2800" b="1" dirty="0">
              <a:solidFill>
                <a:srgbClr val="008000"/>
              </a:solidFill>
              <a:latin typeface="+mn-lt"/>
            </a:endParaRPr>
          </a:p>
        </p:txBody>
      </p:sp>
      <p:grpSp>
        <p:nvGrpSpPr>
          <p:cNvPr id="3" name="Group 14"/>
          <p:cNvGrpSpPr/>
          <p:nvPr/>
        </p:nvGrpSpPr>
        <p:grpSpPr>
          <a:xfrm>
            <a:off x="107504" y="1707654"/>
            <a:ext cx="1080120" cy="1530752"/>
            <a:chOff x="395536" y="1491630"/>
            <a:chExt cx="1080120" cy="1530752"/>
          </a:xfrm>
        </p:grpSpPr>
        <p:grpSp>
          <p:nvGrpSpPr>
            <p:cNvPr id="4" name="Group 8"/>
            <p:cNvGrpSpPr>
              <a:grpSpLocks noChangeAspect="1"/>
            </p:cNvGrpSpPr>
            <p:nvPr/>
          </p:nvGrpSpPr>
          <p:grpSpPr>
            <a:xfrm>
              <a:off x="611560" y="1491630"/>
              <a:ext cx="624069" cy="720080"/>
              <a:chOff x="2123728" y="2499742"/>
              <a:chExt cx="1224136" cy="1512168"/>
            </a:xfrm>
            <a:solidFill>
              <a:srgbClr val="92D050"/>
            </a:solidFill>
          </p:grpSpPr>
          <p:sp>
            <p:nvSpPr>
              <p:cNvPr id="7" name="Isosceles Triangle 6"/>
              <p:cNvSpPr>
                <a:spLocks noChangeAspect="1"/>
              </p:cNvSpPr>
              <p:nvPr/>
            </p:nvSpPr>
            <p:spPr>
              <a:xfrm>
                <a:off x="2123728" y="2715766"/>
                <a:ext cx="1224136" cy="1296144"/>
              </a:xfrm>
              <a:prstGeom prst="triangle">
                <a:avLst>
                  <a:gd name="adj" fmla="val 50720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" name="Oval 7"/>
              <p:cNvSpPr>
                <a:spLocks noChangeAspect="1"/>
              </p:cNvSpPr>
              <p:nvPr/>
            </p:nvSpPr>
            <p:spPr>
              <a:xfrm>
                <a:off x="2411760" y="2499742"/>
                <a:ext cx="648072" cy="64807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395536" y="2283718"/>
              <a:ext cx="108012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Client Business Person</a:t>
              </a:r>
            </a:p>
          </p:txBody>
        </p:sp>
      </p:grpSp>
      <p:sp>
        <p:nvSpPr>
          <p:cNvPr id="14" name="Rounded Rectangular Callout 13"/>
          <p:cNvSpPr/>
          <p:nvPr/>
        </p:nvSpPr>
        <p:spPr>
          <a:xfrm>
            <a:off x="1331640" y="1131590"/>
            <a:ext cx="2376264" cy="864096"/>
          </a:xfrm>
          <a:prstGeom prst="wedgeRoundRectCallout">
            <a:avLst>
              <a:gd name="adj1" fmla="val -77485"/>
              <a:gd name="adj2" fmla="val 41763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1.We need to build a light ends unit to remove butane from our incoming crude supply</a:t>
            </a:r>
          </a:p>
        </p:txBody>
      </p:sp>
      <p:grpSp>
        <p:nvGrpSpPr>
          <p:cNvPr id="5" name="Group 15"/>
          <p:cNvGrpSpPr/>
          <p:nvPr/>
        </p:nvGrpSpPr>
        <p:grpSpPr>
          <a:xfrm>
            <a:off x="3542928" y="1689070"/>
            <a:ext cx="1410072" cy="1099865"/>
            <a:chOff x="230560" y="1491630"/>
            <a:chExt cx="1410072" cy="1099865"/>
          </a:xfrm>
        </p:grpSpPr>
        <p:grpSp>
          <p:nvGrpSpPr>
            <p:cNvPr id="6" name="Group 8"/>
            <p:cNvGrpSpPr>
              <a:grpSpLocks noChangeAspect="1"/>
            </p:cNvGrpSpPr>
            <p:nvPr/>
          </p:nvGrpSpPr>
          <p:grpSpPr>
            <a:xfrm>
              <a:off x="611560" y="1491630"/>
              <a:ext cx="624069" cy="720080"/>
              <a:chOff x="2123728" y="2499742"/>
              <a:chExt cx="1224136" cy="1512168"/>
            </a:xfrm>
            <a:solidFill>
              <a:srgbClr val="92D050"/>
            </a:solidFill>
          </p:grpSpPr>
          <p:sp>
            <p:nvSpPr>
              <p:cNvPr id="19" name="Isosceles Triangle 18"/>
              <p:cNvSpPr>
                <a:spLocks noChangeAspect="1"/>
              </p:cNvSpPr>
              <p:nvPr/>
            </p:nvSpPr>
            <p:spPr>
              <a:xfrm>
                <a:off x="2123728" y="2715766"/>
                <a:ext cx="1224136" cy="1296144"/>
              </a:xfrm>
              <a:prstGeom prst="triangle">
                <a:avLst>
                  <a:gd name="adj" fmla="val 50720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>
                <a:spLocks noChangeAspect="1"/>
              </p:cNvSpPr>
              <p:nvPr/>
            </p:nvSpPr>
            <p:spPr>
              <a:xfrm>
                <a:off x="2411760" y="2499742"/>
                <a:ext cx="648072" cy="64807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230560" y="2283718"/>
              <a:ext cx="14100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Client Engineer</a:t>
              </a:r>
            </a:p>
          </p:txBody>
        </p:sp>
      </p:grpSp>
      <p:sp>
        <p:nvSpPr>
          <p:cNvPr id="21" name="Rounded Rectangular Callout 20"/>
          <p:cNvSpPr/>
          <p:nvPr/>
        </p:nvSpPr>
        <p:spPr>
          <a:xfrm>
            <a:off x="1187625" y="3003798"/>
            <a:ext cx="2016224" cy="1224136"/>
          </a:xfrm>
          <a:prstGeom prst="wedgeRoundRectCallout">
            <a:avLst>
              <a:gd name="adj1" fmla="val 101437"/>
              <a:gd name="adj2" fmla="val -139147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2.a How Much Capacity Do We Need?</a:t>
            </a: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What will the incoming crude spec be?  </a:t>
            </a:r>
          </a:p>
        </p:txBody>
      </p:sp>
      <p:cxnSp>
        <p:nvCxnSpPr>
          <p:cNvPr id="23" name="Straight Arrow Connector 22"/>
          <p:cNvCxnSpPr>
            <a:stCxn id="7" idx="5"/>
            <a:endCxn id="19" idx="1"/>
          </p:cNvCxnSpPr>
          <p:nvPr/>
        </p:nvCxnSpPr>
        <p:spPr>
          <a:xfrm flipV="1">
            <a:off x="793826" y="2100546"/>
            <a:ext cx="3288366" cy="1858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9" idx="5"/>
            <a:endCxn id="26" idx="1"/>
          </p:cNvCxnSpPr>
          <p:nvPr/>
        </p:nvCxnSpPr>
        <p:spPr>
          <a:xfrm flipV="1">
            <a:off x="4394226" y="2089399"/>
            <a:ext cx="2121990" cy="1114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lowchart: Punched Tape 25"/>
          <p:cNvSpPr/>
          <p:nvPr/>
        </p:nvSpPr>
        <p:spPr>
          <a:xfrm>
            <a:off x="6516216" y="1657350"/>
            <a:ext cx="1944216" cy="864096"/>
          </a:xfrm>
          <a:prstGeom prst="flowChartPunchedTap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Debutanizer</a:t>
            </a: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PFD and P&amp;ID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94177" y="1777564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Functional Requirements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7308304" y="2473846"/>
            <a:ext cx="0" cy="936104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>
            <a:spLocks noChangeAspect="1"/>
          </p:cNvSpPr>
          <p:nvPr/>
        </p:nvSpPr>
        <p:spPr>
          <a:xfrm>
            <a:off x="7092280" y="3409950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50723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+mn-lt"/>
              </a:rPr>
              <a:t>Story M101: Model Selection</a:t>
            </a:r>
            <a:endParaRPr lang="en-AU" sz="2800" b="1" dirty="0">
              <a:solidFill>
                <a:srgbClr val="008000"/>
              </a:solidFill>
              <a:latin typeface="+mn-lt"/>
            </a:endParaRPr>
          </a:p>
        </p:txBody>
      </p:sp>
      <p:grpSp>
        <p:nvGrpSpPr>
          <p:cNvPr id="3" name="Group 14"/>
          <p:cNvGrpSpPr/>
          <p:nvPr/>
        </p:nvGrpSpPr>
        <p:grpSpPr>
          <a:xfrm>
            <a:off x="255565" y="2212169"/>
            <a:ext cx="1224136" cy="1530752"/>
            <a:chOff x="323528" y="1491630"/>
            <a:chExt cx="1224136" cy="1530752"/>
          </a:xfrm>
        </p:grpSpPr>
        <p:grpSp>
          <p:nvGrpSpPr>
            <p:cNvPr id="4" name="Group 8"/>
            <p:cNvGrpSpPr>
              <a:grpSpLocks noChangeAspect="1"/>
            </p:cNvGrpSpPr>
            <p:nvPr/>
          </p:nvGrpSpPr>
          <p:grpSpPr>
            <a:xfrm>
              <a:off x="611560" y="1491630"/>
              <a:ext cx="624069" cy="720080"/>
              <a:chOff x="2123728" y="2499742"/>
              <a:chExt cx="1224136" cy="1512168"/>
            </a:xfrm>
            <a:solidFill>
              <a:srgbClr val="92D050"/>
            </a:solidFill>
          </p:grpSpPr>
          <p:sp>
            <p:nvSpPr>
              <p:cNvPr id="7" name="Isosceles Triangle 6"/>
              <p:cNvSpPr>
                <a:spLocks noChangeAspect="1"/>
              </p:cNvSpPr>
              <p:nvPr/>
            </p:nvSpPr>
            <p:spPr>
              <a:xfrm>
                <a:off x="2123728" y="2715766"/>
                <a:ext cx="1224136" cy="1296144"/>
              </a:xfrm>
              <a:prstGeom prst="triangle">
                <a:avLst>
                  <a:gd name="adj" fmla="val 50720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" name="Oval 7"/>
              <p:cNvSpPr>
                <a:spLocks noChangeAspect="1"/>
              </p:cNvSpPr>
              <p:nvPr/>
            </p:nvSpPr>
            <p:spPr>
              <a:xfrm>
                <a:off x="2411760" y="2499742"/>
                <a:ext cx="648072" cy="64807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323528" y="2283718"/>
              <a:ext cx="12241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Client Engineering Person</a:t>
              </a:r>
            </a:p>
          </p:txBody>
        </p:sp>
      </p:grpSp>
      <p:sp>
        <p:nvSpPr>
          <p:cNvPr id="14" name="Rounded Rectangular Callout 13"/>
          <p:cNvSpPr/>
          <p:nvPr/>
        </p:nvSpPr>
        <p:spPr>
          <a:xfrm>
            <a:off x="1335685" y="829808"/>
            <a:ext cx="3473152" cy="1080120"/>
          </a:xfrm>
          <a:prstGeom prst="wedgeRoundRectCallout">
            <a:avLst>
              <a:gd name="adj1" fmla="val -58690"/>
              <a:gd name="adj2" fmla="val 88734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We need to buy equipment and instruments meeting or exceeding  functional requirements taken from PFD and P&amp;IDs for the new Debutanizer Tower.</a:t>
            </a:r>
          </a:p>
        </p:txBody>
      </p:sp>
      <p:grpSp>
        <p:nvGrpSpPr>
          <p:cNvPr id="5" name="Group 15"/>
          <p:cNvGrpSpPr/>
          <p:nvPr/>
        </p:nvGrpSpPr>
        <p:grpSpPr>
          <a:xfrm>
            <a:off x="3721076" y="2225778"/>
            <a:ext cx="1384176" cy="1315308"/>
            <a:chOff x="307337" y="1491630"/>
            <a:chExt cx="1256519" cy="1315308"/>
          </a:xfrm>
        </p:grpSpPr>
        <p:grpSp>
          <p:nvGrpSpPr>
            <p:cNvPr id="6" name="Group 8"/>
            <p:cNvGrpSpPr>
              <a:grpSpLocks noChangeAspect="1"/>
            </p:cNvGrpSpPr>
            <p:nvPr/>
          </p:nvGrpSpPr>
          <p:grpSpPr>
            <a:xfrm>
              <a:off x="611560" y="1491630"/>
              <a:ext cx="624069" cy="720080"/>
              <a:chOff x="2123728" y="2499742"/>
              <a:chExt cx="1224136" cy="1512168"/>
            </a:xfrm>
            <a:solidFill>
              <a:srgbClr val="92D050"/>
            </a:solidFill>
          </p:grpSpPr>
          <p:sp>
            <p:nvSpPr>
              <p:cNvPr id="19" name="Isosceles Triangle 18"/>
              <p:cNvSpPr>
                <a:spLocks noChangeAspect="1"/>
              </p:cNvSpPr>
              <p:nvPr/>
            </p:nvSpPr>
            <p:spPr>
              <a:xfrm>
                <a:off x="2123728" y="2715766"/>
                <a:ext cx="1224136" cy="1296144"/>
              </a:xfrm>
              <a:prstGeom prst="triangle">
                <a:avLst>
                  <a:gd name="adj" fmla="val 50720"/>
                </a:avLst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>
                <a:spLocks noChangeAspect="1"/>
              </p:cNvSpPr>
              <p:nvPr/>
            </p:nvSpPr>
            <p:spPr>
              <a:xfrm>
                <a:off x="2411760" y="2499742"/>
                <a:ext cx="648072" cy="648072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307337" y="2283718"/>
              <a:ext cx="12565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Client </a:t>
              </a:r>
            </a:p>
            <a:p>
              <a:pPr marL="0" marR="0" lvl="0" indent="0" algn="ct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Purchasing</a:t>
              </a:r>
            </a:p>
          </p:txBody>
        </p:sp>
      </p:grpSp>
      <p:sp>
        <p:nvSpPr>
          <p:cNvPr id="21" name="Rounded Rectangular Callout 20"/>
          <p:cNvSpPr/>
          <p:nvPr/>
        </p:nvSpPr>
        <p:spPr>
          <a:xfrm>
            <a:off x="5512149" y="1006616"/>
            <a:ext cx="2736304" cy="864096"/>
          </a:xfrm>
          <a:prstGeom prst="wedgeRoundRectCallout">
            <a:avLst>
              <a:gd name="adj1" fmla="val -90357"/>
              <a:gd name="adj2" fmla="val 93322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Send me the Requirements from those documents and I will check with our preferred suppliers.</a:t>
            </a:r>
          </a:p>
        </p:txBody>
      </p:sp>
      <p:cxnSp>
        <p:nvCxnSpPr>
          <p:cNvPr id="23" name="Straight Arrow Connector 22"/>
          <p:cNvCxnSpPr>
            <a:stCxn id="7" idx="5"/>
            <a:endCxn id="19" idx="1"/>
          </p:cNvCxnSpPr>
          <p:nvPr/>
        </p:nvCxnSpPr>
        <p:spPr>
          <a:xfrm>
            <a:off x="1013895" y="2623643"/>
            <a:ext cx="3216656" cy="13608"/>
          </a:xfrm>
          <a:prstGeom prst="straightConnector1">
            <a:avLst/>
          </a:prstGeom>
          <a:ln w="254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0" idx="6"/>
            <a:endCxn id="30" idx="1"/>
          </p:cNvCxnSpPr>
          <p:nvPr/>
        </p:nvCxnSpPr>
        <p:spPr>
          <a:xfrm>
            <a:off x="4581923" y="2380080"/>
            <a:ext cx="2514403" cy="246717"/>
          </a:xfrm>
          <a:prstGeom prst="straightConnector1">
            <a:avLst/>
          </a:prstGeom>
          <a:ln w="254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lowchart: Punched Tape 25"/>
          <p:cNvSpPr/>
          <p:nvPr/>
        </p:nvSpPr>
        <p:spPr>
          <a:xfrm>
            <a:off x="1695725" y="3685100"/>
            <a:ext cx="1944216" cy="864096"/>
          </a:xfrm>
          <a:prstGeom prst="flowChartPunchedTap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Debutanizer</a:t>
            </a: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PFD and P&amp;ID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7096325" y="2230753"/>
            <a:ext cx="1979712" cy="792088"/>
          </a:xfrm>
          <a:prstGeom prst="roundRect">
            <a:avLst/>
          </a:prstGeom>
          <a:solidFill>
            <a:srgbClr val="FFFF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Instrument or Equipment Supplier Portals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764177" y="2054023"/>
            <a:ext cx="1605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Requirements (RFI)</a:t>
            </a:r>
          </a:p>
        </p:txBody>
      </p:sp>
      <p:cxnSp>
        <p:nvCxnSpPr>
          <p:cNvPr id="35" name="Straight Arrow Connector 34"/>
          <p:cNvCxnSpPr>
            <a:stCxn id="19" idx="4"/>
            <a:endCxn id="30" idx="1"/>
          </p:cNvCxnSpPr>
          <p:nvPr/>
        </p:nvCxnSpPr>
        <p:spPr>
          <a:xfrm flipV="1">
            <a:off x="4743680" y="2626797"/>
            <a:ext cx="2352645" cy="31906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008093" y="2859660"/>
            <a:ext cx="15121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Models Meeting Requirements (RFI Response)</a:t>
            </a:r>
          </a:p>
        </p:txBody>
      </p:sp>
      <p:cxnSp>
        <p:nvCxnSpPr>
          <p:cNvPr id="40" name="Straight Arrow Connector 39"/>
          <p:cNvCxnSpPr>
            <a:stCxn id="7" idx="5"/>
            <a:endCxn id="26" idx="0"/>
          </p:cNvCxnSpPr>
          <p:nvPr/>
        </p:nvCxnSpPr>
        <p:spPr>
          <a:xfrm>
            <a:off x="1013895" y="2623644"/>
            <a:ext cx="1653938" cy="1147867"/>
          </a:xfrm>
          <a:prstGeom prst="straightConnector1">
            <a:avLst/>
          </a:prstGeom>
          <a:ln w="254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6" idx="0"/>
            <a:endCxn id="19" idx="2"/>
          </p:cNvCxnSpPr>
          <p:nvPr/>
        </p:nvCxnSpPr>
        <p:spPr>
          <a:xfrm flipV="1">
            <a:off x="2667834" y="2945856"/>
            <a:ext cx="1388375" cy="825654"/>
          </a:xfrm>
          <a:prstGeom prst="straightConnector1">
            <a:avLst/>
          </a:prstGeom>
          <a:ln w="254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055765" y="3161300"/>
            <a:ext cx="1533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Requirements</a:t>
            </a:r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327572" y="3933792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687613" y="4174968"/>
            <a:ext cx="1008112" cy="0"/>
          </a:xfrm>
          <a:prstGeom prst="straightConnector1">
            <a:avLst/>
          </a:prstGeom>
          <a:ln w="254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>
            <a:spLocks noChangeAspect="1"/>
          </p:cNvSpPr>
          <p:nvPr/>
        </p:nvSpPr>
        <p:spPr>
          <a:xfrm>
            <a:off x="4648052" y="3886937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3639941" y="4102961"/>
            <a:ext cx="1008112" cy="0"/>
          </a:xfrm>
          <a:prstGeom prst="straightConnector1">
            <a:avLst/>
          </a:prstGeom>
          <a:ln w="254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92069" y="2518785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3.P2M Dialog</a:t>
            </a:r>
          </a:p>
        </p:txBody>
      </p:sp>
    </p:spTree>
    <p:extLst>
      <p:ext uri="{BB962C8B-B14F-4D97-AF65-F5344CB8AC3E}">
        <p14:creationId xmlns:p14="http://schemas.microsoft.com/office/powerpoint/2010/main" val="399672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b="1" dirty="0">
                <a:solidFill>
                  <a:srgbClr val="008000"/>
                </a:solidFill>
                <a:latin typeface="+mn-lt"/>
              </a:rPr>
              <a:t>User Story for Use Case 12 in Brownfield Information Remediation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93396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+mn-lt"/>
              </a:rPr>
              <a:t>Story M102: Make/Model Match-up</a:t>
            </a:r>
            <a:endParaRPr lang="en-AU" sz="2800" b="1" dirty="0">
              <a:solidFill>
                <a:srgbClr val="008000"/>
              </a:solidFill>
              <a:latin typeface="+mn-lt"/>
            </a:endParaRPr>
          </a:p>
        </p:txBody>
      </p:sp>
      <p:grpSp>
        <p:nvGrpSpPr>
          <p:cNvPr id="3" name="Group 14"/>
          <p:cNvGrpSpPr/>
          <p:nvPr/>
        </p:nvGrpSpPr>
        <p:grpSpPr>
          <a:xfrm>
            <a:off x="134179" y="2371399"/>
            <a:ext cx="1419665" cy="1576918"/>
            <a:chOff x="128000" y="1491630"/>
            <a:chExt cx="1419665" cy="1576918"/>
          </a:xfrm>
        </p:grpSpPr>
        <p:grpSp>
          <p:nvGrpSpPr>
            <p:cNvPr id="4" name="Group 8"/>
            <p:cNvGrpSpPr>
              <a:grpSpLocks noChangeAspect="1"/>
            </p:cNvGrpSpPr>
            <p:nvPr/>
          </p:nvGrpSpPr>
          <p:grpSpPr>
            <a:xfrm>
              <a:off x="611560" y="1491630"/>
              <a:ext cx="624069" cy="720080"/>
              <a:chOff x="2123728" y="2499742"/>
              <a:chExt cx="1224136" cy="1512168"/>
            </a:xfrm>
            <a:solidFill>
              <a:srgbClr val="92D050"/>
            </a:solidFill>
          </p:grpSpPr>
          <p:sp>
            <p:nvSpPr>
              <p:cNvPr id="7" name="Isosceles Triangle 6"/>
              <p:cNvSpPr>
                <a:spLocks noChangeAspect="1"/>
              </p:cNvSpPr>
              <p:nvPr/>
            </p:nvSpPr>
            <p:spPr>
              <a:xfrm>
                <a:off x="2123728" y="2715766"/>
                <a:ext cx="1224136" cy="1296144"/>
              </a:xfrm>
              <a:prstGeom prst="triangle">
                <a:avLst>
                  <a:gd name="adj" fmla="val 50720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" name="Oval 7"/>
              <p:cNvSpPr>
                <a:spLocks noChangeAspect="1"/>
              </p:cNvSpPr>
              <p:nvPr/>
            </p:nvSpPr>
            <p:spPr>
              <a:xfrm>
                <a:off x="2411760" y="2499742"/>
                <a:ext cx="648072" cy="64807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128000" y="2283718"/>
              <a:ext cx="1419665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Maintenance and Reliability</a:t>
              </a:r>
            </a:p>
            <a:p>
              <a:pPr marL="0" marR="0" lvl="0" indent="0" algn="ct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Manager</a:t>
              </a:r>
            </a:p>
          </p:txBody>
        </p:sp>
      </p:grpSp>
      <p:sp>
        <p:nvSpPr>
          <p:cNvPr id="14" name="Rounded Rectangular Callout 13"/>
          <p:cNvSpPr/>
          <p:nvPr/>
        </p:nvSpPr>
        <p:spPr>
          <a:xfrm>
            <a:off x="1409827" y="989039"/>
            <a:ext cx="3473152" cy="1080120"/>
          </a:xfrm>
          <a:prstGeom prst="wedgeRoundRectCallout">
            <a:avLst>
              <a:gd name="adj1" fmla="val -58690"/>
              <a:gd name="adj2" fmla="val 88734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</a:t>
            </a: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have a large number of instruments in our Debutanizer Tower, but we do not know the Models or many of the Properties. 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15"/>
          <p:cNvGrpSpPr/>
          <p:nvPr/>
        </p:nvGrpSpPr>
        <p:grpSpPr>
          <a:xfrm>
            <a:off x="3795218" y="2385008"/>
            <a:ext cx="1384176" cy="1576918"/>
            <a:chOff x="307337" y="1491630"/>
            <a:chExt cx="1256519" cy="1576918"/>
          </a:xfrm>
        </p:grpSpPr>
        <p:grpSp>
          <p:nvGrpSpPr>
            <p:cNvPr id="6" name="Group 8"/>
            <p:cNvGrpSpPr>
              <a:grpSpLocks noChangeAspect="1"/>
            </p:cNvGrpSpPr>
            <p:nvPr/>
          </p:nvGrpSpPr>
          <p:grpSpPr>
            <a:xfrm>
              <a:off x="611560" y="1491630"/>
              <a:ext cx="624070" cy="720080"/>
              <a:chOff x="2123728" y="2499742"/>
              <a:chExt cx="1224138" cy="1512168"/>
            </a:xfrm>
            <a:solidFill>
              <a:srgbClr val="92D050"/>
            </a:solidFill>
          </p:grpSpPr>
          <p:sp>
            <p:nvSpPr>
              <p:cNvPr id="19" name="Isosceles Triangle 18"/>
              <p:cNvSpPr>
                <a:spLocks noChangeAspect="1"/>
              </p:cNvSpPr>
              <p:nvPr/>
            </p:nvSpPr>
            <p:spPr>
              <a:xfrm>
                <a:off x="2123728" y="2715767"/>
                <a:ext cx="1224138" cy="1296143"/>
              </a:xfrm>
              <a:prstGeom prst="triangle">
                <a:avLst>
                  <a:gd name="adj" fmla="val 50720"/>
                </a:avLst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>
                <a:spLocks noChangeAspect="1"/>
              </p:cNvSpPr>
              <p:nvPr/>
            </p:nvSpPr>
            <p:spPr>
              <a:xfrm>
                <a:off x="2411760" y="2499742"/>
                <a:ext cx="648072" cy="648072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307337" y="2283718"/>
              <a:ext cx="1256519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Asset  Information Manager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sp>
        <p:nvSpPr>
          <p:cNvPr id="21" name="Rounded Rectangular Callout 20"/>
          <p:cNvSpPr/>
          <p:nvPr/>
        </p:nvSpPr>
        <p:spPr>
          <a:xfrm>
            <a:off x="5517293" y="989039"/>
            <a:ext cx="2805303" cy="1040904"/>
          </a:xfrm>
          <a:prstGeom prst="wedgeRoundRectCallout">
            <a:avLst>
              <a:gd name="adj1" fmla="val -80226"/>
              <a:gd name="adj2" fmla="val 89167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</a:t>
            </a: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will send RFIs requesting Manufacturer to send us their corresponding Models and the properties for those models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3" name="Straight Arrow Connector 22"/>
          <p:cNvCxnSpPr>
            <a:cxnSpLocks/>
            <a:stCxn id="7" idx="5"/>
            <a:endCxn id="19" idx="1"/>
          </p:cNvCxnSpPr>
          <p:nvPr/>
        </p:nvCxnSpPr>
        <p:spPr>
          <a:xfrm>
            <a:off x="1088037" y="2782874"/>
            <a:ext cx="3216656" cy="13608"/>
          </a:xfrm>
          <a:prstGeom prst="straightConnector1">
            <a:avLst/>
          </a:prstGeom>
          <a:ln w="254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0" idx="6"/>
          </p:cNvCxnSpPr>
          <p:nvPr/>
        </p:nvCxnSpPr>
        <p:spPr>
          <a:xfrm>
            <a:off x="4656065" y="2539310"/>
            <a:ext cx="2514403" cy="246717"/>
          </a:xfrm>
          <a:prstGeom prst="straightConnector1">
            <a:avLst/>
          </a:prstGeom>
          <a:ln w="254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cxnSpLocks/>
            <a:stCxn id="19" idx="4"/>
          </p:cNvCxnSpPr>
          <p:nvPr/>
        </p:nvCxnSpPr>
        <p:spPr>
          <a:xfrm flipV="1">
            <a:off x="4817822" y="2786027"/>
            <a:ext cx="2352645" cy="31906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15"/>
          <p:cNvGrpSpPr/>
          <p:nvPr/>
        </p:nvGrpSpPr>
        <p:grpSpPr>
          <a:xfrm>
            <a:off x="6736694" y="2397817"/>
            <a:ext cx="1368152" cy="1474349"/>
            <a:chOff x="-160795" y="867690"/>
            <a:chExt cx="1368152" cy="1474348"/>
          </a:xfrm>
          <a:solidFill>
            <a:srgbClr val="FFFF00"/>
          </a:solidFill>
        </p:grpSpPr>
        <p:grpSp>
          <p:nvGrpSpPr>
            <p:cNvPr id="34" name="Group 8"/>
            <p:cNvGrpSpPr>
              <a:grpSpLocks noChangeAspect="1"/>
            </p:cNvGrpSpPr>
            <p:nvPr/>
          </p:nvGrpSpPr>
          <p:grpSpPr>
            <a:xfrm>
              <a:off x="141162" y="867690"/>
              <a:ext cx="666286" cy="751401"/>
              <a:chOff x="1201022" y="1189477"/>
              <a:chExt cx="1306946" cy="1577940"/>
            </a:xfrm>
            <a:grpFill/>
          </p:grpSpPr>
          <p:sp>
            <p:nvSpPr>
              <p:cNvPr id="38" name="Isosceles Triangle 37"/>
              <p:cNvSpPr>
                <a:spLocks noChangeAspect="1"/>
              </p:cNvSpPr>
              <p:nvPr/>
            </p:nvSpPr>
            <p:spPr>
              <a:xfrm>
                <a:off x="1201022" y="1383581"/>
                <a:ext cx="1306946" cy="1383836"/>
              </a:xfrm>
              <a:prstGeom prst="triangle">
                <a:avLst>
                  <a:gd name="adj" fmla="val 50720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>
                <a:off x="1508536" y="1189477"/>
                <a:ext cx="691914" cy="691913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-160795" y="1603375"/>
              <a:ext cx="1368152" cy="738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Equipment and Instrument OEM</a:t>
              </a: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5238061" y="2400407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3. RFIs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102171" y="3034723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4. RFI Responses</a:t>
            </a:r>
          </a:p>
        </p:txBody>
      </p:sp>
    </p:spTree>
    <p:extLst>
      <p:ext uri="{BB962C8B-B14F-4D97-AF65-F5344CB8AC3E}">
        <p14:creationId xmlns:p14="http://schemas.microsoft.com/office/powerpoint/2010/main" val="229673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b="1" dirty="0">
                <a:solidFill>
                  <a:srgbClr val="008000"/>
                </a:solidFill>
                <a:latin typeface="+mn-lt"/>
              </a:rPr>
              <a:t>Industry Standard Datasheet Definition (ISDD)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27693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b="0" dirty="0"/>
              <a:t>Capture existing Industry Standard Datasheets (ISDs) as machine interpretable business objects that are then fully re-usable, mappable and extensible.</a:t>
            </a:r>
          </a:p>
          <a:p>
            <a:pPr lvl="1"/>
            <a:r>
              <a:rPr lang="en-US" b="0" dirty="0"/>
              <a:t>Provide standard XML exchange schema for exchanging datasheet oriented information</a:t>
            </a:r>
          </a:p>
          <a:p>
            <a:pPr lvl="1"/>
            <a:r>
              <a:rPr lang="en-US" b="0" dirty="0" err="1"/>
              <a:t>Mappable</a:t>
            </a:r>
            <a:r>
              <a:rPr lang="en-US" b="0" dirty="0"/>
              <a:t> to existing OEM and O/O Datasheets </a:t>
            </a:r>
          </a:p>
          <a:p>
            <a:pPr lvl="1"/>
            <a:endParaRPr lang="en-US" b="0" dirty="0"/>
          </a:p>
          <a:p>
            <a:r>
              <a:rPr lang="en-AU" b="0" dirty="0"/>
              <a:t>Capture high-value properties from existing, high-value ISDs published by credible industry associations including </a:t>
            </a:r>
            <a:r>
              <a:rPr lang="en-AU" b="0" dirty="0">
                <a:solidFill>
                  <a:srgbClr val="008000"/>
                </a:solidFill>
              </a:rPr>
              <a:t>API, ASME, IEC, ISA, ISO, NORSOK and PIP</a:t>
            </a:r>
            <a:r>
              <a:rPr lang="en-AU" b="0" dirty="0"/>
              <a:t>.</a:t>
            </a:r>
          </a:p>
          <a:p>
            <a:endParaRPr lang="en-AU" b="0" dirty="0"/>
          </a:p>
          <a:p>
            <a:r>
              <a:rPr lang="en-US" b="0" dirty="0"/>
              <a:t>Support Asset’s full life-cycle information management</a:t>
            </a:r>
          </a:p>
          <a:p>
            <a:pPr lvl="1"/>
            <a:r>
              <a:rPr lang="en-AU" b="0" dirty="0"/>
              <a:t>Data sheets are not used just for procurement</a:t>
            </a:r>
          </a:p>
          <a:p>
            <a:pPr lvl="1"/>
            <a:r>
              <a:rPr lang="en-US" b="0" dirty="0"/>
              <a:t>Improves ability to procure, install, commission, operate and maintain assets with reduced effort, cost and schedule </a:t>
            </a:r>
          </a:p>
          <a:p>
            <a:pPr lvl="1"/>
            <a:endParaRPr lang="en-US" b="0" dirty="0"/>
          </a:p>
          <a:p>
            <a:endParaRPr lang="en-AU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800" b="1" dirty="0">
                <a:solidFill>
                  <a:srgbClr val="008000"/>
                </a:solidFill>
                <a:latin typeface="+mn-lt"/>
              </a:rPr>
              <a:t>Industry Standard Datasheet Definition (ISDD)</a:t>
            </a:r>
          </a:p>
        </p:txBody>
      </p:sp>
    </p:spTree>
    <p:extLst>
      <p:ext uri="{BB962C8B-B14F-4D97-AF65-F5344CB8AC3E}">
        <p14:creationId xmlns:p14="http://schemas.microsoft.com/office/powerpoint/2010/main" val="38255677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914400" y="948957"/>
            <a:ext cx="7341898" cy="2274552"/>
          </a:xfrm>
        </p:spPr>
        <p:txBody>
          <a:bodyPr anchor="t">
            <a:normAutofit fontScale="92500" lnSpcReduction="10000"/>
          </a:bodyPr>
          <a:lstStyle/>
          <a:p>
            <a:r>
              <a:rPr lang="en-AU" b="0" dirty="0">
                <a:solidFill>
                  <a:srgbClr val="008000"/>
                </a:solidFill>
              </a:rPr>
              <a:t>Functional Segments </a:t>
            </a:r>
            <a:r>
              <a:rPr lang="en-AU" b="0" dirty="0"/>
              <a:t>can be associated with data sheets to specify functional requirements</a:t>
            </a:r>
          </a:p>
          <a:p>
            <a:r>
              <a:rPr lang="en-AU" b="0" dirty="0">
                <a:solidFill>
                  <a:srgbClr val="008000"/>
                </a:solidFill>
              </a:rPr>
              <a:t>Models</a:t>
            </a:r>
            <a:r>
              <a:rPr lang="en-AU" b="0" dirty="0">
                <a:solidFill>
                  <a:srgbClr val="0000C8"/>
                </a:solidFill>
              </a:rPr>
              <a:t> </a:t>
            </a:r>
            <a:r>
              <a:rPr lang="en-AU" b="0" dirty="0"/>
              <a:t>can be associated with data sheets to specify characteristics of equipment of that model</a:t>
            </a:r>
            <a:endParaRPr lang="en-AU" b="0" dirty="0">
              <a:cs typeface="Calibri"/>
            </a:endParaRPr>
          </a:p>
          <a:p>
            <a:r>
              <a:rPr lang="en-AU" b="0" dirty="0">
                <a:solidFill>
                  <a:srgbClr val="008000"/>
                </a:solidFill>
              </a:rPr>
              <a:t>Equipment Assets </a:t>
            </a:r>
            <a:r>
              <a:rPr lang="en-AU" b="0" dirty="0"/>
              <a:t>can be associated with data sheets to specify characteristics of that equipment</a:t>
            </a:r>
            <a:endParaRPr lang="en-AU" b="0" dirty="0">
              <a:cs typeface="Calibri"/>
            </a:endParaRPr>
          </a:p>
          <a:p>
            <a:r>
              <a:rPr lang="en-AU" b="0" dirty="0">
                <a:solidFill>
                  <a:srgbClr val="008000"/>
                </a:solidFill>
              </a:rPr>
              <a:t>Segment and Asset Types </a:t>
            </a:r>
            <a:r>
              <a:rPr lang="en-AU" b="0" dirty="0"/>
              <a:t>can have data sheet templates (</a:t>
            </a:r>
            <a:r>
              <a:rPr lang="en-AU" b="0" dirty="0" err="1"/>
              <a:t>AttributeSetDefinitions</a:t>
            </a:r>
            <a:r>
              <a:rPr lang="en-AU" b="0" dirty="0"/>
              <a:t>) to support class libraries</a:t>
            </a:r>
            <a:endParaRPr lang="en-AU" b="0" dirty="0">
              <a:cs typeface="Calibri"/>
            </a:endParaRPr>
          </a:p>
          <a:p>
            <a:endParaRPr lang="en-AU" b="0" dirty="0"/>
          </a:p>
          <a:p>
            <a:endParaRPr lang="en-AU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800" b="1" dirty="0">
                <a:solidFill>
                  <a:srgbClr val="008000"/>
                </a:solidFill>
                <a:latin typeface="+mn-lt"/>
              </a:rPr>
              <a:t>Data Sheets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537" y="3223509"/>
            <a:ext cx="4937153" cy="176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15062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b="0" dirty="0"/>
              <a:t>Currently have identified 263 source ISDs in common use</a:t>
            </a:r>
          </a:p>
          <a:p>
            <a:r>
              <a:rPr lang="en-AU" b="0" dirty="0"/>
              <a:t>Most commonly identified ISD publishers are listed below</a:t>
            </a:r>
          </a:p>
          <a:p>
            <a:endParaRPr lang="en-AU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800" b="1" dirty="0">
                <a:solidFill>
                  <a:srgbClr val="008000"/>
                </a:solidFill>
                <a:latin typeface="+mn-lt"/>
              </a:rPr>
              <a:t>Industry Standard Data Sheets (ISDs)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495482"/>
              </p:ext>
            </p:extLst>
          </p:nvPr>
        </p:nvGraphicFramePr>
        <p:xfrm>
          <a:off x="2287288" y="1996431"/>
          <a:ext cx="4082063" cy="2497782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11892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928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6826">
                <a:tc>
                  <a:txBody>
                    <a:bodyPr/>
                    <a:lstStyle/>
                    <a:p>
                      <a:pPr algn="r"/>
                      <a:r>
                        <a:rPr lang="en-AU" sz="1800" dirty="0"/>
                        <a:t>API</a:t>
                      </a:r>
                      <a:endParaRPr lang="en-AU" sz="1800" b="1" dirty="0">
                        <a:solidFill>
                          <a:srgbClr val="F6F6FC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AU" sz="1800"/>
                        <a:t>15 (+20 ISO equivalents)</a:t>
                      </a:r>
                      <a:endParaRPr lang="en-AU" sz="1800">
                        <a:solidFill>
                          <a:srgbClr val="F6F6FC"/>
                        </a:solidFill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6826">
                <a:tc>
                  <a:txBody>
                    <a:bodyPr/>
                    <a:lstStyle/>
                    <a:p>
                      <a:pPr algn="r"/>
                      <a:r>
                        <a:rPr lang="en-AU" sz="1800"/>
                        <a:t>ASME</a:t>
                      </a:r>
                      <a:endParaRPr lang="en-AU" sz="1800" b="1">
                        <a:solidFill>
                          <a:srgbClr val="F6F6FC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AU" sz="1800"/>
                        <a:t>2 (+1 ISO equivalent)</a:t>
                      </a:r>
                      <a:endParaRPr lang="en-AU" sz="1800">
                        <a:solidFill>
                          <a:srgbClr val="F6F6FC"/>
                        </a:solidFill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6826">
                <a:tc>
                  <a:txBody>
                    <a:bodyPr/>
                    <a:lstStyle/>
                    <a:p>
                      <a:pPr algn="r"/>
                      <a:r>
                        <a:rPr lang="en-AU" sz="1800"/>
                        <a:t>IEC</a:t>
                      </a:r>
                      <a:endParaRPr lang="en-AU" sz="1800" b="1">
                        <a:solidFill>
                          <a:srgbClr val="F6F6FC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AU" sz="1800"/>
                        <a:t>10</a:t>
                      </a:r>
                      <a:endParaRPr lang="en-AU" sz="1800">
                        <a:solidFill>
                          <a:srgbClr val="F6F6FC"/>
                        </a:solidFill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6826">
                <a:tc>
                  <a:txBody>
                    <a:bodyPr/>
                    <a:lstStyle/>
                    <a:p>
                      <a:pPr algn="r"/>
                      <a:r>
                        <a:rPr lang="en-AU" sz="1800"/>
                        <a:t>ISA</a:t>
                      </a:r>
                      <a:endParaRPr lang="en-AU" sz="1800" b="1">
                        <a:solidFill>
                          <a:srgbClr val="F6F6FC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AU" sz="1800"/>
                        <a:t>166</a:t>
                      </a:r>
                      <a:endParaRPr lang="en-AU" sz="1800">
                        <a:solidFill>
                          <a:srgbClr val="F6F6FC"/>
                        </a:solidFill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6826">
                <a:tc>
                  <a:txBody>
                    <a:bodyPr/>
                    <a:lstStyle/>
                    <a:p>
                      <a:pPr algn="r"/>
                      <a:r>
                        <a:rPr lang="en-AU" sz="1800"/>
                        <a:t>ISO</a:t>
                      </a:r>
                      <a:endParaRPr lang="en-AU" sz="1800" b="1">
                        <a:solidFill>
                          <a:srgbClr val="F6F6FC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AU" sz="1800"/>
                        <a:t>28</a:t>
                      </a:r>
                      <a:endParaRPr lang="en-AU" sz="1800">
                        <a:solidFill>
                          <a:srgbClr val="F6F6FC"/>
                        </a:solidFill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6826">
                <a:tc>
                  <a:txBody>
                    <a:bodyPr/>
                    <a:lstStyle/>
                    <a:p>
                      <a:pPr algn="r"/>
                      <a:r>
                        <a:rPr lang="en-AU" sz="1800"/>
                        <a:t>NORSOK</a:t>
                      </a:r>
                      <a:endParaRPr lang="en-AU" sz="1800" b="1">
                        <a:solidFill>
                          <a:srgbClr val="F6F6FC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AU" sz="1800"/>
                        <a:t>31</a:t>
                      </a:r>
                      <a:endParaRPr lang="en-AU" sz="1800">
                        <a:solidFill>
                          <a:srgbClr val="F6F6FC"/>
                        </a:solidFill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6826">
                <a:tc>
                  <a:txBody>
                    <a:bodyPr/>
                    <a:lstStyle/>
                    <a:p>
                      <a:pPr algn="r"/>
                      <a:r>
                        <a:rPr lang="en-AU" sz="1800"/>
                        <a:t>PIP</a:t>
                      </a:r>
                      <a:endParaRPr lang="en-AU" sz="1800" b="1">
                        <a:solidFill>
                          <a:srgbClr val="F6F6FC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AU" sz="1800" dirty="0"/>
                        <a:t>11</a:t>
                      </a:r>
                      <a:endParaRPr lang="en-AU" sz="1800" dirty="0">
                        <a:solidFill>
                          <a:srgbClr val="F6F6FC"/>
                        </a:solidFill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037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BD8B906-B1AB-46DB-9C4B-363DA99CA2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05000"/>
              </a:lnSpc>
            </a:pPr>
            <a:r>
              <a:rPr lang="en-US" sz="1800" dirty="0"/>
              <a:t>MIMOSA is a 501 (c) 6 mutual benefit association formed in 1997 to develop supplier-neutral standards enabling complex industrial assets, systems and associated processes  to be modeled, monitored and managed, wherever they may be operated. </a:t>
            </a:r>
          </a:p>
          <a:p>
            <a:pPr lvl="1">
              <a:lnSpc>
                <a:spcPct val="105000"/>
              </a:lnSpc>
            </a:pPr>
            <a:r>
              <a:rPr lang="en-US" sz="1600" dirty="0"/>
              <a:t>Early funding: Office of Naval Research for Dual Use Technology (Industry and Military/Aerospace)</a:t>
            </a:r>
          </a:p>
          <a:p>
            <a:pPr lvl="1">
              <a:lnSpc>
                <a:spcPct val="105000"/>
              </a:lnSpc>
            </a:pPr>
            <a:r>
              <a:rPr lang="en-US" sz="1600" dirty="0"/>
              <a:t>Focus on “Asset Intensive” industries (often process industries and their suppliers) </a:t>
            </a:r>
          </a:p>
          <a:p>
            <a:pPr lvl="1">
              <a:lnSpc>
                <a:spcPct val="105000"/>
              </a:lnSpc>
            </a:pPr>
            <a:r>
              <a:rPr lang="en-US" sz="1600" dirty="0"/>
              <a:t>Members include Owner/Operators, OEMs and major industrial Software Suppliers</a:t>
            </a:r>
          </a:p>
          <a:p>
            <a:pPr>
              <a:lnSpc>
                <a:spcPct val="105000"/>
              </a:lnSpc>
              <a:buFont typeface="Wingdings" panose="05000000000000000000" pitchFamily="2" charset="2"/>
              <a:buChar char="Ø"/>
            </a:pPr>
            <a:r>
              <a:rPr lang="en-US" sz="1800" dirty="0"/>
              <a:t>MIMOSA identifies and/or develops fit for purpose IM and IT standards to enable good practices (defined by other groups) to be deployed in a supplier-neutral manner.</a:t>
            </a:r>
          </a:p>
          <a:p>
            <a:pPr>
              <a:lnSpc>
                <a:spcPct val="105000"/>
              </a:lnSpc>
            </a:pPr>
            <a:r>
              <a:rPr lang="en-US" sz="1800" dirty="0"/>
              <a:t>MIMOSA’s recent focus: Industry Digital Business Transformation</a:t>
            </a:r>
          </a:p>
          <a:p>
            <a:pPr lvl="1">
              <a:lnSpc>
                <a:spcPct val="105000"/>
              </a:lnSpc>
            </a:pPr>
            <a:r>
              <a:rPr lang="en-US" sz="1600" dirty="0"/>
              <a:t>Based on the Digital Ecosystem paradigm</a:t>
            </a:r>
          </a:p>
          <a:p>
            <a:pPr lvl="1">
              <a:lnSpc>
                <a:spcPct val="105000"/>
              </a:lnSpc>
            </a:pPr>
            <a:r>
              <a:rPr lang="en-US" sz="1600" dirty="0"/>
              <a:t>Open Industrial Interoperability Ecosystem (OIIE): A supplier neutral ecosystem specification</a:t>
            </a:r>
          </a:p>
          <a:p>
            <a:pPr lvl="1">
              <a:lnSpc>
                <a:spcPct val="105000"/>
              </a:lnSpc>
            </a:pPr>
            <a:r>
              <a:rPr lang="en-US" sz="1600" dirty="0"/>
              <a:t>Adaptable, Repeatable, Scalable &amp; Sustainable: decreasing costs &amp; risks across the asset life-cycle</a:t>
            </a:r>
          </a:p>
          <a:p>
            <a:pPr lvl="1">
              <a:lnSpc>
                <a:spcPct val="105000"/>
              </a:lnSpc>
            </a:pPr>
            <a:r>
              <a:rPr lang="en-US" sz="1600" dirty="0"/>
              <a:t>Oil and Gas Interoperability Pilot (OGI Pilot): OIIE instance with Oil and Gas asset classes</a:t>
            </a:r>
          </a:p>
          <a:p>
            <a:pPr lvl="1">
              <a:lnSpc>
                <a:spcPct val="105000"/>
              </a:lnSpc>
              <a:buFont typeface="Wingdings" panose="05000000000000000000" pitchFamily="2" charset="2"/>
              <a:buChar char="Ø"/>
            </a:pPr>
            <a:r>
              <a:rPr lang="en-US" sz="1600" b="1" dirty="0"/>
              <a:t>Enabling cross-sector Critical Infrastructure Management </a:t>
            </a:r>
          </a:p>
          <a:p>
            <a:pPr>
              <a:lnSpc>
                <a:spcPct val="105000"/>
              </a:lnSpc>
            </a:pPr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88CD1D-2BAF-4819-884A-DDBED0C1C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>
                <a:solidFill>
                  <a:srgbClr val="008000"/>
                </a:solidFill>
                <a:latin typeface="+mn-lt"/>
              </a:rPr>
              <a:t>MIMOSA Organizational Summary</a:t>
            </a:r>
          </a:p>
        </p:txBody>
      </p:sp>
    </p:spTree>
    <p:extLst>
      <p:ext uri="{BB962C8B-B14F-4D97-AF65-F5344CB8AC3E}">
        <p14:creationId xmlns:p14="http://schemas.microsoft.com/office/powerpoint/2010/main" val="37303501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+mn-lt"/>
              </a:rPr>
              <a:t>Condenser Unit of Debutanizer Tower P&amp;ID </a:t>
            </a:r>
            <a:endParaRPr lang="en-AU" sz="2800" b="1" dirty="0">
              <a:solidFill>
                <a:srgbClr val="008000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11" y="1764815"/>
            <a:ext cx="4305635" cy="3055208"/>
          </a:xfrm>
          <a:prstGeom prst="rect">
            <a:avLst/>
          </a:prstGeom>
          <a:solidFill>
            <a:schemeClr val="tx1"/>
          </a:solidFill>
          <a:ln>
            <a:solidFill>
              <a:srgbClr val="0000C8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7186" y="979266"/>
            <a:ext cx="2402401" cy="2927516"/>
          </a:xfrm>
          <a:prstGeom prst="rect">
            <a:avLst/>
          </a:prstGeom>
          <a:solidFill>
            <a:schemeClr val="tx1"/>
          </a:solidFill>
          <a:ln>
            <a:solidFill>
              <a:srgbClr val="0000C8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9520" y="2889319"/>
            <a:ext cx="2465233" cy="1565756"/>
          </a:xfrm>
          <a:prstGeom prst="rect">
            <a:avLst/>
          </a:prstGeom>
          <a:solidFill>
            <a:schemeClr val="tx1"/>
          </a:solidFill>
          <a:ln>
            <a:solidFill>
              <a:srgbClr val="0000C8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0005" y="691206"/>
            <a:ext cx="1381493" cy="1682985"/>
          </a:xfrm>
          <a:prstGeom prst="rect">
            <a:avLst/>
          </a:prstGeom>
          <a:solidFill>
            <a:schemeClr val="tx1"/>
          </a:solidFill>
          <a:ln>
            <a:solidFill>
              <a:srgbClr val="0000C8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261293" y="2339634"/>
            <a:ext cx="26551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0" hangingPunct="0"/>
            <a:r>
              <a:rPr lang="en-AU" sz="1050" b="0">
                <a:solidFill>
                  <a:srgbClr val="FF0000"/>
                </a:solidFill>
                <a:latin typeface="Arial" charset="0"/>
              </a:rPr>
              <a:t>API 660 </a:t>
            </a:r>
            <a:r>
              <a:rPr lang="en-AU" sz="1050" b="0">
                <a:solidFill>
                  <a:srgbClr val="0000C8"/>
                </a:solidFill>
                <a:latin typeface="Arial" charset="0"/>
              </a:rPr>
              <a:t>Shell and Tube Heat Exchanger Data-sheet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49798" y="4455074"/>
            <a:ext cx="31334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0" hangingPunct="0"/>
            <a:r>
              <a:rPr lang="en-AU" sz="1050" b="0">
                <a:solidFill>
                  <a:srgbClr val="FF0000"/>
                </a:solidFill>
                <a:latin typeface="Arial" charset="0"/>
              </a:rPr>
              <a:t>ISA 20T2221 </a:t>
            </a:r>
            <a:r>
              <a:rPr lang="en-US" sz="1050" b="0">
                <a:solidFill>
                  <a:srgbClr val="0000C8"/>
                </a:solidFill>
                <a:latin typeface="Arial" charset="0"/>
              </a:rPr>
              <a:t>RTD/Thermocouple Temperature Transmitter or Switch Revision 1 Data-sheet</a:t>
            </a:r>
            <a:endParaRPr lang="en-AU" sz="1050" b="0">
              <a:solidFill>
                <a:srgbClr val="0000C8"/>
              </a:solidFill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769282" y="3620914"/>
            <a:ext cx="934493" cy="941225"/>
          </a:xfrm>
          <a:prstGeom prst="ellipse">
            <a:avLst/>
          </a:prstGeom>
          <a:noFill/>
          <a:ln w="28575">
            <a:solidFill>
              <a:srgbClr val="0000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0" hangingPunct="0"/>
            <a:endParaRPr lang="en-AU" sz="1800" b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2384371" y="962776"/>
            <a:ext cx="532816" cy="2686122"/>
          </a:xfrm>
          <a:prstGeom prst="line">
            <a:avLst/>
          </a:prstGeom>
          <a:noFill/>
          <a:ln w="28575">
            <a:solidFill>
              <a:srgbClr val="0000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703774" y="3906782"/>
            <a:ext cx="2615813" cy="256319"/>
          </a:xfrm>
          <a:prstGeom prst="line">
            <a:avLst/>
          </a:prstGeom>
          <a:noFill/>
          <a:ln w="28575">
            <a:solidFill>
              <a:srgbClr val="0000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0" name="Flowchart: Alternate Process 19"/>
          <p:cNvSpPr/>
          <p:nvPr/>
        </p:nvSpPr>
        <p:spPr>
          <a:xfrm>
            <a:off x="3765161" y="1329090"/>
            <a:ext cx="426308" cy="187118"/>
          </a:xfrm>
          <a:prstGeom prst="flowChartAlternateProcess">
            <a:avLst/>
          </a:prstGeom>
          <a:noFill/>
          <a:ln w="28575">
            <a:solidFill>
              <a:srgbClr val="0000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0" hangingPunct="0"/>
            <a:endParaRPr lang="en-AU" sz="1800" b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Flowchart: Alternate Process 20"/>
          <p:cNvSpPr/>
          <p:nvPr/>
        </p:nvSpPr>
        <p:spPr>
          <a:xfrm>
            <a:off x="3765160" y="2086171"/>
            <a:ext cx="426308" cy="187118"/>
          </a:xfrm>
          <a:prstGeom prst="flowChartAlternateProcess">
            <a:avLst/>
          </a:prstGeom>
          <a:noFill/>
          <a:ln w="28575">
            <a:solidFill>
              <a:srgbClr val="0000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0" hangingPunct="0"/>
            <a:endParaRPr lang="en-AU" sz="1800" b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Flowchart: Alternate Process 22"/>
          <p:cNvSpPr/>
          <p:nvPr/>
        </p:nvSpPr>
        <p:spPr>
          <a:xfrm>
            <a:off x="4151884" y="3180772"/>
            <a:ext cx="387184" cy="253344"/>
          </a:xfrm>
          <a:prstGeom prst="flowChartAlternateProcess">
            <a:avLst/>
          </a:prstGeom>
          <a:noFill/>
          <a:ln w="28575">
            <a:solidFill>
              <a:srgbClr val="0000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0" hangingPunct="0"/>
            <a:endParaRPr lang="en-AU" sz="1800" b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25" name="Straight Arrow Connector 24"/>
          <p:cNvCxnSpPr>
            <a:stCxn id="20" idx="3"/>
            <a:endCxn id="7" idx="1"/>
          </p:cNvCxnSpPr>
          <p:nvPr/>
        </p:nvCxnSpPr>
        <p:spPr>
          <a:xfrm>
            <a:off x="4191468" y="1422649"/>
            <a:ext cx="2498537" cy="110049"/>
          </a:xfrm>
          <a:prstGeom prst="straightConnector1">
            <a:avLst/>
          </a:prstGeom>
          <a:noFill/>
          <a:ln w="28575">
            <a:solidFill>
              <a:srgbClr val="0000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6" name="Straight Arrow Connector 25"/>
          <p:cNvCxnSpPr>
            <a:stCxn id="21" idx="3"/>
            <a:endCxn id="7" idx="1"/>
          </p:cNvCxnSpPr>
          <p:nvPr/>
        </p:nvCxnSpPr>
        <p:spPr>
          <a:xfrm flipV="1">
            <a:off x="4191468" y="1532698"/>
            <a:ext cx="2498537" cy="647032"/>
          </a:xfrm>
          <a:prstGeom prst="straightConnector1">
            <a:avLst/>
          </a:prstGeom>
          <a:noFill/>
          <a:ln w="28575">
            <a:solidFill>
              <a:srgbClr val="0000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540017" y="3289772"/>
            <a:ext cx="1750389" cy="10939"/>
          </a:xfrm>
          <a:prstGeom prst="straightConnector1">
            <a:avLst/>
          </a:prstGeom>
          <a:noFill/>
          <a:ln w="28575">
            <a:solidFill>
              <a:srgbClr val="0000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3" name="TextBox 32"/>
          <p:cNvSpPr txBox="1"/>
          <p:nvPr/>
        </p:nvSpPr>
        <p:spPr>
          <a:xfrm rot="180000">
            <a:off x="5288314" y="1264348"/>
            <a:ext cx="159926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0" hangingPunct="0"/>
            <a:r>
              <a:rPr lang="en-AU" sz="1050" b="0">
                <a:solidFill>
                  <a:srgbClr val="FF0000"/>
                </a:solidFill>
                <a:latin typeface="Arial" charset="0"/>
              </a:rPr>
              <a:t>Equipment class </a:t>
            </a:r>
            <a:r>
              <a:rPr lang="en-AU" sz="1050" b="0">
                <a:solidFill>
                  <a:srgbClr val="0000C8"/>
                </a:solidFill>
                <a:latin typeface="Arial" charset="0"/>
              </a:rPr>
              <a:t>ISD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839451" y="3076986"/>
            <a:ext cx="14969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0" hangingPunct="0"/>
            <a:r>
              <a:rPr lang="en-AU" sz="1050" b="0">
                <a:solidFill>
                  <a:srgbClr val="FF0000"/>
                </a:solidFill>
                <a:latin typeface="Arial" charset="0"/>
              </a:rPr>
              <a:t>Instrument class </a:t>
            </a:r>
            <a:r>
              <a:rPr lang="en-AU" sz="1050" b="0">
                <a:solidFill>
                  <a:srgbClr val="0000C8"/>
                </a:solidFill>
                <a:latin typeface="Arial" charset="0"/>
              </a:rPr>
              <a:t>ISD</a:t>
            </a:r>
          </a:p>
        </p:txBody>
      </p:sp>
    </p:spTree>
    <p:extLst>
      <p:ext uri="{BB962C8B-B14F-4D97-AF65-F5344CB8AC3E}">
        <p14:creationId xmlns:p14="http://schemas.microsoft.com/office/powerpoint/2010/main" val="41471833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ounded Rectangle 3">
            <a:extLst>
              <a:ext uri="{FF2B5EF4-FFF2-40B4-BE49-F238E27FC236}">
                <a16:creationId xmlns:a16="http://schemas.microsoft.com/office/drawing/2014/main" xmlns="" id="{E9EC8CBE-CBED-48C6-9A00-E5297D5DAC25}"/>
              </a:ext>
            </a:extLst>
          </p:cNvPr>
          <p:cNvSpPr/>
          <p:nvPr/>
        </p:nvSpPr>
        <p:spPr>
          <a:xfrm>
            <a:off x="1601014" y="1406854"/>
            <a:ext cx="2739605" cy="260113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0" hangingPunct="0"/>
            <a:r>
              <a:rPr lang="en-AU" sz="1200" b="0">
                <a:solidFill>
                  <a:srgbClr val="FF0000"/>
                </a:solidFill>
                <a:latin typeface="Calibri" panose="020F0502020204030204"/>
              </a:rPr>
              <a:t>ISA 20T2221 </a:t>
            </a:r>
            <a:r>
              <a:rPr lang="en-AU" sz="1200" b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Device Specifications</a:t>
            </a:r>
          </a:p>
        </p:txBody>
      </p:sp>
      <p:sp>
        <p:nvSpPr>
          <p:cNvPr id="60" name="Rounded Rectangle 5">
            <a:extLst>
              <a:ext uri="{FF2B5EF4-FFF2-40B4-BE49-F238E27FC236}">
                <a16:creationId xmlns:a16="http://schemas.microsoft.com/office/drawing/2014/main" xmlns="" id="{DE2DD67B-CDCC-450C-8B63-E9E51147EF08}"/>
              </a:ext>
            </a:extLst>
          </p:cNvPr>
          <p:cNvSpPr/>
          <p:nvPr/>
        </p:nvSpPr>
        <p:spPr>
          <a:xfrm>
            <a:off x="3473005" y="815092"/>
            <a:ext cx="2482782" cy="330453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0" hangingPunct="0"/>
            <a:r>
              <a:rPr lang="en-AU" sz="1500" b="0">
                <a:solidFill>
                  <a:srgbClr val="0000C8"/>
                </a:solidFill>
                <a:latin typeface="Calibri" panose="020F0502020204030204"/>
              </a:rPr>
              <a:t>Temperature Transmitter</a:t>
            </a:r>
          </a:p>
        </p:txBody>
      </p:sp>
      <p:sp>
        <p:nvSpPr>
          <p:cNvPr id="61" name="Rounded Rectangle 6">
            <a:extLst>
              <a:ext uri="{FF2B5EF4-FFF2-40B4-BE49-F238E27FC236}">
                <a16:creationId xmlns:a16="http://schemas.microsoft.com/office/drawing/2014/main" xmlns="" id="{2B3240D1-8EAB-4A72-BD69-209A101F88ED}"/>
              </a:ext>
            </a:extLst>
          </p:cNvPr>
          <p:cNvSpPr/>
          <p:nvPr/>
        </p:nvSpPr>
        <p:spPr>
          <a:xfrm>
            <a:off x="5148592" y="1410848"/>
            <a:ext cx="2763026" cy="260113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0" hangingPunct="0"/>
            <a:r>
              <a:rPr lang="en-AU" sz="1200" b="0">
                <a:solidFill>
                  <a:srgbClr val="FF0000"/>
                </a:solidFill>
                <a:latin typeface="Calibri" panose="020F0502020204030204"/>
              </a:rPr>
              <a:t>ISA 20T1001 </a:t>
            </a:r>
            <a:r>
              <a:rPr lang="en-AU" sz="1200" b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Operating Parameters</a:t>
            </a:r>
          </a:p>
        </p:txBody>
      </p:sp>
      <p:cxnSp>
        <p:nvCxnSpPr>
          <p:cNvPr id="62" name="Elbow Connector 7">
            <a:extLst>
              <a:ext uri="{FF2B5EF4-FFF2-40B4-BE49-F238E27FC236}">
                <a16:creationId xmlns:a16="http://schemas.microsoft.com/office/drawing/2014/main" xmlns="" id="{1E5ED4DA-2C8C-474E-A970-BD76C07FFA0B}"/>
              </a:ext>
            </a:extLst>
          </p:cNvPr>
          <p:cNvCxnSpPr>
            <a:cxnSpLocks/>
            <a:stCxn id="60" idx="2"/>
            <a:endCxn id="59" idx="0"/>
          </p:cNvCxnSpPr>
          <p:nvPr/>
        </p:nvCxnSpPr>
        <p:spPr>
          <a:xfrm rot="5400000">
            <a:off x="3711954" y="404410"/>
            <a:ext cx="261308" cy="1743580"/>
          </a:xfrm>
          <a:prstGeom prst="bentConnector3">
            <a:avLst>
              <a:gd name="adj1" fmla="val 50000"/>
            </a:avLst>
          </a:prstGeom>
          <a:ln w="38100">
            <a:solidFill>
              <a:srgbClr val="0000C8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lbow Connector 11">
            <a:extLst>
              <a:ext uri="{FF2B5EF4-FFF2-40B4-BE49-F238E27FC236}">
                <a16:creationId xmlns:a16="http://schemas.microsoft.com/office/drawing/2014/main" xmlns="" id="{BB06E784-526F-45D9-BBD2-AE24B2394DFC}"/>
              </a:ext>
            </a:extLst>
          </p:cNvPr>
          <p:cNvCxnSpPr>
            <a:cxnSpLocks/>
            <a:stCxn id="60" idx="2"/>
            <a:endCxn id="61" idx="0"/>
          </p:cNvCxnSpPr>
          <p:nvPr/>
        </p:nvCxnSpPr>
        <p:spPr>
          <a:xfrm rot="16200000" flipH="1">
            <a:off x="5489600" y="370342"/>
            <a:ext cx="265303" cy="1815708"/>
          </a:xfrm>
          <a:prstGeom prst="bentConnector3">
            <a:avLst>
              <a:gd name="adj1" fmla="val 50000"/>
            </a:avLst>
          </a:prstGeom>
          <a:ln w="38100">
            <a:solidFill>
              <a:srgbClr val="0000C8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B4E97B24-C098-438D-A4D0-BD9B86307E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342" y="1969819"/>
            <a:ext cx="2293277" cy="2925176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</p:pic>
      <p:cxnSp>
        <p:nvCxnSpPr>
          <p:cNvPr id="68" name="Elbow Connector 18">
            <a:extLst>
              <a:ext uri="{FF2B5EF4-FFF2-40B4-BE49-F238E27FC236}">
                <a16:creationId xmlns:a16="http://schemas.microsoft.com/office/drawing/2014/main" xmlns="" id="{3048D12F-5E2A-4341-9034-2BCB2716D8DB}"/>
              </a:ext>
            </a:extLst>
          </p:cNvPr>
          <p:cNvCxnSpPr>
            <a:cxnSpLocks/>
            <a:stCxn id="59" idx="2"/>
            <a:endCxn id="64" idx="0"/>
          </p:cNvCxnSpPr>
          <p:nvPr/>
        </p:nvCxnSpPr>
        <p:spPr>
          <a:xfrm rot="5400000">
            <a:off x="2353473" y="1352474"/>
            <a:ext cx="302852" cy="931836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Elbow Connector 22">
            <a:extLst>
              <a:ext uri="{FF2B5EF4-FFF2-40B4-BE49-F238E27FC236}">
                <a16:creationId xmlns:a16="http://schemas.microsoft.com/office/drawing/2014/main" xmlns="" id="{780ABD8A-9A2A-47D1-ABBD-7442F374D55A}"/>
              </a:ext>
            </a:extLst>
          </p:cNvPr>
          <p:cNvCxnSpPr/>
          <p:nvPr/>
        </p:nvCxnSpPr>
        <p:spPr>
          <a:xfrm>
            <a:off x="2970817" y="1817167"/>
            <a:ext cx="797939" cy="509874"/>
          </a:xfrm>
          <a:prstGeom prst="bentConnector2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BCF88486-A0CC-4692-A042-F3364B6F4FA4}"/>
              </a:ext>
            </a:extLst>
          </p:cNvPr>
          <p:cNvSpPr txBox="1"/>
          <p:nvPr/>
        </p:nvSpPr>
        <p:spPr>
          <a:xfrm>
            <a:off x="1204461" y="1751657"/>
            <a:ext cx="10085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0" hangingPunct="0"/>
            <a:r>
              <a:rPr lang="en-AU" sz="1200" b="0">
                <a:solidFill>
                  <a:prstClr val="black"/>
                </a:solidFill>
                <a:latin typeface="Arial" charset="0"/>
              </a:rPr>
              <a:t>Datasheet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33876298-26EE-4D6D-8736-AA815187FEED}"/>
              </a:ext>
            </a:extLst>
          </p:cNvPr>
          <p:cNvSpPr txBox="1"/>
          <p:nvPr/>
        </p:nvSpPr>
        <p:spPr>
          <a:xfrm>
            <a:off x="3811434" y="2088460"/>
            <a:ext cx="1008598" cy="27699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defTabSz="685800" eaLnBrk="0" hangingPunct="0"/>
            <a:r>
              <a:rPr lang="en-AU" sz="1200" b="0">
                <a:solidFill>
                  <a:prstClr val="black"/>
                </a:solidFill>
                <a:latin typeface="Arial" charset="0"/>
              </a:rPr>
              <a:t>Picklist</a:t>
            </a:r>
          </a:p>
        </p:txBody>
      </p:sp>
      <p:cxnSp>
        <p:nvCxnSpPr>
          <p:cNvPr id="73" name="Elbow Connector 41">
            <a:extLst>
              <a:ext uri="{FF2B5EF4-FFF2-40B4-BE49-F238E27FC236}">
                <a16:creationId xmlns:a16="http://schemas.microsoft.com/office/drawing/2014/main" xmlns="" id="{932513D3-8A0A-4879-A09B-D368FB803375}"/>
              </a:ext>
            </a:extLst>
          </p:cNvPr>
          <p:cNvCxnSpPr>
            <a:cxnSpLocks/>
            <a:stCxn id="61" idx="2"/>
            <a:endCxn id="79" idx="0"/>
          </p:cNvCxnSpPr>
          <p:nvPr/>
        </p:nvCxnSpPr>
        <p:spPr>
          <a:xfrm rot="5400000">
            <a:off x="6176963" y="1624638"/>
            <a:ext cx="306820" cy="399466"/>
          </a:xfrm>
          <a:prstGeom prst="bentConnector3">
            <a:avLst>
              <a:gd name="adj1" fmla="val 49999"/>
            </a:avLst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42">
            <a:extLst>
              <a:ext uri="{FF2B5EF4-FFF2-40B4-BE49-F238E27FC236}">
                <a16:creationId xmlns:a16="http://schemas.microsoft.com/office/drawing/2014/main" xmlns="" id="{C9FC3F00-C31C-4131-9EED-C450F8244B82}"/>
              </a:ext>
            </a:extLst>
          </p:cNvPr>
          <p:cNvCxnSpPr/>
          <p:nvPr/>
        </p:nvCxnSpPr>
        <p:spPr>
          <a:xfrm>
            <a:off x="6528490" y="1821113"/>
            <a:ext cx="1299287" cy="524505"/>
          </a:xfrm>
          <a:prstGeom prst="bentConnector2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7020CBB6-F22D-4357-9630-DC31487203F6}"/>
              </a:ext>
            </a:extLst>
          </p:cNvPr>
          <p:cNvSpPr txBox="1"/>
          <p:nvPr/>
        </p:nvSpPr>
        <p:spPr>
          <a:xfrm>
            <a:off x="5246654" y="1771610"/>
            <a:ext cx="1008598" cy="27699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defTabSz="685800" eaLnBrk="0" hangingPunct="0"/>
            <a:r>
              <a:rPr lang="en-AU" sz="1200" b="0">
                <a:solidFill>
                  <a:prstClr val="black"/>
                </a:solidFill>
                <a:latin typeface="Arial" charset="0"/>
              </a:rPr>
              <a:t>Datasheet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94E7F9B0-89F6-4065-BA8D-1FD4A2B80347}"/>
              </a:ext>
            </a:extLst>
          </p:cNvPr>
          <p:cNvSpPr txBox="1"/>
          <p:nvPr/>
        </p:nvSpPr>
        <p:spPr>
          <a:xfrm>
            <a:off x="7870455" y="2108879"/>
            <a:ext cx="10085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0" hangingPunct="0"/>
            <a:r>
              <a:rPr lang="en-AU" sz="1200" b="0">
                <a:solidFill>
                  <a:prstClr val="black"/>
                </a:solidFill>
                <a:latin typeface="Arial" charset="0"/>
              </a:rPr>
              <a:t>Picklist</a:t>
            </a: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xmlns="" id="{BCF02E5D-3617-43FE-BDE8-7A31BC9F93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3414" y="1977781"/>
            <a:ext cx="2314450" cy="2917214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xmlns="" id="{567C7230-A3F8-45AA-B3A5-56658C0A0F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3538" y="2335003"/>
            <a:ext cx="1548477" cy="2328909"/>
          </a:xfrm>
          <a:prstGeom prst="rect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xmlns="" id="{3D21302C-D9BF-4304-850F-96FBC39C1F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6722" y="2307756"/>
            <a:ext cx="1569423" cy="2356155"/>
          </a:xfrm>
          <a:prstGeom prst="rect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800" b="1" dirty="0">
                <a:solidFill>
                  <a:srgbClr val="008000"/>
                </a:solidFill>
                <a:latin typeface="+mn-lt"/>
              </a:rPr>
              <a:t>Industry Standard Datasheet Example (ISA Rev 0)</a:t>
            </a:r>
          </a:p>
        </p:txBody>
      </p:sp>
    </p:spTree>
    <p:extLst>
      <p:ext uri="{BB962C8B-B14F-4D97-AF65-F5344CB8AC3E}">
        <p14:creationId xmlns:p14="http://schemas.microsoft.com/office/powerpoint/2010/main" val="379655926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ounded Rectangle 3">
            <a:extLst>
              <a:ext uri="{FF2B5EF4-FFF2-40B4-BE49-F238E27FC236}">
                <a16:creationId xmlns:a16="http://schemas.microsoft.com/office/drawing/2014/main" xmlns="" id="{E9EC8CBE-CBED-48C6-9A00-E5297D5DAC25}"/>
              </a:ext>
            </a:extLst>
          </p:cNvPr>
          <p:cNvSpPr/>
          <p:nvPr/>
        </p:nvSpPr>
        <p:spPr>
          <a:xfrm>
            <a:off x="2288485" y="1381059"/>
            <a:ext cx="4226615" cy="260113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0" hangingPunct="0"/>
            <a:r>
              <a:rPr lang="en-AU" sz="1200" b="0">
                <a:solidFill>
                  <a:srgbClr val="FF0000"/>
                </a:solidFill>
                <a:latin typeface="Calibri" panose="020F0502020204030204"/>
              </a:rPr>
              <a:t>ISA 20T2221 </a:t>
            </a:r>
            <a:r>
              <a:rPr lang="en-AU" sz="1200" b="0">
                <a:solidFill>
                  <a:srgbClr val="0000C8"/>
                </a:solidFill>
                <a:latin typeface="Calibri" panose="020F0502020204030204"/>
              </a:rPr>
              <a:t>Operating Parameters + </a:t>
            </a:r>
            <a:r>
              <a:rPr lang="en-AU" sz="1200" b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Device Specifications </a:t>
            </a:r>
          </a:p>
        </p:txBody>
      </p:sp>
      <p:sp>
        <p:nvSpPr>
          <p:cNvPr id="60" name="Rounded Rectangle 5">
            <a:extLst>
              <a:ext uri="{FF2B5EF4-FFF2-40B4-BE49-F238E27FC236}">
                <a16:creationId xmlns:a16="http://schemas.microsoft.com/office/drawing/2014/main" xmlns="" id="{DE2DD67B-CDCC-450C-8B63-E9E51147EF08}"/>
              </a:ext>
            </a:extLst>
          </p:cNvPr>
          <p:cNvSpPr/>
          <p:nvPr/>
        </p:nvSpPr>
        <p:spPr>
          <a:xfrm>
            <a:off x="3159308" y="868491"/>
            <a:ext cx="2482782" cy="330453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0" hangingPunct="0"/>
            <a:r>
              <a:rPr lang="en-AU" sz="1500" b="0">
                <a:solidFill>
                  <a:srgbClr val="0000C8"/>
                </a:solidFill>
                <a:latin typeface="Calibri" panose="020F0502020204030204"/>
              </a:rPr>
              <a:t>Temperature Transmitter</a:t>
            </a:r>
          </a:p>
        </p:txBody>
      </p:sp>
      <p:cxnSp>
        <p:nvCxnSpPr>
          <p:cNvPr id="62" name="Elbow Connector 7">
            <a:extLst>
              <a:ext uri="{FF2B5EF4-FFF2-40B4-BE49-F238E27FC236}">
                <a16:creationId xmlns:a16="http://schemas.microsoft.com/office/drawing/2014/main" xmlns="" id="{1E5ED4DA-2C8C-474E-A970-BD76C07FFA0B}"/>
              </a:ext>
            </a:extLst>
          </p:cNvPr>
          <p:cNvCxnSpPr>
            <a:cxnSpLocks/>
            <a:stCxn id="60" idx="2"/>
            <a:endCxn id="59" idx="0"/>
          </p:cNvCxnSpPr>
          <p:nvPr/>
        </p:nvCxnSpPr>
        <p:spPr>
          <a:xfrm rot="16200000" flipH="1">
            <a:off x="4310189" y="1289455"/>
            <a:ext cx="182114" cy="1093"/>
          </a:xfrm>
          <a:prstGeom prst="bentConnector3">
            <a:avLst>
              <a:gd name="adj1" fmla="val 50000"/>
            </a:avLst>
          </a:prstGeom>
          <a:ln w="38100">
            <a:solidFill>
              <a:srgbClr val="0000C8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Elbow Connector 18">
            <a:extLst>
              <a:ext uri="{FF2B5EF4-FFF2-40B4-BE49-F238E27FC236}">
                <a16:creationId xmlns:a16="http://schemas.microsoft.com/office/drawing/2014/main" xmlns="" id="{3048D12F-5E2A-4341-9034-2BCB2716D8DB}"/>
              </a:ext>
            </a:extLst>
          </p:cNvPr>
          <p:cNvCxnSpPr>
            <a:cxnSpLocks/>
            <a:stCxn id="59" idx="2"/>
          </p:cNvCxnSpPr>
          <p:nvPr/>
        </p:nvCxnSpPr>
        <p:spPr>
          <a:xfrm rot="5400000">
            <a:off x="4193987" y="1847884"/>
            <a:ext cx="414518" cy="1093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94E7F9B0-89F6-4065-BA8D-1FD4A2B80347}"/>
              </a:ext>
            </a:extLst>
          </p:cNvPr>
          <p:cNvSpPr txBox="1"/>
          <p:nvPr/>
        </p:nvSpPr>
        <p:spPr>
          <a:xfrm>
            <a:off x="2491193" y="1823286"/>
            <a:ext cx="1838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0" hangingPunct="0"/>
            <a:r>
              <a:rPr lang="en-AU" sz="1200" b="0">
                <a:solidFill>
                  <a:prstClr val="black"/>
                </a:solidFill>
                <a:latin typeface="Arial" charset="0"/>
              </a:rPr>
              <a:t>Datasheet + Picklist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800" b="1" dirty="0">
                <a:solidFill>
                  <a:srgbClr val="008000"/>
                </a:solidFill>
                <a:latin typeface="+mn-lt"/>
              </a:rPr>
              <a:t>Industry Standard Datasheet Example (ISA Rev 1)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8508" y="2055689"/>
            <a:ext cx="4524383" cy="2873594"/>
          </a:xfrm>
          <a:prstGeom prst="rect">
            <a:avLst/>
          </a:prstGeom>
          <a:solidFill>
            <a:schemeClr val="tx1"/>
          </a:solidFill>
          <a:ln>
            <a:solidFill>
              <a:srgbClr val="0000C8"/>
            </a:solidFill>
          </a:ln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94E7F9B0-89F6-4065-BA8D-1FD4A2B80347}"/>
              </a:ext>
            </a:extLst>
          </p:cNvPr>
          <p:cNvSpPr txBox="1"/>
          <p:nvPr/>
        </p:nvSpPr>
        <p:spPr>
          <a:xfrm>
            <a:off x="4923789" y="1833227"/>
            <a:ext cx="1838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0" hangingPunct="0"/>
            <a:r>
              <a:rPr lang="en-AU" sz="1200" b="0">
                <a:solidFill>
                  <a:prstClr val="black"/>
                </a:solidFill>
                <a:latin typeface="Arial" charset="0"/>
              </a:rPr>
              <a:t>Datasheet + Picklist</a:t>
            </a:r>
          </a:p>
        </p:txBody>
      </p:sp>
    </p:spTree>
    <p:extLst>
      <p:ext uri="{BB962C8B-B14F-4D97-AF65-F5344CB8AC3E}">
        <p14:creationId xmlns:p14="http://schemas.microsoft.com/office/powerpoint/2010/main" val="37293292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800" b="1" dirty="0">
                <a:solidFill>
                  <a:srgbClr val="008000"/>
                </a:solidFill>
                <a:latin typeface="+mn-lt"/>
              </a:rPr>
              <a:t>ISDD Phases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D4300160-49EA-4BAF-A376-6756B3C7970E}"/>
              </a:ext>
            </a:extLst>
          </p:cNvPr>
          <p:cNvGrpSpPr/>
          <p:nvPr/>
        </p:nvGrpSpPr>
        <p:grpSpPr>
          <a:xfrm>
            <a:off x="950595" y="947554"/>
            <a:ext cx="7572432" cy="3378786"/>
            <a:chOff x="950595" y="947554"/>
            <a:chExt cx="7572432" cy="337878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CE5B324A-1010-4742-A497-BF4AAFA6C017}"/>
                </a:ext>
              </a:extLst>
            </p:cNvPr>
            <p:cNvGrpSpPr/>
            <p:nvPr/>
          </p:nvGrpSpPr>
          <p:grpSpPr>
            <a:xfrm>
              <a:off x="6608348" y="947671"/>
              <a:ext cx="1653193" cy="1653278"/>
              <a:chOff x="6458220" y="947671"/>
              <a:chExt cx="1653193" cy="1653278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xmlns="" id="{2DC11D7D-245F-418D-96CF-0AF0851A0704}"/>
                  </a:ext>
                </a:extLst>
              </p:cNvPr>
              <p:cNvSpPr/>
              <p:nvPr/>
            </p:nvSpPr>
            <p:spPr>
              <a:xfrm>
                <a:off x="6458220" y="947671"/>
                <a:ext cx="1653193" cy="1653278"/>
              </a:xfrm>
              <a:prstGeom prst="ellipse">
                <a:avLst/>
              </a:prstGeom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xmlns="" id="{91A28B26-8ECB-419A-991D-DBF7D6BF6445}"/>
                  </a:ext>
                </a:extLst>
              </p:cNvPr>
              <p:cNvSpPr/>
              <p:nvPr/>
            </p:nvSpPr>
            <p:spPr>
              <a:xfrm>
                <a:off x="6513516" y="1002790"/>
                <a:ext cx="1543311" cy="1543040"/>
              </a:xfrm>
              <a:custGeom>
                <a:avLst/>
                <a:gdLst>
                  <a:gd name="connsiteX0" fmla="*/ 0 w 1543311"/>
                  <a:gd name="connsiteY0" fmla="*/ 771520 h 1543040"/>
                  <a:gd name="connsiteX1" fmla="*/ 771656 w 1543311"/>
                  <a:gd name="connsiteY1" fmla="*/ 0 h 1543040"/>
                  <a:gd name="connsiteX2" fmla="*/ 1543312 w 1543311"/>
                  <a:gd name="connsiteY2" fmla="*/ 771520 h 1543040"/>
                  <a:gd name="connsiteX3" fmla="*/ 771656 w 1543311"/>
                  <a:gd name="connsiteY3" fmla="*/ 1543040 h 1543040"/>
                  <a:gd name="connsiteX4" fmla="*/ 0 w 1543311"/>
                  <a:gd name="connsiteY4" fmla="*/ 771520 h 154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3311" h="1543040">
                    <a:moveTo>
                      <a:pt x="0" y="771520"/>
                    </a:moveTo>
                    <a:cubicBezTo>
                      <a:pt x="0" y="345421"/>
                      <a:pt x="345482" y="0"/>
                      <a:pt x="771656" y="0"/>
                    </a:cubicBezTo>
                    <a:cubicBezTo>
                      <a:pt x="1197830" y="0"/>
                      <a:pt x="1543312" y="345421"/>
                      <a:pt x="1543312" y="771520"/>
                    </a:cubicBezTo>
                    <a:cubicBezTo>
                      <a:pt x="1543312" y="1197619"/>
                      <a:pt x="1197830" y="1543040"/>
                      <a:pt x="771656" y="1543040"/>
                    </a:cubicBezTo>
                    <a:cubicBezTo>
                      <a:pt x="345482" y="1543040"/>
                      <a:pt x="0" y="1197619"/>
                      <a:pt x="0" y="771520"/>
                    </a:cubicBez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z="190500" extrusionH="12700" prstMaterial="plastic">
                <a:bevelT w="50800" h="50800"/>
              </a:sp3d>
            </p:spPr>
            <p:style>
              <a:lnRef idx="1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54763" tIns="254765" rIns="254763" bIns="254767" numCol="1" spcCol="1270" anchor="ctr" anchorCtr="0">
                <a:noAutofit/>
              </a:bodyPr>
              <a:lstStyle/>
              <a:p>
                <a:pPr marL="0" lvl="0" indent="0" algn="ctr" defTabSz="1200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AU" sz="2700" kern="1200"/>
                  <a:t>Use</a:t>
                </a:r>
              </a:p>
            </p:txBody>
          </p:sp>
        </p:grp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C302129E-E27D-42FA-8945-C69264E3A1BE}"/>
                </a:ext>
              </a:extLst>
            </p:cNvPr>
            <p:cNvSpPr/>
            <p:nvPr/>
          </p:nvSpPr>
          <p:spPr>
            <a:xfrm>
              <a:off x="6793295" y="2624858"/>
              <a:ext cx="1729732" cy="906271"/>
            </a:xfrm>
            <a:custGeom>
              <a:avLst/>
              <a:gdLst>
                <a:gd name="connsiteX0" fmla="*/ 0 w 1543311"/>
                <a:gd name="connsiteY0" fmla="*/ 0 h 906271"/>
                <a:gd name="connsiteX1" fmla="*/ 1543311 w 1543311"/>
                <a:gd name="connsiteY1" fmla="*/ 0 h 906271"/>
                <a:gd name="connsiteX2" fmla="*/ 1543311 w 1543311"/>
                <a:gd name="connsiteY2" fmla="*/ 906271 h 906271"/>
                <a:gd name="connsiteX3" fmla="*/ 0 w 1543311"/>
                <a:gd name="connsiteY3" fmla="*/ 906271 h 906271"/>
                <a:gd name="connsiteX4" fmla="*/ 0 w 1543311"/>
                <a:gd name="connsiteY4" fmla="*/ 0 h 906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3311" h="906271">
                  <a:moveTo>
                    <a:pt x="0" y="0"/>
                  </a:moveTo>
                  <a:lnTo>
                    <a:pt x="1543311" y="0"/>
                  </a:lnTo>
                  <a:lnTo>
                    <a:pt x="1543311" y="906271"/>
                  </a:lnTo>
                  <a:lnTo>
                    <a:pt x="0" y="90627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34290" rIns="34290" bIns="34290" numCol="1" spcCol="1270" anchor="t" anchorCtr="0">
              <a:noAutofit/>
            </a:bodyPr>
            <a:lstStyle/>
            <a:p>
              <a:pPr marL="57150" lvl="1" indent="-57150" algn="l" defTabSz="311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AU" sz="1200" kern="1200" dirty="0"/>
                <a:t>XML</a:t>
              </a:r>
            </a:p>
            <a:p>
              <a:pPr marL="57150" lvl="1" indent="-57150" algn="l" defTabSz="311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AU" sz="1200" kern="1200" dirty="0"/>
                <a:t>Excel</a:t>
              </a:r>
            </a:p>
            <a:p>
              <a:pPr marL="57150" lvl="1" indent="-57150" algn="l" defTabSz="311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AU" sz="1200" kern="1200" dirty="0"/>
                <a:t>JSON (Work-in-progress)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5FD1E7B4-380C-4206-A0BB-D6C5D883C8E2}"/>
                </a:ext>
              </a:extLst>
            </p:cNvPr>
            <p:cNvGrpSpPr/>
            <p:nvPr/>
          </p:nvGrpSpPr>
          <p:grpSpPr>
            <a:xfrm>
              <a:off x="4715332" y="947554"/>
              <a:ext cx="1653220" cy="1653220"/>
              <a:chOff x="4742628" y="947554"/>
              <a:chExt cx="1653220" cy="1653220"/>
            </a:xfrm>
          </p:grpSpPr>
          <p:sp>
            <p:nvSpPr>
              <p:cNvPr id="8" name="Teardrop 7">
                <a:extLst>
                  <a:ext uri="{FF2B5EF4-FFF2-40B4-BE49-F238E27FC236}">
                    <a16:creationId xmlns:a16="http://schemas.microsoft.com/office/drawing/2014/main" xmlns="" id="{5DDBF89A-64ED-4FA7-BD67-2B4D016C0476}"/>
                  </a:ext>
                </a:extLst>
              </p:cNvPr>
              <p:cNvSpPr/>
              <p:nvPr/>
            </p:nvSpPr>
            <p:spPr>
              <a:xfrm rot="2700000">
                <a:off x="4742628" y="947554"/>
                <a:ext cx="1653220" cy="1653220"/>
              </a:xfrm>
              <a:prstGeom prst="teardrop">
                <a:avLst>
                  <a:gd name="adj" fmla="val 100000"/>
                </a:avLst>
              </a:prstGeom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-2252848"/>
                  <a:satOff val="-5806"/>
                  <a:lumOff val="-3922"/>
                  <a:alphaOff val="0"/>
                </a:schemeClr>
              </a:fillRef>
              <a:effectRef idx="2">
                <a:schemeClr val="accent5">
                  <a:hueOff val="-2252848"/>
                  <a:satOff val="-5806"/>
                  <a:lumOff val="-3922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xmlns="" id="{209A821E-1F16-45C6-A792-67A516E1E1CF}"/>
                  </a:ext>
                </a:extLst>
              </p:cNvPr>
              <p:cNvSpPr/>
              <p:nvPr/>
            </p:nvSpPr>
            <p:spPr>
              <a:xfrm>
                <a:off x="4805027" y="1002790"/>
                <a:ext cx="1543311" cy="1543040"/>
              </a:xfrm>
              <a:custGeom>
                <a:avLst/>
                <a:gdLst>
                  <a:gd name="connsiteX0" fmla="*/ 0 w 1543311"/>
                  <a:gd name="connsiteY0" fmla="*/ 771520 h 1543040"/>
                  <a:gd name="connsiteX1" fmla="*/ 771656 w 1543311"/>
                  <a:gd name="connsiteY1" fmla="*/ 0 h 1543040"/>
                  <a:gd name="connsiteX2" fmla="*/ 1543312 w 1543311"/>
                  <a:gd name="connsiteY2" fmla="*/ 771520 h 1543040"/>
                  <a:gd name="connsiteX3" fmla="*/ 771656 w 1543311"/>
                  <a:gd name="connsiteY3" fmla="*/ 1543040 h 1543040"/>
                  <a:gd name="connsiteX4" fmla="*/ 0 w 1543311"/>
                  <a:gd name="connsiteY4" fmla="*/ 771520 h 154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3311" h="1543040">
                    <a:moveTo>
                      <a:pt x="0" y="771520"/>
                    </a:moveTo>
                    <a:cubicBezTo>
                      <a:pt x="0" y="345421"/>
                      <a:pt x="345482" y="0"/>
                      <a:pt x="771656" y="0"/>
                    </a:cubicBezTo>
                    <a:cubicBezTo>
                      <a:pt x="1197830" y="0"/>
                      <a:pt x="1543312" y="345421"/>
                      <a:pt x="1543312" y="771520"/>
                    </a:cubicBezTo>
                    <a:cubicBezTo>
                      <a:pt x="1543312" y="1197619"/>
                      <a:pt x="1197830" y="1543040"/>
                      <a:pt x="771656" y="1543040"/>
                    </a:cubicBezTo>
                    <a:cubicBezTo>
                      <a:pt x="345482" y="1543040"/>
                      <a:pt x="0" y="1197619"/>
                      <a:pt x="0" y="771520"/>
                    </a:cubicBez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z="190500" extrusionH="12700" prstMaterial="plastic">
                <a:bevelT w="50800" h="50800"/>
              </a:sp3d>
            </p:spPr>
            <p:style>
              <a:lnRef idx="1">
                <a:schemeClr val="accent5">
                  <a:hueOff val="-2252848"/>
                  <a:satOff val="-5806"/>
                  <a:lumOff val="-3922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82880" tIns="254765" rIns="182880" bIns="254767" numCol="1" spcCol="1270" anchor="ctr" anchorCtr="0">
                <a:noAutofit/>
              </a:bodyPr>
              <a:lstStyle/>
              <a:p>
                <a:pPr marL="0" lvl="0" indent="0" algn="ctr" defTabSz="1200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AU" sz="2700" kern="1200" dirty="0"/>
                  <a:t>Publish</a:t>
                </a:r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63946512-B35D-4CC3-B373-19075650A233}"/>
                </a:ext>
              </a:extLst>
            </p:cNvPr>
            <p:cNvSpPr/>
            <p:nvPr/>
          </p:nvSpPr>
          <p:spPr>
            <a:xfrm>
              <a:off x="5010913" y="2597671"/>
              <a:ext cx="1543311" cy="906271"/>
            </a:xfrm>
            <a:custGeom>
              <a:avLst/>
              <a:gdLst>
                <a:gd name="connsiteX0" fmla="*/ 0 w 1543311"/>
                <a:gd name="connsiteY0" fmla="*/ 0 h 906271"/>
                <a:gd name="connsiteX1" fmla="*/ 1543311 w 1543311"/>
                <a:gd name="connsiteY1" fmla="*/ 0 h 906271"/>
                <a:gd name="connsiteX2" fmla="*/ 1543311 w 1543311"/>
                <a:gd name="connsiteY2" fmla="*/ 906271 h 906271"/>
                <a:gd name="connsiteX3" fmla="*/ 0 w 1543311"/>
                <a:gd name="connsiteY3" fmla="*/ 906271 h 906271"/>
                <a:gd name="connsiteX4" fmla="*/ 0 w 1543311"/>
                <a:gd name="connsiteY4" fmla="*/ 0 h 906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3311" h="906271">
                  <a:moveTo>
                    <a:pt x="0" y="0"/>
                  </a:moveTo>
                  <a:lnTo>
                    <a:pt x="1543311" y="0"/>
                  </a:lnTo>
                  <a:lnTo>
                    <a:pt x="1543311" y="906271"/>
                  </a:lnTo>
                  <a:lnTo>
                    <a:pt x="0" y="90627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34290" rIns="34290" bIns="34290" numCol="1" spcCol="1270" anchor="t" anchorCtr="0">
              <a:noAutofit/>
            </a:bodyPr>
            <a:lstStyle/>
            <a:p>
              <a:pPr marL="57150" lvl="1" indent="-57150" algn="l" defTabSz="311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AU" sz="1200" kern="1200" dirty="0"/>
                <a:t>MIMOSA Website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3AD01FA7-574E-4EF3-AC0B-A62088A68BD2}"/>
                </a:ext>
              </a:extLst>
            </p:cNvPr>
            <p:cNvGrpSpPr/>
            <p:nvPr/>
          </p:nvGrpSpPr>
          <p:grpSpPr>
            <a:xfrm>
              <a:off x="2843332" y="947554"/>
              <a:ext cx="1653220" cy="1653220"/>
              <a:chOff x="3041228" y="947554"/>
              <a:chExt cx="1653220" cy="1653220"/>
            </a:xfrm>
          </p:grpSpPr>
          <p:sp>
            <p:nvSpPr>
              <p:cNvPr id="11" name="Teardrop 10">
                <a:extLst>
                  <a:ext uri="{FF2B5EF4-FFF2-40B4-BE49-F238E27FC236}">
                    <a16:creationId xmlns:a16="http://schemas.microsoft.com/office/drawing/2014/main" xmlns="" id="{C705E4A9-0EEF-4CE8-9CD3-2751ED690202}"/>
                  </a:ext>
                </a:extLst>
              </p:cNvPr>
              <p:cNvSpPr/>
              <p:nvPr/>
            </p:nvSpPr>
            <p:spPr>
              <a:xfrm rot="2700000">
                <a:off x="3041228" y="947554"/>
                <a:ext cx="1653220" cy="1653220"/>
              </a:xfrm>
              <a:prstGeom prst="teardrop">
                <a:avLst>
                  <a:gd name="adj" fmla="val 100000"/>
                </a:avLst>
              </a:prstGeom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-4505695"/>
                  <a:satOff val="-11613"/>
                  <a:lumOff val="-7843"/>
                  <a:alphaOff val="0"/>
                </a:schemeClr>
              </a:fillRef>
              <a:effectRef idx="2">
                <a:schemeClr val="accent5">
                  <a:hueOff val="-4505695"/>
                  <a:satOff val="-11613"/>
                  <a:lumOff val="-7843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xmlns="" id="{31389E76-B31E-4974-A083-7C7D08EA5BB0}"/>
                  </a:ext>
                </a:extLst>
              </p:cNvPr>
              <p:cNvSpPr/>
              <p:nvPr/>
            </p:nvSpPr>
            <p:spPr>
              <a:xfrm>
                <a:off x="3096537" y="1002790"/>
                <a:ext cx="1543311" cy="1543040"/>
              </a:xfrm>
              <a:custGeom>
                <a:avLst/>
                <a:gdLst>
                  <a:gd name="connsiteX0" fmla="*/ 0 w 1543311"/>
                  <a:gd name="connsiteY0" fmla="*/ 771520 h 1543040"/>
                  <a:gd name="connsiteX1" fmla="*/ 771656 w 1543311"/>
                  <a:gd name="connsiteY1" fmla="*/ 0 h 1543040"/>
                  <a:gd name="connsiteX2" fmla="*/ 1543312 w 1543311"/>
                  <a:gd name="connsiteY2" fmla="*/ 771520 h 1543040"/>
                  <a:gd name="connsiteX3" fmla="*/ 771656 w 1543311"/>
                  <a:gd name="connsiteY3" fmla="*/ 1543040 h 1543040"/>
                  <a:gd name="connsiteX4" fmla="*/ 0 w 1543311"/>
                  <a:gd name="connsiteY4" fmla="*/ 771520 h 154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3311" h="1543040">
                    <a:moveTo>
                      <a:pt x="0" y="771520"/>
                    </a:moveTo>
                    <a:cubicBezTo>
                      <a:pt x="0" y="345421"/>
                      <a:pt x="345482" y="0"/>
                      <a:pt x="771656" y="0"/>
                    </a:cubicBezTo>
                    <a:cubicBezTo>
                      <a:pt x="1197830" y="0"/>
                      <a:pt x="1543312" y="345421"/>
                      <a:pt x="1543312" y="771520"/>
                    </a:cubicBezTo>
                    <a:cubicBezTo>
                      <a:pt x="1543312" y="1197619"/>
                      <a:pt x="1197830" y="1543040"/>
                      <a:pt x="771656" y="1543040"/>
                    </a:cubicBezTo>
                    <a:cubicBezTo>
                      <a:pt x="345482" y="1543040"/>
                      <a:pt x="0" y="1197619"/>
                      <a:pt x="0" y="771520"/>
                    </a:cubicBez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z="190500" extrusionH="12700" prstMaterial="plastic">
                <a:bevelT w="50800" h="50800"/>
              </a:sp3d>
            </p:spPr>
            <p:style>
              <a:lnRef idx="1">
                <a:schemeClr val="accent5">
                  <a:hueOff val="-4505695"/>
                  <a:satOff val="-11613"/>
                  <a:lumOff val="-7843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54764" tIns="254765" rIns="254762" bIns="254767" numCol="1" spcCol="1270" anchor="ctr" anchorCtr="0">
                <a:noAutofit/>
              </a:bodyPr>
              <a:lstStyle/>
              <a:p>
                <a:pPr marL="0" lvl="0" indent="0" algn="ctr" defTabSz="1200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AU" sz="2700" kern="1200"/>
                  <a:t>Map</a:t>
                </a:r>
              </a:p>
            </p:txBody>
          </p:sp>
        </p:grp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398AE0D2-5218-45D8-8B4B-79DE3E1940F8}"/>
                </a:ext>
              </a:extLst>
            </p:cNvPr>
            <p:cNvSpPr/>
            <p:nvPr/>
          </p:nvSpPr>
          <p:spPr>
            <a:xfrm>
              <a:off x="2822343" y="2631410"/>
              <a:ext cx="2001357" cy="1694930"/>
            </a:xfrm>
            <a:custGeom>
              <a:avLst/>
              <a:gdLst>
                <a:gd name="connsiteX0" fmla="*/ 0 w 1543311"/>
                <a:gd name="connsiteY0" fmla="*/ 0 h 906271"/>
                <a:gd name="connsiteX1" fmla="*/ 1543311 w 1543311"/>
                <a:gd name="connsiteY1" fmla="*/ 0 h 906271"/>
                <a:gd name="connsiteX2" fmla="*/ 1543311 w 1543311"/>
                <a:gd name="connsiteY2" fmla="*/ 906271 h 906271"/>
                <a:gd name="connsiteX3" fmla="*/ 0 w 1543311"/>
                <a:gd name="connsiteY3" fmla="*/ 906271 h 906271"/>
                <a:gd name="connsiteX4" fmla="*/ 0 w 1543311"/>
                <a:gd name="connsiteY4" fmla="*/ 0 h 906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3311" h="906271">
                  <a:moveTo>
                    <a:pt x="0" y="0"/>
                  </a:moveTo>
                  <a:lnTo>
                    <a:pt x="1543311" y="0"/>
                  </a:lnTo>
                  <a:lnTo>
                    <a:pt x="1543311" y="906271"/>
                  </a:lnTo>
                  <a:lnTo>
                    <a:pt x="0" y="90627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34290" rIns="34290" bIns="34290" numCol="1" spcCol="1270" anchor="t" anchorCtr="0">
              <a:noAutofit/>
            </a:bodyPr>
            <a:lstStyle/>
            <a:p>
              <a:pPr marL="57150" lvl="1" indent="-57150" algn="l" defTabSz="311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AU" sz="1200" kern="1200" dirty="0"/>
                <a:t>ISO 15926 PCA RDL</a:t>
              </a:r>
            </a:p>
            <a:p>
              <a:pPr marL="57150" lvl="1" indent="-57150" algn="l" defTabSz="311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AU" sz="1200" kern="1200" dirty="0" err="1"/>
                <a:t>Energistics</a:t>
              </a:r>
              <a:r>
                <a:rPr lang="en-AU" sz="1200" kern="1200" dirty="0"/>
                <a:t> Unit of Measure</a:t>
              </a:r>
            </a:p>
            <a:p>
              <a:pPr marL="57150" lvl="1" indent="-57150" algn="l" defTabSz="311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AU" sz="1200" kern="1200" dirty="0"/>
                <a:t>MIMOSA CCOM Reference Data</a:t>
              </a:r>
            </a:p>
            <a:p>
              <a:pPr marL="57150" lvl="1" indent="-57150" algn="l" defTabSz="311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AU" sz="1200" kern="1200" dirty="0"/>
                <a:t>ISA 20 Picklists</a:t>
              </a:r>
            </a:p>
            <a:p>
              <a:pPr marL="57150" lvl="1" indent="-57150" algn="l" defTabSz="311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AU" sz="1200" kern="1200" dirty="0"/>
                <a:t>USPI CFIHOS RDL</a:t>
              </a:r>
            </a:p>
            <a:p>
              <a:pPr marL="57150" lvl="1" indent="-57150" algn="l" defTabSz="311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AU" sz="1200" kern="1200" dirty="0"/>
                <a:t>IEC Common Data Dictionary</a:t>
              </a:r>
            </a:p>
            <a:p>
              <a:pPr marL="57150" lvl="1" indent="-57150" algn="l" defTabSz="311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AU" sz="1200" kern="1200" dirty="0"/>
                <a:t>ECCMA Open Technical Dictionary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A78A8265-8142-4B5C-A485-A0AB1E0C0BEB}"/>
                </a:ext>
              </a:extLst>
            </p:cNvPr>
            <p:cNvGrpSpPr/>
            <p:nvPr/>
          </p:nvGrpSpPr>
          <p:grpSpPr>
            <a:xfrm>
              <a:off x="950595" y="947554"/>
              <a:ext cx="1653220" cy="1653220"/>
              <a:chOff x="1332739" y="947554"/>
              <a:chExt cx="1653220" cy="1653220"/>
            </a:xfrm>
          </p:grpSpPr>
          <p:sp>
            <p:nvSpPr>
              <p:cNvPr id="14" name="Teardrop 13">
                <a:extLst>
                  <a:ext uri="{FF2B5EF4-FFF2-40B4-BE49-F238E27FC236}">
                    <a16:creationId xmlns:a16="http://schemas.microsoft.com/office/drawing/2014/main" xmlns="" id="{4CAD2320-954E-4C3C-9DD8-4A7EA99A1413}"/>
                  </a:ext>
                </a:extLst>
              </p:cNvPr>
              <p:cNvSpPr/>
              <p:nvPr/>
            </p:nvSpPr>
            <p:spPr>
              <a:xfrm rot="2700000">
                <a:off x="1332739" y="947554"/>
                <a:ext cx="1653220" cy="1653220"/>
              </a:xfrm>
              <a:prstGeom prst="teardrop">
                <a:avLst>
                  <a:gd name="adj" fmla="val 100000"/>
                </a:avLst>
              </a:prstGeom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-6758543"/>
                  <a:satOff val="-17419"/>
                  <a:lumOff val="-11765"/>
                  <a:alphaOff val="0"/>
                </a:schemeClr>
              </a:fillRef>
              <a:effectRef idx="2">
                <a:schemeClr val="accent5">
                  <a:hueOff val="-6758543"/>
                  <a:satOff val="-17419"/>
                  <a:lumOff val="-11765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xmlns="" id="{53220C9B-464B-44A1-8E26-AF4776401B88}"/>
                  </a:ext>
                </a:extLst>
              </p:cNvPr>
              <p:cNvSpPr/>
              <p:nvPr/>
            </p:nvSpPr>
            <p:spPr>
              <a:xfrm>
                <a:off x="1401696" y="1002790"/>
                <a:ext cx="1543311" cy="1543040"/>
              </a:xfrm>
              <a:custGeom>
                <a:avLst/>
                <a:gdLst>
                  <a:gd name="connsiteX0" fmla="*/ 0 w 1543311"/>
                  <a:gd name="connsiteY0" fmla="*/ 771520 h 1543040"/>
                  <a:gd name="connsiteX1" fmla="*/ 771656 w 1543311"/>
                  <a:gd name="connsiteY1" fmla="*/ 0 h 1543040"/>
                  <a:gd name="connsiteX2" fmla="*/ 1543312 w 1543311"/>
                  <a:gd name="connsiteY2" fmla="*/ 771520 h 1543040"/>
                  <a:gd name="connsiteX3" fmla="*/ 771656 w 1543311"/>
                  <a:gd name="connsiteY3" fmla="*/ 1543040 h 1543040"/>
                  <a:gd name="connsiteX4" fmla="*/ 0 w 1543311"/>
                  <a:gd name="connsiteY4" fmla="*/ 771520 h 154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3311" h="1543040">
                    <a:moveTo>
                      <a:pt x="0" y="771520"/>
                    </a:moveTo>
                    <a:cubicBezTo>
                      <a:pt x="0" y="345421"/>
                      <a:pt x="345482" y="0"/>
                      <a:pt x="771656" y="0"/>
                    </a:cubicBezTo>
                    <a:cubicBezTo>
                      <a:pt x="1197830" y="0"/>
                      <a:pt x="1543312" y="345421"/>
                      <a:pt x="1543312" y="771520"/>
                    </a:cubicBezTo>
                    <a:cubicBezTo>
                      <a:pt x="1543312" y="1197619"/>
                      <a:pt x="1197830" y="1543040"/>
                      <a:pt x="771656" y="1543040"/>
                    </a:cubicBezTo>
                    <a:cubicBezTo>
                      <a:pt x="345482" y="1543040"/>
                      <a:pt x="0" y="1197619"/>
                      <a:pt x="0" y="771520"/>
                    </a:cubicBez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z="190500" extrusionH="12700" prstMaterial="plastic">
                <a:bevelT w="50800" h="50800"/>
              </a:sp3d>
            </p:spPr>
            <p:style>
              <a:lnRef idx="1">
                <a:schemeClr val="accent5">
                  <a:hueOff val="-6758543"/>
                  <a:satOff val="-17419"/>
                  <a:lumOff val="-11765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54763" tIns="254765" rIns="254763" bIns="254767" numCol="1" spcCol="1270" anchor="ctr" anchorCtr="0">
                <a:noAutofit/>
              </a:bodyPr>
              <a:lstStyle/>
              <a:p>
                <a:pPr marL="0" lvl="0" indent="0" algn="ctr" defTabSz="1200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AU" sz="2700" kern="1200"/>
                  <a:t>Build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5996957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8000"/>
                </a:solidFill>
                <a:latin typeface="+mn-lt"/>
              </a:rPr>
              <a:t>Building ISDDs</a:t>
            </a:r>
            <a:endParaRPr lang="en-AU" sz="3200" b="1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411881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3" r="1045" b="12670"/>
          <a:stretch/>
        </p:blipFill>
        <p:spPr>
          <a:xfrm>
            <a:off x="129515" y="932570"/>
            <a:ext cx="8937748" cy="3272459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7080BAC2-8F0C-448D-B276-A3D7238A55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4411" y="2793303"/>
            <a:ext cx="5566351" cy="2032511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AU" sz="1350" dirty="0"/>
              <a:t>Applies to ISDs from all sources ISA (Rev 0, Rev 1), API, IEC..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AU" sz="1350" dirty="0"/>
              <a:t>Degree of automation differs based on the complexity/consistency of the datasheet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AU" sz="1350" dirty="0"/>
              <a:t>ISA highly automatable, API much more difficult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AU" sz="1350" dirty="0"/>
              <a:t>Manual QA review identifies issues with extracted properties and issues/ambiguities in source datasheets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AU" sz="1350" dirty="0"/>
              <a:t>XML–primary CCOM format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AU" sz="1350" dirty="0"/>
              <a:t>Excel Spreadsheet–for Human Readability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AU" sz="1350" dirty="0"/>
              <a:t>JSON–for IoT, light-weight data exchange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800" b="1" dirty="0">
                <a:solidFill>
                  <a:srgbClr val="008000"/>
                </a:solidFill>
                <a:latin typeface="+mn-lt"/>
              </a:rPr>
              <a:t>Current ISDD Build Process</a:t>
            </a:r>
          </a:p>
        </p:txBody>
      </p:sp>
    </p:spTree>
    <p:extLst>
      <p:ext uri="{BB962C8B-B14F-4D97-AF65-F5344CB8AC3E}">
        <p14:creationId xmlns:p14="http://schemas.microsoft.com/office/powerpoint/2010/main" val="73097059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97622F07-32FD-439F-BC93-33E0CE4EC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Estimated level of effort per class for ISA and API ISDs</a:t>
            </a:r>
          </a:p>
          <a:p>
            <a:pPr marL="556895" lvl="1" indent="-213995"/>
            <a:r>
              <a:rPr lang="en-AU" dirty="0">
                <a:solidFill>
                  <a:srgbClr val="008000"/>
                </a:solidFill>
              </a:rPr>
              <a:t>ISA</a:t>
            </a:r>
            <a:r>
              <a:rPr lang="en-AU" dirty="0"/>
              <a:t>-Build ISDDs - </a:t>
            </a:r>
            <a:r>
              <a:rPr lang="en-AU" dirty="0">
                <a:solidFill>
                  <a:srgbClr val="008000"/>
                </a:solidFill>
              </a:rPr>
              <a:t>3.5 Hours/Class</a:t>
            </a:r>
            <a:endParaRPr lang="en-AU" dirty="0">
              <a:solidFill>
                <a:srgbClr val="008000"/>
              </a:solidFill>
              <a:cs typeface="Calibri"/>
            </a:endParaRPr>
          </a:p>
          <a:p>
            <a:pPr marL="556895" lvl="1" indent="-213995"/>
            <a:r>
              <a:rPr lang="en-AU" dirty="0">
                <a:solidFill>
                  <a:srgbClr val="008000"/>
                </a:solidFill>
              </a:rPr>
              <a:t>API</a:t>
            </a:r>
            <a:r>
              <a:rPr lang="en-AU" dirty="0"/>
              <a:t>-Build ISDDs - 3, 7 or 10 Days/Class/Sub-Class</a:t>
            </a:r>
            <a:endParaRPr lang="en-AU" dirty="0">
              <a:cs typeface="Calibri"/>
            </a:endParaRPr>
          </a:p>
          <a:p>
            <a:pPr lvl="1"/>
            <a:endParaRPr lang="en-AU" dirty="0"/>
          </a:p>
          <a:p>
            <a:r>
              <a:rPr lang="en-AU" dirty="0"/>
              <a:t>Estimated level of effort per class to “convert” CFIHOS classes</a:t>
            </a:r>
            <a:endParaRPr lang="en-AU" dirty="0">
              <a:cs typeface="Calibri"/>
            </a:endParaRPr>
          </a:p>
          <a:p>
            <a:pPr marL="556895" lvl="1" indent="-213995"/>
            <a:r>
              <a:rPr lang="en-AU" dirty="0"/>
              <a:t>2 Hours/class assuming CFIHOS logically correct and consistent</a:t>
            </a:r>
            <a:endParaRPr lang="en-AU" dirty="0">
              <a:cs typeface="Calibri"/>
            </a:endParaRPr>
          </a:p>
          <a:p>
            <a:pPr marL="556895" lvl="1" indent="-213995"/>
            <a:r>
              <a:rPr lang="en-AU" dirty="0"/>
              <a:t>Automated conversion with manual QC review</a:t>
            </a:r>
            <a:endParaRPr lang="en-AU" dirty="0">
              <a:cs typeface="Calibri"/>
            </a:endParaRPr>
          </a:p>
          <a:p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800" b="1" dirty="0">
                <a:solidFill>
                  <a:srgbClr val="008000"/>
                </a:solidFill>
                <a:latin typeface="+mn-lt"/>
              </a:rPr>
              <a:t>Estimated ISDD Build Process Efforts</a:t>
            </a:r>
          </a:p>
        </p:txBody>
      </p:sp>
    </p:spTree>
    <p:extLst>
      <p:ext uri="{BB962C8B-B14F-4D97-AF65-F5344CB8AC3E}">
        <p14:creationId xmlns:p14="http://schemas.microsoft.com/office/powerpoint/2010/main" val="163365560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800" b="1" dirty="0">
                <a:solidFill>
                  <a:srgbClr val="008000"/>
                </a:solidFill>
                <a:latin typeface="+mn-lt"/>
              </a:rPr>
              <a:t>Current ISDD Status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903" y="813844"/>
            <a:ext cx="7608194" cy="406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36036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9564" y="-93883"/>
            <a:ext cx="1125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2800" dirty="0">
                <a:solidFill>
                  <a:srgbClr val="008000"/>
                </a:solidFill>
                <a:latin typeface="+mn-lt"/>
                <a:ea typeface="+mj-ea"/>
                <a:cs typeface="+mj-cs"/>
              </a:rPr>
              <a:t>ISDD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0070" y="360420"/>
            <a:ext cx="9070616" cy="4654322"/>
            <a:chOff x="26522" y="8351"/>
            <a:chExt cx="9104164" cy="5006391"/>
          </a:xfrm>
        </p:grpSpPr>
        <p:sp>
          <p:nvSpPr>
            <p:cNvPr id="5" name="Rectangle 4"/>
            <p:cNvSpPr/>
            <p:nvPr/>
          </p:nvSpPr>
          <p:spPr>
            <a:xfrm>
              <a:off x="79648" y="99130"/>
              <a:ext cx="1309760" cy="273740"/>
            </a:xfrm>
            <a:prstGeom prst="rect">
              <a:avLst/>
            </a:prstGeom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1200" b="0">
                  <a:solidFill>
                    <a:prstClr val="white"/>
                  </a:solidFill>
                  <a:latin typeface="Calibri" panose="020F0502020204030204"/>
                </a:rPr>
                <a:t>Equipment Type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6522" y="344439"/>
              <a:ext cx="1524979" cy="1963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1000" b="0" dirty="0">
                  <a:solidFill>
                    <a:srgbClr val="4472C4"/>
                  </a:solidFill>
                  <a:latin typeface="Calibri" panose="020F0502020204030204"/>
                </a:rPr>
                <a:t>Temperature Transmitter</a:t>
              </a:r>
            </a:p>
          </p:txBody>
        </p:sp>
        <p:cxnSp>
          <p:nvCxnSpPr>
            <p:cNvPr id="12" name="Elbow Connector 11"/>
            <p:cNvCxnSpPr>
              <a:stCxn id="5" idx="3"/>
            </p:cNvCxnSpPr>
            <p:nvPr/>
          </p:nvCxnSpPr>
          <p:spPr>
            <a:xfrm>
              <a:off x="1389408" y="236000"/>
              <a:ext cx="339473" cy="394691"/>
            </a:xfrm>
            <a:prstGeom prst="bentConnector2">
              <a:avLst/>
            </a:prstGeom>
            <a:ln w="57150"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/>
            <p:cNvSpPr/>
            <p:nvPr/>
          </p:nvSpPr>
          <p:spPr>
            <a:xfrm>
              <a:off x="155221" y="628404"/>
              <a:ext cx="1780168" cy="28862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1200" b="0">
                  <a:solidFill>
                    <a:prstClr val="white"/>
                  </a:solidFill>
                  <a:latin typeface="Calibri" panose="020F0502020204030204"/>
                </a:rPr>
                <a:t>Attribute Set Definition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65068" y="855876"/>
              <a:ext cx="1915448" cy="1963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1000" b="0">
                  <a:solidFill>
                    <a:srgbClr val="ED7D31">
                      <a:lumMod val="75000"/>
                    </a:srgbClr>
                  </a:solidFill>
                  <a:latin typeface="Calibri" panose="020F0502020204030204"/>
                </a:rPr>
                <a:t>20T2221 Device Specifications</a:t>
              </a:r>
            </a:p>
          </p:txBody>
        </p:sp>
        <p:cxnSp>
          <p:nvCxnSpPr>
            <p:cNvPr id="54" name="Elbow Connector 53"/>
            <p:cNvCxnSpPr>
              <a:endCxn id="65" idx="1"/>
            </p:cNvCxnSpPr>
            <p:nvPr/>
          </p:nvCxnSpPr>
          <p:spPr>
            <a:xfrm rot="16200000" flipH="1">
              <a:off x="147814" y="976269"/>
              <a:ext cx="413989" cy="295498"/>
            </a:xfrm>
            <a:prstGeom prst="bentConnector2">
              <a:avLst/>
            </a:prstGeom>
            <a:ln w="57150">
              <a:solidFill>
                <a:srgbClr val="FFC000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ctangle 64"/>
            <p:cNvSpPr/>
            <p:nvPr/>
          </p:nvSpPr>
          <p:spPr>
            <a:xfrm>
              <a:off x="502558" y="1186702"/>
              <a:ext cx="2004608" cy="288620"/>
            </a:xfrm>
            <a:prstGeom prst="rect">
              <a:avLst/>
            </a:prstGeom>
            <a:solidFill>
              <a:srgbClr val="FFC000"/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1200" b="0">
                  <a:solidFill>
                    <a:prstClr val="white"/>
                  </a:solidFill>
                  <a:latin typeface="Calibri" panose="020F0502020204030204"/>
                </a:rPr>
                <a:t>Attribute Group Definition</a:t>
              </a:r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695068" y="1408691"/>
              <a:ext cx="1915448" cy="1963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1000" b="0">
                  <a:solidFill>
                    <a:srgbClr val="FFC000"/>
                  </a:solidFill>
                  <a:latin typeface="Calibri" panose="020F0502020204030204"/>
                </a:rPr>
                <a:t>RESPONSIBLE ORGANIZATIONS</a:t>
              </a: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954441" y="2269490"/>
              <a:ext cx="2004608" cy="288620"/>
            </a:xfrm>
            <a:prstGeom prst="rect">
              <a:avLst/>
            </a:prstGeom>
            <a:solidFill>
              <a:srgbClr val="00B050"/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1200" b="0">
                  <a:solidFill>
                    <a:prstClr val="white"/>
                  </a:solidFill>
                  <a:latin typeface="Calibri" panose="020F0502020204030204"/>
                </a:rPr>
                <a:t>Attribute Definition</a:t>
              </a:r>
            </a:p>
          </p:txBody>
        </p:sp>
        <p:sp>
          <p:nvSpPr>
            <p:cNvPr id="74" name="Rounded Rectangle 73"/>
            <p:cNvSpPr/>
            <p:nvPr/>
          </p:nvSpPr>
          <p:spPr>
            <a:xfrm>
              <a:off x="1180804" y="2501249"/>
              <a:ext cx="1915448" cy="1963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1000" b="0">
                  <a:solidFill>
                    <a:srgbClr val="00B050"/>
                  </a:solidFill>
                  <a:latin typeface="Calibri" panose="020F0502020204030204"/>
                </a:rPr>
                <a:t>Housing Type (Line 12)</a:t>
              </a:r>
            </a:p>
          </p:txBody>
        </p:sp>
        <p:cxnSp>
          <p:nvCxnSpPr>
            <p:cNvPr id="76" name="Elbow Connector 75"/>
            <p:cNvCxnSpPr>
              <a:endCxn id="72" idx="1"/>
            </p:cNvCxnSpPr>
            <p:nvPr/>
          </p:nvCxnSpPr>
          <p:spPr>
            <a:xfrm rot="16200000" flipH="1">
              <a:off x="413506" y="1872866"/>
              <a:ext cx="703695" cy="378172"/>
            </a:xfrm>
            <a:prstGeom prst="bentConnector2">
              <a:avLst/>
            </a:prstGeom>
            <a:ln w="57150">
              <a:solidFill>
                <a:srgbClr val="00B050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>
              <a:stCxn id="72" idx="3"/>
              <a:endCxn id="107" idx="1"/>
            </p:cNvCxnSpPr>
            <p:nvPr/>
          </p:nvCxnSpPr>
          <p:spPr>
            <a:xfrm>
              <a:off x="2959048" y="2413800"/>
              <a:ext cx="362630" cy="0"/>
            </a:xfrm>
            <a:prstGeom prst="straightConnector1">
              <a:avLst/>
            </a:prstGeom>
            <a:ln w="57150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Rectangle 106"/>
            <p:cNvSpPr/>
            <p:nvPr/>
          </p:nvSpPr>
          <p:spPr>
            <a:xfrm>
              <a:off x="3321679" y="2269490"/>
              <a:ext cx="1489988" cy="28862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1200" b="0">
                  <a:solidFill>
                    <a:prstClr val="white"/>
                  </a:solidFill>
                  <a:latin typeface="Calibri" panose="020F0502020204030204"/>
                </a:rPr>
                <a:t>Attribute Type</a:t>
              </a:r>
            </a:p>
          </p:txBody>
        </p:sp>
        <p:sp>
          <p:nvSpPr>
            <p:cNvPr id="108" name="Rounded Rectangle 107"/>
            <p:cNvSpPr/>
            <p:nvPr/>
          </p:nvSpPr>
          <p:spPr>
            <a:xfrm>
              <a:off x="3489930" y="2501249"/>
              <a:ext cx="1423717" cy="1963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1000" b="0">
                  <a:solidFill>
                    <a:srgbClr val="70AD47">
                      <a:lumMod val="60000"/>
                      <a:lumOff val="40000"/>
                    </a:srgbClr>
                  </a:solidFill>
                  <a:latin typeface="Calibri" panose="020F0502020204030204"/>
                </a:rPr>
                <a:t>Housing Type</a:t>
              </a: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3535222" y="2899339"/>
              <a:ext cx="1489988" cy="28862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1200" b="0">
                  <a:solidFill>
                    <a:prstClr val="white"/>
                  </a:solidFill>
                  <a:latin typeface="Calibri" panose="020F0502020204030204"/>
                </a:rPr>
                <a:t>Enumeration</a:t>
              </a:r>
            </a:p>
          </p:txBody>
        </p:sp>
        <p:sp>
          <p:nvSpPr>
            <p:cNvPr id="119" name="Rounded Rectangle 118"/>
            <p:cNvSpPr/>
            <p:nvPr/>
          </p:nvSpPr>
          <p:spPr>
            <a:xfrm>
              <a:off x="3703473" y="3131097"/>
              <a:ext cx="1423717" cy="1963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1000" b="0">
                  <a:solidFill>
                    <a:srgbClr val="44546A">
                      <a:lumMod val="60000"/>
                      <a:lumOff val="40000"/>
                    </a:srgbClr>
                  </a:solidFill>
                  <a:latin typeface="Calibri" panose="020F0502020204030204"/>
                </a:rPr>
                <a:t>Housing Type</a:t>
              </a:r>
            </a:p>
          </p:txBody>
        </p:sp>
        <p:cxnSp>
          <p:nvCxnSpPr>
            <p:cNvPr id="121" name="Elbow Connector 120"/>
            <p:cNvCxnSpPr>
              <a:endCxn id="118" idx="1"/>
            </p:cNvCxnSpPr>
            <p:nvPr/>
          </p:nvCxnSpPr>
          <p:spPr>
            <a:xfrm rot="16200000" flipH="1">
              <a:off x="3222184" y="2730611"/>
              <a:ext cx="485537" cy="140537"/>
            </a:xfrm>
            <a:prstGeom prst="bentConnector2">
              <a:avLst/>
            </a:prstGeom>
            <a:ln w="57150"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Rectangle 126"/>
            <p:cNvSpPr/>
            <p:nvPr/>
          </p:nvSpPr>
          <p:spPr>
            <a:xfrm>
              <a:off x="3906556" y="3769118"/>
              <a:ext cx="1323166" cy="288620"/>
            </a:xfrm>
            <a:prstGeom prst="rect">
              <a:avLst/>
            </a:prstGeom>
            <a:solidFill>
              <a:srgbClr val="00B0F0"/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AU" sz="1200" b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3778294" y="3525398"/>
              <a:ext cx="1489988" cy="288620"/>
            </a:xfrm>
            <a:prstGeom prst="rect">
              <a:avLst/>
            </a:prstGeom>
            <a:solidFill>
              <a:srgbClr val="00B0F0"/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1200" b="0">
                  <a:solidFill>
                    <a:prstClr val="white"/>
                  </a:solidFill>
                  <a:latin typeface="Calibri" panose="020F0502020204030204"/>
                </a:rPr>
                <a:t>Enumeration Items</a:t>
              </a:r>
            </a:p>
          </p:txBody>
        </p:sp>
        <p:sp>
          <p:nvSpPr>
            <p:cNvPr id="129" name="Rounded Rectangle 128"/>
            <p:cNvSpPr/>
            <p:nvPr/>
          </p:nvSpPr>
          <p:spPr>
            <a:xfrm>
              <a:off x="3946545" y="3757157"/>
              <a:ext cx="1423717" cy="1963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1000" b="0">
                  <a:solidFill>
                    <a:srgbClr val="00B0F0"/>
                  </a:solidFill>
                  <a:latin typeface="Calibri" panose="020F0502020204030204"/>
                </a:rPr>
                <a:t>Extruder bolt</a:t>
              </a:r>
            </a:p>
          </p:txBody>
        </p:sp>
        <p:sp>
          <p:nvSpPr>
            <p:cNvPr id="130" name="Rounded Rectangle 129"/>
            <p:cNvSpPr/>
            <p:nvPr/>
          </p:nvSpPr>
          <p:spPr>
            <a:xfrm>
              <a:off x="3951477" y="3981519"/>
              <a:ext cx="1423717" cy="1963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1000" b="0">
                  <a:solidFill>
                    <a:srgbClr val="00B0F0"/>
                  </a:solidFill>
                  <a:latin typeface="Calibri" panose="020F0502020204030204"/>
                </a:rPr>
                <a:t>High pressure</a:t>
              </a:r>
            </a:p>
          </p:txBody>
        </p:sp>
        <p:cxnSp>
          <p:nvCxnSpPr>
            <p:cNvPr id="131" name="Elbow Connector 130"/>
            <p:cNvCxnSpPr>
              <a:endCxn id="128" idx="1"/>
            </p:cNvCxnSpPr>
            <p:nvPr/>
          </p:nvCxnSpPr>
          <p:spPr>
            <a:xfrm rot="16200000" flipH="1">
              <a:off x="3449019" y="3340432"/>
              <a:ext cx="481750" cy="176801"/>
            </a:xfrm>
            <a:prstGeom prst="bentConnector2">
              <a:avLst/>
            </a:prstGeom>
            <a:ln w="57150">
              <a:solidFill>
                <a:srgbClr val="00B0F0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Rectangle 137"/>
            <p:cNvSpPr/>
            <p:nvPr/>
          </p:nvSpPr>
          <p:spPr>
            <a:xfrm>
              <a:off x="505645" y="1690239"/>
              <a:ext cx="2004608" cy="288620"/>
            </a:xfrm>
            <a:prstGeom prst="rect">
              <a:avLst/>
            </a:prstGeom>
            <a:solidFill>
              <a:srgbClr val="FFC000"/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1200" b="0">
                  <a:solidFill>
                    <a:prstClr val="white"/>
                  </a:solidFill>
                  <a:latin typeface="Calibri" panose="020F0502020204030204"/>
                </a:rPr>
                <a:t>Attribute Group Definition</a:t>
              </a:r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640582" y="1924429"/>
              <a:ext cx="2019197" cy="1963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1000" b="0">
                  <a:solidFill>
                    <a:srgbClr val="FFC000"/>
                  </a:solidFill>
                  <a:latin typeface="Calibri" panose="020F0502020204030204"/>
                </a:rPr>
                <a:t>PROTECTIVE SHEATH AND FITTING</a:t>
              </a:r>
            </a:p>
          </p:txBody>
        </p:sp>
        <p:cxnSp>
          <p:nvCxnSpPr>
            <p:cNvPr id="140" name="Elbow Connector 139"/>
            <p:cNvCxnSpPr/>
            <p:nvPr/>
          </p:nvCxnSpPr>
          <p:spPr>
            <a:xfrm rot="16200000" flipH="1">
              <a:off x="74983" y="1410532"/>
              <a:ext cx="556094" cy="291941"/>
            </a:xfrm>
            <a:prstGeom prst="bentConnector2">
              <a:avLst/>
            </a:prstGeom>
            <a:ln w="57150">
              <a:solidFill>
                <a:srgbClr val="FFC000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Rectangle 144"/>
            <p:cNvSpPr/>
            <p:nvPr/>
          </p:nvSpPr>
          <p:spPr>
            <a:xfrm>
              <a:off x="2394877" y="612955"/>
              <a:ext cx="1780168" cy="28862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1200" b="0">
                  <a:solidFill>
                    <a:prstClr val="white"/>
                  </a:solidFill>
                  <a:latin typeface="Calibri" panose="020F0502020204030204"/>
                </a:rPr>
                <a:t>Attribute Set Definition</a:t>
              </a:r>
            </a:p>
          </p:txBody>
        </p:sp>
        <p:sp>
          <p:nvSpPr>
            <p:cNvPr id="146" name="Rounded Rectangle 145"/>
            <p:cNvSpPr/>
            <p:nvPr/>
          </p:nvSpPr>
          <p:spPr>
            <a:xfrm>
              <a:off x="2604724" y="840427"/>
              <a:ext cx="1915448" cy="1963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1000" b="0">
                  <a:solidFill>
                    <a:srgbClr val="ED7D31">
                      <a:lumMod val="75000"/>
                    </a:srgbClr>
                  </a:solidFill>
                  <a:latin typeface="Calibri" panose="020F0502020204030204"/>
                </a:rPr>
                <a:t>20T1001 Operating Parameters</a:t>
              </a:r>
            </a:p>
          </p:txBody>
        </p:sp>
        <p:cxnSp>
          <p:nvCxnSpPr>
            <p:cNvPr id="147" name="Elbow Connector 146"/>
            <p:cNvCxnSpPr>
              <a:stCxn id="5" idx="3"/>
              <a:endCxn id="145" idx="0"/>
            </p:cNvCxnSpPr>
            <p:nvPr/>
          </p:nvCxnSpPr>
          <p:spPr>
            <a:xfrm>
              <a:off x="1389408" y="236000"/>
              <a:ext cx="1895553" cy="376955"/>
            </a:xfrm>
            <a:prstGeom prst="bentConnector2">
              <a:avLst/>
            </a:prstGeom>
            <a:ln w="57150"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Rectangle 149"/>
            <p:cNvSpPr/>
            <p:nvPr/>
          </p:nvSpPr>
          <p:spPr>
            <a:xfrm>
              <a:off x="954441" y="4365130"/>
              <a:ext cx="2004608" cy="288620"/>
            </a:xfrm>
            <a:prstGeom prst="rect">
              <a:avLst/>
            </a:prstGeom>
            <a:solidFill>
              <a:srgbClr val="00B050"/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1200" b="0">
                  <a:solidFill>
                    <a:prstClr val="white"/>
                  </a:solidFill>
                  <a:latin typeface="Calibri" panose="020F0502020204030204"/>
                </a:rPr>
                <a:t>Attribute Definition</a:t>
              </a:r>
            </a:p>
          </p:txBody>
        </p:sp>
        <p:sp>
          <p:nvSpPr>
            <p:cNvPr id="151" name="Rounded Rectangle 150"/>
            <p:cNvSpPr/>
            <p:nvPr/>
          </p:nvSpPr>
          <p:spPr>
            <a:xfrm>
              <a:off x="1180804" y="4596888"/>
              <a:ext cx="1915448" cy="1963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1000" b="0">
                  <a:solidFill>
                    <a:srgbClr val="00B050"/>
                  </a:solidFill>
                  <a:latin typeface="Calibri" panose="020F0502020204030204"/>
                </a:rPr>
                <a:t>Pad/Collar Type (Line 13)</a:t>
              </a:r>
            </a:p>
          </p:txBody>
        </p:sp>
        <p:cxnSp>
          <p:nvCxnSpPr>
            <p:cNvPr id="170" name="Straight Arrow Connector 169"/>
            <p:cNvCxnSpPr>
              <a:endCxn id="171" idx="1"/>
            </p:cNvCxnSpPr>
            <p:nvPr/>
          </p:nvCxnSpPr>
          <p:spPr>
            <a:xfrm>
              <a:off x="2959048" y="4469954"/>
              <a:ext cx="362630" cy="0"/>
            </a:xfrm>
            <a:prstGeom prst="straightConnector1">
              <a:avLst/>
            </a:prstGeom>
            <a:ln w="57150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Rectangle 170"/>
            <p:cNvSpPr/>
            <p:nvPr/>
          </p:nvSpPr>
          <p:spPr>
            <a:xfrm>
              <a:off x="3321679" y="4325644"/>
              <a:ext cx="1489988" cy="28862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1200" b="0">
                  <a:solidFill>
                    <a:prstClr val="white"/>
                  </a:solidFill>
                  <a:latin typeface="Calibri" panose="020F0502020204030204"/>
                </a:rPr>
                <a:t>Attribute Type</a:t>
              </a:r>
            </a:p>
          </p:txBody>
        </p:sp>
        <p:sp>
          <p:nvSpPr>
            <p:cNvPr id="172" name="Rounded Rectangle 171"/>
            <p:cNvSpPr/>
            <p:nvPr/>
          </p:nvSpPr>
          <p:spPr>
            <a:xfrm>
              <a:off x="3489930" y="4557403"/>
              <a:ext cx="1423717" cy="1963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1000" b="0">
                  <a:solidFill>
                    <a:srgbClr val="70AD47">
                      <a:lumMod val="60000"/>
                      <a:lumOff val="40000"/>
                    </a:srgbClr>
                  </a:solidFill>
                  <a:latin typeface="Calibri" panose="020F0502020204030204"/>
                </a:rPr>
                <a:t>Pad/Collar Type</a:t>
              </a:r>
            </a:p>
          </p:txBody>
        </p:sp>
        <p:cxnSp>
          <p:nvCxnSpPr>
            <p:cNvPr id="173" name="Elbow Connector 172"/>
            <p:cNvCxnSpPr>
              <a:endCxn id="150" idx="1"/>
            </p:cNvCxnSpPr>
            <p:nvPr/>
          </p:nvCxnSpPr>
          <p:spPr>
            <a:xfrm rot="16200000" flipH="1">
              <a:off x="-273827" y="3281173"/>
              <a:ext cx="2075775" cy="380759"/>
            </a:xfrm>
            <a:prstGeom prst="bentConnector2">
              <a:avLst/>
            </a:prstGeom>
            <a:ln w="57150">
              <a:solidFill>
                <a:srgbClr val="00B050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0" name="Picture 17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4533" y="285351"/>
              <a:ext cx="4496153" cy="1698547"/>
            </a:xfrm>
            <a:prstGeom prst="rect">
              <a:avLst/>
            </a:prstGeom>
          </p:spPr>
        </p:pic>
        <p:sp>
          <p:nvSpPr>
            <p:cNvPr id="181" name="TextBox 180"/>
            <p:cNvSpPr txBox="1"/>
            <p:nvPr/>
          </p:nvSpPr>
          <p:spPr>
            <a:xfrm>
              <a:off x="6325172" y="8351"/>
              <a:ext cx="16568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1200">
                  <a:solidFill>
                    <a:prstClr val="black"/>
                  </a:solidFill>
                  <a:latin typeface="Calibri" panose="020F0502020204030204"/>
                </a:rPr>
                <a:t>ISA 20T2221 Datasheet</a:t>
              </a:r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6439472" y="2093554"/>
              <a:ext cx="1455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1200">
                  <a:solidFill>
                    <a:prstClr val="black"/>
                  </a:solidFill>
                  <a:latin typeface="Calibri" panose="020F0502020204030204"/>
                </a:rPr>
                <a:t>ISA 20T2221 Picklist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8874" y="2370553"/>
              <a:ext cx="3357888" cy="2618815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5846379" y="2697630"/>
              <a:ext cx="570187" cy="158557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AU" sz="1200" b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844836" y="3599394"/>
              <a:ext cx="676834" cy="157763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AU" sz="1200" b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842208" y="3613755"/>
              <a:ext cx="2792040" cy="1400987"/>
            </a:xfrm>
            <a:prstGeom prst="rect">
              <a:avLst/>
            </a:prstGeom>
            <a:noFill/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AU" sz="1200" b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>
            <a:xfrm flipH="1" flipV="1">
              <a:off x="5858990" y="2839061"/>
              <a:ext cx="580483" cy="197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 flipV="1">
              <a:off x="5842208" y="3757156"/>
              <a:ext cx="749697" cy="9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ectangle 3"/>
            <p:cNvSpPr/>
            <p:nvPr/>
          </p:nvSpPr>
          <p:spPr>
            <a:xfrm>
              <a:off x="5843752" y="2672256"/>
              <a:ext cx="2622331" cy="916126"/>
            </a:xfrm>
            <a:prstGeom prst="rect">
              <a:avLst/>
            </a:prstGeom>
            <a:noFill/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AU" sz="1200" b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>
            <a:xfrm flipH="1" flipV="1">
              <a:off x="5858989" y="2689580"/>
              <a:ext cx="580483" cy="197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3585803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4961" y="-106443"/>
            <a:ext cx="2427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2800" dirty="0">
                <a:solidFill>
                  <a:srgbClr val="008000"/>
                </a:solidFill>
                <a:latin typeface="+mn-lt"/>
                <a:ea typeface="+mj-ea"/>
                <a:cs typeface="+mj-cs"/>
              </a:rPr>
              <a:t>ISDD Instance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06791" y="300350"/>
            <a:ext cx="8947760" cy="4721394"/>
            <a:chOff x="26522" y="8351"/>
            <a:chExt cx="9101448" cy="5020068"/>
          </a:xfrm>
        </p:grpSpPr>
        <p:sp>
          <p:nvSpPr>
            <p:cNvPr id="5" name="Rectangle 4"/>
            <p:cNvSpPr/>
            <p:nvPr/>
          </p:nvSpPr>
          <p:spPr>
            <a:xfrm>
              <a:off x="79648" y="99130"/>
              <a:ext cx="1309760" cy="273740"/>
            </a:xfrm>
            <a:prstGeom prst="rect">
              <a:avLst/>
            </a:prstGeom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1200" b="0">
                  <a:solidFill>
                    <a:prstClr val="white"/>
                  </a:solidFill>
                  <a:latin typeface="Calibri" panose="020F0502020204030204"/>
                </a:rPr>
                <a:t>Equipment Type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6522" y="344439"/>
              <a:ext cx="1554703" cy="1963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1000" b="0">
                  <a:solidFill>
                    <a:srgbClr val="4472C4"/>
                  </a:solidFill>
                  <a:latin typeface="Calibri" panose="020F0502020204030204"/>
                </a:rPr>
                <a:t>Temperature Transmitter</a:t>
              </a:r>
            </a:p>
          </p:txBody>
        </p:sp>
        <p:cxnSp>
          <p:nvCxnSpPr>
            <p:cNvPr id="12" name="Elbow Connector 11"/>
            <p:cNvCxnSpPr>
              <a:stCxn id="5" idx="3"/>
            </p:cNvCxnSpPr>
            <p:nvPr/>
          </p:nvCxnSpPr>
          <p:spPr>
            <a:xfrm>
              <a:off x="1389408" y="236000"/>
              <a:ext cx="339473" cy="394691"/>
            </a:xfrm>
            <a:prstGeom prst="bentConnector2">
              <a:avLst/>
            </a:prstGeom>
            <a:ln w="57150"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/>
            <p:cNvSpPr/>
            <p:nvPr/>
          </p:nvSpPr>
          <p:spPr>
            <a:xfrm>
              <a:off x="155221" y="628404"/>
              <a:ext cx="1780168" cy="28862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1200" b="0">
                  <a:solidFill>
                    <a:prstClr val="white"/>
                  </a:solidFill>
                  <a:latin typeface="Calibri" panose="020F0502020204030204"/>
                </a:rPr>
                <a:t>Attribute Set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65068" y="855876"/>
              <a:ext cx="1915448" cy="1963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1000" b="0">
                  <a:solidFill>
                    <a:srgbClr val="ED7D31">
                      <a:lumMod val="75000"/>
                    </a:srgbClr>
                  </a:solidFill>
                  <a:latin typeface="Calibri" panose="020F0502020204030204"/>
                </a:rPr>
                <a:t>20T2221 Device Specifications</a:t>
              </a:r>
            </a:p>
          </p:txBody>
        </p:sp>
        <p:cxnSp>
          <p:nvCxnSpPr>
            <p:cNvPr id="54" name="Elbow Connector 53"/>
            <p:cNvCxnSpPr>
              <a:endCxn id="65" idx="1"/>
            </p:cNvCxnSpPr>
            <p:nvPr/>
          </p:nvCxnSpPr>
          <p:spPr>
            <a:xfrm rot="16200000" flipH="1">
              <a:off x="147816" y="976270"/>
              <a:ext cx="413987" cy="295496"/>
            </a:xfrm>
            <a:prstGeom prst="bentConnector2">
              <a:avLst/>
            </a:prstGeom>
            <a:ln w="57150">
              <a:solidFill>
                <a:srgbClr val="FFC000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ctangle 64"/>
            <p:cNvSpPr/>
            <p:nvPr/>
          </p:nvSpPr>
          <p:spPr>
            <a:xfrm>
              <a:off x="502558" y="1186702"/>
              <a:ext cx="2004608" cy="288620"/>
            </a:xfrm>
            <a:prstGeom prst="rect">
              <a:avLst/>
            </a:prstGeom>
            <a:solidFill>
              <a:srgbClr val="FFC000"/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1200" b="0">
                  <a:solidFill>
                    <a:prstClr val="white"/>
                  </a:solidFill>
                  <a:latin typeface="Calibri" panose="020F0502020204030204"/>
                </a:rPr>
                <a:t>Attribute Group</a:t>
              </a:r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651319" y="1427622"/>
              <a:ext cx="1915448" cy="1963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1000" b="0">
                  <a:solidFill>
                    <a:srgbClr val="FFC000"/>
                  </a:solidFill>
                  <a:latin typeface="Calibri" panose="020F0502020204030204"/>
                </a:rPr>
                <a:t>RESPONSIBLE ORGANIZATIONS</a:t>
              </a: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954441" y="2269490"/>
              <a:ext cx="774440" cy="288620"/>
            </a:xfrm>
            <a:prstGeom prst="rect">
              <a:avLst/>
            </a:prstGeom>
            <a:solidFill>
              <a:srgbClr val="00B050"/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1200" b="0">
                  <a:solidFill>
                    <a:prstClr val="white"/>
                  </a:solidFill>
                  <a:latin typeface="Calibri" panose="020F0502020204030204"/>
                </a:rPr>
                <a:t>Attribute</a:t>
              </a:r>
            </a:p>
          </p:txBody>
        </p:sp>
        <p:sp>
          <p:nvSpPr>
            <p:cNvPr id="74" name="Rounded Rectangle 73"/>
            <p:cNvSpPr/>
            <p:nvPr/>
          </p:nvSpPr>
          <p:spPr>
            <a:xfrm>
              <a:off x="1027447" y="2506040"/>
              <a:ext cx="1876391" cy="1963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1000" b="0">
                  <a:solidFill>
                    <a:srgbClr val="00B050"/>
                  </a:solidFill>
                  <a:latin typeface="Calibri" panose="020F0502020204030204"/>
                </a:rPr>
                <a:t>Housing Type =</a:t>
              </a:r>
              <a:r>
                <a:rPr lang="en-AU" sz="1000" b="0">
                  <a:solidFill>
                    <a:srgbClr val="7030A0"/>
                  </a:solidFill>
                  <a:latin typeface="Calibri" panose="020F0502020204030204"/>
                </a:rPr>
                <a:t> high pressure</a:t>
              </a:r>
            </a:p>
          </p:txBody>
        </p:sp>
        <p:cxnSp>
          <p:nvCxnSpPr>
            <p:cNvPr id="76" name="Elbow Connector 75"/>
            <p:cNvCxnSpPr>
              <a:endCxn id="72" idx="1"/>
            </p:cNvCxnSpPr>
            <p:nvPr/>
          </p:nvCxnSpPr>
          <p:spPr>
            <a:xfrm rot="16200000" flipH="1">
              <a:off x="413505" y="1872865"/>
              <a:ext cx="703697" cy="378173"/>
            </a:xfrm>
            <a:prstGeom prst="bentConnector2">
              <a:avLst/>
            </a:prstGeom>
            <a:ln w="57150">
              <a:solidFill>
                <a:srgbClr val="00B050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Rectangle 137"/>
            <p:cNvSpPr/>
            <p:nvPr/>
          </p:nvSpPr>
          <p:spPr>
            <a:xfrm>
              <a:off x="505645" y="1690239"/>
              <a:ext cx="2004608" cy="288620"/>
            </a:xfrm>
            <a:prstGeom prst="rect">
              <a:avLst/>
            </a:prstGeom>
            <a:solidFill>
              <a:srgbClr val="FFC000"/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1200" b="0">
                  <a:solidFill>
                    <a:prstClr val="white"/>
                  </a:solidFill>
                  <a:latin typeface="Calibri" panose="020F0502020204030204"/>
                </a:rPr>
                <a:t>Attribute Group</a:t>
              </a:r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640582" y="1924429"/>
              <a:ext cx="2019197" cy="1963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1000" b="0">
                  <a:solidFill>
                    <a:srgbClr val="FFC000"/>
                  </a:solidFill>
                  <a:latin typeface="Calibri" panose="020F0502020204030204"/>
                </a:rPr>
                <a:t>PROTECTIVE SHEATH AND FITTING</a:t>
              </a:r>
            </a:p>
          </p:txBody>
        </p:sp>
        <p:cxnSp>
          <p:nvCxnSpPr>
            <p:cNvPr id="140" name="Elbow Connector 139"/>
            <p:cNvCxnSpPr/>
            <p:nvPr/>
          </p:nvCxnSpPr>
          <p:spPr>
            <a:xfrm rot="16200000" flipH="1">
              <a:off x="74983" y="1410532"/>
              <a:ext cx="556094" cy="291941"/>
            </a:xfrm>
            <a:prstGeom prst="bentConnector2">
              <a:avLst/>
            </a:prstGeom>
            <a:ln w="57150">
              <a:solidFill>
                <a:srgbClr val="FFC000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Rectangle 144"/>
            <p:cNvSpPr/>
            <p:nvPr/>
          </p:nvSpPr>
          <p:spPr>
            <a:xfrm>
              <a:off x="2394877" y="612955"/>
              <a:ext cx="1780168" cy="28862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1200" b="0">
                  <a:solidFill>
                    <a:prstClr val="white"/>
                  </a:solidFill>
                  <a:latin typeface="Calibri" panose="020F0502020204030204"/>
                </a:rPr>
                <a:t>Attribute Set</a:t>
              </a:r>
            </a:p>
          </p:txBody>
        </p:sp>
        <p:sp>
          <p:nvSpPr>
            <p:cNvPr id="146" name="Rounded Rectangle 145"/>
            <p:cNvSpPr/>
            <p:nvPr/>
          </p:nvSpPr>
          <p:spPr>
            <a:xfrm>
              <a:off x="2604724" y="840427"/>
              <a:ext cx="1915448" cy="1963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1000" b="0">
                  <a:solidFill>
                    <a:srgbClr val="ED7D31">
                      <a:lumMod val="75000"/>
                    </a:srgbClr>
                  </a:solidFill>
                  <a:latin typeface="Calibri" panose="020F0502020204030204"/>
                </a:rPr>
                <a:t>20T1001 Operating Parameters</a:t>
              </a:r>
            </a:p>
          </p:txBody>
        </p:sp>
        <p:cxnSp>
          <p:nvCxnSpPr>
            <p:cNvPr id="147" name="Elbow Connector 146"/>
            <p:cNvCxnSpPr>
              <a:stCxn id="5" idx="3"/>
              <a:endCxn id="145" idx="0"/>
            </p:cNvCxnSpPr>
            <p:nvPr/>
          </p:nvCxnSpPr>
          <p:spPr>
            <a:xfrm>
              <a:off x="1389408" y="236000"/>
              <a:ext cx="1895553" cy="376955"/>
            </a:xfrm>
            <a:prstGeom prst="bentConnector2">
              <a:avLst/>
            </a:prstGeom>
            <a:ln w="57150"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Rectangle 149"/>
            <p:cNvSpPr/>
            <p:nvPr/>
          </p:nvSpPr>
          <p:spPr>
            <a:xfrm>
              <a:off x="954441" y="2899679"/>
              <a:ext cx="774440" cy="288620"/>
            </a:xfrm>
            <a:prstGeom prst="rect">
              <a:avLst/>
            </a:prstGeom>
            <a:solidFill>
              <a:srgbClr val="00B050"/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1200" b="0">
                  <a:solidFill>
                    <a:prstClr val="white"/>
                  </a:solidFill>
                  <a:latin typeface="Calibri" panose="020F0502020204030204"/>
                </a:rPr>
                <a:t>Attribute</a:t>
              </a:r>
            </a:p>
          </p:txBody>
        </p:sp>
        <p:sp>
          <p:nvSpPr>
            <p:cNvPr id="151" name="Rounded Rectangle 150"/>
            <p:cNvSpPr/>
            <p:nvPr/>
          </p:nvSpPr>
          <p:spPr>
            <a:xfrm>
              <a:off x="1045304" y="3148814"/>
              <a:ext cx="2185988" cy="1963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1000" b="0">
                  <a:solidFill>
                    <a:srgbClr val="00B050"/>
                  </a:solidFill>
                  <a:latin typeface="Calibri" panose="020F0502020204030204"/>
                </a:rPr>
                <a:t>Pad/Collar Type =</a:t>
              </a:r>
              <a:r>
                <a:rPr lang="en-AU" sz="1000" b="0">
                  <a:solidFill>
                    <a:srgbClr val="7030A0"/>
                  </a:solidFill>
                  <a:latin typeface="Calibri" panose="020F0502020204030204"/>
                </a:rPr>
                <a:t> 1x1 flat parallel</a:t>
              </a:r>
            </a:p>
          </p:txBody>
        </p:sp>
        <p:cxnSp>
          <p:nvCxnSpPr>
            <p:cNvPr id="173" name="Elbow Connector 172"/>
            <p:cNvCxnSpPr>
              <a:endCxn id="150" idx="1"/>
            </p:cNvCxnSpPr>
            <p:nvPr/>
          </p:nvCxnSpPr>
          <p:spPr>
            <a:xfrm rot="16200000" flipH="1">
              <a:off x="449906" y="2539456"/>
              <a:ext cx="630189" cy="378878"/>
            </a:xfrm>
            <a:prstGeom prst="bentConnector2">
              <a:avLst/>
            </a:prstGeom>
            <a:ln w="57150">
              <a:solidFill>
                <a:srgbClr val="00B050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TextBox 180"/>
            <p:cNvSpPr txBox="1"/>
            <p:nvPr/>
          </p:nvSpPr>
          <p:spPr>
            <a:xfrm>
              <a:off x="6325172" y="8351"/>
              <a:ext cx="16568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1200">
                  <a:solidFill>
                    <a:prstClr val="black"/>
                  </a:solidFill>
                  <a:latin typeface="Calibri" panose="020F0502020204030204"/>
                </a:rPr>
                <a:t>ISA 20T2221 Datasheet</a:t>
              </a:r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6439472" y="2093554"/>
              <a:ext cx="1455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1200">
                  <a:solidFill>
                    <a:prstClr val="black"/>
                  </a:solidFill>
                  <a:latin typeface="Calibri" panose="020F0502020204030204"/>
                </a:rPr>
                <a:t>ISA 20T2221 Picklist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4362" y="2327302"/>
              <a:ext cx="3209202" cy="266985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5332" y="306044"/>
              <a:ext cx="4572638" cy="181476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47" name="Straight Arrow Connector 46"/>
            <p:cNvCxnSpPr>
              <a:stCxn id="72" idx="3"/>
              <a:endCxn id="48" idx="1"/>
            </p:cNvCxnSpPr>
            <p:nvPr/>
          </p:nvCxnSpPr>
          <p:spPr>
            <a:xfrm>
              <a:off x="1728880" y="2413801"/>
              <a:ext cx="1342004" cy="10391"/>
            </a:xfrm>
            <a:prstGeom prst="straightConnector1">
              <a:avLst/>
            </a:prstGeom>
            <a:ln w="57150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/>
            <p:cNvSpPr/>
            <p:nvPr/>
          </p:nvSpPr>
          <p:spPr>
            <a:xfrm>
              <a:off x="3070885" y="2279881"/>
              <a:ext cx="1489988" cy="28862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1200" b="0">
                  <a:solidFill>
                    <a:prstClr val="white"/>
                  </a:solidFill>
                  <a:latin typeface="Calibri" panose="020F0502020204030204"/>
                </a:rPr>
                <a:t>Attribute Type</a:t>
              </a: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3239136" y="2511640"/>
              <a:ext cx="1423717" cy="196381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1000" b="0">
                  <a:solidFill>
                    <a:srgbClr val="70AD47">
                      <a:lumMod val="60000"/>
                      <a:lumOff val="40000"/>
                    </a:srgbClr>
                  </a:solidFill>
                  <a:latin typeface="Calibri" panose="020F0502020204030204"/>
                </a:rPr>
                <a:t>Housing Type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284428" y="2909730"/>
              <a:ext cx="1489988" cy="28862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1200" b="0">
                  <a:solidFill>
                    <a:prstClr val="white"/>
                  </a:solidFill>
                  <a:latin typeface="Calibri" panose="020F0502020204030204"/>
                </a:rPr>
                <a:t>Enumeration</a:t>
              </a: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3452679" y="3141489"/>
              <a:ext cx="1423717" cy="196381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1000" b="0">
                  <a:solidFill>
                    <a:srgbClr val="44546A">
                      <a:lumMod val="60000"/>
                      <a:lumOff val="40000"/>
                    </a:srgbClr>
                  </a:solidFill>
                  <a:latin typeface="Calibri" panose="020F0502020204030204"/>
                </a:rPr>
                <a:t>Housing Type</a:t>
              </a:r>
            </a:p>
          </p:txBody>
        </p:sp>
        <p:cxnSp>
          <p:nvCxnSpPr>
            <p:cNvPr id="52" name="Elbow Connector 51"/>
            <p:cNvCxnSpPr>
              <a:endCxn id="50" idx="1"/>
            </p:cNvCxnSpPr>
            <p:nvPr/>
          </p:nvCxnSpPr>
          <p:spPr>
            <a:xfrm rot="16200000" flipH="1">
              <a:off x="2971389" y="2741002"/>
              <a:ext cx="485538" cy="140538"/>
            </a:xfrm>
            <a:prstGeom prst="bentConnector2">
              <a:avLst/>
            </a:prstGeom>
            <a:ln w="6350"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52"/>
            <p:cNvSpPr/>
            <p:nvPr/>
          </p:nvSpPr>
          <p:spPr>
            <a:xfrm>
              <a:off x="3655762" y="3779509"/>
              <a:ext cx="1323166" cy="288620"/>
            </a:xfrm>
            <a:prstGeom prst="rect">
              <a:avLst/>
            </a:prstGeom>
            <a:solidFill>
              <a:srgbClr val="00B0F0"/>
            </a:solidFill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AU" sz="1200" b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527500" y="3535789"/>
              <a:ext cx="1489988" cy="288620"/>
            </a:xfrm>
            <a:prstGeom prst="rect">
              <a:avLst/>
            </a:prstGeom>
            <a:solidFill>
              <a:srgbClr val="00B0F0"/>
            </a:solidFill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1200" b="0">
                  <a:solidFill>
                    <a:prstClr val="white"/>
                  </a:solidFill>
                  <a:latin typeface="Calibri" panose="020F0502020204030204"/>
                </a:rPr>
                <a:t>Enumeration Items</a:t>
              </a:r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3695751" y="3767548"/>
              <a:ext cx="1423717" cy="196381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1000" b="0">
                  <a:solidFill>
                    <a:srgbClr val="00B0F0"/>
                  </a:solidFill>
                  <a:latin typeface="Calibri" panose="020F0502020204030204"/>
                </a:rPr>
                <a:t>Extruder bolt</a:t>
              </a:r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3700683" y="3991910"/>
              <a:ext cx="1423717" cy="196381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1000" b="0">
                  <a:solidFill>
                    <a:srgbClr val="00B0F0"/>
                  </a:solidFill>
                  <a:latin typeface="Calibri" panose="020F0502020204030204"/>
                </a:rPr>
                <a:t>High pressure</a:t>
              </a:r>
            </a:p>
          </p:txBody>
        </p:sp>
        <p:cxnSp>
          <p:nvCxnSpPr>
            <p:cNvPr id="58" name="Elbow Connector 57"/>
            <p:cNvCxnSpPr>
              <a:endCxn id="55" idx="1"/>
            </p:cNvCxnSpPr>
            <p:nvPr/>
          </p:nvCxnSpPr>
          <p:spPr>
            <a:xfrm rot="16200000" flipH="1">
              <a:off x="3198223" y="3350824"/>
              <a:ext cx="481751" cy="176801"/>
            </a:xfrm>
            <a:prstGeom prst="bentConnector2">
              <a:avLst/>
            </a:prstGeom>
            <a:ln w="6350">
              <a:solidFill>
                <a:srgbClr val="00B0F0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ectangle 62"/>
            <p:cNvSpPr/>
            <p:nvPr/>
          </p:nvSpPr>
          <p:spPr>
            <a:xfrm>
              <a:off x="967677" y="3519305"/>
              <a:ext cx="774440" cy="288620"/>
            </a:xfrm>
            <a:prstGeom prst="rect">
              <a:avLst/>
            </a:prstGeom>
            <a:solidFill>
              <a:srgbClr val="00B050"/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1200" b="0">
                  <a:solidFill>
                    <a:prstClr val="white"/>
                  </a:solidFill>
                  <a:latin typeface="Calibri" panose="020F0502020204030204"/>
                </a:rPr>
                <a:t>Attribute</a:t>
              </a:r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1058540" y="3768440"/>
              <a:ext cx="2172752" cy="1963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1000" b="0">
                  <a:solidFill>
                    <a:srgbClr val="00B050"/>
                  </a:solidFill>
                  <a:latin typeface="Calibri" panose="020F0502020204030204"/>
                </a:rPr>
                <a:t>Fitting conn nominal size = </a:t>
              </a:r>
              <a:r>
                <a:rPr lang="en-AU" sz="1000" b="0">
                  <a:solidFill>
                    <a:srgbClr val="7030A0"/>
                  </a:solidFill>
                  <a:latin typeface="Calibri" panose="020F0502020204030204"/>
                </a:rPr>
                <a:t>½ in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993868" y="4089395"/>
              <a:ext cx="774440" cy="288620"/>
            </a:xfrm>
            <a:prstGeom prst="rect">
              <a:avLst/>
            </a:prstGeom>
            <a:solidFill>
              <a:srgbClr val="00B050"/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1200" b="0">
                  <a:solidFill>
                    <a:prstClr val="white"/>
                  </a:solidFill>
                  <a:latin typeface="Calibri" panose="020F0502020204030204"/>
                </a:rPr>
                <a:t>Attribute</a:t>
              </a:r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1084732" y="4338530"/>
              <a:ext cx="2185988" cy="1963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1000" b="0">
                  <a:solidFill>
                    <a:srgbClr val="00B050"/>
                  </a:solidFill>
                  <a:latin typeface="Calibri" panose="020F0502020204030204"/>
                </a:rPr>
                <a:t>Mounting fitting type =</a:t>
              </a:r>
              <a:r>
                <a:rPr lang="en-AU" sz="1000" b="0">
                  <a:solidFill>
                    <a:srgbClr val="7030A0"/>
                  </a:solidFill>
                  <a:latin typeface="Calibri" panose="020F0502020204030204"/>
                </a:rPr>
                <a:t> compression</a:t>
              </a:r>
            </a:p>
          </p:txBody>
        </p:sp>
        <p:cxnSp>
          <p:nvCxnSpPr>
            <p:cNvPr id="70" name="Elbow Connector 69"/>
            <p:cNvCxnSpPr>
              <a:endCxn id="68" idx="1"/>
            </p:cNvCxnSpPr>
            <p:nvPr/>
          </p:nvCxnSpPr>
          <p:spPr>
            <a:xfrm rot="16200000" flipH="1">
              <a:off x="498977" y="3738815"/>
              <a:ext cx="571476" cy="418305"/>
            </a:xfrm>
            <a:prstGeom prst="bentConnector2">
              <a:avLst/>
            </a:prstGeom>
            <a:ln w="57150">
              <a:solidFill>
                <a:srgbClr val="00B050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Elbow Connector 70"/>
            <p:cNvCxnSpPr>
              <a:endCxn id="63" idx="1"/>
            </p:cNvCxnSpPr>
            <p:nvPr/>
          </p:nvCxnSpPr>
          <p:spPr>
            <a:xfrm rot="16200000" flipH="1">
              <a:off x="456666" y="3152605"/>
              <a:ext cx="629906" cy="392115"/>
            </a:xfrm>
            <a:prstGeom prst="bentConnector2">
              <a:avLst/>
            </a:prstGeom>
            <a:ln w="57150">
              <a:solidFill>
                <a:srgbClr val="00B050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Elbow Connector 72"/>
            <p:cNvCxnSpPr/>
            <p:nvPr/>
          </p:nvCxnSpPr>
          <p:spPr>
            <a:xfrm rot="16200000" flipH="1">
              <a:off x="498976" y="4325758"/>
              <a:ext cx="571476" cy="418305"/>
            </a:xfrm>
            <a:prstGeom prst="bentConnector2">
              <a:avLst/>
            </a:prstGeom>
            <a:ln w="57150">
              <a:solidFill>
                <a:srgbClr val="00B050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040856" y="4681156"/>
              <a:ext cx="335348" cy="276999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1200">
                  <a:solidFill>
                    <a:srgbClr val="00B050"/>
                  </a:solidFill>
                  <a:latin typeface="Calibri" panose="020F0502020204030204"/>
                </a:rPr>
                <a:t>….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933306" y="2663471"/>
              <a:ext cx="538440" cy="158557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AU" sz="1200" b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908998" y="3583346"/>
              <a:ext cx="663458" cy="157763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AU" sz="1200" b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899414" y="3587697"/>
              <a:ext cx="2792040" cy="1440722"/>
            </a:xfrm>
            <a:prstGeom prst="rect">
              <a:avLst/>
            </a:prstGeom>
            <a:noFill/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AU" sz="1200" b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900958" y="2615670"/>
              <a:ext cx="2622331" cy="954272"/>
            </a:xfrm>
            <a:prstGeom prst="rect">
              <a:avLst/>
            </a:prstGeom>
            <a:noFill/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AU" sz="1200" b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 flipH="1" flipV="1">
              <a:off x="5908998" y="2806263"/>
              <a:ext cx="580483" cy="197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 flipV="1">
              <a:off x="5908999" y="3740124"/>
              <a:ext cx="718430" cy="98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H="1" flipV="1">
              <a:off x="5908998" y="2655461"/>
              <a:ext cx="580483" cy="197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86971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108AA74-E71D-4F6A-B3A2-65AE1BEB8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Critical infrastructure</a:t>
            </a:r>
            <a:r>
              <a:rPr lang="en-US" dirty="0"/>
              <a:t> (or </a:t>
            </a:r>
            <a:r>
              <a:rPr lang="en-US" b="1" dirty="0"/>
              <a:t>critical national infrastructure</a:t>
            </a:r>
            <a:r>
              <a:rPr lang="en-US" dirty="0"/>
              <a:t> (</a:t>
            </a:r>
            <a:r>
              <a:rPr lang="en-US" b="1" dirty="0"/>
              <a:t>CNI</a:t>
            </a:r>
            <a:r>
              <a:rPr lang="en-US" dirty="0"/>
              <a:t>) in the UK) is a term used by governments to describe assets that are essential for the functioning of a society and economy – the infrastructure. – Wikipedia</a:t>
            </a:r>
          </a:p>
          <a:p>
            <a:r>
              <a:rPr lang="en-US" dirty="0"/>
              <a:t>Government led efforts have addressed key aspects of </a:t>
            </a:r>
            <a:r>
              <a:rPr lang="en-US" b="1" dirty="0"/>
              <a:t>Security</a:t>
            </a:r>
            <a:r>
              <a:rPr lang="en-US" dirty="0"/>
              <a:t> (physical and cyber) and </a:t>
            </a:r>
            <a:r>
              <a:rPr lang="en-US" b="1" dirty="0"/>
              <a:t>Resilience</a:t>
            </a:r>
            <a:r>
              <a:rPr lang="en-US" dirty="0"/>
              <a:t> (usually focused on disaster and emergency preparedness).</a:t>
            </a:r>
          </a:p>
          <a:p>
            <a:r>
              <a:rPr lang="en-US" dirty="0"/>
              <a:t>A key aspect of Critical Infrastructure is that it is </a:t>
            </a:r>
            <a:r>
              <a:rPr lang="en-US" b="1" dirty="0"/>
              <a:t>Highly Interdependent</a:t>
            </a:r>
            <a:r>
              <a:rPr lang="en-US" dirty="0"/>
              <a:t>.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xmlns="" id="{8D6212CA-5A12-4611-B948-FBFC2C54E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Critical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371257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603" y="128588"/>
            <a:ext cx="4064794" cy="48863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2539604" y="920579"/>
            <a:ext cx="2001505" cy="3231292"/>
          </a:xfrm>
          <a:prstGeom prst="rect">
            <a:avLst/>
          </a:prstGeom>
          <a:noFill/>
          <a:ln w="28575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AU" sz="1350" b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73595" y="929845"/>
            <a:ext cx="1630802" cy="3222026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AU" sz="1350" b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1960" y="2321402"/>
            <a:ext cx="130233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AU" sz="1350" b="0" dirty="0">
                <a:solidFill>
                  <a:srgbClr val="00B0F0"/>
                </a:solidFill>
                <a:latin typeface="Calibri" panose="020F0502020204030204"/>
                <a:cs typeface="+mn-cs"/>
              </a:rPr>
              <a:t>ISDD Definition</a:t>
            </a:r>
          </a:p>
        </p:txBody>
      </p:sp>
      <p:sp>
        <p:nvSpPr>
          <p:cNvPr id="8" name="Isosceles Triangle 7"/>
          <p:cNvSpPr/>
          <p:nvPr/>
        </p:nvSpPr>
        <p:spPr>
          <a:xfrm rot="16200000">
            <a:off x="617738" y="2180580"/>
            <a:ext cx="3172601" cy="671128"/>
          </a:xfrm>
          <a:prstGeom prst="triangl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AU" sz="1350" b="0">
              <a:solidFill>
                <a:prstClr val="white"/>
              </a:solidFill>
            </a:endParaRPr>
          </a:p>
        </p:txBody>
      </p:sp>
      <p:sp>
        <p:nvSpPr>
          <p:cNvPr id="9" name="Isosceles Triangle 8"/>
          <p:cNvSpPr/>
          <p:nvPr/>
        </p:nvSpPr>
        <p:spPr>
          <a:xfrm rot="5400000">
            <a:off x="5370262" y="2200661"/>
            <a:ext cx="3172601" cy="671128"/>
          </a:xfrm>
          <a:prstGeom prst="triangl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AU" sz="1350" b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16997" y="2433250"/>
            <a:ext cx="121096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AU" sz="1350" b="0">
                <a:solidFill>
                  <a:srgbClr val="FF0000"/>
                </a:solidFill>
                <a:latin typeface="Calibri" panose="020F0502020204030204"/>
                <a:cs typeface="+mn-cs"/>
              </a:rPr>
              <a:t>ISDD Instance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70406" y="2007973"/>
            <a:ext cx="327454" cy="129746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AU" sz="1350" b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97860" y="2799964"/>
            <a:ext cx="327454" cy="129746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AU" sz="1350" b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20273" y="3728652"/>
            <a:ext cx="327454" cy="129746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AU" sz="1350" b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08727" y="2755557"/>
            <a:ext cx="1427501" cy="11491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AU" sz="1200" b="0" err="1">
                <a:solidFill>
                  <a:prstClr val="black"/>
                </a:solidFill>
              </a:rPr>
              <a:t>AttributeSet</a:t>
            </a:r>
            <a:r>
              <a:rPr lang="en-AU" sz="1200" b="0">
                <a:solidFill>
                  <a:prstClr val="black"/>
                </a:solidFill>
              </a:rPr>
              <a:t>, </a:t>
            </a:r>
            <a:r>
              <a:rPr lang="en-AU" sz="1200" b="0" err="1">
                <a:solidFill>
                  <a:prstClr val="black"/>
                </a:solidFill>
              </a:rPr>
              <a:t>AttributeGroup</a:t>
            </a:r>
            <a:r>
              <a:rPr lang="en-AU" sz="1200" b="0">
                <a:solidFill>
                  <a:prstClr val="black"/>
                </a:solidFill>
              </a:rPr>
              <a:t> and Attribute in an </a:t>
            </a:r>
            <a:r>
              <a:rPr lang="en-AU" sz="1200" b="0">
                <a:solidFill>
                  <a:srgbClr val="FF0000"/>
                </a:solidFill>
              </a:rPr>
              <a:t>ISDD instance</a:t>
            </a:r>
            <a:r>
              <a:rPr lang="en-AU" sz="1200" b="0">
                <a:solidFill>
                  <a:prstClr val="black"/>
                </a:solidFill>
              </a:rPr>
              <a:t> will refer to its </a:t>
            </a:r>
            <a:r>
              <a:rPr lang="en-AU" sz="1200" b="0">
                <a:solidFill>
                  <a:srgbClr val="7030A0"/>
                </a:solidFill>
              </a:rPr>
              <a:t>definition</a:t>
            </a:r>
            <a:r>
              <a:rPr lang="en-AU" sz="1200" b="0">
                <a:solidFill>
                  <a:prstClr val="black"/>
                </a:solidFill>
              </a:rPr>
              <a:t> in the </a:t>
            </a:r>
            <a:r>
              <a:rPr lang="en-AU" sz="1200" b="0">
                <a:solidFill>
                  <a:srgbClr val="00B0F0"/>
                </a:solidFill>
              </a:rPr>
              <a:t>ISDD definition</a:t>
            </a:r>
            <a:r>
              <a:rPr lang="en-AU" sz="1200" b="0">
                <a:solidFill>
                  <a:prstClr val="black"/>
                </a:solidFill>
              </a:rPr>
              <a:t>. </a:t>
            </a:r>
            <a:endParaRPr lang="en-AU" sz="1200" b="0" i="1">
              <a:solidFill>
                <a:srgbClr val="7030A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AU" sz="1200" b="0" i="1">
              <a:solidFill>
                <a:srgbClr val="7030A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1937" y="2654643"/>
            <a:ext cx="1486536" cy="16671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AU" sz="1350" b="0" err="1">
                <a:solidFill>
                  <a:prstClr val="black"/>
                </a:solidFill>
              </a:rPr>
              <a:t>AttributeSet</a:t>
            </a:r>
            <a:r>
              <a:rPr lang="en-AU" sz="1350" b="0">
                <a:solidFill>
                  <a:prstClr val="black"/>
                </a:solidFill>
              </a:rPr>
              <a:t> and Attribute in an </a:t>
            </a:r>
            <a:r>
              <a:rPr lang="en-AU" sz="1350" b="0">
                <a:solidFill>
                  <a:srgbClr val="00B0F0"/>
                </a:solidFill>
              </a:rPr>
              <a:t>ISDD Definition </a:t>
            </a:r>
            <a:r>
              <a:rPr lang="en-AU" sz="1350" b="0">
                <a:solidFill>
                  <a:prstClr val="black"/>
                </a:solidFill>
              </a:rPr>
              <a:t>will have their type set to their respective </a:t>
            </a:r>
            <a:r>
              <a:rPr lang="en-AU" sz="1350" b="0" err="1">
                <a:solidFill>
                  <a:prstClr val="black"/>
                </a:solidFill>
              </a:rPr>
              <a:t>AttributeSetType</a:t>
            </a:r>
            <a:r>
              <a:rPr lang="en-AU" sz="1350" b="0">
                <a:solidFill>
                  <a:prstClr val="black"/>
                </a:solidFill>
              </a:rPr>
              <a:t> and </a:t>
            </a:r>
            <a:r>
              <a:rPr lang="en-AU" sz="1350" b="0" err="1">
                <a:solidFill>
                  <a:prstClr val="black"/>
                </a:solidFill>
              </a:rPr>
              <a:t>AttributeType</a:t>
            </a:r>
            <a:r>
              <a:rPr lang="en-AU" sz="1350" b="0">
                <a:solidFill>
                  <a:prstClr val="black"/>
                </a:solidFill>
              </a:rPr>
              <a:t>. </a:t>
            </a:r>
            <a:endParaRPr lang="en-AU" sz="1350" b="0">
              <a:solidFill>
                <a:srgbClr val="ED7D31">
                  <a:lumMod val="75000"/>
                </a:srgb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14274" y="1763928"/>
            <a:ext cx="154989" cy="126656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AU" sz="1350" b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056478" y="1773193"/>
            <a:ext cx="154989" cy="126656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AU" sz="1350" b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59467" y="4238367"/>
            <a:ext cx="154989" cy="126656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AU" sz="1350" b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35651" y="4195118"/>
            <a:ext cx="154989" cy="126656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AU" sz="1350" b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28520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162" y="75419"/>
            <a:ext cx="5807676" cy="4992662"/>
          </a:xfrm>
          <a:prstGeom prst="rect">
            <a:avLst/>
          </a:prstGeom>
          <a:effectLst/>
        </p:spPr>
      </p:pic>
      <p:sp>
        <p:nvSpPr>
          <p:cNvPr id="3" name="Rounded Rectangle 2"/>
          <p:cNvSpPr/>
          <p:nvPr/>
        </p:nvSpPr>
        <p:spPr>
          <a:xfrm>
            <a:off x="5715053" y="142308"/>
            <a:ext cx="1524979" cy="196381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1000" b="0">
                <a:solidFill>
                  <a:srgbClr val="4472C4"/>
                </a:solidFill>
                <a:latin typeface="Calibri" panose="020F0502020204030204"/>
              </a:rPr>
              <a:t>Temperature Transmitter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252999" y="1880966"/>
            <a:ext cx="1915448" cy="196381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1000" b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20T2221 Device Specifications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095710" y="1880966"/>
            <a:ext cx="1915448" cy="196381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1000" b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20T2221 Device Specifications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25441" y="2558985"/>
            <a:ext cx="2019197" cy="196381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1000" b="0">
                <a:solidFill>
                  <a:srgbClr val="FFC000"/>
                </a:solidFill>
                <a:latin typeface="Calibri" panose="020F0502020204030204"/>
              </a:rPr>
              <a:t>RESPONSIBLE ORGANIZATIONS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25441" y="2375370"/>
            <a:ext cx="2019197" cy="196381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1000" b="0">
                <a:solidFill>
                  <a:srgbClr val="FFC000"/>
                </a:solidFill>
                <a:latin typeface="Calibri" panose="020F0502020204030204"/>
              </a:rPr>
              <a:t>PROTECTIVE SHEATH AND FITTING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75119" y="3721725"/>
            <a:ext cx="1915448" cy="196381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1000" b="0">
                <a:solidFill>
                  <a:srgbClr val="00B050"/>
                </a:solidFill>
                <a:latin typeface="Calibri" panose="020F0502020204030204"/>
              </a:rPr>
              <a:t>Housing Type (Line 12)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75118" y="3918105"/>
            <a:ext cx="1915448" cy="196381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1000" b="0">
                <a:solidFill>
                  <a:srgbClr val="00B050"/>
                </a:solidFill>
                <a:latin typeface="Calibri" panose="020F0502020204030204"/>
              </a:rPr>
              <a:t>Pad/Collar Type (Line 13)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805302" y="3964267"/>
            <a:ext cx="2163580" cy="196381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1000" b="0">
                <a:solidFill>
                  <a:srgbClr val="00B050"/>
                </a:solidFill>
                <a:latin typeface="Calibri" panose="020F0502020204030204"/>
              </a:rPr>
              <a:t>Housing Type =</a:t>
            </a:r>
            <a:r>
              <a:rPr lang="en-AU" sz="1000" b="0">
                <a:solidFill>
                  <a:srgbClr val="7030A0"/>
                </a:solidFill>
                <a:latin typeface="Calibri" panose="020F0502020204030204"/>
              </a:rPr>
              <a:t> high pressure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396218" y="2644410"/>
            <a:ext cx="2019197" cy="196381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1000" b="0">
                <a:solidFill>
                  <a:srgbClr val="FFC000"/>
                </a:solidFill>
                <a:latin typeface="Calibri" panose="020F0502020204030204"/>
              </a:rPr>
              <a:t>RESPONSIBLE ORGANIZATIONS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396218" y="2460795"/>
            <a:ext cx="2019197" cy="196381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1000" b="0">
                <a:solidFill>
                  <a:srgbClr val="FFC000"/>
                </a:solidFill>
                <a:latin typeface="Calibri" panose="020F0502020204030204"/>
              </a:rPr>
              <a:t>PROTECTIVE SHEATH AND FITTING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805302" y="4160648"/>
            <a:ext cx="2185988" cy="196381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1000" b="0">
                <a:solidFill>
                  <a:srgbClr val="00B050"/>
                </a:solidFill>
                <a:latin typeface="Calibri" panose="020F0502020204030204"/>
              </a:rPr>
              <a:t>Pad/Collar Type =</a:t>
            </a:r>
            <a:r>
              <a:rPr lang="en-AU" sz="1000" b="0">
                <a:solidFill>
                  <a:srgbClr val="7030A0"/>
                </a:solidFill>
                <a:latin typeface="Calibri" panose="020F0502020204030204"/>
              </a:rPr>
              <a:t> 1x1 flat parallel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794843" y="4614364"/>
            <a:ext cx="1423717" cy="196381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1000" b="0">
                <a:solidFill>
                  <a:srgbClr val="70AD47">
                    <a:lumMod val="60000"/>
                    <a:lumOff val="40000"/>
                  </a:srgbClr>
                </a:solidFill>
                <a:latin typeface="Calibri" panose="020F0502020204030204"/>
              </a:rPr>
              <a:t>Housing Type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794843" y="4810745"/>
            <a:ext cx="1423717" cy="196381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1000" b="0">
                <a:solidFill>
                  <a:srgbClr val="70AD47">
                    <a:lumMod val="60000"/>
                    <a:lumOff val="40000"/>
                  </a:srgbClr>
                </a:solidFill>
                <a:latin typeface="Calibri" panose="020F0502020204030204"/>
              </a:rPr>
              <a:t>Pad/Collar Type</a:t>
            </a:r>
          </a:p>
        </p:txBody>
      </p:sp>
    </p:spTree>
    <p:extLst>
      <p:ext uri="{BB962C8B-B14F-4D97-AF65-F5344CB8AC3E}">
        <p14:creationId xmlns:p14="http://schemas.microsoft.com/office/powerpoint/2010/main" val="35735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800" b="1" dirty="0">
                <a:solidFill>
                  <a:srgbClr val="008000"/>
                </a:solidFill>
                <a:latin typeface="+mn-lt"/>
              </a:rPr>
              <a:t>Conformance Testing using ISDD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677" y="1928516"/>
            <a:ext cx="1537718" cy="2213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736" y="851566"/>
            <a:ext cx="710803" cy="710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Bent Arrow 2"/>
          <p:cNvSpPr/>
          <p:nvPr/>
        </p:nvSpPr>
        <p:spPr>
          <a:xfrm>
            <a:off x="2411761" y="1079044"/>
            <a:ext cx="1518919" cy="808070"/>
          </a:xfrm>
          <a:prstGeom prst="ben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0" hangingPunct="0"/>
            <a:endParaRPr lang="en-AU" sz="1800" b="0">
              <a:solidFill>
                <a:srgbClr val="008000"/>
              </a:solidFill>
              <a:latin typeface="Calibri" panose="020F0502020204030204"/>
            </a:endParaRPr>
          </a:p>
        </p:txBody>
      </p:sp>
      <p:sp>
        <p:nvSpPr>
          <p:cNvPr id="7" name="Bent Arrow 6"/>
          <p:cNvSpPr/>
          <p:nvPr/>
        </p:nvSpPr>
        <p:spPr>
          <a:xfrm flipH="1">
            <a:off x="5213322" y="1062752"/>
            <a:ext cx="1518919" cy="817812"/>
          </a:xfrm>
          <a:prstGeom prst="bentArrow">
            <a:avLst>
              <a:gd name="adj1" fmla="val 25000"/>
              <a:gd name="adj2" fmla="val 25524"/>
              <a:gd name="adj3" fmla="val 25000"/>
              <a:gd name="adj4" fmla="val 43750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0" hangingPunct="0"/>
            <a:endParaRPr lang="en-AU" sz="1800" b="0">
              <a:solidFill>
                <a:srgbClr val="008000"/>
              </a:solidFill>
              <a:latin typeface="Calibri" panose="020F0502020204030204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407221" y="1562369"/>
            <a:ext cx="303784" cy="405045"/>
          </a:xfrm>
          <a:prstGeom prst="down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0" hangingPunct="0"/>
            <a:endParaRPr lang="en-AU" sz="1800" b="0">
              <a:solidFill>
                <a:srgbClr val="008000"/>
              </a:solidFill>
              <a:latin typeface="Calibri" panose="020F0502020204030204"/>
            </a:endParaRPr>
          </a:p>
        </p:txBody>
      </p:sp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1172766" y="1952575"/>
            <a:ext cx="6797278" cy="2235994"/>
            <a:chOff x="985" y="1809"/>
            <a:chExt cx="5709" cy="1878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985" y="1809"/>
              <a:ext cx="5709" cy="1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hangingPunct="0"/>
              <a:endParaRPr lang="en-AU" sz="1800" b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1001" y="1825"/>
              <a:ext cx="2212" cy="295"/>
            </a:xfrm>
            <a:prstGeom prst="rect">
              <a:avLst/>
            </a:prstGeom>
            <a:solidFill>
              <a:srgbClr val="1F47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hangingPunct="0"/>
              <a:endParaRPr lang="en-AU" sz="1800" b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1001" y="1825"/>
              <a:ext cx="2212" cy="295"/>
            </a:xfrm>
            <a:prstGeom prst="rect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hangingPunct="0"/>
              <a:endParaRPr lang="en-AU" sz="1800" b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1248" y="1903"/>
              <a:ext cx="167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0" hangingPunct="0"/>
              <a:r>
                <a:rPr lang="en-US" altLang="en-US" sz="1200">
                  <a:solidFill>
                    <a:srgbClr val="FFFFFF"/>
                  </a:solidFill>
                  <a:latin typeface="Calibri" panose="020F0502020204030204" pitchFamily="34" charset="0"/>
                </a:rPr>
                <a:t>DATA SHEET DEFINITION (ISDD)</a:t>
              </a:r>
              <a:endParaRPr lang="en-US" altLang="en-US" sz="1350" b="0">
                <a:solidFill>
                  <a:prstClr val="black"/>
                </a:solidFill>
              </a:endParaRPr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4466" y="1825"/>
              <a:ext cx="2213" cy="295"/>
            </a:xfrm>
            <a:prstGeom prst="rect">
              <a:avLst/>
            </a:prstGeom>
            <a:solidFill>
              <a:srgbClr val="1F47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hangingPunct="0"/>
              <a:endParaRPr lang="en-AU" sz="1800" b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4466" y="1825"/>
              <a:ext cx="2213" cy="295"/>
            </a:xfrm>
            <a:prstGeom prst="rect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hangingPunct="0"/>
              <a:endParaRPr lang="en-AU" sz="1800" b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5109" y="1890"/>
              <a:ext cx="92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0" hangingPunct="0"/>
              <a:r>
                <a:rPr lang="en-US" altLang="en-US" sz="1200">
                  <a:solidFill>
                    <a:srgbClr val="FFFFFF"/>
                  </a:solidFill>
                  <a:latin typeface="Calibri" panose="020F0502020204030204" pitchFamily="34" charset="0"/>
                </a:rPr>
                <a:t>DATA SHEET (ISD)</a:t>
              </a:r>
              <a:endParaRPr lang="en-US" altLang="en-US" sz="1350" b="0">
                <a:solidFill>
                  <a:prstClr val="black"/>
                </a:solidFill>
              </a:endParaRPr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6236" y="2490"/>
              <a:ext cx="443" cy="118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hangingPunct="0"/>
              <a:endParaRPr lang="en-AU" sz="1800" b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6236" y="2490"/>
              <a:ext cx="443" cy="1182"/>
            </a:xfrm>
            <a:prstGeom prst="rect">
              <a:avLst/>
            </a:prstGeom>
            <a:noFill/>
            <a:ln w="12700" cap="rnd">
              <a:solidFill>
                <a:srgbClr val="96AFC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hangingPunct="0"/>
              <a:endParaRPr lang="en-AU" sz="1800" b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6236" y="2194"/>
              <a:ext cx="443" cy="296"/>
            </a:xfrm>
            <a:prstGeom prst="rect">
              <a:avLst/>
            </a:prstGeom>
            <a:solidFill>
              <a:srgbClr val="EA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hangingPunct="0"/>
              <a:endParaRPr lang="en-AU" sz="1800" b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6236" y="2194"/>
              <a:ext cx="443" cy="296"/>
            </a:xfrm>
            <a:prstGeom prst="rect">
              <a:avLst/>
            </a:prstGeom>
            <a:noFill/>
            <a:ln w="12700" cap="rnd">
              <a:solidFill>
                <a:srgbClr val="96AFC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hangingPunct="0"/>
              <a:endParaRPr lang="en-AU" sz="1800" b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4466" y="2194"/>
              <a:ext cx="1770" cy="296"/>
            </a:xfrm>
            <a:prstGeom prst="rect">
              <a:avLst/>
            </a:prstGeom>
            <a:solidFill>
              <a:srgbClr val="EA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hangingPunct="0"/>
              <a:endParaRPr lang="en-AU" sz="1800" b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1" name="Rectangle 16"/>
            <p:cNvSpPr>
              <a:spLocks noChangeArrowheads="1"/>
            </p:cNvSpPr>
            <p:nvPr/>
          </p:nvSpPr>
          <p:spPr bwMode="auto">
            <a:xfrm>
              <a:off x="4466" y="2194"/>
              <a:ext cx="1770" cy="296"/>
            </a:xfrm>
            <a:prstGeom prst="rect">
              <a:avLst/>
            </a:prstGeom>
            <a:noFill/>
            <a:ln w="12700" cap="rnd">
              <a:solidFill>
                <a:srgbClr val="96AFC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hangingPunct="0"/>
              <a:endParaRPr lang="en-AU" sz="1800" b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>
              <a:off x="4466" y="2490"/>
              <a:ext cx="1770" cy="118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hangingPunct="0"/>
              <a:endParaRPr lang="en-AU" sz="1800" b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3" name="Rectangle 18"/>
            <p:cNvSpPr>
              <a:spLocks noChangeArrowheads="1"/>
            </p:cNvSpPr>
            <p:nvPr/>
          </p:nvSpPr>
          <p:spPr bwMode="auto">
            <a:xfrm>
              <a:off x="4466" y="2490"/>
              <a:ext cx="1770" cy="1182"/>
            </a:xfrm>
            <a:prstGeom prst="rect">
              <a:avLst/>
            </a:prstGeom>
            <a:noFill/>
            <a:ln w="12700" cap="rnd">
              <a:solidFill>
                <a:srgbClr val="96AFC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hangingPunct="0"/>
              <a:endParaRPr lang="en-AU" sz="1800" b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>
              <a:off x="1001" y="2194"/>
              <a:ext cx="1770" cy="296"/>
            </a:xfrm>
            <a:prstGeom prst="rect">
              <a:avLst/>
            </a:prstGeom>
            <a:solidFill>
              <a:srgbClr val="EA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hangingPunct="0"/>
              <a:endParaRPr lang="en-AU" sz="1800" b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5" name="Rectangle 20"/>
            <p:cNvSpPr>
              <a:spLocks noChangeArrowheads="1"/>
            </p:cNvSpPr>
            <p:nvPr/>
          </p:nvSpPr>
          <p:spPr bwMode="auto">
            <a:xfrm>
              <a:off x="1001" y="2194"/>
              <a:ext cx="1770" cy="296"/>
            </a:xfrm>
            <a:prstGeom prst="rect">
              <a:avLst/>
            </a:prstGeom>
            <a:noFill/>
            <a:ln w="12700" cap="rnd">
              <a:solidFill>
                <a:srgbClr val="96AFC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hangingPunct="0"/>
              <a:endParaRPr lang="en-AU" sz="1800" b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6" name="Rectangle 21"/>
            <p:cNvSpPr>
              <a:spLocks noChangeArrowheads="1"/>
            </p:cNvSpPr>
            <p:nvPr/>
          </p:nvSpPr>
          <p:spPr bwMode="auto">
            <a:xfrm>
              <a:off x="1001" y="2490"/>
              <a:ext cx="1770" cy="118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hangingPunct="0"/>
              <a:endParaRPr lang="en-AU" sz="1800" b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7" name="Rectangle 22"/>
            <p:cNvSpPr>
              <a:spLocks noChangeArrowheads="1"/>
            </p:cNvSpPr>
            <p:nvPr/>
          </p:nvSpPr>
          <p:spPr bwMode="auto">
            <a:xfrm>
              <a:off x="1001" y="2490"/>
              <a:ext cx="1770" cy="1182"/>
            </a:xfrm>
            <a:prstGeom prst="rect">
              <a:avLst/>
            </a:prstGeom>
            <a:noFill/>
            <a:ln w="12700" cap="rnd">
              <a:solidFill>
                <a:srgbClr val="96AFC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hangingPunct="0"/>
              <a:endParaRPr lang="en-AU" sz="1800" b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8" name="Rectangle 23"/>
            <p:cNvSpPr>
              <a:spLocks noChangeArrowheads="1"/>
            </p:cNvSpPr>
            <p:nvPr/>
          </p:nvSpPr>
          <p:spPr bwMode="auto">
            <a:xfrm>
              <a:off x="1041" y="2553"/>
              <a:ext cx="170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0" hangingPunct="0"/>
              <a:r>
                <a:rPr lang="en-US" altLang="en-US" sz="1200" b="0">
                  <a:solidFill>
                    <a:srgbClr val="000000"/>
                  </a:solidFill>
                  <a:latin typeface="Calibri" panose="020F0502020204030204" pitchFamily="34" charset="0"/>
                </a:rPr>
                <a:t>MAX OPERATING TEMPERATURE</a:t>
              </a:r>
              <a:endParaRPr lang="en-US" altLang="en-US" sz="1350" b="0">
                <a:solidFill>
                  <a:prstClr val="black"/>
                </a:solidFill>
              </a:endParaRPr>
            </a:p>
          </p:txBody>
        </p:sp>
        <p:sp>
          <p:nvSpPr>
            <p:cNvPr id="29" name="Rectangle 24"/>
            <p:cNvSpPr>
              <a:spLocks noChangeArrowheads="1"/>
            </p:cNvSpPr>
            <p:nvPr/>
          </p:nvSpPr>
          <p:spPr bwMode="auto">
            <a:xfrm>
              <a:off x="1041" y="2853"/>
              <a:ext cx="146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0" hangingPunct="0"/>
              <a:r>
                <a:rPr lang="en-US" altLang="en-US" sz="1200" b="0">
                  <a:solidFill>
                    <a:srgbClr val="000000"/>
                  </a:solidFill>
                  <a:latin typeface="Calibri" panose="020F0502020204030204" pitchFamily="34" charset="0"/>
                </a:rPr>
                <a:t>MAX OPERATING PRESSURE</a:t>
              </a:r>
              <a:endParaRPr lang="en-US" altLang="en-US" sz="1350" b="0">
                <a:solidFill>
                  <a:prstClr val="black"/>
                </a:solidFill>
              </a:endParaRPr>
            </a:p>
          </p:txBody>
        </p:sp>
        <p:sp>
          <p:nvSpPr>
            <p:cNvPr id="30" name="Rectangle 25"/>
            <p:cNvSpPr>
              <a:spLocks noChangeArrowheads="1"/>
            </p:cNvSpPr>
            <p:nvPr/>
          </p:nvSpPr>
          <p:spPr bwMode="auto">
            <a:xfrm>
              <a:off x="1041" y="3147"/>
              <a:ext cx="157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0" hangingPunct="0"/>
              <a:r>
                <a:rPr lang="en-US" altLang="en-US" sz="1200" b="0">
                  <a:solidFill>
                    <a:srgbClr val="000000"/>
                  </a:solidFill>
                  <a:latin typeface="Calibri" panose="020F0502020204030204" pitchFamily="34" charset="0"/>
                </a:rPr>
                <a:t>MECHANICAL SEAL DIAMETER</a:t>
              </a:r>
              <a:endParaRPr lang="en-US" altLang="en-US" sz="1350" b="0">
                <a:solidFill>
                  <a:prstClr val="black"/>
                </a:solidFill>
              </a:endParaRPr>
            </a:p>
          </p:txBody>
        </p:sp>
        <p:sp>
          <p:nvSpPr>
            <p:cNvPr id="31" name="Rectangle 26"/>
            <p:cNvSpPr>
              <a:spLocks noChangeArrowheads="1"/>
            </p:cNvSpPr>
            <p:nvPr/>
          </p:nvSpPr>
          <p:spPr bwMode="auto">
            <a:xfrm>
              <a:off x="1041" y="3441"/>
              <a:ext cx="90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0" hangingPunct="0"/>
              <a:r>
                <a:rPr lang="en-US" altLang="en-US" sz="1200" b="0">
                  <a:solidFill>
                    <a:srgbClr val="000000"/>
                  </a:solidFill>
                  <a:latin typeface="Calibri" panose="020F0502020204030204" pitchFamily="34" charset="0"/>
                </a:rPr>
                <a:t>SHAFT MATERIAL</a:t>
              </a:r>
              <a:endParaRPr lang="en-US" altLang="en-US" sz="1350" b="0">
                <a:solidFill>
                  <a:prstClr val="black"/>
                </a:solidFill>
              </a:endParaRPr>
            </a:p>
          </p:txBody>
        </p:sp>
        <p:sp>
          <p:nvSpPr>
            <p:cNvPr id="6144" name="Rectangle 27"/>
            <p:cNvSpPr>
              <a:spLocks noChangeArrowheads="1"/>
            </p:cNvSpPr>
            <p:nvPr/>
          </p:nvSpPr>
          <p:spPr bwMode="auto">
            <a:xfrm>
              <a:off x="4506" y="2553"/>
              <a:ext cx="170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0" hangingPunct="0"/>
              <a:r>
                <a:rPr lang="en-US" altLang="en-US" sz="1200" b="0">
                  <a:solidFill>
                    <a:srgbClr val="000000"/>
                  </a:solidFill>
                  <a:latin typeface="Calibri" panose="020F0502020204030204" pitchFamily="34" charset="0"/>
                </a:rPr>
                <a:t>MAX OPERATING TEMPERATURE</a:t>
              </a:r>
              <a:endParaRPr lang="en-US" altLang="en-US" sz="1350" b="0">
                <a:solidFill>
                  <a:prstClr val="black"/>
                </a:solidFill>
              </a:endParaRPr>
            </a:p>
          </p:txBody>
        </p:sp>
        <p:sp>
          <p:nvSpPr>
            <p:cNvPr id="6145" name="Rectangle 28"/>
            <p:cNvSpPr>
              <a:spLocks noChangeArrowheads="1"/>
            </p:cNvSpPr>
            <p:nvPr/>
          </p:nvSpPr>
          <p:spPr bwMode="auto">
            <a:xfrm>
              <a:off x="4506" y="2853"/>
              <a:ext cx="146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0" hangingPunct="0"/>
              <a:r>
                <a:rPr lang="en-US" altLang="en-US" sz="1200" b="0">
                  <a:solidFill>
                    <a:srgbClr val="000000"/>
                  </a:solidFill>
                  <a:latin typeface="Calibri" panose="020F0502020204030204" pitchFamily="34" charset="0"/>
                </a:rPr>
                <a:t>MAX OPERATING PRESSURE</a:t>
              </a:r>
              <a:endParaRPr lang="en-US" altLang="en-US" sz="1350" b="0">
                <a:solidFill>
                  <a:prstClr val="black"/>
                </a:solidFill>
              </a:endParaRPr>
            </a:p>
          </p:txBody>
        </p:sp>
        <p:sp>
          <p:nvSpPr>
            <p:cNvPr id="6146" name="Rectangle 29"/>
            <p:cNvSpPr>
              <a:spLocks noChangeArrowheads="1"/>
            </p:cNvSpPr>
            <p:nvPr/>
          </p:nvSpPr>
          <p:spPr bwMode="auto">
            <a:xfrm>
              <a:off x="1041" y="2259"/>
              <a:ext cx="46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0" hangingPunct="0"/>
              <a:r>
                <a:rPr lang="en-US" altLang="en-US" sz="1200">
                  <a:solidFill>
                    <a:srgbClr val="000000"/>
                  </a:solidFill>
                  <a:latin typeface="Calibri" panose="020F0502020204030204" pitchFamily="34" charset="0"/>
                </a:rPr>
                <a:t>Property</a:t>
              </a:r>
              <a:endParaRPr lang="en-US" altLang="en-US" sz="1350" b="0">
                <a:solidFill>
                  <a:prstClr val="black"/>
                </a:solidFill>
              </a:endParaRPr>
            </a:p>
          </p:txBody>
        </p:sp>
        <p:sp>
          <p:nvSpPr>
            <p:cNvPr id="6147" name="Rectangle 30"/>
            <p:cNvSpPr>
              <a:spLocks noChangeArrowheads="1"/>
            </p:cNvSpPr>
            <p:nvPr/>
          </p:nvSpPr>
          <p:spPr bwMode="auto">
            <a:xfrm>
              <a:off x="4506" y="2259"/>
              <a:ext cx="46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0" hangingPunct="0"/>
              <a:r>
                <a:rPr lang="en-US" altLang="en-US" sz="1200">
                  <a:solidFill>
                    <a:srgbClr val="000000"/>
                  </a:solidFill>
                  <a:latin typeface="Calibri" panose="020F0502020204030204" pitchFamily="34" charset="0"/>
                </a:rPr>
                <a:t>Property</a:t>
              </a:r>
              <a:endParaRPr lang="en-US" altLang="en-US" sz="1350" b="0">
                <a:solidFill>
                  <a:prstClr val="black"/>
                </a:solidFill>
              </a:endParaRPr>
            </a:p>
          </p:txBody>
        </p:sp>
        <p:sp>
          <p:nvSpPr>
            <p:cNvPr id="6148" name="Rectangle 31"/>
            <p:cNvSpPr>
              <a:spLocks noChangeArrowheads="1"/>
            </p:cNvSpPr>
            <p:nvPr/>
          </p:nvSpPr>
          <p:spPr bwMode="auto">
            <a:xfrm>
              <a:off x="6279" y="2259"/>
              <a:ext cx="30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0" hangingPunct="0"/>
              <a:r>
                <a:rPr lang="en-US" altLang="en-US" sz="1200">
                  <a:solidFill>
                    <a:srgbClr val="000000"/>
                  </a:solidFill>
                  <a:latin typeface="Calibri" panose="020F0502020204030204" pitchFamily="34" charset="0"/>
                </a:rPr>
                <a:t>Value</a:t>
              </a:r>
              <a:endParaRPr lang="en-US" altLang="en-US" sz="1350" b="0">
                <a:solidFill>
                  <a:prstClr val="black"/>
                </a:solidFill>
              </a:endParaRPr>
            </a:p>
          </p:txBody>
        </p:sp>
        <p:sp>
          <p:nvSpPr>
            <p:cNvPr id="6151" name="Rectangle 32"/>
            <p:cNvSpPr>
              <a:spLocks noChangeArrowheads="1"/>
            </p:cNvSpPr>
            <p:nvPr/>
          </p:nvSpPr>
          <p:spPr bwMode="auto">
            <a:xfrm>
              <a:off x="6279" y="2553"/>
              <a:ext cx="22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0" hangingPunct="0"/>
              <a:r>
                <a:rPr lang="en-US" altLang="en-US" sz="1200" b="0">
                  <a:solidFill>
                    <a:srgbClr val="000000"/>
                  </a:solidFill>
                  <a:latin typeface="Calibri" panose="020F0502020204030204" pitchFamily="34" charset="0"/>
                </a:rPr>
                <a:t>140 </a:t>
              </a:r>
              <a:endParaRPr lang="en-US" altLang="en-US" sz="1350" b="0">
                <a:solidFill>
                  <a:prstClr val="black"/>
                </a:solidFill>
              </a:endParaRPr>
            </a:p>
          </p:txBody>
        </p:sp>
        <p:sp>
          <p:nvSpPr>
            <p:cNvPr id="6152" name="Rectangle 33"/>
            <p:cNvSpPr>
              <a:spLocks noChangeArrowheads="1"/>
            </p:cNvSpPr>
            <p:nvPr/>
          </p:nvSpPr>
          <p:spPr bwMode="auto">
            <a:xfrm>
              <a:off x="6498" y="2553"/>
              <a:ext cx="12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0" hangingPunct="0"/>
              <a:r>
                <a:rPr lang="en-US" altLang="en-US" sz="1200" b="0">
                  <a:solidFill>
                    <a:srgbClr val="000000"/>
                  </a:solidFill>
                  <a:latin typeface="Calibri" panose="020F0502020204030204" pitchFamily="34" charset="0"/>
                </a:rPr>
                <a:t>°C</a:t>
              </a:r>
              <a:endParaRPr lang="en-US" altLang="en-US" sz="1350" b="0">
                <a:solidFill>
                  <a:prstClr val="black"/>
                </a:solidFill>
              </a:endParaRPr>
            </a:p>
          </p:txBody>
        </p:sp>
        <p:sp>
          <p:nvSpPr>
            <p:cNvPr id="6153" name="Rectangle 34"/>
            <p:cNvSpPr>
              <a:spLocks noChangeArrowheads="1"/>
            </p:cNvSpPr>
            <p:nvPr/>
          </p:nvSpPr>
          <p:spPr bwMode="auto">
            <a:xfrm>
              <a:off x="6279" y="2853"/>
              <a:ext cx="16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0" hangingPunct="0"/>
              <a:r>
                <a:rPr lang="en-US" altLang="en-US" sz="1200" b="0">
                  <a:solidFill>
                    <a:srgbClr val="000000"/>
                  </a:solidFill>
                  <a:latin typeface="Calibri" panose="020F0502020204030204" pitchFamily="34" charset="0"/>
                </a:rPr>
                <a:t>13 </a:t>
              </a:r>
              <a:endParaRPr lang="en-US" altLang="en-US" sz="1350" b="0">
                <a:solidFill>
                  <a:prstClr val="black"/>
                </a:solidFill>
              </a:endParaRPr>
            </a:p>
          </p:txBody>
        </p:sp>
        <p:sp>
          <p:nvSpPr>
            <p:cNvPr id="6154" name="Rectangle 35"/>
            <p:cNvSpPr>
              <a:spLocks noChangeArrowheads="1"/>
            </p:cNvSpPr>
            <p:nvPr/>
          </p:nvSpPr>
          <p:spPr bwMode="auto">
            <a:xfrm>
              <a:off x="6435" y="2853"/>
              <a:ext cx="17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0" hangingPunct="0"/>
              <a:r>
                <a:rPr lang="en-US" altLang="en-US" sz="1200" b="0">
                  <a:solidFill>
                    <a:srgbClr val="000000"/>
                  </a:solidFill>
                  <a:latin typeface="Calibri" panose="020F0502020204030204" pitchFamily="34" charset="0"/>
                </a:rPr>
                <a:t>bar</a:t>
              </a:r>
              <a:endParaRPr lang="en-US" altLang="en-US" sz="1350" b="0">
                <a:solidFill>
                  <a:prstClr val="black"/>
                </a:solidFill>
              </a:endParaRPr>
            </a:p>
          </p:txBody>
        </p:sp>
        <p:sp>
          <p:nvSpPr>
            <p:cNvPr id="6155" name="Rectangle 36"/>
            <p:cNvSpPr>
              <a:spLocks noChangeArrowheads="1"/>
            </p:cNvSpPr>
            <p:nvPr/>
          </p:nvSpPr>
          <p:spPr bwMode="auto">
            <a:xfrm>
              <a:off x="2771" y="2490"/>
              <a:ext cx="442" cy="118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hangingPunct="0"/>
              <a:endParaRPr lang="en-AU" sz="1800" b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6156" name="Rectangle 37"/>
            <p:cNvSpPr>
              <a:spLocks noChangeArrowheads="1"/>
            </p:cNvSpPr>
            <p:nvPr/>
          </p:nvSpPr>
          <p:spPr bwMode="auto">
            <a:xfrm>
              <a:off x="2771" y="2490"/>
              <a:ext cx="442" cy="1182"/>
            </a:xfrm>
            <a:prstGeom prst="rect">
              <a:avLst/>
            </a:prstGeom>
            <a:noFill/>
            <a:ln w="12700" cap="rnd">
              <a:solidFill>
                <a:srgbClr val="96AFC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hangingPunct="0"/>
              <a:endParaRPr lang="en-AU" sz="1800" b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6157" name="Rectangle 38"/>
            <p:cNvSpPr>
              <a:spLocks noChangeArrowheads="1"/>
            </p:cNvSpPr>
            <p:nvPr/>
          </p:nvSpPr>
          <p:spPr bwMode="auto">
            <a:xfrm>
              <a:off x="2771" y="2194"/>
              <a:ext cx="442" cy="296"/>
            </a:xfrm>
            <a:prstGeom prst="rect">
              <a:avLst/>
            </a:prstGeom>
            <a:solidFill>
              <a:srgbClr val="EA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hangingPunct="0"/>
              <a:endParaRPr lang="en-AU" sz="1800" b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6158" name="Rectangle 39"/>
            <p:cNvSpPr>
              <a:spLocks noChangeArrowheads="1"/>
            </p:cNvSpPr>
            <p:nvPr/>
          </p:nvSpPr>
          <p:spPr bwMode="auto">
            <a:xfrm>
              <a:off x="2771" y="2194"/>
              <a:ext cx="442" cy="296"/>
            </a:xfrm>
            <a:prstGeom prst="rect">
              <a:avLst/>
            </a:prstGeom>
            <a:noFill/>
            <a:ln w="12700" cap="rnd">
              <a:solidFill>
                <a:srgbClr val="96AFC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hangingPunct="0"/>
              <a:endParaRPr lang="en-AU" sz="1800" b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6159" name="Rectangle 40"/>
            <p:cNvSpPr>
              <a:spLocks noChangeArrowheads="1"/>
            </p:cNvSpPr>
            <p:nvPr/>
          </p:nvSpPr>
          <p:spPr bwMode="auto">
            <a:xfrm>
              <a:off x="2814" y="2259"/>
              <a:ext cx="30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0" hangingPunct="0"/>
              <a:r>
                <a:rPr lang="en-US" altLang="en-US" sz="1200">
                  <a:solidFill>
                    <a:srgbClr val="000000"/>
                  </a:solidFill>
                  <a:latin typeface="Calibri" panose="020F0502020204030204" pitchFamily="34" charset="0"/>
                </a:rPr>
                <a:t>Req’d</a:t>
              </a:r>
              <a:endParaRPr lang="en-US" altLang="en-US" sz="1350" b="0">
                <a:solidFill>
                  <a:prstClr val="black"/>
                </a:solidFill>
              </a:endParaRPr>
            </a:p>
          </p:txBody>
        </p:sp>
        <p:sp>
          <p:nvSpPr>
            <p:cNvPr id="6160" name="Rectangle 41"/>
            <p:cNvSpPr>
              <a:spLocks noChangeArrowheads="1"/>
            </p:cNvSpPr>
            <p:nvPr/>
          </p:nvSpPr>
          <p:spPr bwMode="auto">
            <a:xfrm>
              <a:off x="2964" y="2553"/>
              <a:ext cx="6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0" hangingPunct="0"/>
              <a:r>
                <a:rPr lang="en-US" altLang="en-US" sz="1200" b="0">
                  <a:solidFill>
                    <a:srgbClr val="000000"/>
                  </a:solidFill>
                  <a:latin typeface="Calibri" panose="020F0502020204030204" pitchFamily="34" charset="0"/>
                </a:rPr>
                <a:t>Y</a:t>
              </a:r>
              <a:endParaRPr lang="en-US" altLang="en-US" sz="1350" b="0">
                <a:solidFill>
                  <a:prstClr val="black"/>
                </a:solidFill>
              </a:endParaRPr>
            </a:p>
          </p:txBody>
        </p:sp>
        <p:sp>
          <p:nvSpPr>
            <p:cNvPr id="6161" name="Rectangle 42"/>
            <p:cNvSpPr>
              <a:spLocks noChangeArrowheads="1"/>
            </p:cNvSpPr>
            <p:nvPr/>
          </p:nvSpPr>
          <p:spPr bwMode="auto">
            <a:xfrm>
              <a:off x="2964" y="2853"/>
              <a:ext cx="6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0" hangingPunct="0"/>
              <a:r>
                <a:rPr lang="en-US" altLang="en-US" sz="1200" b="0">
                  <a:solidFill>
                    <a:srgbClr val="000000"/>
                  </a:solidFill>
                  <a:latin typeface="Calibri" panose="020F0502020204030204" pitchFamily="34" charset="0"/>
                </a:rPr>
                <a:t>Y</a:t>
              </a:r>
              <a:endParaRPr lang="en-US" altLang="en-US" sz="1350" b="0">
                <a:solidFill>
                  <a:prstClr val="black"/>
                </a:solidFill>
              </a:endParaRPr>
            </a:p>
          </p:txBody>
        </p:sp>
        <p:sp>
          <p:nvSpPr>
            <p:cNvPr id="6162" name="Rectangle 43"/>
            <p:cNvSpPr>
              <a:spLocks noChangeArrowheads="1"/>
            </p:cNvSpPr>
            <p:nvPr/>
          </p:nvSpPr>
          <p:spPr bwMode="auto">
            <a:xfrm>
              <a:off x="2964" y="3147"/>
              <a:ext cx="6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0" hangingPunct="0"/>
              <a:r>
                <a:rPr lang="en-US" altLang="en-US" sz="1200" b="0">
                  <a:solidFill>
                    <a:srgbClr val="000000"/>
                  </a:solidFill>
                  <a:latin typeface="Calibri" panose="020F0502020204030204" pitchFamily="34" charset="0"/>
                </a:rPr>
                <a:t>Y</a:t>
              </a:r>
              <a:endParaRPr lang="en-US" altLang="en-US" sz="1350" b="0">
                <a:solidFill>
                  <a:prstClr val="black"/>
                </a:solidFill>
              </a:endParaRPr>
            </a:p>
          </p:txBody>
        </p:sp>
        <p:sp>
          <p:nvSpPr>
            <p:cNvPr id="6163" name="Rectangle 44"/>
            <p:cNvSpPr>
              <a:spLocks noChangeArrowheads="1"/>
            </p:cNvSpPr>
            <p:nvPr/>
          </p:nvSpPr>
          <p:spPr bwMode="auto">
            <a:xfrm>
              <a:off x="2952" y="3441"/>
              <a:ext cx="8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0" hangingPunct="0"/>
              <a:r>
                <a:rPr lang="en-US" altLang="en-US" sz="1200" b="0">
                  <a:solidFill>
                    <a:srgbClr val="000000"/>
                  </a:solidFill>
                  <a:latin typeface="Calibri" panose="020F0502020204030204" pitchFamily="34" charset="0"/>
                </a:rPr>
                <a:t>N</a:t>
              </a:r>
              <a:endParaRPr lang="en-US" altLang="en-US" sz="1350" b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591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4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8000"/>
                </a:solidFill>
                <a:latin typeface="+mn-lt"/>
              </a:rPr>
              <a:t>Mapping</a:t>
            </a:r>
            <a:r>
              <a:rPr lang="en-US" sz="3200" dirty="0">
                <a:cs typeface="Calibri"/>
              </a:rPr>
              <a:t> </a:t>
            </a:r>
            <a:r>
              <a:rPr lang="en-US" sz="3200" b="1" dirty="0">
                <a:solidFill>
                  <a:srgbClr val="008000"/>
                </a:solidFill>
                <a:latin typeface="+mn-lt"/>
              </a:rPr>
              <a:t>ISDDs</a:t>
            </a:r>
            <a:endParaRPr lang="en-AU" sz="3200" b="1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952032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BA4CBB8B-CE92-43D1-A5E7-AF3798D25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969" y="99130"/>
            <a:ext cx="4323811" cy="1671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037E0D25-6859-403A-8869-D2634A771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AU" sz="2800" b="1" dirty="0">
                <a:solidFill>
                  <a:srgbClr val="008000"/>
                </a:solidFill>
                <a:latin typeface="+mn-lt"/>
              </a:rPr>
              <a:t>Mapping ISDDs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C3A9C0EA-3252-43F1-9ACE-E546F6481D28}"/>
              </a:ext>
            </a:extLst>
          </p:cNvPr>
          <p:cNvGrpSpPr/>
          <p:nvPr/>
        </p:nvGrpSpPr>
        <p:grpSpPr>
          <a:xfrm>
            <a:off x="155221" y="1061707"/>
            <a:ext cx="2593331" cy="3924386"/>
            <a:chOff x="35362" y="585018"/>
            <a:chExt cx="4092973" cy="619373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DFA5BFD7-E32F-4BBC-BF52-8F6E92430534}"/>
                </a:ext>
              </a:extLst>
            </p:cNvPr>
            <p:cNvSpPr/>
            <p:nvPr/>
          </p:nvSpPr>
          <p:spPr>
            <a:xfrm>
              <a:off x="106197" y="585018"/>
              <a:ext cx="1746347" cy="3649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1050" b="0">
                  <a:solidFill>
                    <a:prstClr val="white"/>
                  </a:solidFill>
                  <a:latin typeface="Calibri" panose="020F0502020204030204"/>
                </a:rPr>
                <a:t>Equipment Type</a:t>
              </a:r>
            </a:p>
          </p:txBody>
        </p:sp>
        <p:sp>
          <p:nvSpPr>
            <p:cNvPr id="21" name="Rounded Rectangle 5">
              <a:extLst>
                <a:ext uri="{FF2B5EF4-FFF2-40B4-BE49-F238E27FC236}">
                  <a16:creationId xmlns:a16="http://schemas.microsoft.com/office/drawing/2014/main" xmlns="" id="{9C4A768A-E279-432F-9EF9-EF642B846464}"/>
                </a:ext>
              </a:extLst>
            </p:cNvPr>
            <p:cNvSpPr/>
            <p:nvPr/>
          </p:nvSpPr>
          <p:spPr>
            <a:xfrm>
              <a:off x="35362" y="912097"/>
              <a:ext cx="2033305" cy="26184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825" b="0">
                  <a:solidFill>
                    <a:srgbClr val="4472C4"/>
                  </a:solidFill>
                  <a:latin typeface="Calibri" panose="020F0502020204030204"/>
                </a:rPr>
                <a:t>Temperature Transmitter</a:t>
              </a:r>
            </a:p>
          </p:txBody>
        </p:sp>
        <p:cxnSp>
          <p:nvCxnSpPr>
            <p:cNvPr id="22" name="Elbow Connector 11">
              <a:extLst>
                <a:ext uri="{FF2B5EF4-FFF2-40B4-BE49-F238E27FC236}">
                  <a16:creationId xmlns:a16="http://schemas.microsoft.com/office/drawing/2014/main" xmlns="" id="{6815E3D7-7DAD-4A6A-9C2D-6E55293AFDBB}"/>
                </a:ext>
              </a:extLst>
            </p:cNvPr>
            <p:cNvCxnSpPr>
              <a:stCxn id="20" idx="3"/>
            </p:cNvCxnSpPr>
            <p:nvPr/>
          </p:nvCxnSpPr>
          <p:spPr>
            <a:xfrm>
              <a:off x="1852544" y="767510"/>
              <a:ext cx="452630" cy="526255"/>
            </a:xfrm>
            <a:prstGeom prst="bentConnector2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CA552CFE-1AEA-42A3-95DD-3E83C2D16F96}"/>
                </a:ext>
              </a:extLst>
            </p:cNvPr>
            <p:cNvSpPr/>
            <p:nvPr/>
          </p:nvSpPr>
          <p:spPr>
            <a:xfrm>
              <a:off x="206961" y="1290716"/>
              <a:ext cx="2373557" cy="38482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1050" b="0">
                  <a:solidFill>
                    <a:prstClr val="white"/>
                  </a:solidFill>
                  <a:latin typeface="Calibri" panose="020F0502020204030204"/>
                </a:rPr>
                <a:t>Attribute Set Definition</a:t>
              </a:r>
            </a:p>
          </p:txBody>
        </p:sp>
        <p:sp>
          <p:nvSpPr>
            <p:cNvPr id="24" name="Rounded Rectangle 7">
              <a:extLst>
                <a:ext uri="{FF2B5EF4-FFF2-40B4-BE49-F238E27FC236}">
                  <a16:creationId xmlns:a16="http://schemas.microsoft.com/office/drawing/2014/main" xmlns="" id="{38FDE35D-5C47-4C28-811C-58C0AA2B9FAD}"/>
                </a:ext>
              </a:extLst>
            </p:cNvPr>
            <p:cNvSpPr/>
            <p:nvPr/>
          </p:nvSpPr>
          <p:spPr>
            <a:xfrm>
              <a:off x="486757" y="1594012"/>
              <a:ext cx="2553930" cy="26184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825" b="0">
                  <a:solidFill>
                    <a:srgbClr val="ED7D31">
                      <a:lumMod val="75000"/>
                    </a:srgbClr>
                  </a:solidFill>
                  <a:latin typeface="Calibri" panose="020F0502020204030204"/>
                </a:rPr>
                <a:t>20T2221 Device Specifications</a:t>
              </a:r>
            </a:p>
          </p:txBody>
        </p:sp>
        <p:cxnSp>
          <p:nvCxnSpPr>
            <p:cNvPr id="25" name="Elbow Connector 53">
              <a:extLst>
                <a:ext uri="{FF2B5EF4-FFF2-40B4-BE49-F238E27FC236}">
                  <a16:creationId xmlns:a16="http://schemas.microsoft.com/office/drawing/2014/main" xmlns="" id="{A483ABC8-4C9F-479F-ACAA-A28D296F7205}"/>
                </a:ext>
              </a:extLst>
            </p:cNvPr>
            <p:cNvCxnSpPr>
              <a:endCxn id="26" idx="1"/>
            </p:cNvCxnSpPr>
            <p:nvPr/>
          </p:nvCxnSpPr>
          <p:spPr>
            <a:xfrm rot="16200000" flipH="1">
              <a:off x="197087" y="1754539"/>
              <a:ext cx="551982" cy="393995"/>
            </a:xfrm>
            <a:prstGeom prst="bentConnector2">
              <a:avLst/>
            </a:prstGeom>
            <a:ln w="571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676BBC51-ACEE-4608-A7A5-977EBE6CDC36}"/>
                </a:ext>
              </a:extLst>
            </p:cNvPr>
            <p:cNvSpPr/>
            <p:nvPr/>
          </p:nvSpPr>
          <p:spPr>
            <a:xfrm>
              <a:off x="670076" y="2035114"/>
              <a:ext cx="2672811" cy="384827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1050" b="0">
                  <a:solidFill>
                    <a:prstClr val="white"/>
                  </a:solidFill>
                  <a:latin typeface="Calibri" panose="020F0502020204030204"/>
                </a:rPr>
                <a:t>Attribute Group Definition</a:t>
              </a:r>
            </a:p>
          </p:txBody>
        </p:sp>
        <p:sp>
          <p:nvSpPr>
            <p:cNvPr id="27" name="Rounded Rectangle 66">
              <a:extLst>
                <a:ext uri="{FF2B5EF4-FFF2-40B4-BE49-F238E27FC236}">
                  <a16:creationId xmlns:a16="http://schemas.microsoft.com/office/drawing/2014/main" xmlns="" id="{94F08EF7-12C6-45A4-B7EC-D87E3328E4AD}"/>
                </a:ext>
              </a:extLst>
            </p:cNvPr>
            <p:cNvSpPr/>
            <p:nvPr/>
          </p:nvSpPr>
          <p:spPr>
            <a:xfrm>
              <a:off x="926757" y="2331099"/>
              <a:ext cx="2553931" cy="26184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825" b="0">
                  <a:solidFill>
                    <a:srgbClr val="FFC000"/>
                  </a:solidFill>
                  <a:latin typeface="Calibri" panose="020F0502020204030204"/>
                </a:rPr>
                <a:t>RESPONSIBLE ORGANIZATIONS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21DF02D2-F46A-4938-BA02-AD589F2C5B11}"/>
                </a:ext>
              </a:extLst>
            </p:cNvPr>
            <p:cNvSpPr/>
            <p:nvPr/>
          </p:nvSpPr>
          <p:spPr>
            <a:xfrm>
              <a:off x="1272587" y="3478831"/>
              <a:ext cx="2672811" cy="384827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1050" b="0">
                  <a:solidFill>
                    <a:prstClr val="white"/>
                  </a:solidFill>
                  <a:latin typeface="Calibri" panose="020F0502020204030204"/>
                </a:rPr>
                <a:t>Attribute Definition</a:t>
              </a:r>
            </a:p>
          </p:txBody>
        </p:sp>
        <p:sp>
          <p:nvSpPr>
            <p:cNvPr id="29" name="Rounded Rectangle 73">
              <a:extLst>
                <a:ext uri="{FF2B5EF4-FFF2-40B4-BE49-F238E27FC236}">
                  <a16:creationId xmlns:a16="http://schemas.microsoft.com/office/drawing/2014/main" xmlns="" id="{2A7186D1-7DAD-4D04-8782-1E39BDEA8513}"/>
                </a:ext>
              </a:extLst>
            </p:cNvPr>
            <p:cNvSpPr/>
            <p:nvPr/>
          </p:nvSpPr>
          <p:spPr>
            <a:xfrm>
              <a:off x="1574404" y="3787843"/>
              <a:ext cx="2553931" cy="26184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825" b="0">
                  <a:solidFill>
                    <a:srgbClr val="00B050"/>
                  </a:solidFill>
                  <a:latin typeface="Calibri" panose="020F0502020204030204"/>
                </a:rPr>
                <a:t>Housing Type</a:t>
              </a:r>
            </a:p>
          </p:txBody>
        </p:sp>
        <p:cxnSp>
          <p:nvCxnSpPr>
            <p:cNvPr id="30" name="Elbow Connector 75">
              <a:extLst>
                <a:ext uri="{FF2B5EF4-FFF2-40B4-BE49-F238E27FC236}">
                  <a16:creationId xmlns:a16="http://schemas.microsoft.com/office/drawing/2014/main" xmlns="" id="{75BEF7BB-69CB-4630-ABC0-5D65B6B57B7B}"/>
                </a:ext>
              </a:extLst>
            </p:cNvPr>
            <p:cNvCxnSpPr>
              <a:endCxn id="28" idx="1"/>
            </p:cNvCxnSpPr>
            <p:nvPr/>
          </p:nvCxnSpPr>
          <p:spPr>
            <a:xfrm rot="16200000" flipH="1">
              <a:off x="551341" y="2949999"/>
              <a:ext cx="938260" cy="504229"/>
            </a:xfrm>
            <a:prstGeom prst="bentConnector2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xmlns="" id="{F82B6D07-FEF1-4BB4-B6ED-B6198F3E7D1A}"/>
                </a:ext>
              </a:extLst>
            </p:cNvPr>
            <p:cNvCxnSpPr>
              <a:cxnSpLocks/>
            </p:cNvCxnSpPr>
            <p:nvPr/>
          </p:nvCxnSpPr>
          <p:spPr>
            <a:xfrm>
              <a:off x="1438431" y="3863377"/>
              <a:ext cx="0" cy="370830"/>
            </a:xfrm>
            <a:prstGeom prst="straightConnector1">
              <a:avLst/>
            </a:prstGeom>
            <a:ln w="57150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FF43E2B6-5517-4CAF-9ED3-657DB2F85576}"/>
                </a:ext>
              </a:extLst>
            </p:cNvPr>
            <p:cNvSpPr/>
            <p:nvPr/>
          </p:nvSpPr>
          <p:spPr>
            <a:xfrm>
              <a:off x="1272586" y="4234207"/>
              <a:ext cx="1986651" cy="38482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1050" b="0">
                  <a:solidFill>
                    <a:prstClr val="white"/>
                  </a:solidFill>
                  <a:latin typeface="Calibri" panose="020F0502020204030204"/>
                </a:rPr>
                <a:t>Attribute Type</a:t>
              </a:r>
            </a:p>
          </p:txBody>
        </p:sp>
        <p:sp>
          <p:nvSpPr>
            <p:cNvPr id="33" name="Rounded Rectangle 107">
              <a:extLst>
                <a:ext uri="{FF2B5EF4-FFF2-40B4-BE49-F238E27FC236}">
                  <a16:creationId xmlns:a16="http://schemas.microsoft.com/office/drawing/2014/main" xmlns="" id="{D026FB54-0A24-40DD-A0CA-B5E53A1B424F}"/>
                </a:ext>
              </a:extLst>
            </p:cNvPr>
            <p:cNvSpPr/>
            <p:nvPr/>
          </p:nvSpPr>
          <p:spPr>
            <a:xfrm>
              <a:off x="1496921" y="4543219"/>
              <a:ext cx="1898289" cy="26184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825" b="0">
                  <a:solidFill>
                    <a:srgbClr val="70AD47">
                      <a:lumMod val="60000"/>
                      <a:lumOff val="40000"/>
                    </a:srgbClr>
                  </a:solidFill>
                  <a:latin typeface="Calibri" panose="020F0502020204030204"/>
                </a:rPr>
                <a:t>Housing Type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D0A58602-B6A2-4A60-A833-479B52F4D653}"/>
                </a:ext>
              </a:extLst>
            </p:cNvPr>
            <p:cNvSpPr/>
            <p:nvPr/>
          </p:nvSpPr>
          <p:spPr>
            <a:xfrm>
              <a:off x="1272586" y="5074005"/>
              <a:ext cx="1986651" cy="384827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1050" b="0">
                  <a:solidFill>
                    <a:prstClr val="white"/>
                  </a:solidFill>
                  <a:latin typeface="Calibri" panose="020F0502020204030204"/>
                </a:rPr>
                <a:t>Enumeration</a:t>
              </a:r>
            </a:p>
          </p:txBody>
        </p:sp>
        <p:sp>
          <p:nvSpPr>
            <p:cNvPr id="35" name="Rounded Rectangle 118">
              <a:extLst>
                <a:ext uri="{FF2B5EF4-FFF2-40B4-BE49-F238E27FC236}">
                  <a16:creationId xmlns:a16="http://schemas.microsoft.com/office/drawing/2014/main" xmlns="" id="{99176D95-6536-4EFE-9BEB-F7ADBA53D5EA}"/>
                </a:ext>
              </a:extLst>
            </p:cNvPr>
            <p:cNvSpPr/>
            <p:nvPr/>
          </p:nvSpPr>
          <p:spPr>
            <a:xfrm>
              <a:off x="1496921" y="5383016"/>
              <a:ext cx="1898289" cy="26184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825" b="0">
                  <a:solidFill>
                    <a:srgbClr val="44546A">
                      <a:lumMod val="60000"/>
                      <a:lumOff val="40000"/>
                    </a:srgbClr>
                  </a:solidFill>
                  <a:latin typeface="Calibri" panose="020F0502020204030204"/>
                </a:rPr>
                <a:t>Housing Type</a:t>
              </a:r>
            </a:p>
          </p:txBody>
        </p:sp>
        <p:cxnSp>
          <p:nvCxnSpPr>
            <p:cNvPr id="36" name="Elbow Connector 120">
              <a:extLst>
                <a:ext uri="{FF2B5EF4-FFF2-40B4-BE49-F238E27FC236}">
                  <a16:creationId xmlns:a16="http://schemas.microsoft.com/office/drawing/2014/main" xmlns="" id="{684CF958-FF7A-47A1-AEAA-7DE5550BD690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126324" y="4839380"/>
              <a:ext cx="469250" cy="1"/>
            </a:xfrm>
            <a:prstGeom prst="bentConnector3">
              <a:avLst>
                <a:gd name="adj1" fmla="val 50000"/>
              </a:avLst>
            </a:prstGeom>
            <a:ln w="57150"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8FC99440-DFD8-4491-8E3D-56543FFB197D}"/>
                </a:ext>
              </a:extLst>
            </p:cNvPr>
            <p:cNvSpPr/>
            <p:nvPr/>
          </p:nvSpPr>
          <p:spPr>
            <a:xfrm>
              <a:off x="1767699" y="6233711"/>
              <a:ext cx="1764220" cy="38482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AU" sz="1050" b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73E95013-684A-4FE4-9DE2-0A20DC51537A}"/>
                </a:ext>
              </a:extLst>
            </p:cNvPr>
            <p:cNvSpPr/>
            <p:nvPr/>
          </p:nvSpPr>
          <p:spPr>
            <a:xfrm>
              <a:off x="1596682" y="5908751"/>
              <a:ext cx="1986651" cy="3848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1050" b="0">
                  <a:solidFill>
                    <a:prstClr val="white"/>
                  </a:solidFill>
                  <a:latin typeface="Calibri" panose="020F0502020204030204"/>
                </a:rPr>
                <a:t>Enumeration Items</a:t>
              </a:r>
            </a:p>
          </p:txBody>
        </p:sp>
        <p:sp>
          <p:nvSpPr>
            <p:cNvPr id="39" name="Rounded Rectangle 128">
              <a:extLst>
                <a:ext uri="{FF2B5EF4-FFF2-40B4-BE49-F238E27FC236}">
                  <a16:creationId xmlns:a16="http://schemas.microsoft.com/office/drawing/2014/main" xmlns="" id="{C57B66EA-F248-42EB-9C8B-C5BC773A94A8}"/>
                </a:ext>
              </a:extLst>
            </p:cNvPr>
            <p:cNvSpPr/>
            <p:nvPr/>
          </p:nvSpPr>
          <p:spPr>
            <a:xfrm>
              <a:off x="1821017" y="6217763"/>
              <a:ext cx="1898289" cy="26184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825" b="0">
                  <a:solidFill>
                    <a:srgbClr val="00B0F0"/>
                  </a:solidFill>
                  <a:latin typeface="Calibri" panose="020F0502020204030204"/>
                </a:rPr>
                <a:t>Extruder bolt</a:t>
              </a:r>
            </a:p>
          </p:txBody>
        </p:sp>
        <p:sp>
          <p:nvSpPr>
            <p:cNvPr id="40" name="Rounded Rectangle 129">
              <a:extLst>
                <a:ext uri="{FF2B5EF4-FFF2-40B4-BE49-F238E27FC236}">
                  <a16:creationId xmlns:a16="http://schemas.microsoft.com/office/drawing/2014/main" xmlns="" id="{605D6100-13C8-481D-AEF1-D7FA5F281007}"/>
                </a:ext>
              </a:extLst>
            </p:cNvPr>
            <p:cNvSpPr/>
            <p:nvPr/>
          </p:nvSpPr>
          <p:spPr>
            <a:xfrm>
              <a:off x="1827594" y="6516912"/>
              <a:ext cx="1898289" cy="26184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825" b="0">
                  <a:solidFill>
                    <a:srgbClr val="00B0F0"/>
                  </a:solidFill>
                  <a:latin typeface="Calibri" panose="020F0502020204030204"/>
                </a:rPr>
                <a:t>High pressure</a:t>
              </a:r>
            </a:p>
          </p:txBody>
        </p:sp>
        <p:cxnSp>
          <p:nvCxnSpPr>
            <p:cNvPr id="41" name="Elbow Connector 130">
              <a:extLst>
                <a:ext uri="{FF2B5EF4-FFF2-40B4-BE49-F238E27FC236}">
                  <a16:creationId xmlns:a16="http://schemas.microsoft.com/office/drawing/2014/main" xmlns="" id="{F1CC3A26-8418-4CAB-BC53-7BFC00484A71}"/>
                </a:ext>
              </a:extLst>
            </p:cNvPr>
            <p:cNvCxnSpPr>
              <a:endCxn id="38" idx="1"/>
            </p:cNvCxnSpPr>
            <p:nvPr/>
          </p:nvCxnSpPr>
          <p:spPr>
            <a:xfrm rot="16200000" flipH="1">
              <a:off x="1157649" y="5662131"/>
              <a:ext cx="642333" cy="235734"/>
            </a:xfrm>
            <a:prstGeom prst="bentConnector2">
              <a:avLst/>
            </a:prstGeom>
            <a:ln w="57150"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6E67BA53-ADFF-4A0A-809B-B934A1F75A3B}"/>
                </a:ext>
              </a:extLst>
            </p:cNvPr>
            <p:cNvSpPr/>
            <p:nvPr/>
          </p:nvSpPr>
          <p:spPr>
            <a:xfrm>
              <a:off x="674192" y="2706496"/>
              <a:ext cx="2672811" cy="384827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1050" b="0">
                  <a:solidFill>
                    <a:prstClr val="white"/>
                  </a:solidFill>
                  <a:latin typeface="Calibri" panose="020F0502020204030204"/>
                </a:rPr>
                <a:t>Attribute Group Definition</a:t>
              </a:r>
            </a:p>
          </p:txBody>
        </p:sp>
        <p:sp>
          <p:nvSpPr>
            <p:cNvPr id="43" name="Rounded Rectangle 65">
              <a:extLst>
                <a:ext uri="{FF2B5EF4-FFF2-40B4-BE49-F238E27FC236}">
                  <a16:creationId xmlns:a16="http://schemas.microsoft.com/office/drawing/2014/main" xmlns="" id="{9EB4143C-6521-4657-A10C-A5DA1D8F57D7}"/>
                </a:ext>
              </a:extLst>
            </p:cNvPr>
            <p:cNvSpPr/>
            <p:nvPr/>
          </p:nvSpPr>
          <p:spPr>
            <a:xfrm>
              <a:off x="854110" y="3018750"/>
              <a:ext cx="2692262" cy="26184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825" b="0">
                  <a:solidFill>
                    <a:srgbClr val="FFC000"/>
                  </a:solidFill>
                  <a:latin typeface="Calibri" panose="020F0502020204030204"/>
                </a:rPr>
                <a:t>PROTECTIVE SHEATH AND FITTING</a:t>
              </a:r>
            </a:p>
          </p:txBody>
        </p:sp>
        <p:cxnSp>
          <p:nvCxnSpPr>
            <p:cNvPr id="44" name="Elbow Connector 139">
              <a:extLst>
                <a:ext uri="{FF2B5EF4-FFF2-40B4-BE49-F238E27FC236}">
                  <a16:creationId xmlns:a16="http://schemas.microsoft.com/office/drawing/2014/main" xmlns="" id="{39B1E57A-85A4-47BC-9408-675881C17C9E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99978" y="2333553"/>
              <a:ext cx="741458" cy="389255"/>
            </a:xfrm>
            <a:prstGeom prst="bentConnector2">
              <a:avLst/>
            </a:prstGeom>
            <a:ln w="571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A12225AE-8F76-480C-901F-9A5D1F02B15D}"/>
              </a:ext>
            </a:extLst>
          </p:cNvPr>
          <p:cNvSpPr/>
          <p:nvPr/>
        </p:nvSpPr>
        <p:spPr>
          <a:xfrm>
            <a:off x="3289138" y="1025613"/>
            <a:ext cx="2282687" cy="39604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1350" b="0">
                <a:solidFill>
                  <a:prstClr val="black"/>
                </a:solidFill>
                <a:latin typeface="Calibri" panose="020F0502020204030204"/>
              </a:rPr>
              <a:t>Shared Reference Data Library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A1FB2FFA-1C86-4CD9-B84D-26226E08FFEF}"/>
              </a:ext>
            </a:extLst>
          </p:cNvPr>
          <p:cNvSpPr/>
          <p:nvPr/>
        </p:nvSpPr>
        <p:spPr>
          <a:xfrm>
            <a:off x="3617318" y="1448019"/>
            <a:ext cx="1626326" cy="3666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1200" b="0">
                <a:solidFill>
                  <a:prstClr val="black"/>
                </a:solidFill>
                <a:latin typeface="Calibri" panose="020F0502020204030204"/>
              </a:rPr>
              <a:t>Temperature Device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1050" b="0">
                <a:solidFill>
                  <a:prstClr val="black"/>
                </a:solidFill>
                <a:latin typeface="Calibri" panose="020F0502020204030204"/>
              </a:rPr>
              <a:t>(Equipment Type)</a:t>
            </a:r>
            <a:endParaRPr lang="en-AU" sz="1200" b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F0F69EC0-339F-4763-ADB2-C4B6ADECA447}"/>
              </a:ext>
            </a:extLst>
          </p:cNvPr>
          <p:cNvSpPr/>
          <p:nvPr/>
        </p:nvSpPr>
        <p:spPr>
          <a:xfrm>
            <a:off x="3617318" y="2043526"/>
            <a:ext cx="1626326" cy="36679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1200" b="0">
                <a:solidFill>
                  <a:prstClr val="black"/>
                </a:solidFill>
                <a:latin typeface="Calibri" panose="020F0502020204030204"/>
              </a:rPr>
              <a:t>Organisation Metadata</a:t>
            </a:r>
            <a:br>
              <a:rPr lang="en-AU" sz="1200" b="0">
                <a:solidFill>
                  <a:prstClr val="black"/>
                </a:solidFill>
                <a:latin typeface="Calibri" panose="020F0502020204030204"/>
              </a:rPr>
            </a:br>
            <a:r>
              <a:rPr lang="en-AU" sz="1050" b="0">
                <a:solidFill>
                  <a:prstClr val="black"/>
                </a:solidFill>
                <a:latin typeface="Calibri" panose="020F0502020204030204"/>
              </a:rPr>
              <a:t>(Property Class)</a:t>
            </a:r>
            <a:endParaRPr lang="en-AU" sz="1200" b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DADD4DED-8AD7-4BB2-9198-61D85C0609BC}"/>
              </a:ext>
            </a:extLst>
          </p:cNvPr>
          <p:cNvSpPr/>
          <p:nvPr/>
        </p:nvSpPr>
        <p:spPr>
          <a:xfrm>
            <a:off x="3430300" y="2639125"/>
            <a:ext cx="2000363" cy="40486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1200" b="0">
                <a:solidFill>
                  <a:prstClr val="black"/>
                </a:solidFill>
                <a:latin typeface="Calibri" panose="020F0502020204030204"/>
              </a:rPr>
              <a:t>Sheath and Fitting Data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1050" b="0">
                <a:solidFill>
                  <a:prstClr val="black"/>
                </a:solidFill>
                <a:latin typeface="Calibri" panose="020F0502020204030204"/>
              </a:rPr>
              <a:t>(Property Class)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CCC3E791-CE5F-4385-B731-981A8B8F3135}"/>
              </a:ext>
            </a:extLst>
          </p:cNvPr>
          <p:cNvSpPr/>
          <p:nvPr/>
        </p:nvSpPr>
        <p:spPr>
          <a:xfrm>
            <a:off x="3617318" y="3272795"/>
            <a:ext cx="1626326" cy="37816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1200" b="0">
                <a:solidFill>
                  <a:prstClr val="black"/>
                </a:solidFill>
                <a:latin typeface="Calibri" panose="020F0502020204030204"/>
              </a:rPr>
              <a:t>Temp. Device Housing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1050" b="0">
                <a:solidFill>
                  <a:prstClr val="black"/>
                </a:solidFill>
                <a:latin typeface="Calibri" panose="020F0502020204030204"/>
              </a:rPr>
              <a:t>(Property Type)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xmlns="" id="{AA6997C4-39DD-4700-BD48-9A2ACC665F52}"/>
              </a:ext>
            </a:extLst>
          </p:cNvPr>
          <p:cNvGrpSpPr/>
          <p:nvPr/>
        </p:nvGrpSpPr>
        <p:grpSpPr>
          <a:xfrm>
            <a:off x="3406882" y="3879773"/>
            <a:ext cx="2047199" cy="1051455"/>
            <a:chOff x="4848347" y="5173031"/>
            <a:chExt cx="2729598" cy="1401940"/>
          </a:xfrm>
        </p:grpSpPr>
        <p:cxnSp>
          <p:nvCxnSpPr>
            <p:cNvPr id="76" name="Elbow Connector 75">
              <a:extLst>
                <a:ext uri="{FF2B5EF4-FFF2-40B4-BE49-F238E27FC236}">
                  <a16:creationId xmlns:a16="http://schemas.microsoft.com/office/drawing/2014/main" xmlns="" id="{6A2F6E37-07C9-41D3-A152-89B133C5247C}"/>
                </a:ext>
              </a:extLst>
            </p:cNvPr>
            <p:cNvCxnSpPr>
              <a:cxnSpLocks/>
              <a:endCxn id="74" idx="1"/>
            </p:cNvCxnSpPr>
            <p:nvPr/>
          </p:nvCxnSpPr>
          <p:spPr>
            <a:xfrm rot="16200000" flipH="1">
              <a:off x="5031277" y="5428594"/>
              <a:ext cx="526560" cy="410360"/>
            </a:xfrm>
            <a:prstGeom prst="bentConnector2">
              <a:avLst/>
            </a:prstGeom>
            <a:ln w="5715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xmlns="" id="{38080CE1-DCA4-4B76-B205-8083C9A40A63}"/>
                </a:ext>
              </a:extLst>
            </p:cNvPr>
            <p:cNvSpPr/>
            <p:nvPr/>
          </p:nvSpPr>
          <p:spPr>
            <a:xfrm>
              <a:off x="4848347" y="5173031"/>
              <a:ext cx="2729598" cy="504224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1200" b="0">
                  <a:solidFill>
                    <a:prstClr val="black"/>
                  </a:solidFill>
                  <a:latin typeface="Calibri" panose="020F0502020204030204"/>
                </a:rPr>
                <a:t>Temp. Device Housing Values</a:t>
              </a:r>
            </a:p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1050" b="0">
                  <a:solidFill>
                    <a:prstClr val="black"/>
                  </a:solidFill>
                  <a:latin typeface="Calibri" panose="020F0502020204030204"/>
                </a:rPr>
                <a:t>(Picklist)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xmlns="" id="{59CABC1F-C2F3-49DF-8948-1A5611ECB9AD}"/>
                </a:ext>
              </a:extLst>
            </p:cNvPr>
            <p:cNvSpPr/>
            <p:nvPr/>
          </p:nvSpPr>
          <p:spPr>
            <a:xfrm>
              <a:off x="5499737" y="5754687"/>
              <a:ext cx="2078208" cy="284734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1200" b="0">
                  <a:solidFill>
                    <a:prstClr val="black"/>
                  </a:solidFill>
                  <a:latin typeface="Calibri" panose="020F0502020204030204"/>
                </a:rPr>
                <a:t>Extruder Bolt Housing</a:t>
              </a:r>
              <a:endParaRPr lang="en-AU" sz="105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EE65A4DA-C97E-4373-BEC2-B4C6C4DED24E}"/>
                </a:ext>
              </a:extLst>
            </p:cNvPr>
            <p:cNvSpPr/>
            <p:nvPr/>
          </p:nvSpPr>
          <p:spPr>
            <a:xfrm>
              <a:off x="5499737" y="6116853"/>
              <a:ext cx="2078208" cy="45811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1200" b="0">
                  <a:solidFill>
                    <a:prstClr val="black"/>
                  </a:solidFill>
                  <a:latin typeface="Calibri" panose="020F0502020204030204"/>
                </a:rPr>
                <a:t>High Pressure Bolt Housing</a:t>
              </a:r>
              <a:endParaRPr lang="en-AU" sz="105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cxnSp>
          <p:nvCxnSpPr>
            <p:cNvPr id="80" name="Elbow Connector 75">
              <a:extLst>
                <a:ext uri="{FF2B5EF4-FFF2-40B4-BE49-F238E27FC236}">
                  <a16:creationId xmlns:a16="http://schemas.microsoft.com/office/drawing/2014/main" xmlns="" id="{7246A37C-71C4-4434-9576-65AF988960C3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5025793" y="5911673"/>
              <a:ext cx="526560" cy="410360"/>
            </a:xfrm>
            <a:prstGeom prst="bentConnector2">
              <a:avLst/>
            </a:prstGeom>
            <a:ln w="5715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2" name="Elbow Connector 130">
            <a:extLst>
              <a:ext uri="{FF2B5EF4-FFF2-40B4-BE49-F238E27FC236}">
                <a16:creationId xmlns:a16="http://schemas.microsoft.com/office/drawing/2014/main" xmlns="" id="{32D53446-9A98-46CC-BF89-B578C71F6964}"/>
              </a:ext>
            </a:extLst>
          </p:cNvPr>
          <p:cNvCxnSpPr>
            <a:cxnSpLocks/>
            <a:stCxn id="20" idx="3"/>
            <a:endCxn id="67" idx="1"/>
          </p:cNvCxnSpPr>
          <p:nvPr/>
        </p:nvCxnSpPr>
        <p:spPr>
          <a:xfrm>
            <a:off x="1306598" y="1177336"/>
            <a:ext cx="2310721" cy="454032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Elbow Connector 130">
            <a:extLst>
              <a:ext uri="{FF2B5EF4-FFF2-40B4-BE49-F238E27FC236}">
                <a16:creationId xmlns:a16="http://schemas.microsoft.com/office/drawing/2014/main" xmlns="" id="{B48962DE-E90D-4E77-8E61-AA8F833FF1C2}"/>
              </a:ext>
            </a:extLst>
          </p:cNvPr>
          <p:cNvCxnSpPr>
            <a:cxnSpLocks/>
            <a:stCxn id="27" idx="3"/>
            <a:endCxn id="68" idx="1"/>
          </p:cNvCxnSpPr>
          <p:nvPr/>
        </p:nvCxnSpPr>
        <p:spPr>
          <a:xfrm flipV="1">
            <a:off x="2338199" y="2226922"/>
            <a:ext cx="1279119" cy="24065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Elbow Connector 130">
            <a:extLst>
              <a:ext uri="{FF2B5EF4-FFF2-40B4-BE49-F238E27FC236}">
                <a16:creationId xmlns:a16="http://schemas.microsoft.com/office/drawing/2014/main" xmlns="" id="{75058F7D-1857-40D6-A8BC-691ADD1BEF5E}"/>
              </a:ext>
            </a:extLst>
          </p:cNvPr>
          <p:cNvCxnSpPr>
            <a:cxnSpLocks/>
            <a:stCxn id="43" idx="3"/>
            <a:endCxn id="69" idx="1"/>
          </p:cNvCxnSpPr>
          <p:nvPr/>
        </p:nvCxnSpPr>
        <p:spPr>
          <a:xfrm>
            <a:off x="2379818" y="2686686"/>
            <a:ext cx="1050482" cy="154870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Elbow Connector 130">
            <a:extLst>
              <a:ext uri="{FF2B5EF4-FFF2-40B4-BE49-F238E27FC236}">
                <a16:creationId xmlns:a16="http://schemas.microsoft.com/office/drawing/2014/main" xmlns="" id="{95252D53-2368-453A-A5C8-36E9C14B0766}"/>
              </a:ext>
            </a:extLst>
          </p:cNvPr>
          <p:cNvCxnSpPr>
            <a:cxnSpLocks/>
            <a:stCxn id="29" idx="3"/>
            <a:endCxn id="70" idx="1"/>
          </p:cNvCxnSpPr>
          <p:nvPr/>
        </p:nvCxnSpPr>
        <p:spPr>
          <a:xfrm>
            <a:off x="2748553" y="3173987"/>
            <a:ext cx="868766" cy="287892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Elbow Connector 130">
            <a:extLst>
              <a:ext uri="{FF2B5EF4-FFF2-40B4-BE49-F238E27FC236}">
                <a16:creationId xmlns:a16="http://schemas.microsoft.com/office/drawing/2014/main" xmlns="" id="{CCBA6684-7D00-41BE-BBD3-4767ED7EAAA7}"/>
              </a:ext>
            </a:extLst>
          </p:cNvPr>
          <p:cNvCxnSpPr>
            <a:cxnSpLocks/>
            <a:stCxn id="35" idx="3"/>
            <a:endCxn id="73" idx="1"/>
          </p:cNvCxnSpPr>
          <p:nvPr/>
        </p:nvCxnSpPr>
        <p:spPr>
          <a:xfrm flipV="1">
            <a:off x="2284040" y="4068858"/>
            <a:ext cx="1122842" cy="115841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Elbow Connector 130">
            <a:extLst>
              <a:ext uri="{FF2B5EF4-FFF2-40B4-BE49-F238E27FC236}">
                <a16:creationId xmlns:a16="http://schemas.microsoft.com/office/drawing/2014/main" xmlns="" id="{D691F86E-E50E-461C-BF57-0DBAC9064C6D}"/>
              </a:ext>
            </a:extLst>
          </p:cNvPr>
          <p:cNvCxnSpPr>
            <a:cxnSpLocks/>
            <a:stCxn id="39" idx="3"/>
          </p:cNvCxnSpPr>
          <p:nvPr/>
        </p:nvCxnSpPr>
        <p:spPr>
          <a:xfrm flipV="1">
            <a:off x="2489389" y="4513909"/>
            <a:ext cx="1401923" cy="199690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Elbow Connector 130">
            <a:extLst>
              <a:ext uri="{FF2B5EF4-FFF2-40B4-BE49-F238E27FC236}">
                <a16:creationId xmlns:a16="http://schemas.microsoft.com/office/drawing/2014/main" xmlns="" id="{EA96743D-361F-4D45-8DBB-30EAFA68B1AE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2493556" y="4653296"/>
            <a:ext cx="1430972" cy="249846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ectangle 115">
            <a:extLst>
              <a:ext uri="{FF2B5EF4-FFF2-40B4-BE49-F238E27FC236}">
                <a16:creationId xmlns:a16="http://schemas.microsoft.com/office/drawing/2014/main" xmlns="" id="{6EB94476-4BCD-4E26-B0F8-3689C7953AB0}"/>
              </a:ext>
            </a:extLst>
          </p:cNvPr>
          <p:cNvSpPr/>
          <p:nvPr/>
        </p:nvSpPr>
        <p:spPr>
          <a:xfrm>
            <a:off x="5990274" y="2333938"/>
            <a:ext cx="2837962" cy="19820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350" b="0">
                <a:solidFill>
                  <a:prstClr val="black"/>
                </a:solidFill>
                <a:latin typeface="Calibri" panose="020F0502020204030204"/>
              </a:rPr>
              <a:t>Mappings defined and queried based on MIMOSA CIR specification.</a:t>
            </a:r>
          </a:p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AU" sz="1350" b="0">
              <a:solidFill>
                <a:prstClr val="black"/>
              </a:solidFill>
              <a:latin typeface="Calibri" panose="020F0502020204030204"/>
            </a:endParaRPr>
          </a:p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350" b="0">
                <a:solidFill>
                  <a:prstClr val="black"/>
                </a:solidFill>
                <a:latin typeface="Calibri" panose="020F0502020204030204"/>
              </a:rPr>
              <a:t>Supports terminological mappings and resolution within an OIIE</a:t>
            </a:r>
          </a:p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AU" sz="1350" b="0">
              <a:solidFill>
                <a:prstClr val="black"/>
              </a:solidFill>
              <a:latin typeface="Calibri" panose="020F0502020204030204"/>
            </a:endParaRPr>
          </a:p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350" b="0">
                <a:solidFill>
                  <a:prstClr val="black"/>
                </a:solidFill>
                <a:latin typeface="Calibri" panose="020F0502020204030204"/>
              </a:rPr>
              <a:t>Modified CIR spec to enable ISO 22745  conformance.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xmlns="" id="{26EC028D-4DE9-4735-8111-8F28F545C158}"/>
              </a:ext>
            </a:extLst>
          </p:cNvPr>
          <p:cNvSpPr txBox="1"/>
          <p:nvPr/>
        </p:nvSpPr>
        <p:spPr>
          <a:xfrm>
            <a:off x="2192899" y="1595366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1800">
                <a:solidFill>
                  <a:srgbClr val="FF0000"/>
                </a:solidFill>
                <a:latin typeface="Calibri" panose="020F0502020204030204"/>
              </a:rPr>
              <a:t>mapping</a:t>
            </a:r>
          </a:p>
        </p:txBody>
      </p:sp>
    </p:spTree>
    <p:extLst>
      <p:ext uri="{BB962C8B-B14F-4D97-AF65-F5344CB8AC3E}">
        <p14:creationId xmlns:p14="http://schemas.microsoft.com/office/powerpoint/2010/main" val="170726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800" b="1" dirty="0">
                <a:solidFill>
                  <a:srgbClr val="008000"/>
                </a:solidFill>
                <a:latin typeface="+mn-lt"/>
              </a:rPr>
              <a:t>Vendor/Supplier-to-ISDD Mapping Process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DE6E3213-F958-45FD-A39A-11AC4D3C248E}"/>
              </a:ext>
            </a:extLst>
          </p:cNvPr>
          <p:cNvSpPr/>
          <p:nvPr/>
        </p:nvSpPr>
        <p:spPr>
          <a:xfrm>
            <a:off x="5139985" y="3316325"/>
            <a:ext cx="2146640" cy="1165098"/>
          </a:xfrm>
          <a:custGeom>
            <a:avLst/>
            <a:gdLst>
              <a:gd name="connsiteX0" fmla="*/ 0 w 2398160"/>
              <a:gd name="connsiteY0" fmla="*/ 155346 h 1553464"/>
              <a:gd name="connsiteX1" fmla="*/ 155346 w 2398160"/>
              <a:gd name="connsiteY1" fmla="*/ 0 h 1553464"/>
              <a:gd name="connsiteX2" fmla="*/ 2242814 w 2398160"/>
              <a:gd name="connsiteY2" fmla="*/ 0 h 1553464"/>
              <a:gd name="connsiteX3" fmla="*/ 2398160 w 2398160"/>
              <a:gd name="connsiteY3" fmla="*/ 155346 h 1553464"/>
              <a:gd name="connsiteX4" fmla="*/ 2398160 w 2398160"/>
              <a:gd name="connsiteY4" fmla="*/ 1398118 h 1553464"/>
              <a:gd name="connsiteX5" fmla="*/ 2242814 w 2398160"/>
              <a:gd name="connsiteY5" fmla="*/ 1553464 h 1553464"/>
              <a:gd name="connsiteX6" fmla="*/ 155346 w 2398160"/>
              <a:gd name="connsiteY6" fmla="*/ 1553464 h 1553464"/>
              <a:gd name="connsiteX7" fmla="*/ 0 w 2398160"/>
              <a:gd name="connsiteY7" fmla="*/ 1398118 h 1553464"/>
              <a:gd name="connsiteX8" fmla="*/ 0 w 2398160"/>
              <a:gd name="connsiteY8" fmla="*/ 155346 h 1553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98160" h="1553464">
                <a:moveTo>
                  <a:pt x="0" y="155346"/>
                </a:moveTo>
                <a:cubicBezTo>
                  <a:pt x="0" y="69551"/>
                  <a:pt x="69551" y="0"/>
                  <a:pt x="155346" y="0"/>
                </a:cubicBezTo>
                <a:lnTo>
                  <a:pt x="2242814" y="0"/>
                </a:lnTo>
                <a:cubicBezTo>
                  <a:pt x="2328609" y="0"/>
                  <a:pt x="2398160" y="69551"/>
                  <a:pt x="2398160" y="155346"/>
                </a:cubicBezTo>
                <a:lnTo>
                  <a:pt x="2398160" y="1398118"/>
                </a:lnTo>
                <a:cubicBezTo>
                  <a:pt x="2398160" y="1483913"/>
                  <a:pt x="2328609" y="1553464"/>
                  <a:pt x="2242814" y="1553464"/>
                </a:cubicBezTo>
                <a:lnTo>
                  <a:pt x="155346" y="1553464"/>
                </a:lnTo>
                <a:cubicBezTo>
                  <a:pt x="69551" y="1553464"/>
                  <a:pt x="0" y="1483913"/>
                  <a:pt x="0" y="1398118"/>
                </a:cubicBezTo>
                <a:lnTo>
                  <a:pt x="0" y="155346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599470" tIns="351159" rIns="59884" bIns="59883" numCol="1" spcCol="1270" anchor="t" anchorCtr="0">
            <a:noAutofit/>
          </a:bodyPr>
          <a:lstStyle/>
          <a:p>
            <a:pPr marL="85725" lvl="1" indent="-85725" defTabSz="400050" fontAlgn="auto">
              <a:lnSpc>
                <a:spcPct val="90000"/>
              </a:lnSpc>
              <a:spcAft>
                <a:spcPct val="15000"/>
              </a:spcAft>
              <a:buFontTx/>
              <a:buChar char="•"/>
            </a:pPr>
            <a:endParaRPr lang="en-AU" sz="1050" b="0">
              <a:solidFill>
                <a:prstClr val="black"/>
              </a:solidFill>
            </a:endParaRPr>
          </a:p>
          <a:p>
            <a:pPr marL="85725" lvl="1" indent="-85725" defTabSz="400050" fontAlgn="auto">
              <a:lnSpc>
                <a:spcPct val="90000"/>
              </a:lnSpc>
              <a:spcAft>
                <a:spcPct val="15000"/>
              </a:spcAft>
              <a:buFontTx/>
              <a:buChar char="•"/>
            </a:pPr>
            <a:r>
              <a:rPr lang="en-AU" sz="1050" b="0">
                <a:solidFill>
                  <a:prstClr val="black"/>
                </a:solidFill>
              </a:rPr>
              <a:t>E.g. ISA 20P2301 Differential Pressure Device Specifications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5A1BFF6A-574D-4942-A7C6-B740A5B1C1AC}"/>
              </a:ext>
            </a:extLst>
          </p:cNvPr>
          <p:cNvSpPr/>
          <p:nvPr/>
        </p:nvSpPr>
        <p:spPr>
          <a:xfrm>
            <a:off x="1857375" y="3316325"/>
            <a:ext cx="2146640" cy="1165098"/>
          </a:xfrm>
          <a:custGeom>
            <a:avLst/>
            <a:gdLst>
              <a:gd name="connsiteX0" fmla="*/ 0 w 2398160"/>
              <a:gd name="connsiteY0" fmla="*/ 155346 h 1553464"/>
              <a:gd name="connsiteX1" fmla="*/ 155346 w 2398160"/>
              <a:gd name="connsiteY1" fmla="*/ 0 h 1553464"/>
              <a:gd name="connsiteX2" fmla="*/ 2242814 w 2398160"/>
              <a:gd name="connsiteY2" fmla="*/ 0 h 1553464"/>
              <a:gd name="connsiteX3" fmla="*/ 2398160 w 2398160"/>
              <a:gd name="connsiteY3" fmla="*/ 155346 h 1553464"/>
              <a:gd name="connsiteX4" fmla="*/ 2398160 w 2398160"/>
              <a:gd name="connsiteY4" fmla="*/ 1398118 h 1553464"/>
              <a:gd name="connsiteX5" fmla="*/ 2242814 w 2398160"/>
              <a:gd name="connsiteY5" fmla="*/ 1553464 h 1553464"/>
              <a:gd name="connsiteX6" fmla="*/ 155346 w 2398160"/>
              <a:gd name="connsiteY6" fmla="*/ 1553464 h 1553464"/>
              <a:gd name="connsiteX7" fmla="*/ 0 w 2398160"/>
              <a:gd name="connsiteY7" fmla="*/ 1398118 h 1553464"/>
              <a:gd name="connsiteX8" fmla="*/ 0 w 2398160"/>
              <a:gd name="connsiteY8" fmla="*/ 155346 h 1553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98160" h="1553464">
                <a:moveTo>
                  <a:pt x="0" y="155346"/>
                </a:moveTo>
                <a:cubicBezTo>
                  <a:pt x="0" y="69551"/>
                  <a:pt x="69551" y="0"/>
                  <a:pt x="155346" y="0"/>
                </a:cubicBezTo>
                <a:lnTo>
                  <a:pt x="2242814" y="0"/>
                </a:lnTo>
                <a:cubicBezTo>
                  <a:pt x="2328609" y="0"/>
                  <a:pt x="2398160" y="69551"/>
                  <a:pt x="2398160" y="155346"/>
                </a:cubicBezTo>
                <a:lnTo>
                  <a:pt x="2398160" y="1398118"/>
                </a:lnTo>
                <a:cubicBezTo>
                  <a:pt x="2398160" y="1483913"/>
                  <a:pt x="2328609" y="1553464"/>
                  <a:pt x="2242814" y="1553464"/>
                </a:cubicBezTo>
                <a:lnTo>
                  <a:pt x="155346" y="1553464"/>
                </a:lnTo>
                <a:cubicBezTo>
                  <a:pt x="69551" y="1553464"/>
                  <a:pt x="0" y="1483913"/>
                  <a:pt x="0" y="1398118"/>
                </a:cubicBezTo>
                <a:lnTo>
                  <a:pt x="0" y="155346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59884" tIns="351159" rIns="599470" bIns="59883" numCol="1" spcCol="1270" anchor="t" anchorCtr="0">
            <a:noAutofit/>
          </a:bodyPr>
          <a:lstStyle/>
          <a:p>
            <a:pPr marL="85725" lvl="1" indent="-85725" defTabSz="400050" fontAlgn="auto">
              <a:lnSpc>
                <a:spcPct val="90000"/>
              </a:lnSpc>
              <a:spcAft>
                <a:spcPct val="15000"/>
              </a:spcAft>
              <a:buFontTx/>
              <a:buChar char="•"/>
            </a:pPr>
            <a:r>
              <a:rPr lang="en-AU" sz="1050" b="0">
                <a:solidFill>
                  <a:prstClr val="black"/>
                </a:solidFill>
              </a:rPr>
              <a:t>Map the model Properties, “Picklist” values, etc. to those of the identified ISDDs in the CCOM representation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71E17EE0-5175-4E91-B40A-5F979B020C91}"/>
              </a:ext>
            </a:extLst>
          </p:cNvPr>
          <p:cNvSpPr/>
          <p:nvPr/>
        </p:nvSpPr>
        <p:spPr>
          <a:xfrm>
            <a:off x="5139985" y="840492"/>
            <a:ext cx="2146640" cy="1165098"/>
          </a:xfrm>
          <a:custGeom>
            <a:avLst/>
            <a:gdLst>
              <a:gd name="connsiteX0" fmla="*/ 0 w 2398160"/>
              <a:gd name="connsiteY0" fmla="*/ 155346 h 1553464"/>
              <a:gd name="connsiteX1" fmla="*/ 155346 w 2398160"/>
              <a:gd name="connsiteY1" fmla="*/ 0 h 1553464"/>
              <a:gd name="connsiteX2" fmla="*/ 2242814 w 2398160"/>
              <a:gd name="connsiteY2" fmla="*/ 0 h 1553464"/>
              <a:gd name="connsiteX3" fmla="*/ 2398160 w 2398160"/>
              <a:gd name="connsiteY3" fmla="*/ 155346 h 1553464"/>
              <a:gd name="connsiteX4" fmla="*/ 2398160 w 2398160"/>
              <a:gd name="connsiteY4" fmla="*/ 1398118 h 1553464"/>
              <a:gd name="connsiteX5" fmla="*/ 2242814 w 2398160"/>
              <a:gd name="connsiteY5" fmla="*/ 1553464 h 1553464"/>
              <a:gd name="connsiteX6" fmla="*/ 155346 w 2398160"/>
              <a:gd name="connsiteY6" fmla="*/ 1553464 h 1553464"/>
              <a:gd name="connsiteX7" fmla="*/ 0 w 2398160"/>
              <a:gd name="connsiteY7" fmla="*/ 1398118 h 1553464"/>
              <a:gd name="connsiteX8" fmla="*/ 0 w 2398160"/>
              <a:gd name="connsiteY8" fmla="*/ 155346 h 1553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98160" h="1553464">
                <a:moveTo>
                  <a:pt x="0" y="155346"/>
                </a:moveTo>
                <a:cubicBezTo>
                  <a:pt x="0" y="69551"/>
                  <a:pt x="69551" y="0"/>
                  <a:pt x="155346" y="0"/>
                </a:cubicBezTo>
                <a:lnTo>
                  <a:pt x="2242814" y="0"/>
                </a:lnTo>
                <a:cubicBezTo>
                  <a:pt x="2328609" y="0"/>
                  <a:pt x="2398160" y="69551"/>
                  <a:pt x="2398160" y="155346"/>
                </a:cubicBezTo>
                <a:lnTo>
                  <a:pt x="2398160" y="1398118"/>
                </a:lnTo>
                <a:cubicBezTo>
                  <a:pt x="2398160" y="1483913"/>
                  <a:pt x="2328609" y="1553464"/>
                  <a:pt x="2242814" y="1553464"/>
                </a:cubicBezTo>
                <a:lnTo>
                  <a:pt x="155346" y="1553464"/>
                </a:lnTo>
                <a:cubicBezTo>
                  <a:pt x="69551" y="1553464"/>
                  <a:pt x="0" y="1483913"/>
                  <a:pt x="0" y="1398118"/>
                </a:cubicBezTo>
                <a:lnTo>
                  <a:pt x="0" y="155346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599470" tIns="59884" rIns="59884" bIns="351158" numCol="1" spcCol="1270" anchor="t" anchorCtr="0">
            <a:noAutofit/>
          </a:bodyPr>
          <a:lstStyle/>
          <a:p>
            <a:pPr marL="85725" lvl="1" indent="-85725" defTabSz="400050" fontAlgn="auto">
              <a:lnSpc>
                <a:spcPct val="90000"/>
              </a:lnSpc>
              <a:spcAft>
                <a:spcPct val="15000"/>
              </a:spcAft>
              <a:buFontTx/>
              <a:buChar char="•"/>
            </a:pPr>
            <a:r>
              <a:rPr lang="en-AU" sz="1050" b="0">
                <a:solidFill>
                  <a:prstClr val="black"/>
                </a:solidFill>
              </a:rPr>
              <a:t>Relevant Properties, “Picklist” Values, </a:t>
            </a:r>
            <a:r>
              <a:rPr lang="en-AU" sz="1050" b="0" err="1">
                <a:solidFill>
                  <a:prstClr val="black"/>
                </a:solidFill>
              </a:rPr>
              <a:t>UoMs</a:t>
            </a:r>
            <a:r>
              <a:rPr lang="en-AU" sz="1050" b="0">
                <a:solidFill>
                  <a:prstClr val="black"/>
                </a:solidFill>
              </a:rPr>
              <a:t>, etc., for the model</a:t>
            </a:r>
          </a:p>
          <a:p>
            <a:pPr marL="85725" lvl="1" indent="-85725" defTabSz="400050" fontAlgn="auto">
              <a:lnSpc>
                <a:spcPct val="90000"/>
              </a:lnSpc>
              <a:spcAft>
                <a:spcPct val="15000"/>
              </a:spcAft>
              <a:buFontTx/>
              <a:buChar char="•"/>
            </a:pPr>
            <a:r>
              <a:rPr lang="en-AU" sz="1050" b="0">
                <a:solidFill>
                  <a:prstClr val="black"/>
                </a:solidFill>
              </a:rPr>
              <a:t>Similar to building an ISDD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88149F43-5607-473B-8D80-C6F44853136C}"/>
              </a:ext>
            </a:extLst>
          </p:cNvPr>
          <p:cNvSpPr/>
          <p:nvPr/>
        </p:nvSpPr>
        <p:spPr>
          <a:xfrm>
            <a:off x="1857375" y="840492"/>
            <a:ext cx="2146640" cy="1165098"/>
          </a:xfrm>
          <a:custGeom>
            <a:avLst/>
            <a:gdLst>
              <a:gd name="connsiteX0" fmla="*/ 0 w 2398160"/>
              <a:gd name="connsiteY0" fmla="*/ 155346 h 1553464"/>
              <a:gd name="connsiteX1" fmla="*/ 155346 w 2398160"/>
              <a:gd name="connsiteY1" fmla="*/ 0 h 1553464"/>
              <a:gd name="connsiteX2" fmla="*/ 2242814 w 2398160"/>
              <a:gd name="connsiteY2" fmla="*/ 0 h 1553464"/>
              <a:gd name="connsiteX3" fmla="*/ 2398160 w 2398160"/>
              <a:gd name="connsiteY3" fmla="*/ 155346 h 1553464"/>
              <a:gd name="connsiteX4" fmla="*/ 2398160 w 2398160"/>
              <a:gd name="connsiteY4" fmla="*/ 1398118 h 1553464"/>
              <a:gd name="connsiteX5" fmla="*/ 2242814 w 2398160"/>
              <a:gd name="connsiteY5" fmla="*/ 1553464 h 1553464"/>
              <a:gd name="connsiteX6" fmla="*/ 155346 w 2398160"/>
              <a:gd name="connsiteY6" fmla="*/ 1553464 h 1553464"/>
              <a:gd name="connsiteX7" fmla="*/ 0 w 2398160"/>
              <a:gd name="connsiteY7" fmla="*/ 1398118 h 1553464"/>
              <a:gd name="connsiteX8" fmla="*/ 0 w 2398160"/>
              <a:gd name="connsiteY8" fmla="*/ 155346 h 1553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98160" h="1553464">
                <a:moveTo>
                  <a:pt x="0" y="155346"/>
                </a:moveTo>
                <a:cubicBezTo>
                  <a:pt x="0" y="69551"/>
                  <a:pt x="69551" y="0"/>
                  <a:pt x="155346" y="0"/>
                </a:cubicBezTo>
                <a:lnTo>
                  <a:pt x="2242814" y="0"/>
                </a:lnTo>
                <a:cubicBezTo>
                  <a:pt x="2328609" y="0"/>
                  <a:pt x="2398160" y="69551"/>
                  <a:pt x="2398160" y="155346"/>
                </a:cubicBezTo>
                <a:lnTo>
                  <a:pt x="2398160" y="1398118"/>
                </a:lnTo>
                <a:cubicBezTo>
                  <a:pt x="2398160" y="1483913"/>
                  <a:pt x="2328609" y="1553464"/>
                  <a:pt x="2242814" y="1553464"/>
                </a:cubicBezTo>
                <a:lnTo>
                  <a:pt x="155346" y="1553464"/>
                </a:lnTo>
                <a:cubicBezTo>
                  <a:pt x="69551" y="1553464"/>
                  <a:pt x="0" y="1483913"/>
                  <a:pt x="0" y="1398118"/>
                </a:cubicBezTo>
                <a:lnTo>
                  <a:pt x="0" y="155346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59884" tIns="59884" rIns="599470" bIns="351158" numCol="1" spcCol="1270" anchor="t" anchorCtr="0">
            <a:noAutofit/>
          </a:bodyPr>
          <a:lstStyle/>
          <a:p>
            <a:pPr marL="85725" lvl="1" indent="-85725" defTabSz="400050" fontAlgn="auto">
              <a:lnSpc>
                <a:spcPct val="90000"/>
              </a:lnSpc>
              <a:spcAft>
                <a:spcPct val="15000"/>
              </a:spcAft>
              <a:buFontTx/>
              <a:buChar char="•"/>
            </a:pPr>
            <a:r>
              <a:rPr lang="en-AU" sz="1050" b="0">
                <a:solidFill>
                  <a:prstClr val="black"/>
                </a:solidFill>
              </a:rPr>
              <a:t>E.g. Yokogawa EJX110A Differential Pressure Transmitter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8C18E5F-E7E5-45AF-9198-6EF81B202C27}"/>
              </a:ext>
            </a:extLst>
          </p:cNvPr>
          <p:cNvSpPr/>
          <p:nvPr/>
        </p:nvSpPr>
        <p:spPr>
          <a:xfrm>
            <a:off x="2959067" y="1048024"/>
            <a:ext cx="1576523" cy="1576523"/>
          </a:xfrm>
          <a:custGeom>
            <a:avLst/>
            <a:gdLst>
              <a:gd name="connsiteX0" fmla="*/ 0 w 2102030"/>
              <a:gd name="connsiteY0" fmla="*/ 2102030 h 2102030"/>
              <a:gd name="connsiteX1" fmla="*/ 2102030 w 2102030"/>
              <a:gd name="connsiteY1" fmla="*/ 0 h 2102030"/>
              <a:gd name="connsiteX2" fmla="*/ 2102030 w 2102030"/>
              <a:gd name="connsiteY2" fmla="*/ 2102030 h 2102030"/>
              <a:gd name="connsiteX3" fmla="*/ 0 w 2102030"/>
              <a:gd name="connsiteY3" fmla="*/ 2102030 h 2102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2030" h="2102030">
                <a:moveTo>
                  <a:pt x="0" y="2102030"/>
                </a:moveTo>
                <a:cubicBezTo>
                  <a:pt x="0" y="941111"/>
                  <a:pt x="941111" y="0"/>
                  <a:pt x="2102030" y="0"/>
                </a:cubicBezTo>
                <a:lnTo>
                  <a:pt x="2102030" y="2102030"/>
                </a:lnTo>
                <a:lnTo>
                  <a:pt x="0" y="2102030"/>
                </a:lnTo>
                <a:close/>
              </a:path>
            </a:pathLst>
          </a:cu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536429" tIns="536429" rIns="74676" bIns="74676" numCol="1" spcCol="1270" anchor="ctr" anchorCtr="0">
            <a:noAutofit/>
          </a:bodyPr>
          <a:lstStyle/>
          <a:p>
            <a:pPr algn="ctr" defTabSz="466725" fontAlgn="auto">
              <a:lnSpc>
                <a:spcPct val="90000"/>
              </a:lnSpc>
              <a:spcAft>
                <a:spcPct val="35000"/>
              </a:spcAft>
            </a:pPr>
            <a:r>
              <a:rPr lang="en-AU" sz="1050" b="0">
                <a:solidFill>
                  <a:prstClr val="white"/>
                </a:solidFill>
              </a:rPr>
              <a:t>1. Select Model Specification/ Datasheet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45FD8399-77F6-4A00-A373-0F03FAE2098C}"/>
              </a:ext>
            </a:extLst>
          </p:cNvPr>
          <p:cNvSpPr/>
          <p:nvPr/>
        </p:nvSpPr>
        <p:spPr>
          <a:xfrm>
            <a:off x="4608409" y="1048024"/>
            <a:ext cx="1576523" cy="1576523"/>
          </a:xfrm>
          <a:custGeom>
            <a:avLst/>
            <a:gdLst>
              <a:gd name="connsiteX0" fmla="*/ 0 w 2102030"/>
              <a:gd name="connsiteY0" fmla="*/ 2102030 h 2102030"/>
              <a:gd name="connsiteX1" fmla="*/ 2102030 w 2102030"/>
              <a:gd name="connsiteY1" fmla="*/ 0 h 2102030"/>
              <a:gd name="connsiteX2" fmla="*/ 2102030 w 2102030"/>
              <a:gd name="connsiteY2" fmla="*/ 2102030 h 2102030"/>
              <a:gd name="connsiteX3" fmla="*/ 0 w 2102030"/>
              <a:gd name="connsiteY3" fmla="*/ 2102030 h 2102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2030" h="2102030">
                <a:moveTo>
                  <a:pt x="0" y="0"/>
                </a:moveTo>
                <a:cubicBezTo>
                  <a:pt x="1160919" y="0"/>
                  <a:pt x="2102030" y="941111"/>
                  <a:pt x="2102030" y="2102030"/>
                </a:cubicBezTo>
                <a:lnTo>
                  <a:pt x="0" y="21020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74676" tIns="536429" rIns="536429" bIns="74676" numCol="1" spcCol="1270" anchor="ctr" anchorCtr="0">
            <a:noAutofit/>
          </a:bodyPr>
          <a:lstStyle/>
          <a:p>
            <a:pPr algn="ctr" defTabSz="466725" fontAlgn="auto">
              <a:lnSpc>
                <a:spcPct val="90000"/>
              </a:lnSpc>
              <a:spcAft>
                <a:spcPct val="35000"/>
              </a:spcAft>
            </a:pPr>
            <a:r>
              <a:rPr lang="en-AU" sz="1050" b="0">
                <a:solidFill>
                  <a:prstClr val="white"/>
                </a:solidFill>
              </a:rPr>
              <a:t>2. Create CCOM Representation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6066EFD-2BDD-418F-A9F0-A18F494EC611}"/>
              </a:ext>
            </a:extLst>
          </p:cNvPr>
          <p:cNvSpPr/>
          <p:nvPr/>
        </p:nvSpPr>
        <p:spPr>
          <a:xfrm>
            <a:off x="4608409" y="2697367"/>
            <a:ext cx="1576523" cy="1576523"/>
          </a:xfrm>
          <a:custGeom>
            <a:avLst/>
            <a:gdLst>
              <a:gd name="connsiteX0" fmla="*/ 0 w 2102030"/>
              <a:gd name="connsiteY0" fmla="*/ 2102030 h 2102030"/>
              <a:gd name="connsiteX1" fmla="*/ 2102030 w 2102030"/>
              <a:gd name="connsiteY1" fmla="*/ 0 h 2102030"/>
              <a:gd name="connsiteX2" fmla="*/ 2102030 w 2102030"/>
              <a:gd name="connsiteY2" fmla="*/ 2102030 h 2102030"/>
              <a:gd name="connsiteX3" fmla="*/ 0 w 2102030"/>
              <a:gd name="connsiteY3" fmla="*/ 2102030 h 2102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2030" h="2102030">
                <a:moveTo>
                  <a:pt x="2102030" y="0"/>
                </a:moveTo>
                <a:cubicBezTo>
                  <a:pt x="2102030" y="1160919"/>
                  <a:pt x="1160919" y="2102030"/>
                  <a:pt x="0" y="2102030"/>
                </a:cubicBezTo>
                <a:lnTo>
                  <a:pt x="0" y="0"/>
                </a:lnTo>
                <a:lnTo>
                  <a:pt x="2102030" y="0"/>
                </a:ln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74676" tIns="74676" rIns="536429" bIns="536429" numCol="1" spcCol="1270" anchor="ctr" anchorCtr="0">
            <a:noAutofit/>
          </a:bodyPr>
          <a:lstStyle/>
          <a:p>
            <a:pPr algn="ctr" defTabSz="466725" fontAlgn="auto">
              <a:lnSpc>
                <a:spcPct val="90000"/>
              </a:lnSpc>
              <a:spcAft>
                <a:spcPct val="35000"/>
              </a:spcAft>
            </a:pPr>
            <a:r>
              <a:rPr lang="en-AU" sz="1050" b="0">
                <a:solidFill>
                  <a:prstClr val="white"/>
                </a:solidFill>
              </a:rPr>
              <a:t>3. Identify Relevant ISDDs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F58F5BF5-D10E-48CF-A7EB-858E6EB03F9E}"/>
              </a:ext>
            </a:extLst>
          </p:cNvPr>
          <p:cNvSpPr/>
          <p:nvPr/>
        </p:nvSpPr>
        <p:spPr>
          <a:xfrm>
            <a:off x="2959067" y="2697367"/>
            <a:ext cx="1576523" cy="1576523"/>
          </a:xfrm>
          <a:custGeom>
            <a:avLst/>
            <a:gdLst>
              <a:gd name="connsiteX0" fmla="*/ 0 w 2102030"/>
              <a:gd name="connsiteY0" fmla="*/ 2102030 h 2102030"/>
              <a:gd name="connsiteX1" fmla="*/ 2102030 w 2102030"/>
              <a:gd name="connsiteY1" fmla="*/ 0 h 2102030"/>
              <a:gd name="connsiteX2" fmla="*/ 2102030 w 2102030"/>
              <a:gd name="connsiteY2" fmla="*/ 2102030 h 2102030"/>
              <a:gd name="connsiteX3" fmla="*/ 0 w 2102030"/>
              <a:gd name="connsiteY3" fmla="*/ 2102030 h 2102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2030" h="2102030">
                <a:moveTo>
                  <a:pt x="2102030" y="2102030"/>
                </a:moveTo>
                <a:cubicBezTo>
                  <a:pt x="941111" y="2102030"/>
                  <a:pt x="0" y="1160919"/>
                  <a:pt x="0" y="0"/>
                </a:cubicBezTo>
                <a:lnTo>
                  <a:pt x="2102030" y="0"/>
                </a:lnTo>
                <a:lnTo>
                  <a:pt x="2102030" y="2102030"/>
                </a:ln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536429" tIns="74676" rIns="74676" bIns="536429" numCol="1" spcCol="1270" anchor="ctr" anchorCtr="0">
            <a:noAutofit/>
          </a:bodyPr>
          <a:lstStyle/>
          <a:p>
            <a:pPr algn="ctr" defTabSz="466725" fontAlgn="auto">
              <a:lnSpc>
                <a:spcPct val="90000"/>
              </a:lnSpc>
              <a:spcAft>
                <a:spcPct val="35000"/>
              </a:spcAft>
            </a:pPr>
            <a:r>
              <a:rPr lang="en-AU" sz="1050" b="0">
                <a:solidFill>
                  <a:prstClr val="white"/>
                </a:solidFill>
              </a:rPr>
              <a:t>4. Map Model Information to ISDD Properties</a:t>
            </a:r>
          </a:p>
        </p:txBody>
      </p:sp>
      <p:sp>
        <p:nvSpPr>
          <p:cNvPr id="16" name="Arrow: Circular 15">
            <a:extLst>
              <a:ext uri="{FF2B5EF4-FFF2-40B4-BE49-F238E27FC236}">
                <a16:creationId xmlns:a16="http://schemas.microsoft.com/office/drawing/2014/main" xmlns="" id="{10DBDB96-3C97-4488-95A2-4A2985C2A993}"/>
              </a:ext>
            </a:extLst>
          </p:cNvPr>
          <p:cNvSpPr/>
          <p:nvPr/>
        </p:nvSpPr>
        <p:spPr>
          <a:xfrm>
            <a:off x="4299840" y="2333273"/>
            <a:ext cx="544319" cy="473321"/>
          </a:xfrm>
          <a:prstGeom prst="circular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Arrow: Circular 16">
            <a:extLst>
              <a:ext uri="{FF2B5EF4-FFF2-40B4-BE49-F238E27FC236}">
                <a16:creationId xmlns:a16="http://schemas.microsoft.com/office/drawing/2014/main" xmlns="" id="{DAB2ECFB-659A-4C32-8EC2-3A2CE75BA808}"/>
              </a:ext>
            </a:extLst>
          </p:cNvPr>
          <p:cNvSpPr/>
          <p:nvPr/>
        </p:nvSpPr>
        <p:spPr>
          <a:xfrm rot="10800000">
            <a:off x="4299840" y="2515320"/>
            <a:ext cx="544319" cy="473321"/>
          </a:xfrm>
          <a:prstGeom prst="circular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43149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540000"/>
          </a:xfrm>
        </p:spPr>
        <p:txBody>
          <a:bodyPr>
            <a:normAutofit/>
          </a:bodyPr>
          <a:lstStyle/>
          <a:p>
            <a:r>
              <a:rPr lang="en-AU" sz="28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1. Select a Model Specification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EB16DB19-EB4E-4064-A536-85B94677DA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2004644" y="809164"/>
            <a:ext cx="2478280" cy="3683000"/>
          </a:xfrm>
          <a:prstGeom prst="snip1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50D191C-5B79-40E3-9969-26E5AF52FA6D}"/>
              </a:ext>
            </a:extLst>
          </p:cNvPr>
          <p:cNvSpPr txBox="1"/>
          <p:nvPr/>
        </p:nvSpPr>
        <p:spPr>
          <a:xfrm>
            <a:off x="4542763" y="691040"/>
            <a:ext cx="2422663" cy="34163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AU" sz="1350" b="0" dirty="0">
                <a:solidFill>
                  <a:prstClr val="black"/>
                </a:solidFill>
              </a:rPr>
              <a:t>The EJX110A Differential Pressure Transmitter specification defines a </a:t>
            </a:r>
            <a:r>
              <a:rPr lang="en-AU" sz="1350" i="1" dirty="0">
                <a:solidFill>
                  <a:prstClr val="black"/>
                </a:solidFill>
              </a:rPr>
              <a:t>type</a:t>
            </a:r>
            <a:r>
              <a:rPr lang="en-AU" sz="1350" b="0" dirty="0">
                <a:solidFill>
                  <a:prstClr val="black"/>
                </a:solidFill>
              </a:rPr>
              <a:t> of differential pressure transmitter, where any physical device of this type is in a particular configuration as described by model specification suffix code.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AU" sz="1350" b="0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AU" sz="1350" b="0" dirty="0">
                <a:solidFill>
                  <a:prstClr val="black"/>
                </a:solidFill>
              </a:rPr>
              <a:t>Only when a particular configuration or </a:t>
            </a:r>
            <a:r>
              <a:rPr lang="en-AU" sz="1350" b="0" i="1" dirty="0">
                <a:solidFill>
                  <a:prstClr val="black"/>
                </a:solidFill>
              </a:rPr>
              <a:t>‘model variant’</a:t>
            </a:r>
            <a:r>
              <a:rPr lang="en-AU" sz="1350" b="0" dirty="0">
                <a:solidFill>
                  <a:prstClr val="black"/>
                </a:solidFill>
              </a:rPr>
              <a:t> is selected do all of the properties defined by the specification have concrete values.</a:t>
            </a:r>
          </a:p>
        </p:txBody>
      </p:sp>
    </p:spTree>
    <p:extLst>
      <p:ext uri="{BB962C8B-B14F-4D97-AF65-F5344CB8AC3E}">
        <p14:creationId xmlns:p14="http://schemas.microsoft.com/office/powerpoint/2010/main" val="107218668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DF6DD4-9631-4201-B1F3-22D868711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886700" cy="540000"/>
          </a:xfrm>
        </p:spPr>
        <p:txBody>
          <a:bodyPr>
            <a:normAutofit/>
          </a:bodyPr>
          <a:lstStyle/>
          <a:p>
            <a:r>
              <a:rPr lang="en-AU" sz="2800" b="1" dirty="0">
                <a:solidFill>
                  <a:srgbClr val="008000"/>
                </a:solidFill>
                <a:latin typeface="+mn-lt"/>
              </a:rPr>
              <a:t>2. Create CCOM Representation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F1095A0C-E98A-4C5B-A9DC-63BA5B0BEB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3326186" y="709041"/>
            <a:ext cx="2478280" cy="3683000"/>
          </a:xfrm>
          <a:prstGeom prst="snip1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xmlns="" id="{7A835E04-F0F1-4C50-8EBC-0396605A2F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6044"/>
          <a:stretch/>
        </p:blipFill>
        <p:spPr>
          <a:xfrm>
            <a:off x="252470" y="1121921"/>
            <a:ext cx="3694295" cy="3571412"/>
          </a:xfrm>
          <a:prstGeom prst="snip1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40ECF400-03FE-4B6A-8688-6A984CC26C9D}"/>
              </a:ext>
            </a:extLst>
          </p:cNvPr>
          <p:cNvSpPr/>
          <p:nvPr/>
        </p:nvSpPr>
        <p:spPr>
          <a:xfrm>
            <a:off x="143892" y="630780"/>
            <a:ext cx="3813387" cy="4061482"/>
          </a:xfrm>
          <a:prstGeom prst="rect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AU" sz="1350" b="0">
              <a:solidFill>
                <a:srgbClr val="ED7D31"/>
              </a:solidFill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A6015434-623F-41F9-A9DF-E1CE740394BC}"/>
              </a:ext>
            </a:extLst>
          </p:cNvPr>
          <p:cNvCxnSpPr>
            <a:cxnSpLocks/>
            <a:stCxn id="32" idx="3"/>
            <a:endCxn id="35" idx="1"/>
          </p:cNvCxnSpPr>
          <p:nvPr/>
        </p:nvCxnSpPr>
        <p:spPr>
          <a:xfrm flipV="1">
            <a:off x="6570616" y="3730109"/>
            <a:ext cx="362630" cy="7706"/>
          </a:xfrm>
          <a:prstGeom prst="straightConnector1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130">
            <a:extLst>
              <a:ext uri="{FF2B5EF4-FFF2-40B4-BE49-F238E27FC236}">
                <a16:creationId xmlns:a16="http://schemas.microsoft.com/office/drawing/2014/main" xmlns="" id="{5C2E0E36-F69D-4921-B908-7A2E128D1D55}"/>
              </a:ext>
            </a:extLst>
          </p:cNvPr>
          <p:cNvCxnSpPr>
            <a:cxnSpLocks/>
            <a:endCxn id="51" idx="1"/>
          </p:cNvCxnSpPr>
          <p:nvPr/>
        </p:nvCxnSpPr>
        <p:spPr>
          <a:xfrm rot="16200000" flipH="1">
            <a:off x="7204112" y="4192649"/>
            <a:ext cx="191066" cy="170444"/>
          </a:xfrm>
          <a:prstGeom prst="bentConnector2">
            <a:avLst/>
          </a:prstGeom>
          <a:ln w="57150">
            <a:solidFill>
              <a:srgbClr val="00B0F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120">
            <a:extLst>
              <a:ext uri="{FF2B5EF4-FFF2-40B4-BE49-F238E27FC236}">
                <a16:creationId xmlns:a16="http://schemas.microsoft.com/office/drawing/2014/main" xmlns="" id="{85589B5D-B914-4446-A021-76217A287F3C}"/>
              </a:ext>
            </a:extLst>
          </p:cNvPr>
          <p:cNvCxnSpPr>
            <a:cxnSpLocks/>
            <a:endCxn id="49" idx="1"/>
          </p:cNvCxnSpPr>
          <p:nvPr/>
        </p:nvCxnSpPr>
        <p:spPr>
          <a:xfrm rot="16200000" flipH="1">
            <a:off x="6943766" y="3845614"/>
            <a:ext cx="249192" cy="146868"/>
          </a:xfrm>
          <a:prstGeom prst="bentConnector2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120">
            <a:extLst>
              <a:ext uri="{FF2B5EF4-FFF2-40B4-BE49-F238E27FC236}">
                <a16:creationId xmlns:a16="http://schemas.microsoft.com/office/drawing/2014/main" xmlns="" id="{EF30AAD4-7331-40FF-BDF8-635FE318C6D5}"/>
              </a:ext>
            </a:extLst>
          </p:cNvPr>
          <p:cNvCxnSpPr>
            <a:cxnSpLocks/>
            <a:endCxn id="19" idx="1"/>
          </p:cNvCxnSpPr>
          <p:nvPr/>
        </p:nvCxnSpPr>
        <p:spPr>
          <a:xfrm rot="16200000" flipH="1">
            <a:off x="6765170" y="2096147"/>
            <a:ext cx="485538" cy="140537"/>
          </a:xfrm>
          <a:prstGeom prst="bentConnector2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130">
            <a:extLst>
              <a:ext uri="{FF2B5EF4-FFF2-40B4-BE49-F238E27FC236}">
                <a16:creationId xmlns:a16="http://schemas.microsoft.com/office/drawing/2014/main" xmlns="" id="{FC2E5ACB-1F90-44A8-A81C-01F22E05E9AE}"/>
              </a:ext>
            </a:extLst>
          </p:cNvPr>
          <p:cNvCxnSpPr>
            <a:endCxn id="22" idx="1"/>
          </p:cNvCxnSpPr>
          <p:nvPr/>
        </p:nvCxnSpPr>
        <p:spPr>
          <a:xfrm rot="16200000" flipH="1">
            <a:off x="6992004" y="2591668"/>
            <a:ext cx="481750" cy="176802"/>
          </a:xfrm>
          <a:prstGeom prst="bentConnector2">
            <a:avLst/>
          </a:prstGeom>
          <a:ln w="57150">
            <a:solidFill>
              <a:srgbClr val="00B0F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73D6F7EF-65EE-45E1-B9E6-C43F15E3FCD1}"/>
              </a:ext>
            </a:extLst>
          </p:cNvPr>
          <p:cNvCxnSpPr>
            <a:cxnSpLocks/>
            <a:stCxn id="13" idx="3"/>
            <a:endCxn id="17" idx="1"/>
          </p:cNvCxnSpPr>
          <p:nvPr/>
        </p:nvCxnSpPr>
        <p:spPr>
          <a:xfrm>
            <a:off x="6570616" y="1900826"/>
            <a:ext cx="294049" cy="0"/>
          </a:xfrm>
          <a:prstGeom prst="straightConnector1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3895AD4-504E-4928-9518-A73CA829041D}"/>
              </a:ext>
            </a:extLst>
          </p:cNvPr>
          <p:cNvSpPr/>
          <p:nvPr/>
        </p:nvSpPr>
        <p:spPr>
          <a:xfrm>
            <a:off x="7745091" y="641780"/>
            <a:ext cx="1333023" cy="273740"/>
          </a:xfrm>
          <a:prstGeom prst="rect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sz="1350" b="0">
                <a:solidFill>
                  <a:prstClr val="white"/>
                </a:solidFill>
              </a:rPr>
              <a:t>Equipment Type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50E0A40C-5D76-47A4-BB69-6DA7347E88BF}"/>
              </a:ext>
            </a:extLst>
          </p:cNvPr>
          <p:cNvSpPr/>
          <p:nvPr/>
        </p:nvSpPr>
        <p:spPr>
          <a:xfrm>
            <a:off x="7519536" y="887091"/>
            <a:ext cx="1611704" cy="19638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sz="1050" b="0">
                <a:solidFill>
                  <a:srgbClr val="4472C4"/>
                </a:solidFill>
              </a:rPr>
              <a:t>Diff. Pressure Transmitter</a:t>
            </a:r>
          </a:p>
        </p:txBody>
      </p:sp>
      <p:cxnSp>
        <p:nvCxnSpPr>
          <p:cNvPr id="7" name="Elbow Connector 11">
            <a:extLst>
              <a:ext uri="{FF2B5EF4-FFF2-40B4-BE49-F238E27FC236}">
                <a16:creationId xmlns:a16="http://schemas.microsoft.com/office/drawing/2014/main" xmlns="" id="{C463E1D5-0B3B-4CC8-98BA-E0D205644ADE}"/>
              </a:ext>
            </a:extLst>
          </p:cNvPr>
          <p:cNvCxnSpPr>
            <a:cxnSpLocks/>
            <a:stCxn id="5" idx="1"/>
            <a:endCxn id="38" idx="3"/>
          </p:cNvCxnSpPr>
          <p:nvPr/>
        </p:nvCxnSpPr>
        <p:spPr>
          <a:xfrm flipH="1">
            <a:off x="7427400" y="778650"/>
            <a:ext cx="317691" cy="0"/>
          </a:xfrm>
          <a:prstGeom prst="straightConnector1">
            <a:avLst/>
          </a:prstGeom>
          <a:ln w="57150"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6C39B74-4017-4556-840A-612CE88D00CF}"/>
              </a:ext>
            </a:extLst>
          </p:cNvPr>
          <p:cNvSpPr/>
          <p:nvPr/>
        </p:nvSpPr>
        <p:spPr>
          <a:xfrm>
            <a:off x="3728360" y="595071"/>
            <a:ext cx="1818597" cy="332381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sz="1350" b="0">
                <a:solidFill>
                  <a:prstClr val="white"/>
                </a:solidFill>
              </a:rPr>
              <a:t>Attribute Set Definition</a:t>
            </a:r>
          </a:p>
        </p:txBody>
      </p:sp>
      <p:sp>
        <p:nvSpPr>
          <p:cNvPr id="9" name="Rounded Rectangle 7">
            <a:extLst>
              <a:ext uri="{FF2B5EF4-FFF2-40B4-BE49-F238E27FC236}">
                <a16:creationId xmlns:a16="http://schemas.microsoft.com/office/drawing/2014/main" xmlns="" id="{663C8AB3-F3AC-4E82-883F-936D212401AF}"/>
              </a:ext>
            </a:extLst>
          </p:cNvPr>
          <p:cNvSpPr/>
          <p:nvPr/>
        </p:nvSpPr>
        <p:spPr>
          <a:xfrm>
            <a:off x="3976636" y="866304"/>
            <a:ext cx="1915448" cy="196381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sz="1050" b="0">
                <a:solidFill>
                  <a:srgbClr val="ED7D31">
                    <a:lumMod val="75000"/>
                  </a:srgbClr>
                </a:solidFill>
              </a:rPr>
              <a:t>EJX110A General Specifications</a:t>
            </a:r>
          </a:p>
        </p:txBody>
      </p:sp>
      <p:cxnSp>
        <p:nvCxnSpPr>
          <p:cNvPr id="10" name="Elbow Connector 53">
            <a:extLst>
              <a:ext uri="{FF2B5EF4-FFF2-40B4-BE49-F238E27FC236}">
                <a16:creationId xmlns:a16="http://schemas.microsoft.com/office/drawing/2014/main" xmlns="" id="{78832721-403D-4367-9B42-19F65C82D10A}"/>
              </a:ext>
            </a:extLst>
          </p:cNvPr>
          <p:cNvCxnSpPr>
            <a:endCxn id="11" idx="1"/>
          </p:cNvCxnSpPr>
          <p:nvPr/>
        </p:nvCxnSpPr>
        <p:spPr>
          <a:xfrm rot="16200000" flipH="1">
            <a:off x="3759381" y="986698"/>
            <a:ext cx="413990" cy="295496"/>
          </a:xfrm>
          <a:prstGeom prst="bentConnector2">
            <a:avLst/>
          </a:prstGeom>
          <a:ln w="57150">
            <a:solidFill>
              <a:srgbClr val="FFC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96A4E10-B830-473A-A183-F4810EF06415}"/>
              </a:ext>
            </a:extLst>
          </p:cNvPr>
          <p:cNvSpPr/>
          <p:nvPr/>
        </p:nvSpPr>
        <p:spPr>
          <a:xfrm>
            <a:off x="4566008" y="1756516"/>
            <a:ext cx="2004608" cy="288620"/>
          </a:xfrm>
          <a:prstGeom prst="rect">
            <a:avLst/>
          </a:prstGeom>
          <a:solidFill>
            <a:srgbClr val="00B05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sz="1350" b="0">
                <a:solidFill>
                  <a:prstClr val="white"/>
                </a:solidFill>
              </a:rPr>
              <a:t>Attribute Definition</a:t>
            </a:r>
          </a:p>
        </p:txBody>
      </p:sp>
      <p:sp>
        <p:nvSpPr>
          <p:cNvPr id="14" name="Rounded Rectangle 73">
            <a:extLst>
              <a:ext uri="{FF2B5EF4-FFF2-40B4-BE49-F238E27FC236}">
                <a16:creationId xmlns:a16="http://schemas.microsoft.com/office/drawing/2014/main" xmlns="" id="{39B823A3-6F9D-47B8-A79B-5FAC2F3AC92D}"/>
              </a:ext>
            </a:extLst>
          </p:cNvPr>
          <p:cNvSpPr/>
          <p:nvPr/>
        </p:nvSpPr>
        <p:spPr>
          <a:xfrm>
            <a:off x="4792371" y="1988275"/>
            <a:ext cx="1915448" cy="196381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sz="1050" b="0">
                <a:solidFill>
                  <a:srgbClr val="00B050"/>
                </a:solidFill>
              </a:rPr>
              <a:t>Output signal [Level 1]</a:t>
            </a:r>
          </a:p>
        </p:txBody>
      </p:sp>
      <p:cxnSp>
        <p:nvCxnSpPr>
          <p:cNvPr id="15" name="Elbow Connector 75">
            <a:extLst>
              <a:ext uri="{FF2B5EF4-FFF2-40B4-BE49-F238E27FC236}">
                <a16:creationId xmlns:a16="http://schemas.microsoft.com/office/drawing/2014/main" xmlns="" id="{68C3ABD9-E557-4343-901D-62BD635836CB}"/>
              </a:ext>
            </a:extLst>
          </p:cNvPr>
          <p:cNvCxnSpPr>
            <a:endCxn id="13" idx="1"/>
          </p:cNvCxnSpPr>
          <p:nvPr/>
        </p:nvCxnSpPr>
        <p:spPr>
          <a:xfrm rot="16200000" flipH="1">
            <a:off x="4025073" y="1359892"/>
            <a:ext cx="703695" cy="378172"/>
          </a:xfrm>
          <a:prstGeom prst="bentConnector2">
            <a:avLst/>
          </a:prstGeom>
          <a:ln w="57150">
            <a:solidFill>
              <a:srgbClr val="00B05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11F6F06-18EB-4BF9-B8D4-BB3E0FBF2BA8}"/>
              </a:ext>
            </a:extLst>
          </p:cNvPr>
          <p:cNvSpPr/>
          <p:nvPr/>
        </p:nvSpPr>
        <p:spPr>
          <a:xfrm>
            <a:off x="6864665" y="1756516"/>
            <a:ext cx="1489988" cy="2886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sz="1350" b="0">
                <a:solidFill>
                  <a:prstClr val="white"/>
                </a:solidFill>
              </a:rPr>
              <a:t>Attribute Type</a:t>
            </a:r>
          </a:p>
        </p:txBody>
      </p:sp>
      <p:sp>
        <p:nvSpPr>
          <p:cNvPr id="18" name="Rounded Rectangle 107">
            <a:extLst>
              <a:ext uri="{FF2B5EF4-FFF2-40B4-BE49-F238E27FC236}">
                <a16:creationId xmlns:a16="http://schemas.microsoft.com/office/drawing/2014/main" xmlns="" id="{6C39111A-F636-4758-A803-D4403A3F6EA7}"/>
              </a:ext>
            </a:extLst>
          </p:cNvPr>
          <p:cNvSpPr/>
          <p:nvPr/>
        </p:nvSpPr>
        <p:spPr>
          <a:xfrm>
            <a:off x="7032916" y="1988275"/>
            <a:ext cx="1423717" cy="196381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sz="1050" b="0">
                <a:solidFill>
                  <a:srgbClr val="70AD47">
                    <a:lumMod val="60000"/>
                    <a:lumOff val="40000"/>
                  </a:srgbClr>
                </a:solidFill>
              </a:rPr>
              <a:t>Output Signal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9933B1EE-51CB-44BF-9DDC-A02627D3A383}"/>
              </a:ext>
            </a:extLst>
          </p:cNvPr>
          <p:cNvSpPr/>
          <p:nvPr/>
        </p:nvSpPr>
        <p:spPr>
          <a:xfrm>
            <a:off x="7078208" y="2264874"/>
            <a:ext cx="1489988" cy="2886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sz="1350" b="0">
                <a:solidFill>
                  <a:prstClr val="white"/>
                </a:solidFill>
              </a:rPr>
              <a:t>Enumeration</a:t>
            </a:r>
          </a:p>
        </p:txBody>
      </p:sp>
      <p:sp>
        <p:nvSpPr>
          <p:cNvPr id="20" name="Rounded Rectangle 118">
            <a:extLst>
              <a:ext uri="{FF2B5EF4-FFF2-40B4-BE49-F238E27FC236}">
                <a16:creationId xmlns:a16="http://schemas.microsoft.com/office/drawing/2014/main" xmlns="" id="{3E3F341F-55A8-4C01-8E34-D415F8F292FB}"/>
              </a:ext>
            </a:extLst>
          </p:cNvPr>
          <p:cNvSpPr/>
          <p:nvPr/>
        </p:nvSpPr>
        <p:spPr>
          <a:xfrm>
            <a:off x="7246459" y="2496633"/>
            <a:ext cx="1423717" cy="196381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sz="1050" b="0">
                <a:solidFill>
                  <a:srgbClr val="44546A">
                    <a:lumMod val="60000"/>
                    <a:lumOff val="40000"/>
                  </a:srgbClr>
                </a:solidFill>
              </a:rPr>
              <a:t>Output Signal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924E2B83-0467-4D95-A1B6-99EE2626089C}"/>
              </a:ext>
            </a:extLst>
          </p:cNvPr>
          <p:cNvSpPr/>
          <p:nvPr/>
        </p:nvSpPr>
        <p:spPr>
          <a:xfrm>
            <a:off x="7321280" y="2776634"/>
            <a:ext cx="1553576" cy="288620"/>
          </a:xfrm>
          <a:prstGeom prst="rect">
            <a:avLst/>
          </a:prstGeom>
          <a:solidFill>
            <a:srgbClr val="00B0F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sz="1350" b="0">
                <a:solidFill>
                  <a:prstClr val="white"/>
                </a:solidFill>
              </a:rPr>
              <a:t>Enumeration Items</a:t>
            </a:r>
          </a:p>
        </p:txBody>
      </p:sp>
      <p:sp>
        <p:nvSpPr>
          <p:cNvPr id="23" name="Rounded Rectangle 128">
            <a:extLst>
              <a:ext uri="{FF2B5EF4-FFF2-40B4-BE49-F238E27FC236}">
                <a16:creationId xmlns:a16="http://schemas.microsoft.com/office/drawing/2014/main" xmlns="" id="{3810B120-4445-4D81-A05F-5FEF5F62AC59}"/>
              </a:ext>
            </a:extLst>
          </p:cNvPr>
          <p:cNvSpPr/>
          <p:nvPr/>
        </p:nvSpPr>
        <p:spPr>
          <a:xfrm>
            <a:off x="6864666" y="3008393"/>
            <a:ext cx="2257095" cy="203767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sz="1050" b="0">
                <a:solidFill>
                  <a:srgbClr val="00B0F0"/>
                </a:solidFill>
              </a:rPr>
              <a:t>4 to 20 mA DC, w/ digital (BRAIN) [-D]</a:t>
            </a:r>
          </a:p>
        </p:txBody>
      </p:sp>
      <p:sp>
        <p:nvSpPr>
          <p:cNvPr id="24" name="Rounded Rectangle 129">
            <a:extLst>
              <a:ext uri="{FF2B5EF4-FFF2-40B4-BE49-F238E27FC236}">
                <a16:creationId xmlns:a16="http://schemas.microsoft.com/office/drawing/2014/main" xmlns="" id="{ABB8BABE-B2DA-4FC3-BA13-3C05EE96655D}"/>
              </a:ext>
            </a:extLst>
          </p:cNvPr>
          <p:cNvSpPr/>
          <p:nvPr/>
        </p:nvSpPr>
        <p:spPr>
          <a:xfrm>
            <a:off x="6864665" y="3232754"/>
            <a:ext cx="2257095" cy="203766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sz="1050" b="0">
                <a:solidFill>
                  <a:srgbClr val="00B0F0"/>
                </a:solidFill>
              </a:rPr>
              <a:t>Digital, FOUNDATION protocol      [-F]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E5CC889C-C2D5-46C7-A3BC-2E60F7B2E992}"/>
              </a:ext>
            </a:extLst>
          </p:cNvPr>
          <p:cNvSpPr/>
          <p:nvPr/>
        </p:nvSpPr>
        <p:spPr>
          <a:xfrm>
            <a:off x="4117212" y="4403642"/>
            <a:ext cx="2023148" cy="288620"/>
          </a:xfrm>
          <a:prstGeom prst="rect">
            <a:avLst/>
          </a:prstGeom>
          <a:solidFill>
            <a:srgbClr val="FFC00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sz="1350" b="0">
                <a:solidFill>
                  <a:prstClr val="white"/>
                </a:solidFill>
              </a:rPr>
              <a:t>Attribute Group Definition</a:t>
            </a:r>
          </a:p>
        </p:txBody>
      </p:sp>
      <p:sp>
        <p:nvSpPr>
          <p:cNvPr id="27" name="Rounded Rectangle 65">
            <a:extLst>
              <a:ext uri="{FF2B5EF4-FFF2-40B4-BE49-F238E27FC236}">
                <a16:creationId xmlns:a16="http://schemas.microsoft.com/office/drawing/2014/main" xmlns="" id="{C3620185-10EA-4DFD-B461-F7913FBFC32E}"/>
              </a:ext>
            </a:extLst>
          </p:cNvPr>
          <p:cNvSpPr/>
          <p:nvPr/>
        </p:nvSpPr>
        <p:spPr>
          <a:xfrm>
            <a:off x="4252150" y="4637832"/>
            <a:ext cx="2019197" cy="196381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sz="1050" b="0">
                <a:solidFill>
                  <a:srgbClr val="FFC000"/>
                </a:solidFill>
              </a:rPr>
              <a:t>OPTIONAL CODES</a:t>
            </a:r>
          </a:p>
        </p:txBody>
      </p:sp>
      <p:cxnSp>
        <p:nvCxnSpPr>
          <p:cNvPr id="28" name="Elbow Connector 139">
            <a:extLst>
              <a:ext uri="{FF2B5EF4-FFF2-40B4-BE49-F238E27FC236}">
                <a16:creationId xmlns:a16="http://schemas.microsoft.com/office/drawing/2014/main" xmlns="" id="{FFE45BC8-13F6-4D05-9762-8BC7712CF6FC}"/>
              </a:ext>
            </a:extLst>
          </p:cNvPr>
          <p:cNvCxnSpPr>
            <a:cxnSpLocks/>
            <a:endCxn id="26" idx="1"/>
          </p:cNvCxnSpPr>
          <p:nvPr/>
        </p:nvCxnSpPr>
        <p:spPr>
          <a:xfrm rot="16200000" flipH="1">
            <a:off x="2356611" y="2787351"/>
            <a:ext cx="3222324" cy="298878"/>
          </a:xfrm>
          <a:prstGeom prst="bentConnector2">
            <a:avLst/>
          </a:prstGeom>
          <a:ln w="57150">
            <a:solidFill>
              <a:srgbClr val="FFC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B1FCA1FE-1086-4CC1-BBF9-9C0475FCBDD9}"/>
              </a:ext>
            </a:extLst>
          </p:cNvPr>
          <p:cNvSpPr/>
          <p:nvPr/>
        </p:nvSpPr>
        <p:spPr>
          <a:xfrm>
            <a:off x="4566008" y="3593505"/>
            <a:ext cx="2004608" cy="288620"/>
          </a:xfrm>
          <a:prstGeom prst="rect">
            <a:avLst/>
          </a:prstGeom>
          <a:solidFill>
            <a:srgbClr val="00B05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sz="1350" b="0">
                <a:solidFill>
                  <a:prstClr val="white"/>
                </a:solidFill>
              </a:rPr>
              <a:t>Attribute Definition</a:t>
            </a:r>
          </a:p>
        </p:txBody>
      </p:sp>
      <p:sp>
        <p:nvSpPr>
          <p:cNvPr id="33" name="Rounded Rectangle 150">
            <a:extLst>
              <a:ext uri="{FF2B5EF4-FFF2-40B4-BE49-F238E27FC236}">
                <a16:creationId xmlns:a16="http://schemas.microsoft.com/office/drawing/2014/main" xmlns="" id="{7BDF472C-1700-413B-8D91-99D1DDC0449E}"/>
              </a:ext>
            </a:extLst>
          </p:cNvPr>
          <p:cNvSpPr/>
          <p:nvPr/>
        </p:nvSpPr>
        <p:spPr>
          <a:xfrm>
            <a:off x="4381591" y="3841969"/>
            <a:ext cx="2326228" cy="19638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sz="1050" b="0">
                <a:solidFill>
                  <a:srgbClr val="00B050"/>
                </a:solidFill>
              </a:rPr>
              <a:t>Measurement span (capsule) [level 2]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51755B81-1250-4DD7-9087-13E5825AD7E4}"/>
              </a:ext>
            </a:extLst>
          </p:cNvPr>
          <p:cNvSpPr/>
          <p:nvPr/>
        </p:nvSpPr>
        <p:spPr>
          <a:xfrm>
            <a:off x="6933246" y="3585799"/>
            <a:ext cx="1489988" cy="2886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sz="1350" b="0">
                <a:solidFill>
                  <a:prstClr val="white"/>
                </a:solidFill>
              </a:rPr>
              <a:t>Attribute Type</a:t>
            </a:r>
          </a:p>
        </p:txBody>
      </p:sp>
      <p:sp>
        <p:nvSpPr>
          <p:cNvPr id="36" name="Rounded Rectangle 171">
            <a:extLst>
              <a:ext uri="{FF2B5EF4-FFF2-40B4-BE49-F238E27FC236}">
                <a16:creationId xmlns:a16="http://schemas.microsoft.com/office/drawing/2014/main" xmlns="" id="{A61287A4-97B6-468A-92C3-405259F91279}"/>
              </a:ext>
            </a:extLst>
          </p:cNvPr>
          <p:cNvSpPr/>
          <p:nvPr/>
        </p:nvSpPr>
        <p:spPr>
          <a:xfrm>
            <a:off x="7101497" y="3771838"/>
            <a:ext cx="1423717" cy="196381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sz="1050" b="0">
                <a:solidFill>
                  <a:srgbClr val="70AD47">
                    <a:lumMod val="60000"/>
                    <a:lumOff val="40000"/>
                  </a:srgbClr>
                </a:solidFill>
              </a:rPr>
              <a:t>Measurement span</a:t>
            </a:r>
          </a:p>
        </p:txBody>
      </p:sp>
      <p:cxnSp>
        <p:nvCxnSpPr>
          <p:cNvPr id="37" name="Elbow Connector 172">
            <a:extLst>
              <a:ext uri="{FF2B5EF4-FFF2-40B4-BE49-F238E27FC236}">
                <a16:creationId xmlns:a16="http://schemas.microsoft.com/office/drawing/2014/main" xmlns="" id="{55788EEB-ADEC-41D3-A40D-B43E1768CE1C}"/>
              </a:ext>
            </a:extLst>
          </p:cNvPr>
          <p:cNvCxnSpPr>
            <a:cxnSpLocks/>
            <a:endCxn id="32" idx="1"/>
          </p:cNvCxnSpPr>
          <p:nvPr/>
        </p:nvCxnSpPr>
        <p:spPr>
          <a:xfrm rot="16200000" flipH="1">
            <a:off x="3467065" y="2638873"/>
            <a:ext cx="1817126" cy="380759"/>
          </a:xfrm>
          <a:prstGeom prst="bentConnector2">
            <a:avLst/>
          </a:prstGeom>
          <a:ln w="57150">
            <a:solidFill>
              <a:srgbClr val="00B05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39B537B5-C6FE-4F1D-A643-1D49490EDE21}"/>
              </a:ext>
            </a:extLst>
          </p:cNvPr>
          <p:cNvSpPr/>
          <p:nvPr/>
        </p:nvSpPr>
        <p:spPr>
          <a:xfrm>
            <a:off x="6117640" y="641780"/>
            <a:ext cx="1309760" cy="273740"/>
          </a:xfrm>
          <a:prstGeom prst="rect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sz="1350" b="0">
                <a:solidFill>
                  <a:prstClr val="white"/>
                </a:solidFill>
              </a:rPr>
              <a:t>Model</a:t>
            </a:r>
          </a:p>
        </p:txBody>
      </p:sp>
      <p:sp>
        <p:nvSpPr>
          <p:cNvPr id="39" name="Rounded Rectangle 5">
            <a:extLst>
              <a:ext uri="{FF2B5EF4-FFF2-40B4-BE49-F238E27FC236}">
                <a16:creationId xmlns:a16="http://schemas.microsoft.com/office/drawing/2014/main" xmlns="" id="{52503D1F-E1D3-4AE7-8E91-DDB86742B7B3}"/>
              </a:ext>
            </a:extLst>
          </p:cNvPr>
          <p:cNvSpPr/>
          <p:nvPr/>
        </p:nvSpPr>
        <p:spPr>
          <a:xfrm>
            <a:off x="6050303" y="873752"/>
            <a:ext cx="1356455" cy="19638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sz="1050" b="0">
                <a:solidFill>
                  <a:srgbClr val="4472C4"/>
                </a:solidFill>
              </a:rPr>
              <a:t>Yokogawa - EJX110A</a:t>
            </a:r>
          </a:p>
        </p:txBody>
      </p:sp>
      <p:cxnSp>
        <p:nvCxnSpPr>
          <p:cNvPr id="40" name="Elbow Connector 11">
            <a:extLst>
              <a:ext uri="{FF2B5EF4-FFF2-40B4-BE49-F238E27FC236}">
                <a16:creationId xmlns:a16="http://schemas.microsoft.com/office/drawing/2014/main" xmlns="" id="{F37A5244-4AB0-4E03-B2A7-7DE7A820A954}"/>
              </a:ext>
            </a:extLst>
          </p:cNvPr>
          <p:cNvCxnSpPr>
            <a:cxnSpLocks/>
          </p:cNvCxnSpPr>
          <p:nvPr/>
        </p:nvCxnSpPr>
        <p:spPr>
          <a:xfrm flipH="1">
            <a:off x="5546957" y="763657"/>
            <a:ext cx="570683" cy="4492"/>
          </a:xfrm>
          <a:prstGeom prst="straightConnector1">
            <a:avLst/>
          </a:prstGeom>
          <a:ln w="57150"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0699F89-D46B-4CE4-9491-C775E2458E39}"/>
              </a:ext>
            </a:extLst>
          </p:cNvPr>
          <p:cNvSpPr/>
          <p:nvPr/>
        </p:nvSpPr>
        <p:spPr>
          <a:xfrm>
            <a:off x="4114124" y="1197131"/>
            <a:ext cx="2026235" cy="288620"/>
          </a:xfrm>
          <a:prstGeom prst="rect">
            <a:avLst/>
          </a:prstGeom>
          <a:solidFill>
            <a:srgbClr val="FFC00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sz="1350" b="0">
                <a:solidFill>
                  <a:prstClr val="white"/>
                </a:solidFill>
              </a:rPr>
              <a:t>Attribute Group Definition</a:t>
            </a:r>
          </a:p>
        </p:txBody>
      </p:sp>
      <p:sp>
        <p:nvSpPr>
          <p:cNvPr id="12" name="Rounded Rectangle 66">
            <a:extLst>
              <a:ext uri="{FF2B5EF4-FFF2-40B4-BE49-F238E27FC236}">
                <a16:creationId xmlns:a16="http://schemas.microsoft.com/office/drawing/2014/main" xmlns="" id="{6FA5F155-E786-4959-924B-4DF0088254E6}"/>
              </a:ext>
            </a:extLst>
          </p:cNvPr>
          <p:cNvSpPr/>
          <p:nvPr/>
        </p:nvSpPr>
        <p:spPr>
          <a:xfrm>
            <a:off x="4306636" y="1419119"/>
            <a:ext cx="1915448" cy="196381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sz="1050" b="0">
                <a:solidFill>
                  <a:srgbClr val="FFC000"/>
                </a:solidFill>
              </a:rPr>
              <a:t>MODEL AND SUFFIX CODES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E5B59407-163D-4504-84B7-519EFE2138B9}"/>
              </a:ext>
            </a:extLst>
          </p:cNvPr>
          <p:cNvSpPr/>
          <p:nvPr/>
        </p:nvSpPr>
        <p:spPr>
          <a:xfrm>
            <a:off x="7141796" y="3899334"/>
            <a:ext cx="1489988" cy="2886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sz="1350" b="0">
                <a:solidFill>
                  <a:prstClr val="white"/>
                </a:solidFill>
              </a:rPr>
              <a:t>Enumeration</a:t>
            </a:r>
          </a:p>
        </p:txBody>
      </p:sp>
      <p:sp>
        <p:nvSpPr>
          <p:cNvPr id="50" name="Rounded Rectangle 118">
            <a:extLst>
              <a:ext uri="{FF2B5EF4-FFF2-40B4-BE49-F238E27FC236}">
                <a16:creationId xmlns:a16="http://schemas.microsoft.com/office/drawing/2014/main" xmlns="" id="{A0E21B6A-CC3C-472F-8047-C2A5E8898A94}"/>
              </a:ext>
            </a:extLst>
          </p:cNvPr>
          <p:cNvSpPr/>
          <p:nvPr/>
        </p:nvSpPr>
        <p:spPr>
          <a:xfrm>
            <a:off x="7310047" y="4086547"/>
            <a:ext cx="1423717" cy="196381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sz="1050" b="0">
                <a:solidFill>
                  <a:srgbClr val="44546A">
                    <a:lumMod val="60000"/>
                    <a:lumOff val="40000"/>
                  </a:srgbClr>
                </a:solidFill>
              </a:rPr>
              <a:t>Measurement span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AF19B68C-0A4D-457B-8E5A-B91A4A24028A}"/>
              </a:ext>
            </a:extLst>
          </p:cNvPr>
          <p:cNvSpPr/>
          <p:nvPr/>
        </p:nvSpPr>
        <p:spPr>
          <a:xfrm>
            <a:off x="7384867" y="4229094"/>
            <a:ext cx="1517147" cy="288620"/>
          </a:xfrm>
          <a:prstGeom prst="rect">
            <a:avLst/>
          </a:prstGeom>
          <a:solidFill>
            <a:srgbClr val="00B0F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sz="1350" b="0">
                <a:solidFill>
                  <a:prstClr val="white"/>
                </a:solidFill>
              </a:rPr>
              <a:t>Enumeration Items</a:t>
            </a:r>
          </a:p>
        </p:txBody>
      </p:sp>
      <p:sp>
        <p:nvSpPr>
          <p:cNvPr id="52" name="Rounded Rectangle 128">
            <a:extLst>
              <a:ext uri="{FF2B5EF4-FFF2-40B4-BE49-F238E27FC236}">
                <a16:creationId xmlns:a16="http://schemas.microsoft.com/office/drawing/2014/main" xmlns="" id="{BE7C4C54-A939-4418-AF87-6B5783237DBA}"/>
              </a:ext>
            </a:extLst>
          </p:cNvPr>
          <p:cNvSpPr/>
          <p:nvPr/>
        </p:nvSpPr>
        <p:spPr>
          <a:xfrm>
            <a:off x="7032916" y="4441953"/>
            <a:ext cx="2002906" cy="208512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sz="1050" b="0">
                <a:solidFill>
                  <a:srgbClr val="00B0F0"/>
                </a:solidFill>
              </a:rPr>
              <a:t>0.1 to 5kPA (0.4 to 20 inH</a:t>
            </a:r>
            <a:r>
              <a:rPr lang="en-AU" sz="1050" b="0" baseline="-25000">
                <a:solidFill>
                  <a:srgbClr val="00B0F0"/>
                </a:solidFill>
              </a:rPr>
              <a:t>2</a:t>
            </a:r>
            <a:r>
              <a:rPr lang="en-AU" sz="1050" b="0">
                <a:solidFill>
                  <a:srgbClr val="00B0F0"/>
                </a:solidFill>
              </a:rPr>
              <a:t>O)   [F]</a:t>
            </a:r>
          </a:p>
        </p:txBody>
      </p:sp>
      <p:sp>
        <p:nvSpPr>
          <p:cNvPr id="53" name="Rounded Rectangle 129">
            <a:extLst>
              <a:ext uri="{FF2B5EF4-FFF2-40B4-BE49-F238E27FC236}">
                <a16:creationId xmlns:a16="http://schemas.microsoft.com/office/drawing/2014/main" xmlns="" id="{E295C1AC-01CA-4C18-88E1-4F0B94C3DBB9}"/>
              </a:ext>
            </a:extLst>
          </p:cNvPr>
          <p:cNvSpPr/>
          <p:nvPr/>
        </p:nvSpPr>
        <p:spPr>
          <a:xfrm>
            <a:off x="7032916" y="4668686"/>
            <a:ext cx="2002904" cy="203766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sz="1050" b="0">
                <a:solidFill>
                  <a:srgbClr val="00B0F0"/>
                </a:solidFill>
              </a:rPr>
              <a:t>0.1 to 10kPa (0.4 to 40 inH</a:t>
            </a:r>
            <a:r>
              <a:rPr lang="en-AU" sz="1050" b="0" baseline="-25000">
                <a:solidFill>
                  <a:srgbClr val="00B0F0"/>
                </a:solidFill>
              </a:rPr>
              <a:t>2</a:t>
            </a:r>
            <a:r>
              <a:rPr lang="en-AU" sz="1050" b="0">
                <a:solidFill>
                  <a:srgbClr val="00B0F0"/>
                </a:solidFill>
              </a:rPr>
              <a:t>O) [L]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7948F572-61B1-4AC5-917B-268770E0BDD8}"/>
              </a:ext>
            </a:extLst>
          </p:cNvPr>
          <p:cNvSpPr/>
          <p:nvPr/>
        </p:nvSpPr>
        <p:spPr>
          <a:xfrm>
            <a:off x="319385" y="1325627"/>
            <a:ext cx="3357857" cy="3366635"/>
          </a:xfrm>
          <a:prstGeom prst="rect">
            <a:avLst/>
          </a:prstGeom>
          <a:noFill/>
          <a:ln w="3810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AU" sz="1350" b="0">
              <a:solidFill>
                <a:srgbClr val="ED7D31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33BF12DF-6540-45B4-92BE-A647502118F0}"/>
              </a:ext>
            </a:extLst>
          </p:cNvPr>
          <p:cNvSpPr/>
          <p:nvPr/>
        </p:nvSpPr>
        <p:spPr>
          <a:xfrm>
            <a:off x="319385" y="1702816"/>
            <a:ext cx="3357857" cy="562058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AU" sz="1350" b="0">
              <a:solidFill>
                <a:srgbClr val="ED7D31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13276712-E1F0-48EE-B6AA-D7C9D8B84F21}"/>
              </a:ext>
            </a:extLst>
          </p:cNvPr>
          <p:cNvSpPr/>
          <p:nvPr/>
        </p:nvSpPr>
        <p:spPr>
          <a:xfrm>
            <a:off x="793749" y="1702816"/>
            <a:ext cx="2854137" cy="562058"/>
          </a:xfrm>
          <a:prstGeom prst="rect">
            <a:avLst/>
          </a:prstGeom>
          <a:noFill/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AU" sz="1350" b="0">
              <a:solidFill>
                <a:srgbClr val="ED7D31"/>
              </a:solidFill>
            </a:endParaRP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xmlns="" id="{CB1944DA-3047-40AF-810A-DFE486EFCECB}"/>
              </a:ext>
            </a:extLst>
          </p:cNvPr>
          <p:cNvCxnSpPr>
            <a:cxnSpLocks/>
          </p:cNvCxnSpPr>
          <p:nvPr/>
        </p:nvCxnSpPr>
        <p:spPr>
          <a:xfrm>
            <a:off x="831850" y="1786995"/>
            <a:ext cx="2735257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xmlns="" id="{72AC064A-F0C7-4D96-B6A1-E64974B84113}"/>
              </a:ext>
            </a:extLst>
          </p:cNvPr>
          <p:cNvCxnSpPr>
            <a:cxnSpLocks/>
          </p:cNvCxnSpPr>
          <p:nvPr/>
        </p:nvCxnSpPr>
        <p:spPr>
          <a:xfrm>
            <a:off x="847090" y="1863195"/>
            <a:ext cx="2735257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4FCDEDD7-50D9-4382-A795-AD20E3D7C319}"/>
              </a:ext>
            </a:extLst>
          </p:cNvPr>
          <p:cNvCxnSpPr>
            <a:cxnSpLocks/>
          </p:cNvCxnSpPr>
          <p:nvPr/>
        </p:nvCxnSpPr>
        <p:spPr>
          <a:xfrm>
            <a:off x="847090" y="1992735"/>
            <a:ext cx="2735257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xmlns="" id="{5CE36D94-D7D5-46D4-8039-1121EE0A9E10}"/>
              </a:ext>
            </a:extLst>
          </p:cNvPr>
          <p:cNvCxnSpPr>
            <a:cxnSpLocks/>
          </p:cNvCxnSpPr>
          <p:nvPr/>
        </p:nvCxnSpPr>
        <p:spPr>
          <a:xfrm>
            <a:off x="847090" y="2122275"/>
            <a:ext cx="2735257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3002DFCA-AE24-4EE3-BCC1-382BE9482C51}"/>
              </a:ext>
            </a:extLst>
          </p:cNvPr>
          <p:cNvCxnSpPr>
            <a:cxnSpLocks/>
          </p:cNvCxnSpPr>
          <p:nvPr/>
        </p:nvCxnSpPr>
        <p:spPr>
          <a:xfrm>
            <a:off x="847090" y="2251815"/>
            <a:ext cx="2735257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40B55200-A285-49C8-90F4-4A9782FA1A63}"/>
              </a:ext>
            </a:extLst>
          </p:cNvPr>
          <p:cNvSpPr/>
          <p:nvPr/>
        </p:nvSpPr>
        <p:spPr>
          <a:xfrm>
            <a:off x="319385" y="2259629"/>
            <a:ext cx="3357857" cy="433385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AU" sz="1350" b="0">
              <a:solidFill>
                <a:srgbClr val="ED7D31"/>
              </a:solidFill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4492C31F-4F67-4502-9E54-D6587672EF01}"/>
              </a:ext>
            </a:extLst>
          </p:cNvPr>
          <p:cNvSpPr/>
          <p:nvPr/>
        </p:nvSpPr>
        <p:spPr>
          <a:xfrm>
            <a:off x="890205" y="2258556"/>
            <a:ext cx="2757681" cy="433385"/>
          </a:xfrm>
          <a:prstGeom prst="rect">
            <a:avLst/>
          </a:prstGeom>
          <a:noFill/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AU" sz="1350" b="0">
              <a:solidFill>
                <a:srgbClr val="ED7D31"/>
              </a:solidFill>
            </a:endParaRP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xmlns="" id="{1BB049D8-32D2-4786-A745-C97EC0FF1C6E}"/>
              </a:ext>
            </a:extLst>
          </p:cNvPr>
          <p:cNvCxnSpPr>
            <a:cxnSpLocks/>
          </p:cNvCxnSpPr>
          <p:nvPr/>
        </p:nvCxnSpPr>
        <p:spPr>
          <a:xfrm flipV="1">
            <a:off x="928306" y="2331466"/>
            <a:ext cx="2654041" cy="1127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xmlns="" id="{541B7CFF-AE8E-413E-852A-04FCE9EFED8B}"/>
              </a:ext>
            </a:extLst>
          </p:cNvPr>
          <p:cNvCxnSpPr>
            <a:cxnSpLocks/>
          </p:cNvCxnSpPr>
          <p:nvPr/>
        </p:nvCxnSpPr>
        <p:spPr>
          <a:xfrm flipV="1">
            <a:off x="943546" y="2447284"/>
            <a:ext cx="2631181" cy="9752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xmlns="" id="{9F4F19F7-DF51-4978-B98F-CD27EE02308C}"/>
              </a:ext>
            </a:extLst>
          </p:cNvPr>
          <p:cNvCxnSpPr>
            <a:cxnSpLocks/>
          </p:cNvCxnSpPr>
          <p:nvPr/>
        </p:nvCxnSpPr>
        <p:spPr>
          <a:xfrm>
            <a:off x="943546" y="2548476"/>
            <a:ext cx="2623561" cy="501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xmlns="" id="{67351226-C5B8-41F0-B314-DF042DB08D32}"/>
              </a:ext>
            </a:extLst>
          </p:cNvPr>
          <p:cNvCxnSpPr>
            <a:cxnSpLocks/>
          </p:cNvCxnSpPr>
          <p:nvPr/>
        </p:nvCxnSpPr>
        <p:spPr>
          <a:xfrm>
            <a:off x="943546" y="2678016"/>
            <a:ext cx="2623561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95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32" grpId="0" animBg="1"/>
      <p:bldP spid="33" grpId="0" animBg="1"/>
      <p:bldP spid="35" grpId="0" animBg="1"/>
      <p:bldP spid="36" grpId="0" animBg="1"/>
      <p:bldP spid="11" grpId="0" animBg="1"/>
      <p:bldP spid="12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76" grpId="0" animBg="1"/>
      <p:bldP spid="76" grpId="1" animBg="1"/>
      <p:bldP spid="77" grpId="0" animBg="1"/>
      <p:bldP spid="77" grpId="1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6065E1-9A4A-4718-8235-9F7CC0112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9049"/>
            <a:ext cx="7886700" cy="540000"/>
          </a:xfrm>
        </p:spPr>
        <p:txBody>
          <a:bodyPr>
            <a:normAutofit/>
          </a:bodyPr>
          <a:lstStyle/>
          <a:p>
            <a:r>
              <a:rPr lang="en-AU" sz="2800" b="1" dirty="0">
                <a:solidFill>
                  <a:srgbClr val="FFC000"/>
                </a:solidFill>
                <a:latin typeface="+mn-lt"/>
              </a:rPr>
              <a:t>3. Identify Relevant ISDDs</a:t>
            </a:r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xmlns="" id="{BA33C385-9A1B-425E-8421-AACEF9A2B18C}"/>
              </a:ext>
            </a:extLst>
          </p:cNvPr>
          <p:cNvSpPr/>
          <p:nvPr/>
        </p:nvSpPr>
        <p:spPr>
          <a:xfrm>
            <a:off x="230900" y="628694"/>
            <a:ext cx="3020684" cy="302741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sz="1650" b="0">
                <a:solidFill>
                  <a:srgbClr val="ED7D31">
                    <a:lumMod val="75000"/>
                  </a:srgbClr>
                </a:solidFill>
              </a:rPr>
              <a:t>20P2301 Device Specifications</a:t>
            </a:r>
          </a:p>
        </p:txBody>
      </p:sp>
      <p:cxnSp>
        <p:nvCxnSpPr>
          <p:cNvPr id="8" name="Elbow Connector 18">
            <a:extLst>
              <a:ext uri="{FF2B5EF4-FFF2-40B4-BE49-F238E27FC236}">
                <a16:creationId xmlns:a16="http://schemas.microsoft.com/office/drawing/2014/main" xmlns="" id="{0C2DAEB1-7F37-481D-8455-A64D6C1101AA}"/>
              </a:ext>
            </a:extLst>
          </p:cNvPr>
          <p:cNvCxnSpPr>
            <a:stCxn id="6" idx="2"/>
          </p:cNvCxnSpPr>
          <p:nvPr/>
        </p:nvCxnSpPr>
        <p:spPr>
          <a:xfrm rot="16200000" flipH="1">
            <a:off x="1573049" y="1099628"/>
            <a:ext cx="339210" cy="2823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22">
            <a:extLst>
              <a:ext uri="{FF2B5EF4-FFF2-40B4-BE49-F238E27FC236}">
                <a16:creationId xmlns:a16="http://schemas.microsoft.com/office/drawing/2014/main" xmlns="" id="{C278C3CD-3163-4DAE-98CE-F7856208CD6E}"/>
              </a:ext>
            </a:extLst>
          </p:cNvPr>
          <p:cNvCxnSpPr/>
          <p:nvPr/>
        </p:nvCxnSpPr>
        <p:spPr>
          <a:xfrm>
            <a:off x="1740528" y="1050239"/>
            <a:ext cx="1714083" cy="652301"/>
          </a:xfrm>
          <a:prstGeom prst="bentConnector3">
            <a:avLst>
              <a:gd name="adj1" fmla="val 99742"/>
            </a:avLst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3E3CAFE-1415-40C1-BC73-AD9C1C1159ED}"/>
              </a:ext>
            </a:extLst>
          </p:cNvPr>
          <p:cNvSpPr txBox="1"/>
          <p:nvPr/>
        </p:nvSpPr>
        <p:spPr>
          <a:xfrm>
            <a:off x="961092" y="1050239"/>
            <a:ext cx="11738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AU" sz="1200" b="0">
                <a:solidFill>
                  <a:prstClr val="black"/>
                </a:solidFill>
                <a:latin typeface="Calibri" panose="020F0502020204030204"/>
                <a:cs typeface="+mn-cs"/>
              </a:rPr>
              <a:t>Datasheet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1A0EBEB-6542-4A15-8637-2EAE1A0123B9}"/>
              </a:ext>
            </a:extLst>
          </p:cNvPr>
          <p:cNvSpPr/>
          <p:nvPr/>
        </p:nvSpPr>
        <p:spPr>
          <a:xfrm>
            <a:off x="3926838" y="262164"/>
            <a:ext cx="1362886" cy="273740"/>
          </a:xfrm>
          <a:prstGeom prst="rect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sz="1350" b="0">
                <a:solidFill>
                  <a:prstClr val="white"/>
                </a:solidFill>
              </a:rPr>
              <a:t>Equipment Type</a:t>
            </a:r>
          </a:p>
        </p:txBody>
      </p:sp>
      <p:sp>
        <p:nvSpPr>
          <p:cNvPr id="13" name="Rounded Rectangle 5">
            <a:extLst>
              <a:ext uri="{FF2B5EF4-FFF2-40B4-BE49-F238E27FC236}">
                <a16:creationId xmlns:a16="http://schemas.microsoft.com/office/drawing/2014/main" xmlns="" id="{A55581A3-70AD-4ED6-AB58-B8155B7A1776}"/>
              </a:ext>
            </a:extLst>
          </p:cNvPr>
          <p:cNvSpPr/>
          <p:nvPr/>
        </p:nvSpPr>
        <p:spPr>
          <a:xfrm>
            <a:off x="3869650" y="501295"/>
            <a:ext cx="1606157" cy="196381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sz="1050" b="0">
                <a:solidFill>
                  <a:srgbClr val="4472C4"/>
                </a:solidFill>
              </a:rPr>
              <a:t>Diff. Pressure Transmitter</a:t>
            </a:r>
          </a:p>
        </p:txBody>
      </p:sp>
      <p:cxnSp>
        <p:nvCxnSpPr>
          <p:cNvPr id="14" name="Elbow Connector 11">
            <a:extLst>
              <a:ext uri="{FF2B5EF4-FFF2-40B4-BE49-F238E27FC236}">
                <a16:creationId xmlns:a16="http://schemas.microsoft.com/office/drawing/2014/main" xmlns="" id="{620641DF-288B-4A01-B8B1-CE4908B35FC2}"/>
              </a:ext>
            </a:extLst>
          </p:cNvPr>
          <p:cNvCxnSpPr>
            <a:stCxn id="12" idx="3"/>
          </p:cNvCxnSpPr>
          <p:nvPr/>
        </p:nvCxnSpPr>
        <p:spPr>
          <a:xfrm>
            <a:off x="5289724" y="399034"/>
            <a:ext cx="339473" cy="394692"/>
          </a:xfrm>
          <a:prstGeom prst="bentConnector2">
            <a:avLst/>
          </a:prstGeom>
          <a:ln w="57150"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EFF7540-355A-45E4-9494-73CBE9650613}"/>
              </a:ext>
            </a:extLst>
          </p:cNvPr>
          <p:cNvSpPr/>
          <p:nvPr/>
        </p:nvSpPr>
        <p:spPr>
          <a:xfrm>
            <a:off x="3926838" y="754367"/>
            <a:ext cx="1884153" cy="288620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sz="1350" b="0">
                <a:solidFill>
                  <a:prstClr val="white"/>
                </a:solidFill>
              </a:rPr>
              <a:t>Attribute Set Definition</a:t>
            </a:r>
          </a:p>
        </p:txBody>
      </p:sp>
      <p:sp>
        <p:nvSpPr>
          <p:cNvPr id="16" name="Rounded Rectangle 7">
            <a:extLst>
              <a:ext uri="{FF2B5EF4-FFF2-40B4-BE49-F238E27FC236}">
                <a16:creationId xmlns:a16="http://schemas.microsoft.com/office/drawing/2014/main" xmlns="" id="{602CB52A-D79C-4181-B0EC-DD1CA99FA300}"/>
              </a:ext>
            </a:extLst>
          </p:cNvPr>
          <p:cNvSpPr/>
          <p:nvPr/>
        </p:nvSpPr>
        <p:spPr>
          <a:xfrm>
            <a:off x="4240670" y="981839"/>
            <a:ext cx="1915448" cy="196381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sz="1050" b="0">
                <a:solidFill>
                  <a:srgbClr val="ED7D31">
                    <a:lumMod val="75000"/>
                  </a:srgbClr>
                </a:solidFill>
              </a:rPr>
              <a:t>20P2301 Device Specifications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A0929CB6-C66D-4DF3-945F-FA1F575E9597}"/>
              </a:ext>
            </a:extLst>
          </p:cNvPr>
          <p:cNvSpPr/>
          <p:nvPr/>
        </p:nvSpPr>
        <p:spPr>
          <a:xfrm>
            <a:off x="4817686" y="1777613"/>
            <a:ext cx="2004608" cy="288620"/>
          </a:xfrm>
          <a:prstGeom prst="rect">
            <a:avLst/>
          </a:prstGeom>
          <a:solidFill>
            <a:srgbClr val="00B05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sz="1350" b="0">
                <a:solidFill>
                  <a:prstClr val="white"/>
                </a:solidFill>
              </a:rPr>
              <a:t>Attribute Definition</a:t>
            </a:r>
          </a:p>
        </p:txBody>
      </p:sp>
      <p:sp>
        <p:nvSpPr>
          <p:cNvPr id="21" name="Rounded Rectangle 73">
            <a:extLst>
              <a:ext uri="{FF2B5EF4-FFF2-40B4-BE49-F238E27FC236}">
                <a16:creationId xmlns:a16="http://schemas.microsoft.com/office/drawing/2014/main" xmlns="" id="{324C6E82-54D4-414D-A3F1-C206CFDDB0E3}"/>
              </a:ext>
            </a:extLst>
          </p:cNvPr>
          <p:cNvSpPr/>
          <p:nvPr/>
        </p:nvSpPr>
        <p:spPr>
          <a:xfrm>
            <a:off x="5044049" y="2009371"/>
            <a:ext cx="1915448" cy="196381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sz="1050" b="0">
                <a:solidFill>
                  <a:srgbClr val="00B050"/>
                </a:solidFill>
              </a:rPr>
              <a:t>Output signal type (Line 35)</a:t>
            </a:r>
          </a:p>
        </p:txBody>
      </p:sp>
      <p:cxnSp>
        <p:nvCxnSpPr>
          <p:cNvPr id="22" name="Elbow Connector 75">
            <a:extLst>
              <a:ext uri="{FF2B5EF4-FFF2-40B4-BE49-F238E27FC236}">
                <a16:creationId xmlns:a16="http://schemas.microsoft.com/office/drawing/2014/main" xmlns="" id="{2EF1D64A-222F-4BA5-A543-0E3DB0BB5CA6}"/>
              </a:ext>
            </a:extLst>
          </p:cNvPr>
          <p:cNvCxnSpPr>
            <a:endCxn id="20" idx="1"/>
          </p:cNvCxnSpPr>
          <p:nvPr/>
        </p:nvCxnSpPr>
        <p:spPr>
          <a:xfrm rot="16200000" flipH="1">
            <a:off x="4438679" y="1542917"/>
            <a:ext cx="379839" cy="378173"/>
          </a:xfrm>
          <a:prstGeom prst="bentConnector2">
            <a:avLst/>
          </a:prstGeom>
          <a:ln w="57150">
            <a:solidFill>
              <a:srgbClr val="00B05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98D274A5-FEC4-4D1D-A53D-A153AF1AB551}"/>
              </a:ext>
            </a:extLst>
          </p:cNvPr>
          <p:cNvCxnSpPr>
            <a:stCxn id="20" idx="3"/>
            <a:endCxn id="24" idx="1"/>
          </p:cNvCxnSpPr>
          <p:nvPr/>
        </p:nvCxnSpPr>
        <p:spPr>
          <a:xfrm>
            <a:off x="6822294" y="1921923"/>
            <a:ext cx="309238" cy="0"/>
          </a:xfrm>
          <a:prstGeom prst="straightConnector1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385FCA8A-B1F3-4E0E-A8C2-A21DBE5F0E96}"/>
              </a:ext>
            </a:extLst>
          </p:cNvPr>
          <p:cNvSpPr/>
          <p:nvPr/>
        </p:nvSpPr>
        <p:spPr>
          <a:xfrm>
            <a:off x="7131532" y="1777613"/>
            <a:ext cx="1489988" cy="2886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sz="1350" b="0">
                <a:solidFill>
                  <a:prstClr val="white"/>
                </a:solidFill>
              </a:rPr>
              <a:t>Attribute Type</a:t>
            </a:r>
          </a:p>
        </p:txBody>
      </p:sp>
      <p:sp>
        <p:nvSpPr>
          <p:cNvPr id="25" name="Rounded Rectangle 107">
            <a:extLst>
              <a:ext uri="{FF2B5EF4-FFF2-40B4-BE49-F238E27FC236}">
                <a16:creationId xmlns:a16="http://schemas.microsoft.com/office/drawing/2014/main" xmlns="" id="{D698BEFC-7BE1-4A5B-9E7C-FB5F3B7D9F44}"/>
              </a:ext>
            </a:extLst>
          </p:cNvPr>
          <p:cNvSpPr/>
          <p:nvPr/>
        </p:nvSpPr>
        <p:spPr>
          <a:xfrm>
            <a:off x="7299783" y="2009371"/>
            <a:ext cx="1423717" cy="196381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sz="1050" b="0">
                <a:solidFill>
                  <a:srgbClr val="70AD47">
                    <a:lumMod val="60000"/>
                    <a:lumOff val="40000"/>
                  </a:srgbClr>
                </a:solidFill>
              </a:rPr>
              <a:t>Output signal type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34FFE0E9-0A68-40DB-A99D-D3E1FA97B5DA}"/>
              </a:ext>
            </a:extLst>
          </p:cNvPr>
          <p:cNvSpPr/>
          <p:nvPr/>
        </p:nvSpPr>
        <p:spPr>
          <a:xfrm>
            <a:off x="7345075" y="2248693"/>
            <a:ext cx="1489988" cy="2886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sz="1350" b="0">
                <a:solidFill>
                  <a:prstClr val="white"/>
                </a:solidFill>
              </a:rPr>
              <a:t>Enumeration</a:t>
            </a:r>
          </a:p>
        </p:txBody>
      </p:sp>
      <p:sp>
        <p:nvSpPr>
          <p:cNvPr id="27" name="Rounded Rectangle 118">
            <a:extLst>
              <a:ext uri="{FF2B5EF4-FFF2-40B4-BE49-F238E27FC236}">
                <a16:creationId xmlns:a16="http://schemas.microsoft.com/office/drawing/2014/main" xmlns="" id="{9D1C3BDD-13A0-4174-813C-6D8B0E2432E9}"/>
              </a:ext>
            </a:extLst>
          </p:cNvPr>
          <p:cNvSpPr/>
          <p:nvPr/>
        </p:nvSpPr>
        <p:spPr>
          <a:xfrm>
            <a:off x="7513326" y="2480452"/>
            <a:ext cx="1423717" cy="196381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sz="1050" b="0">
                <a:solidFill>
                  <a:srgbClr val="44546A">
                    <a:lumMod val="60000"/>
                    <a:lumOff val="40000"/>
                  </a:srgbClr>
                </a:solidFill>
              </a:rPr>
              <a:t>Output signal type </a:t>
            </a:r>
          </a:p>
        </p:txBody>
      </p:sp>
      <p:cxnSp>
        <p:nvCxnSpPr>
          <p:cNvPr id="28" name="Elbow Connector 120">
            <a:extLst>
              <a:ext uri="{FF2B5EF4-FFF2-40B4-BE49-F238E27FC236}">
                <a16:creationId xmlns:a16="http://schemas.microsoft.com/office/drawing/2014/main" xmlns="" id="{6915AA86-6F34-420B-8649-ED53453FC284}"/>
              </a:ext>
            </a:extLst>
          </p:cNvPr>
          <p:cNvCxnSpPr>
            <a:endCxn id="26" idx="1"/>
          </p:cNvCxnSpPr>
          <p:nvPr/>
        </p:nvCxnSpPr>
        <p:spPr>
          <a:xfrm rot="16200000" flipH="1">
            <a:off x="7103866" y="2151794"/>
            <a:ext cx="326772" cy="155645"/>
          </a:xfrm>
          <a:prstGeom prst="bentConnector2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86CA900A-3206-453B-803E-76B0556DB515}"/>
              </a:ext>
            </a:extLst>
          </p:cNvPr>
          <p:cNvSpPr/>
          <p:nvPr/>
        </p:nvSpPr>
        <p:spPr>
          <a:xfrm>
            <a:off x="7716409" y="3046327"/>
            <a:ext cx="1323166" cy="288620"/>
          </a:xfrm>
          <a:prstGeom prst="rect">
            <a:avLst/>
          </a:prstGeom>
          <a:solidFill>
            <a:srgbClr val="00B0F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AU" sz="1350" b="0">
              <a:solidFill>
                <a:prstClr val="white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0B685996-CEF2-4780-BAB4-928C0E4A9528}"/>
              </a:ext>
            </a:extLst>
          </p:cNvPr>
          <p:cNvSpPr/>
          <p:nvPr/>
        </p:nvSpPr>
        <p:spPr>
          <a:xfrm>
            <a:off x="7588146" y="2763539"/>
            <a:ext cx="1536893" cy="288620"/>
          </a:xfrm>
          <a:prstGeom prst="rect">
            <a:avLst/>
          </a:prstGeom>
          <a:solidFill>
            <a:srgbClr val="00B0F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sz="1350" b="0">
                <a:solidFill>
                  <a:prstClr val="white"/>
                </a:solidFill>
              </a:rPr>
              <a:t>Enumeration Items</a:t>
            </a:r>
          </a:p>
        </p:txBody>
      </p:sp>
      <p:sp>
        <p:nvSpPr>
          <p:cNvPr id="31" name="Rounded Rectangle 128">
            <a:extLst>
              <a:ext uri="{FF2B5EF4-FFF2-40B4-BE49-F238E27FC236}">
                <a16:creationId xmlns:a16="http://schemas.microsoft.com/office/drawing/2014/main" xmlns="" id="{F7435631-D961-45B0-9030-1E4E834427C9}"/>
              </a:ext>
            </a:extLst>
          </p:cNvPr>
          <p:cNvSpPr/>
          <p:nvPr/>
        </p:nvSpPr>
        <p:spPr>
          <a:xfrm>
            <a:off x="7799487" y="3095362"/>
            <a:ext cx="1309380" cy="196381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sz="1050" b="0" err="1">
                <a:solidFill>
                  <a:srgbClr val="00B0F0"/>
                </a:solidFill>
              </a:rPr>
              <a:t>analog</a:t>
            </a:r>
            <a:r>
              <a:rPr lang="en-AU" sz="1050" b="0">
                <a:solidFill>
                  <a:srgbClr val="00B0F0"/>
                </a:solidFill>
              </a:rPr>
              <a:t> current</a:t>
            </a:r>
          </a:p>
        </p:txBody>
      </p:sp>
      <p:sp>
        <p:nvSpPr>
          <p:cNvPr id="32" name="Rounded Rectangle 129">
            <a:extLst>
              <a:ext uri="{FF2B5EF4-FFF2-40B4-BE49-F238E27FC236}">
                <a16:creationId xmlns:a16="http://schemas.microsoft.com/office/drawing/2014/main" xmlns="" id="{9025EE04-565B-4055-BA85-67EE8626E0DB}"/>
              </a:ext>
            </a:extLst>
          </p:cNvPr>
          <p:cNvSpPr/>
          <p:nvPr/>
        </p:nvSpPr>
        <p:spPr>
          <a:xfrm>
            <a:off x="7794293" y="3291743"/>
            <a:ext cx="1330746" cy="196381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sz="1050" b="0">
                <a:solidFill>
                  <a:srgbClr val="00B0F0"/>
                </a:solidFill>
              </a:rPr>
              <a:t>digital multi-variable</a:t>
            </a:r>
          </a:p>
        </p:txBody>
      </p:sp>
      <p:cxnSp>
        <p:nvCxnSpPr>
          <p:cNvPr id="33" name="Elbow Connector 130">
            <a:extLst>
              <a:ext uri="{FF2B5EF4-FFF2-40B4-BE49-F238E27FC236}">
                <a16:creationId xmlns:a16="http://schemas.microsoft.com/office/drawing/2014/main" xmlns="" id="{4C21B540-1AB9-4C6C-99F5-5CBCA98C73EF}"/>
              </a:ext>
            </a:extLst>
          </p:cNvPr>
          <p:cNvCxnSpPr>
            <a:endCxn id="30" idx="1"/>
          </p:cNvCxnSpPr>
          <p:nvPr/>
        </p:nvCxnSpPr>
        <p:spPr>
          <a:xfrm rot="16200000" flipH="1">
            <a:off x="7293108" y="2612811"/>
            <a:ext cx="407606" cy="182470"/>
          </a:xfrm>
          <a:prstGeom prst="bentConnector2">
            <a:avLst/>
          </a:prstGeom>
          <a:ln w="57150">
            <a:solidFill>
              <a:srgbClr val="00B0F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92718412-00EF-4D75-B34E-99AFFA04B36F}"/>
              </a:ext>
            </a:extLst>
          </p:cNvPr>
          <p:cNvSpPr/>
          <p:nvPr/>
        </p:nvSpPr>
        <p:spPr>
          <a:xfrm>
            <a:off x="4368890" y="1247789"/>
            <a:ext cx="2053186" cy="288620"/>
          </a:xfrm>
          <a:prstGeom prst="rect">
            <a:avLst/>
          </a:prstGeom>
          <a:solidFill>
            <a:srgbClr val="FFC00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sz="1350" b="0">
                <a:solidFill>
                  <a:prstClr val="white"/>
                </a:solidFill>
              </a:rPr>
              <a:t>Attribute Group Definition</a:t>
            </a:r>
          </a:p>
        </p:txBody>
      </p:sp>
      <p:sp>
        <p:nvSpPr>
          <p:cNvPr id="35" name="Rounded Rectangle 65">
            <a:extLst>
              <a:ext uri="{FF2B5EF4-FFF2-40B4-BE49-F238E27FC236}">
                <a16:creationId xmlns:a16="http://schemas.microsoft.com/office/drawing/2014/main" xmlns="" id="{62A2E5F0-0B2E-4331-841E-B1785F150F72}"/>
              </a:ext>
            </a:extLst>
          </p:cNvPr>
          <p:cNvSpPr/>
          <p:nvPr/>
        </p:nvSpPr>
        <p:spPr>
          <a:xfrm>
            <a:off x="4558313" y="1481980"/>
            <a:ext cx="1915449" cy="196381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sz="1050" b="0">
                <a:solidFill>
                  <a:srgbClr val="FFC000"/>
                </a:solidFill>
              </a:rPr>
              <a:t>TRANSMITTER</a:t>
            </a:r>
          </a:p>
        </p:txBody>
      </p:sp>
      <p:cxnSp>
        <p:nvCxnSpPr>
          <p:cNvPr id="36" name="Elbow Connector 139">
            <a:extLst>
              <a:ext uri="{FF2B5EF4-FFF2-40B4-BE49-F238E27FC236}">
                <a16:creationId xmlns:a16="http://schemas.microsoft.com/office/drawing/2014/main" xmlns="" id="{5457AC77-CDCC-489E-AC35-76A04327C833}"/>
              </a:ext>
            </a:extLst>
          </p:cNvPr>
          <p:cNvCxnSpPr>
            <a:endCxn id="34" idx="1"/>
          </p:cNvCxnSpPr>
          <p:nvPr/>
        </p:nvCxnSpPr>
        <p:spPr>
          <a:xfrm rot="16200000" flipH="1">
            <a:off x="4061993" y="1085202"/>
            <a:ext cx="349112" cy="264681"/>
          </a:xfrm>
          <a:prstGeom prst="bentConnector2">
            <a:avLst/>
          </a:prstGeom>
          <a:ln w="57150">
            <a:solidFill>
              <a:srgbClr val="FFC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89" y="1270643"/>
            <a:ext cx="2588878" cy="3569308"/>
          </a:xfrm>
          <a:prstGeom prst="rect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8324"/>
          <a:stretch/>
        </p:blipFill>
        <p:spPr>
          <a:xfrm>
            <a:off x="1894602" y="1692865"/>
            <a:ext cx="2129181" cy="2995859"/>
          </a:xfrm>
          <a:prstGeom prst="rect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43E3CAFE-1415-40C1-BC73-AD9C1C1159ED}"/>
              </a:ext>
            </a:extLst>
          </p:cNvPr>
          <p:cNvSpPr txBox="1"/>
          <p:nvPr/>
        </p:nvSpPr>
        <p:spPr>
          <a:xfrm>
            <a:off x="2849892" y="1467373"/>
            <a:ext cx="11738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AU" sz="1200" b="0">
                <a:solidFill>
                  <a:prstClr val="black"/>
                </a:solidFill>
                <a:latin typeface="Calibri" panose="020F0502020204030204"/>
                <a:cs typeface="+mn-cs"/>
              </a:rPr>
              <a:t>Picklist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BE8446BE-FD02-405A-9C08-9DDD0A09FCC3}"/>
              </a:ext>
            </a:extLst>
          </p:cNvPr>
          <p:cNvSpPr/>
          <p:nvPr/>
        </p:nvSpPr>
        <p:spPr>
          <a:xfrm>
            <a:off x="4784158" y="2652019"/>
            <a:ext cx="2004608" cy="288620"/>
          </a:xfrm>
          <a:prstGeom prst="rect">
            <a:avLst/>
          </a:prstGeom>
          <a:solidFill>
            <a:srgbClr val="00B05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sz="1350" b="0">
                <a:solidFill>
                  <a:prstClr val="white"/>
                </a:solidFill>
              </a:rPr>
              <a:t>Attribute Definition</a:t>
            </a:r>
          </a:p>
        </p:txBody>
      </p:sp>
      <p:sp>
        <p:nvSpPr>
          <p:cNvPr id="41" name="Rounded Rectangle 150">
            <a:extLst>
              <a:ext uri="{FF2B5EF4-FFF2-40B4-BE49-F238E27FC236}">
                <a16:creationId xmlns:a16="http://schemas.microsoft.com/office/drawing/2014/main" xmlns="" id="{C86E2C4F-FD16-43DE-8222-610D91F04117}"/>
              </a:ext>
            </a:extLst>
          </p:cNvPr>
          <p:cNvSpPr/>
          <p:nvPr/>
        </p:nvSpPr>
        <p:spPr>
          <a:xfrm>
            <a:off x="5023987" y="2870764"/>
            <a:ext cx="2076815" cy="196381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sz="1050" b="0">
                <a:solidFill>
                  <a:srgbClr val="00B050"/>
                </a:solidFill>
              </a:rPr>
              <a:t>Min diff pressure span (Line 28)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F3A676AE-1C2A-49F3-9A28-6559C1C9BDB0}"/>
              </a:ext>
            </a:extLst>
          </p:cNvPr>
          <p:cNvSpPr/>
          <p:nvPr/>
        </p:nvSpPr>
        <p:spPr>
          <a:xfrm>
            <a:off x="5306687" y="3186349"/>
            <a:ext cx="1489988" cy="2886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sz="1350" b="0">
                <a:solidFill>
                  <a:prstClr val="white"/>
                </a:solidFill>
              </a:rPr>
              <a:t>Attribute Type</a:t>
            </a:r>
          </a:p>
        </p:txBody>
      </p:sp>
      <p:sp>
        <p:nvSpPr>
          <p:cNvPr id="44" name="Rounded Rectangle 171">
            <a:extLst>
              <a:ext uri="{FF2B5EF4-FFF2-40B4-BE49-F238E27FC236}">
                <a16:creationId xmlns:a16="http://schemas.microsoft.com/office/drawing/2014/main" xmlns="" id="{AC4CC000-5397-49E8-91EC-3C30209063BF}"/>
              </a:ext>
            </a:extLst>
          </p:cNvPr>
          <p:cNvSpPr/>
          <p:nvPr/>
        </p:nvSpPr>
        <p:spPr>
          <a:xfrm>
            <a:off x="5474938" y="3418108"/>
            <a:ext cx="1630391" cy="196381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sz="1050" b="0">
                <a:solidFill>
                  <a:srgbClr val="70AD47">
                    <a:lumMod val="60000"/>
                    <a:lumOff val="40000"/>
                  </a:srgbClr>
                </a:solidFill>
              </a:rPr>
              <a:t>Min diff pressure span 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34FFE0E9-0A68-40DB-A99D-D3E1FA97B5DA}"/>
              </a:ext>
            </a:extLst>
          </p:cNvPr>
          <p:cNvSpPr/>
          <p:nvPr/>
        </p:nvSpPr>
        <p:spPr>
          <a:xfrm>
            <a:off x="5535674" y="3635741"/>
            <a:ext cx="1489988" cy="2886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sz="1350" b="0">
                <a:solidFill>
                  <a:prstClr val="white"/>
                </a:solidFill>
              </a:rPr>
              <a:t>Enumeration</a:t>
            </a:r>
          </a:p>
        </p:txBody>
      </p:sp>
      <p:sp>
        <p:nvSpPr>
          <p:cNvPr id="59" name="Rounded Rectangle 118">
            <a:extLst>
              <a:ext uri="{FF2B5EF4-FFF2-40B4-BE49-F238E27FC236}">
                <a16:creationId xmlns:a16="http://schemas.microsoft.com/office/drawing/2014/main" xmlns="" id="{9D1C3BDD-13A0-4174-813C-6D8B0E2432E9}"/>
              </a:ext>
            </a:extLst>
          </p:cNvPr>
          <p:cNvSpPr/>
          <p:nvPr/>
        </p:nvSpPr>
        <p:spPr>
          <a:xfrm>
            <a:off x="5703925" y="3867500"/>
            <a:ext cx="1423717" cy="196381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sz="1050" b="0">
                <a:solidFill>
                  <a:srgbClr val="70AD47">
                    <a:lumMod val="60000"/>
                    <a:lumOff val="40000"/>
                  </a:srgbClr>
                </a:solidFill>
              </a:rPr>
              <a:t>Min diff pressure span </a:t>
            </a:r>
          </a:p>
        </p:txBody>
      </p:sp>
      <p:cxnSp>
        <p:nvCxnSpPr>
          <p:cNvPr id="60" name="Elbow Connector 120">
            <a:extLst>
              <a:ext uri="{FF2B5EF4-FFF2-40B4-BE49-F238E27FC236}">
                <a16:creationId xmlns:a16="http://schemas.microsoft.com/office/drawing/2014/main" xmlns="" id="{6915AA86-6F34-420B-8649-ED53453FC284}"/>
              </a:ext>
            </a:extLst>
          </p:cNvPr>
          <p:cNvCxnSpPr>
            <a:endCxn id="58" idx="1"/>
          </p:cNvCxnSpPr>
          <p:nvPr/>
        </p:nvCxnSpPr>
        <p:spPr>
          <a:xfrm rot="16200000" flipH="1">
            <a:off x="5294465" y="3538844"/>
            <a:ext cx="326771" cy="155644"/>
          </a:xfrm>
          <a:prstGeom prst="bentConnector2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86CA900A-3206-453B-803E-76B0556DB515}"/>
              </a:ext>
            </a:extLst>
          </p:cNvPr>
          <p:cNvSpPr/>
          <p:nvPr/>
        </p:nvSpPr>
        <p:spPr>
          <a:xfrm>
            <a:off x="5907008" y="4433375"/>
            <a:ext cx="1323166" cy="288620"/>
          </a:xfrm>
          <a:prstGeom prst="rect">
            <a:avLst/>
          </a:prstGeom>
          <a:solidFill>
            <a:srgbClr val="00B0F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AU" sz="1350" b="0">
              <a:solidFill>
                <a:prstClr val="white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0B685996-CEF2-4780-BAB4-928C0E4A9528}"/>
              </a:ext>
            </a:extLst>
          </p:cNvPr>
          <p:cNvSpPr/>
          <p:nvPr/>
        </p:nvSpPr>
        <p:spPr>
          <a:xfrm>
            <a:off x="5778745" y="4150588"/>
            <a:ext cx="1574429" cy="288620"/>
          </a:xfrm>
          <a:prstGeom prst="rect">
            <a:avLst/>
          </a:prstGeom>
          <a:solidFill>
            <a:srgbClr val="00B0F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sz="1350" b="0">
                <a:solidFill>
                  <a:prstClr val="white"/>
                </a:solidFill>
              </a:rPr>
              <a:t>Enumeration Items</a:t>
            </a:r>
          </a:p>
        </p:txBody>
      </p:sp>
      <p:sp>
        <p:nvSpPr>
          <p:cNvPr id="63" name="Rounded Rectangle 128">
            <a:extLst>
              <a:ext uri="{FF2B5EF4-FFF2-40B4-BE49-F238E27FC236}">
                <a16:creationId xmlns:a16="http://schemas.microsoft.com/office/drawing/2014/main" xmlns="" id="{F7435631-D961-45B0-9030-1E4E834427C9}"/>
              </a:ext>
            </a:extLst>
          </p:cNvPr>
          <p:cNvSpPr/>
          <p:nvPr/>
        </p:nvSpPr>
        <p:spPr>
          <a:xfrm>
            <a:off x="5959354" y="4487376"/>
            <a:ext cx="1309380" cy="196381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sz="1050" b="0">
                <a:solidFill>
                  <a:srgbClr val="00B0F0"/>
                </a:solidFill>
              </a:rPr>
              <a:t>0.4</a:t>
            </a:r>
          </a:p>
        </p:txBody>
      </p:sp>
      <p:cxnSp>
        <p:nvCxnSpPr>
          <p:cNvPr id="65" name="Elbow Connector 130">
            <a:extLst>
              <a:ext uri="{FF2B5EF4-FFF2-40B4-BE49-F238E27FC236}">
                <a16:creationId xmlns:a16="http://schemas.microsoft.com/office/drawing/2014/main" xmlns="" id="{4C21B540-1AB9-4C6C-99F5-5CBCA98C73EF}"/>
              </a:ext>
            </a:extLst>
          </p:cNvPr>
          <p:cNvCxnSpPr>
            <a:endCxn id="62" idx="1"/>
          </p:cNvCxnSpPr>
          <p:nvPr/>
        </p:nvCxnSpPr>
        <p:spPr>
          <a:xfrm rot="16200000" flipH="1">
            <a:off x="5500702" y="4016855"/>
            <a:ext cx="370536" cy="185550"/>
          </a:xfrm>
          <a:prstGeom prst="bentConnector2">
            <a:avLst/>
          </a:prstGeom>
          <a:ln w="57150">
            <a:solidFill>
              <a:srgbClr val="00B0F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75">
            <a:extLst>
              <a:ext uri="{FF2B5EF4-FFF2-40B4-BE49-F238E27FC236}">
                <a16:creationId xmlns:a16="http://schemas.microsoft.com/office/drawing/2014/main" xmlns="" id="{2EF1D64A-222F-4BA5-A543-0E3DB0BB5CA6}"/>
              </a:ext>
            </a:extLst>
          </p:cNvPr>
          <p:cNvCxnSpPr>
            <a:endCxn id="40" idx="1"/>
          </p:cNvCxnSpPr>
          <p:nvPr/>
        </p:nvCxnSpPr>
        <p:spPr>
          <a:xfrm rot="16200000" flipH="1">
            <a:off x="4186190" y="2198360"/>
            <a:ext cx="851288" cy="344648"/>
          </a:xfrm>
          <a:prstGeom prst="bentConnector2">
            <a:avLst/>
          </a:prstGeom>
          <a:ln w="57150">
            <a:solidFill>
              <a:srgbClr val="00B05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5">
            <a:extLst>
              <a:ext uri="{FF2B5EF4-FFF2-40B4-BE49-F238E27FC236}">
                <a16:creationId xmlns:a16="http://schemas.microsoft.com/office/drawing/2014/main" xmlns="" id="{2EF1D64A-222F-4BA5-A543-0E3DB0BB5CA6}"/>
              </a:ext>
            </a:extLst>
          </p:cNvPr>
          <p:cNvCxnSpPr>
            <a:endCxn id="43" idx="1"/>
          </p:cNvCxnSpPr>
          <p:nvPr/>
        </p:nvCxnSpPr>
        <p:spPr>
          <a:xfrm rot="16200000" flipH="1">
            <a:off x="4918788" y="2942760"/>
            <a:ext cx="390019" cy="385778"/>
          </a:xfrm>
          <a:prstGeom prst="bentConnector2">
            <a:avLst/>
          </a:prstGeom>
          <a:ln w="57150">
            <a:solidFill>
              <a:srgbClr val="A9D18E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766731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B3E1C5-5852-468A-8E39-AE86A8A31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886700" cy="540000"/>
          </a:xfrm>
        </p:spPr>
        <p:txBody>
          <a:bodyPr>
            <a:normAutofit/>
          </a:bodyPr>
          <a:lstStyle/>
          <a:p>
            <a:r>
              <a:rPr lang="en-AU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4. Map Model Information to ISDD Properties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xmlns="" id="{3B846209-252D-4A8E-893C-B2784694DE79}"/>
              </a:ext>
            </a:extLst>
          </p:cNvPr>
          <p:cNvCxnSpPr>
            <a:cxnSpLocks/>
            <a:stCxn id="29" idx="3"/>
            <a:endCxn id="31" idx="1"/>
          </p:cNvCxnSpPr>
          <p:nvPr/>
        </p:nvCxnSpPr>
        <p:spPr>
          <a:xfrm flipV="1">
            <a:off x="2676557" y="3737626"/>
            <a:ext cx="257595" cy="7706"/>
          </a:xfrm>
          <a:prstGeom prst="straightConnector1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lbow Connector 130">
            <a:extLst>
              <a:ext uri="{FF2B5EF4-FFF2-40B4-BE49-F238E27FC236}">
                <a16:creationId xmlns:a16="http://schemas.microsoft.com/office/drawing/2014/main" xmlns="" id="{8E5A2FFB-5EA9-4996-97FE-7D2FD5A038A1}"/>
              </a:ext>
            </a:extLst>
          </p:cNvPr>
          <p:cNvCxnSpPr>
            <a:cxnSpLocks/>
            <a:endCxn id="41" idx="1"/>
          </p:cNvCxnSpPr>
          <p:nvPr/>
        </p:nvCxnSpPr>
        <p:spPr>
          <a:xfrm rot="16200000" flipH="1">
            <a:off x="3205019" y="4183637"/>
            <a:ext cx="191066" cy="170446"/>
          </a:xfrm>
          <a:prstGeom prst="bentConnector2">
            <a:avLst/>
          </a:prstGeom>
          <a:ln w="57150">
            <a:solidFill>
              <a:srgbClr val="00B0F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lbow Connector 120">
            <a:extLst>
              <a:ext uri="{FF2B5EF4-FFF2-40B4-BE49-F238E27FC236}">
                <a16:creationId xmlns:a16="http://schemas.microsoft.com/office/drawing/2014/main" xmlns="" id="{4A726116-8C1C-4CDA-A0EB-44D6F506DF03}"/>
              </a:ext>
            </a:extLst>
          </p:cNvPr>
          <p:cNvCxnSpPr>
            <a:cxnSpLocks/>
            <a:endCxn id="39" idx="1"/>
          </p:cNvCxnSpPr>
          <p:nvPr/>
        </p:nvCxnSpPr>
        <p:spPr>
          <a:xfrm rot="16200000" flipH="1">
            <a:off x="2944672" y="3853131"/>
            <a:ext cx="249192" cy="146868"/>
          </a:xfrm>
          <a:prstGeom prst="bentConnector2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lbow Connector 120">
            <a:extLst>
              <a:ext uri="{FF2B5EF4-FFF2-40B4-BE49-F238E27FC236}">
                <a16:creationId xmlns:a16="http://schemas.microsoft.com/office/drawing/2014/main" xmlns="" id="{6C5B3129-80FB-4016-9195-CD3AA0E056EF}"/>
              </a:ext>
            </a:extLst>
          </p:cNvPr>
          <p:cNvCxnSpPr>
            <a:cxnSpLocks/>
            <a:endCxn id="21" idx="1"/>
          </p:cNvCxnSpPr>
          <p:nvPr/>
        </p:nvCxnSpPr>
        <p:spPr>
          <a:xfrm rot="16200000" flipH="1">
            <a:off x="2766076" y="2103664"/>
            <a:ext cx="485538" cy="140537"/>
          </a:xfrm>
          <a:prstGeom prst="bentConnector2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130">
            <a:extLst>
              <a:ext uri="{FF2B5EF4-FFF2-40B4-BE49-F238E27FC236}">
                <a16:creationId xmlns:a16="http://schemas.microsoft.com/office/drawing/2014/main" xmlns="" id="{F7CA0329-4A7D-45EE-B99B-0D33CBAC6D19}"/>
              </a:ext>
            </a:extLst>
          </p:cNvPr>
          <p:cNvCxnSpPr>
            <a:endCxn id="23" idx="1"/>
          </p:cNvCxnSpPr>
          <p:nvPr/>
        </p:nvCxnSpPr>
        <p:spPr>
          <a:xfrm rot="16200000" flipH="1">
            <a:off x="2992911" y="2599185"/>
            <a:ext cx="481750" cy="176802"/>
          </a:xfrm>
          <a:prstGeom prst="bentConnector2">
            <a:avLst/>
          </a:prstGeom>
          <a:ln w="57150">
            <a:solidFill>
              <a:srgbClr val="00B0F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429A862B-DE87-4E29-AF1F-06729AC5F52A}"/>
              </a:ext>
            </a:extLst>
          </p:cNvPr>
          <p:cNvCxnSpPr>
            <a:cxnSpLocks/>
            <a:stCxn id="16" idx="3"/>
            <a:endCxn id="19" idx="1"/>
          </p:cNvCxnSpPr>
          <p:nvPr/>
        </p:nvCxnSpPr>
        <p:spPr>
          <a:xfrm>
            <a:off x="2676557" y="1908343"/>
            <a:ext cx="189014" cy="0"/>
          </a:xfrm>
          <a:prstGeom prst="straightConnector1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C18B8FC-B249-4385-9737-C9B34365101F}"/>
              </a:ext>
            </a:extLst>
          </p:cNvPr>
          <p:cNvSpPr/>
          <p:nvPr/>
        </p:nvSpPr>
        <p:spPr>
          <a:xfrm>
            <a:off x="4034936" y="649297"/>
            <a:ext cx="1369316" cy="273740"/>
          </a:xfrm>
          <a:prstGeom prst="rect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sz="1350" b="0">
                <a:solidFill>
                  <a:prstClr val="white"/>
                </a:solidFill>
              </a:rPr>
              <a:t>Equipment Type</a:t>
            </a: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xmlns="" id="{12E53123-C777-419C-ADBF-AFA7251CEA8D}"/>
              </a:ext>
            </a:extLst>
          </p:cNvPr>
          <p:cNvSpPr/>
          <p:nvPr/>
        </p:nvSpPr>
        <p:spPr>
          <a:xfrm>
            <a:off x="3810831" y="894608"/>
            <a:ext cx="1669468" cy="19638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sz="1050" b="0">
                <a:solidFill>
                  <a:srgbClr val="4472C4"/>
                </a:solidFill>
              </a:rPr>
              <a:t>Diff. Pressure Transmitter</a:t>
            </a:r>
          </a:p>
        </p:txBody>
      </p: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xmlns="" id="{8583E41A-DC91-4B53-8695-7462369B1CA7}"/>
              </a:ext>
            </a:extLst>
          </p:cNvPr>
          <p:cNvCxnSpPr>
            <a:cxnSpLocks/>
            <a:stCxn id="10" idx="1"/>
            <a:endCxn id="34" idx="3"/>
          </p:cNvCxnSpPr>
          <p:nvPr/>
        </p:nvCxnSpPr>
        <p:spPr>
          <a:xfrm flipH="1">
            <a:off x="3693982" y="786167"/>
            <a:ext cx="340954" cy="0"/>
          </a:xfrm>
          <a:prstGeom prst="straightConnector1">
            <a:avLst/>
          </a:prstGeom>
          <a:ln w="57150"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830E9C9-8CCA-41D9-B9CE-03743FA06D16}"/>
              </a:ext>
            </a:extLst>
          </p:cNvPr>
          <p:cNvSpPr/>
          <p:nvPr/>
        </p:nvSpPr>
        <p:spPr>
          <a:xfrm>
            <a:off x="33369" y="646349"/>
            <a:ext cx="1822665" cy="288620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sz="1350" b="0">
                <a:solidFill>
                  <a:prstClr val="white"/>
                </a:solidFill>
              </a:rPr>
              <a:t>Attribute Set Definition</a:t>
            </a:r>
          </a:p>
        </p:txBody>
      </p:sp>
      <p:sp>
        <p:nvSpPr>
          <p:cNvPr id="14" name="Rounded Rectangle 7">
            <a:extLst>
              <a:ext uri="{FF2B5EF4-FFF2-40B4-BE49-F238E27FC236}">
                <a16:creationId xmlns:a16="http://schemas.microsoft.com/office/drawing/2014/main" xmlns="" id="{54D60856-2CF1-43F7-BC9D-DBD8C8AB16B3}"/>
              </a:ext>
            </a:extLst>
          </p:cNvPr>
          <p:cNvSpPr/>
          <p:nvPr/>
        </p:nvSpPr>
        <p:spPr>
          <a:xfrm>
            <a:off x="243218" y="873821"/>
            <a:ext cx="1915448" cy="196381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sz="1050" b="0">
                <a:solidFill>
                  <a:srgbClr val="ED7D31">
                    <a:lumMod val="75000"/>
                  </a:srgbClr>
                </a:solidFill>
              </a:rPr>
              <a:t>EJX110A General Specifications</a:t>
            </a:r>
          </a:p>
        </p:txBody>
      </p:sp>
      <p:cxnSp>
        <p:nvCxnSpPr>
          <p:cNvPr id="15" name="Elbow Connector 53">
            <a:extLst>
              <a:ext uri="{FF2B5EF4-FFF2-40B4-BE49-F238E27FC236}">
                <a16:creationId xmlns:a16="http://schemas.microsoft.com/office/drawing/2014/main" xmlns="" id="{DA445F49-06F6-4440-A590-17F912DF250A}"/>
              </a:ext>
            </a:extLst>
          </p:cNvPr>
          <p:cNvCxnSpPr>
            <a:endCxn id="37" idx="1"/>
          </p:cNvCxnSpPr>
          <p:nvPr/>
        </p:nvCxnSpPr>
        <p:spPr>
          <a:xfrm rot="16200000" flipH="1">
            <a:off x="52250" y="1057572"/>
            <a:ext cx="396006" cy="186766"/>
          </a:xfrm>
          <a:prstGeom prst="bentConnector2">
            <a:avLst/>
          </a:prstGeom>
          <a:ln w="57150">
            <a:solidFill>
              <a:srgbClr val="FFC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D3B6FA8-6582-403D-A27A-1B4831589F92}"/>
              </a:ext>
            </a:extLst>
          </p:cNvPr>
          <p:cNvSpPr/>
          <p:nvPr/>
        </p:nvSpPr>
        <p:spPr>
          <a:xfrm>
            <a:off x="671949" y="1764033"/>
            <a:ext cx="2004608" cy="288620"/>
          </a:xfrm>
          <a:prstGeom prst="rect">
            <a:avLst/>
          </a:prstGeom>
          <a:solidFill>
            <a:srgbClr val="00B05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sz="1350" b="0">
                <a:solidFill>
                  <a:prstClr val="white"/>
                </a:solidFill>
              </a:rPr>
              <a:t>Attribute Definition</a:t>
            </a:r>
          </a:p>
        </p:txBody>
      </p:sp>
      <p:sp>
        <p:nvSpPr>
          <p:cNvPr id="17" name="Rounded Rectangle 73">
            <a:extLst>
              <a:ext uri="{FF2B5EF4-FFF2-40B4-BE49-F238E27FC236}">
                <a16:creationId xmlns:a16="http://schemas.microsoft.com/office/drawing/2014/main" xmlns="" id="{C8A8387D-E442-44B7-A3F6-FB7AAE2C2C69}"/>
              </a:ext>
            </a:extLst>
          </p:cNvPr>
          <p:cNvSpPr/>
          <p:nvPr/>
        </p:nvSpPr>
        <p:spPr>
          <a:xfrm>
            <a:off x="898312" y="1995792"/>
            <a:ext cx="1915448" cy="196381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sz="1050" b="0">
                <a:solidFill>
                  <a:srgbClr val="00B050"/>
                </a:solidFill>
              </a:rPr>
              <a:t>Output signal [Level 1]</a:t>
            </a:r>
          </a:p>
        </p:txBody>
      </p:sp>
      <p:cxnSp>
        <p:nvCxnSpPr>
          <p:cNvPr id="18" name="Elbow Connector 75">
            <a:extLst>
              <a:ext uri="{FF2B5EF4-FFF2-40B4-BE49-F238E27FC236}">
                <a16:creationId xmlns:a16="http://schemas.microsoft.com/office/drawing/2014/main" xmlns="" id="{2DF22D42-15DB-459E-ADAD-BE7FBD81A963}"/>
              </a:ext>
            </a:extLst>
          </p:cNvPr>
          <p:cNvCxnSpPr>
            <a:endCxn id="16" idx="1"/>
          </p:cNvCxnSpPr>
          <p:nvPr/>
        </p:nvCxnSpPr>
        <p:spPr>
          <a:xfrm rot="16200000" flipH="1">
            <a:off x="345521" y="1581915"/>
            <a:ext cx="415074" cy="237781"/>
          </a:xfrm>
          <a:prstGeom prst="bentConnector2">
            <a:avLst/>
          </a:prstGeom>
          <a:ln w="57150">
            <a:solidFill>
              <a:srgbClr val="00B05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F9D4D2E-BEE2-4959-8F0E-583FA54691BB}"/>
              </a:ext>
            </a:extLst>
          </p:cNvPr>
          <p:cNvSpPr/>
          <p:nvPr/>
        </p:nvSpPr>
        <p:spPr>
          <a:xfrm>
            <a:off x="2865572" y="1764033"/>
            <a:ext cx="1489988" cy="2886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sz="1350" b="0">
                <a:solidFill>
                  <a:prstClr val="white"/>
                </a:solidFill>
              </a:rPr>
              <a:t>Attribute Type</a:t>
            </a:r>
          </a:p>
        </p:txBody>
      </p:sp>
      <p:sp>
        <p:nvSpPr>
          <p:cNvPr id="20" name="Rounded Rectangle 107">
            <a:extLst>
              <a:ext uri="{FF2B5EF4-FFF2-40B4-BE49-F238E27FC236}">
                <a16:creationId xmlns:a16="http://schemas.microsoft.com/office/drawing/2014/main" xmlns="" id="{5D1CB5D4-8F28-41B6-BA41-9B39D56195CC}"/>
              </a:ext>
            </a:extLst>
          </p:cNvPr>
          <p:cNvSpPr/>
          <p:nvPr/>
        </p:nvSpPr>
        <p:spPr>
          <a:xfrm>
            <a:off x="3033823" y="1995792"/>
            <a:ext cx="1423717" cy="196381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sz="1050" b="0">
                <a:solidFill>
                  <a:srgbClr val="70AD47">
                    <a:lumMod val="60000"/>
                    <a:lumOff val="40000"/>
                  </a:srgbClr>
                </a:solidFill>
              </a:rPr>
              <a:t>Output Signal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0787D80E-899A-4B61-8140-4D4477AE4B14}"/>
              </a:ext>
            </a:extLst>
          </p:cNvPr>
          <p:cNvSpPr/>
          <p:nvPr/>
        </p:nvSpPr>
        <p:spPr>
          <a:xfrm>
            <a:off x="3079115" y="2272391"/>
            <a:ext cx="1489988" cy="2886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sz="1350" b="0">
                <a:solidFill>
                  <a:prstClr val="white"/>
                </a:solidFill>
              </a:rPr>
              <a:t>Enumeration</a:t>
            </a:r>
          </a:p>
        </p:txBody>
      </p:sp>
      <p:sp>
        <p:nvSpPr>
          <p:cNvPr id="22" name="Rounded Rectangle 118">
            <a:extLst>
              <a:ext uri="{FF2B5EF4-FFF2-40B4-BE49-F238E27FC236}">
                <a16:creationId xmlns:a16="http://schemas.microsoft.com/office/drawing/2014/main" xmlns="" id="{86CF3500-85FC-4B2C-B71B-06BB27373D2B}"/>
              </a:ext>
            </a:extLst>
          </p:cNvPr>
          <p:cNvSpPr/>
          <p:nvPr/>
        </p:nvSpPr>
        <p:spPr>
          <a:xfrm>
            <a:off x="3247366" y="2504150"/>
            <a:ext cx="1423717" cy="196381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sz="1050" b="0">
                <a:solidFill>
                  <a:srgbClr val="44546A">
                    <a:lumMod val="60000"/>
                    <a:lumOff val="40000"/>
                  </a:srgbClr>
                </a:solidFill>
              </a:rPr>
              <a:t>Output Signal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17D3110A-3BF0-4C42-8B66-1E8C045B8008}"/>
              </a:ext>
            </a:extLst>
          </p:cNvPr>
          <p:cNvSpPr/>
          <p:nvPr/>
        </p:nvSpPr>
        <p:spPr>
          <a:xfrm>
            <a:off x="3322187" y="2784151"/>
            <a:ext cx="1553576" cy="288620"/>
          </a:xfrm>
          <a:prstGeom prst="rect">
            <a:avLst/>
          </a:prstGeom>
          <a:solidFill>
            <a:srgbClr val="00B0F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sz="1350" b="0">
                <a:solidFill>
                  <a:prstClr val="white"/>
                </a:solidFill>
              </a:rPr>
              <a:t>Enumeration Items</a:t>
            </a:r>
          </a:p>
        </p:txBody>
      </p:sp>
      <p:sp>
        <p:nvSpPr>
          <p:cNvPr id="24" name="Rounded Rectangle 128">
            <a:extLst>
              <a:ext uri="{FF2B5EF4-FFF2-40B4-BE49-F238E27FC236}">
                <a16:creationId xmlns:a16="http://schemas.microsoft.com/office/drawing/2014/main" xmlns="" id="{A53EAA8B-A46E-4EE1-AE34-4B642B36DDB7}"/>
              </a:ext>
            </a:extLst>
          </p:cNvPr>
          <p:cNvSpPr/>
          <p:nvPr/>
        </p:nvSpPr>
        <p:spPr>
          <a:xfrm>
            <a:off x="2865572" y="3015910"/>
            <a:ext cx="2257095" cy="203767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sz="1050" b="0">
                <a:solidFill>
                  <a:srgbClr val="00B0F0"/>
                </a:solidFill>
              </a:rPr>
              <a:t>4 to 20 mA DC, w/ digital (BRAIN) [-D]</a:t>
            </a:r>
          </a:p>
        </p:txBody>
      </p:sp>
      <p:sp>
        <p:nvSpPr>
          <p:cNvPr id="25" name="Rounded Rectangle 129">
            <a:extLst>
              <a:ext uri="{FF2B5EF4-FFF2-40B4-BE49-F238E27FC236}">
                <a16:creationId xmlns:a16="http://schemas.microsoft.com/office/drawing/2014/main" xmlns="" id="{598160E4-B6F9-4D13-B721-72C6E2DF9B2D}"/>
              </a:ext>
            </a:extLst>
          </p:cNvPr>
          <p:cNvSpPr/>
          <p:nvPr/>
        </p:nvSpPr>
        <p:spPr>
          <a:xfrm>
            <a:off x="2865571" y="3240271"/>
            <a:ext cx="2257095" cy="203766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sz="1050" b="0">
                <a:solidFill>
                  <a:srgbClr val="00B0F0"/>
                </a:solidFill>
              </a:rPr>
              <a:t>Digital, FOUNDATION protocol      [-F]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797ECD8C-050E-4475-9133-ED5E690DD5A1}"/>
              </a:ext>
            </a:extLst>
          </p:cNvPr>
          <p:cNvSpPr/>
          <p:nvPr/>
        </p:nvSpPr>
        <p:spPr>
          <a:xfrm>
            <a:off x="346722" y="4411159"/>
            <a:ext cx="2037499" cy="288620"/>
          </a:xfrm>
          <a:prstGeom prst="rect">
            <a:avLst/>
          </a:prstGeom>
          <a:solidFill>
            <a:srgbClr val="FFC00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sz="1350" b="0">
                <a:solidFill>
                  <a:prstClr val="white"/>
                </a:solidFill>
              </a:rPr>
              <a:t>Attribute Group Definition</a:t>
            </a:r>
          </a:p>
        </p:txBody>
      </p:sp>
      <p:sp>
        <p:nvSpPr>
          <p:cNvPr id="27" name="Rounded Rectangle 65">
            <a:extLst>
              <a:ext uri="{FF2B5EF4-FFF2-40B4-BE49-F238E27FC236}">
                <a16:creationId xmlns:a16="http://schemas.microsoft.com/office/drawing/2014/main" xmlns="" id="{8D89A401-8706-4888-9430-81A1FC1BAF09}"/>
              </a:ext>
            </a:extLst>
          </p:cNvPr>
          <p:cNvSpPr/>
          <p:nvPr/>
        </p:nvSpPr>
        <p:spPr>
          <a:xfrm>
            <a:off x="481661" y="4645349"/>
            <a:ext cx="2019197" cy="196381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sz="1050" b="0">
                <a:solidFill>
                  <a:srgbClr val="FFC000"/>
                </a:solidFill>
              </a:rPr>
              <a:t>OPTIONAL CODES</a:t>
            </a:r>
          </a:p>
        </p:txBody>
      </p:sp>
      <p:cxnSp>
        <p:nvCxnSpPr>
          <p:cNvPr id="28" name="Elbow Connector 139">
            <a:extLst>
              <a:ext uri="{FF2B5EF4-FFF2-40B4-BE49-F238E27FC236}">
                <a16:creationId xmlns:a16="http://schemas.microsoft.com/office/drawing/2014/main" xmlns="" id="{AA61B1FB-9F80-49F9-A4E1-3FBC846250F1}"/>
              </a:ext>
            </a:extLst>
          </p:cNvPr>
          <p:cNvCxnSpPr>
            <a:cxnSpLocks/>
            <a:endCxn id="26" idx="1"/>
          </p:cNvCxnSpPr>
          <p:nvPr/>
        </p:nvCxnSpPr>
        <p:spPr>
          <a:xfrm rot="16200000" flipH="1">
            <a:off x="-1351459" y="2857288"/>
            <a:ext cx="3206512" cy="189850"/>
          </a:xfrm>
          <a:prstGeom prst="bentConnector2">
            <a:avLst/>
          </a:prstGeom>
          <a:ln w="57150">
            <a:solidFill>
              <a:srgbClr val="FFC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05DE289A-8C9E-40DB-9BA4-2D20752947C5}"/>
              </a:ext>
            </a:extLst>
          </p:cNvPr>
          <p:cNvSpPr/>
          <p:nvPr/>
        </p:nvSpPr>
        <p:spPr>
          <a:xfrm>
            <a:off x="671949" y="3601022"/>
            <a:ext cx="2004608" cy="288620"/>
          </a:xfrm>
          <a:prstGeom prst="rect">
            <a:avLst/>
          </a:prstGeom>
          <a:solidFill>
            <a:srgbClr val="00B05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sz="1350" b="0">
                <a:solidFill>
                  <a:prstClr val="white"/>
                </a:solidFill>
              </a:rPr>
              <a:t>Attribute Definition</a:t>
            </a:r>
          </a:p>
        </p:txBody>
      </p:sp>
      <p:sp>
        <p:nvSpPr>
          <p:cNvPr id="30" name="Rounded Rectangle 150">
            <a:extLst>
              <a:ext uri="{FF2B5EF4-FFF2-40B4-BE49-F238E27FC236}">
                <a16:creationId xmlns:a16="http://schemas.microsoft.com/office/drawing/2014/main" xmlns="" id="{754FC95A-62BE-4908-A960-9CFAE78C5684}"/>
              </a:ext>
            </a:extLst>
          </p:cNvPr>
          <p:cNvSpPr/>
          <p:nvPr/>
        </p:nvSpPr>
        <p:spPr>
          <a:xfrm>
            <a:off x="536147" y="3849486"/>
            <a:ext cx="2277613" cy="19638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sz="1050" b="0">
                <a:solidFill>
                  <a:srgbClr val="00B050"/>
                </a:solidFill>
              </a:rPr>
              <a:t>Measurement span (capsule) [level 2]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0382DB19-1FE6-4CC1-A0DE-EDD50933A3E8}"/>
              </a:ext>
            </a:extLst>
          </p:cNvPr>
          <p:cNvSpPr/>
          <p:nvPr/>
        </p:nvSpPr>
        <p:spPr>
          <a:xfrm>
            <a:off x="2934152" y="3593316"/>
            <a:ext cx="1489988" cy="2886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sz="1350" b="0">
                <a:solidFill>
                  <a:prstClr val="white"/>
                </a:solidFill>
              </a:rPr>
              <a:t>Attribute Type</a:t>
            </a:r>
          </a:p>
        </p:txBody>
      </p:sp>
      <p:sp>
        <p:nvSpPr>
          <p:cNvPr id="32" name="Rounded Rectangle 171">
            <a:extLst>
              <a:ext uri="{FF2B5EF4-FFF2-40B4-BE49-F238E27FC236}">
                <a16:creationId xmlns:a16="http://schemas.microsoft.com/office/drawing/2014/main" xmlns="" id="{8E95F517-3D25-4522-B379-292E619F670C}"/>
              </a:ext>
            </a:extLst>
          </p:cNvPr>
          <p:cNvSpPr/>
          <p:nvPr/>
        </p:nvSpPr>
        <p:spPr>
          <a:xfrm>
            <a:off x="3102403" y="3779355"/>
            <a:ext cx="1423717" cy="196381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sz="1050" b="0">
                <a:solidFill>
                  <a:srgbClr val="70AD47">
                    <a:lumMod val="60000"/>
                    <a:lumOff val="40000"/>
                  </a:srgbClr>
                </a:solidFill>
              </a:rPr>
              <a:t>Measurement span</a:t>
            </a:r>
          </a:p>
        </p:txBody>
      </p:sp>
      <p:cxnSp>
        <p:nvCxnSpPr>
          <p:cNvPr id="33" name="Elbow Connector 172">
            <a:extLst>
              <a:ext uri="{FF2B5EF4-FFF2-40B4-BE49-F238E27FC236}">
                <a16:creationId xmlns:a16="http://schemas.microsoft.com/office/drawing/2014/main" xmlns="" id="{35A4A942-4734-4E8E-BB3C-D78DA5FB540C}"/>
              </a:ext>
            </a:extLst>
          </p:cNvPr>
          <p:cNvCxnSpPr>
            <a:cxnSpLocks/>
            <a:endCxn id="29" idx="1"/>
          </p:cNvCxnSpPr>
          <p:nvPr/>
        </p:nvCxnSpPr>
        <p:spPr>
          <a:xfrm rot="16200000" flipH="1">
            <a:off x="-365436" y="2707946"/>
            <a:ext cx="1836989" cy="237782"/>
          </a:xfrm>
          <a:prstGeom prst="bentConnector2">
            <a:avLst/>
          </a:prstGeom>
          <a:ln w="57150">
            <a:solidFill>
              <a:srgbClr val="00B05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555AFC01-1100-4C08-B84A-E3054154486C}"/>
              </a:ext>
            </a:extLst>
          </p:cNvPr>
          <p:cNvSpPr/>
          <p:nvPr/>
        </p:nvSpPr>
        <p:spPr>
          <a:xfrm>
            <a:off x="2384222" y="649297"/>
            <a:ext cx="1309760" cy="273740"/>
          </a:xfrm>
          <a:prstGeom prst="rect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sz="1350" b="0">
                <a:solidFill>
                  <a:prstClr val="white"/>
                </a:solidFill>
              </a:rPr>
              <a:t>Model</a:t>
            </a:r>
          </a:p>
        </p:txBody>
      </p:sp>
      <p:sp>
        <p:nvSpPr>
          <p:cNvPr id="35" name="Rounded Rectangle 5">
            <a:extLst>
              <a:ext uri="{FF2B5EF4-FFF2-40B4-BE49-F238E27FC236}">
                <a16:creationId xmlns:a16="http://schemas.microsoft.com/office/drawing/2014/main" xmlns="" id="{0E3AE221-7F6A-43DE-A8B3-C214EBDA8738}"/>
              </a:ext>
            </a:extLst>
          </p:cNvPr>
          <p:cNvSpPr/>
          <p:nvPr/>
        </p:nvSpPr>
        <p:spPr>
          <a:xfrm>
            <a:off x="2351335" y="894608"/>
            <a:ext cx="1356455" cy="19638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sz="1050" b="0">
                <a:solidFill>
                  <a:srgbClr val="4472C4"/>
                </a:solidFill>
              </a:rPr>
              <a:t>Yokogawa - EJX110A</a:t>
            </a:r>
          </a:p>
        </p:txBody>
      </p:sp>
      <p:cxnSp>
        <p:nvCxnSpPr>
          <p:cNvPr id="36" name="Elbow Connector 11">
            <a:extLst>
              <a:ext uri="{FF2B5EF4-FFF2-40B4-BE49-F238E27FC236}">
                <a16:creationId xmlns:a16="http://schemas.microsoft.com/office/drawing/2014/main" xmlns="" id="{E0FCA971-B6FE-45DA-AB5C-7697AB2F1384}"/>
              </a:ext>
            </a:extLst>
          </p:cNvPr>
          <p:cNvCxnSpPr>
            <a:cxnSpLocks/>
          </p:cNvCxnSpPr>
          <p:nvPr/>
        </p:nvCxnSpPr>
        <p:spPr>
          <a:xfrm flipH="1">
            <a:off x="1813539" y="771174"/>
            <a:ext cx="570683" cy="4492"/>
          </a:xfrm>
          <a:prstGeom prst="straightConnector1">
            <a:avLst/>
          </a:prstGeom>
          <a:ln w="57150"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3F9B4C92-DE9C-40FE-AAA3-A165058EEB82}"/>
              </a:ext>
            </a:extLst>
          </p:cNvPr>
          <p:cNvSpPr/>
          <p:nvPr/>
        </p:nvSpPr>
        <p:spPr>
          <a:xfrm>
            <a:off x="343636" y="1204648"/>
            <a:ext cx="2040586" cy="288620"/>
          </a:xfrm>
          <a:prstGeom prst="rect">
            <a:avLst/>
          </a:prstGeom>
          <a:solidFill>
            <a:srgbClr val="FFC00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sz="1350" b="0">
                <a:solidFill>
                  <a:prstClr val="white"/>
                </a:solidFill>
              </a:rPr>
              <a:t>Attribute Group Definition</a:t>
            </a:r>
          </a:p>
        </p:txBody>
      </p:sp>
      <p:sp>
        <p:nvSpPr>
          <p:cNvPr id="38" name="Rounded Rectangle 66">
            <a:extLst>
              <a:ext uri="{FF2B5EF4-FFF2-40B4-BE49-F238E27FC236}">
                <a16:creationId xmlns:a16="http://schemas.microsoft.com/office/drawing/2014/main" xmlns="" id="{1EA63C5E-22FE-4231-BD60-D80F13E9D4CE}"/>
              </a:ext>
            </a:extLst>
          </p:cNvPr>
          <p:cNvSpPr/>
          <p:nvPr/>
        </p:nvSpPr>
        <p:spPr>
          <a:xfrm>
            <a:off x="536147" y="1426636"/>
            <a:ext cx="1915448" cy="196381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sz="1050" b="0">
                <a:solidFill>
                  <a:srgbClr val="FFC000"/>
                </a:solidFill>
              </a:rPr>
              <a:t>MODEL AND SUFFIX CODES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0571A62E-D0E5-460C-A173-D7B79CF8E6D6}"/>
              </a:ext>
            </a:extLst>
          </p:cNvPr>
          <p:cNvSpPr/>
          <p:nvPr/>
        </p:nvSpPr>
        <p:spPr>
          <a:xfrm>
            <a:off x="3142703" y="3906851"/>
            <a:ext cx="1489988" cy="2886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sz="1350" b="0">
                <a:solidFill>
                  <a:prstClr val="white"/>
                </a:solidFill>
              </a:rPr>
              <a:t>Enumeration</a:t>
            </a:r>
          </a:p>
        </p:txBody>
      </p:sp>
      <p:sp>
        <p:nvSpPr>
          <p:cNvPr id="40" name="Rounded Rectangle 118">
            <a:extLst>
              <a:ext uri="{FF2B5EF4-FFF2-40B4-BE49-F238E27FC236}">
                <a16:creationId xmlns:a16="http://schemas.microsoft.com/office/drawing/2014/main" xmlns="" id="{E4AB7DF1-A67F-4ACE-A928-36661C5DCD8F}"/>
              </a:ext>
            </a:extLst>
          </p:cNvPr>
          <p:cNvSpPr/>
          <p:nvPr/>
        </p:nvSpPr>
        <p:spPr>
          <a:xfrm>
            <a:off x="3310954" y="4094064"/>
            <a:ext cx="1492184" cy="196381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sz="1050" b="0">
                <a:solidFill>
                  <a:srgbClr val="44546A">
                    <a:lumMod val="60000"/>
                    <a:lumOff val="40000"/>
                  </a:srgbClr>
                </a:solidFill>
              </a:rPr>
              <a:t>Measurement span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9ACF7086-A845-474F-B7BB-C5792C427707}"/>
              </a:ext>
            </a:extLst>
          </p:cNvPr>
          <p:cNvSpPr/>
          <p:nvPr/>
        </p:nvSpPr>
        <p:spPr>
          <a:xfrm>
            <a:off x="3385775" y="4220083"/>
            <a:ext cx="1549140" cy="288620"/>
          </a:xfrm>
          <a:prstGeom prst="rect">
            <a:avLst/>
          </a:prstGeom>
          <a:solidFill>
            <a:srgbClr val="00B0F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sz="1350" b="0">
                <a:solidFill>
                  <a:prstClr val="white"/>
                </a:solidFill>
              </a:rPr>
              <a:t>Enumeration Items</a:t>
            </a:r>
          </a:p>
        </p:txBody>
      </p:sp>
      <p:sp>
        <p:nvSpPr>
          <p:cNvPr id="42" name="Rounded Rectangle 128">
            <a:extLst>
              <a:ext uri="{FF2B5EF4-FFF2-40B4-BE49-F238E27FC236}">
                <a16:creationId xmlns:a16="http://schemas.microsoft.com/office/drawing/2014/main" xmlns="" id="{3733D618-F6A4-49C6-A15C-E80B14B32B06}"/>
              </a:ext>
            </a:extLst>
          </p:cNvPr>
          <p:cNvSpPr/>
          <p:nvPr/>
        </p:nvSpPr>
        <p:spPr>
          <a:xfrm>
            <a:off x="3033823" y="4449470"/>
            <a:ext cx="2002905" cy="208512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sz="1050" b="0">
                <a:solidFill>
                  <a:srgbClr val="00B0F0"/>
                </a:solidFill>
              </a:rPr>
              <a:t>0.1 to 5kPA (0.4 to 20 inH</a:t>
            </a:r>
            <a:r>
              <a:rPr lang="en-AU" sz="1050" b="0" baseline="-25000">
                <a:solidFill>
                  <a:srgbClr val="00B0F0"/>
                </a:solidFill>
              </a:rPr>
              <a:t>2</a:t>
            </a:r>
            <a:r>
              <a:rPr lang="en-AU" sz="1050" b="0">
                <a:solidFill>
                  <a:srgbClr val="00B0F0"/>
                </a:solidFill>
              </a:rPr>
              <a:t>O)   [F]</a:t>
            </a:r>
          </a:p>
        </p:txBody>
      </p:sp>
      <p:sp>
        <p:nvSpPr>
          <p:cNvPr id="43" name="Rounded Rectangle 129">
            <a:extLst>
              <a:ext uri="{FF2B5EF4-FFF2-40B4-BE49-F238E27FC236}">
                <a16:creationId xmlns:a16="http://schemas.microsoft.com/office/drawing/2014/main" xmlns="" id="{EBDB49C2-B678-4F9D-BEC9-8B7E5684E23C}"/>
              </a:ext>
            </a:extLst>
          </p:cNvPr>
          <p:cNvSpPr/>
          <p:nvPr/>
        </p:nvSpPr>
        <p:spPr>
          <a:xfrm>
            <a:off x="3033823" y="4676203"/>
            <a:ext cx="2015261" cy="203766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sz="1050" b="0">
                <a:solidFill>
                  <a:srgbClr val="00B0F0"/>
                </a:solidFill>
              </a:rPr>
              <a:t>0.1 to 10kPa (0.4 to 40 inH</a:t>
            </a:r>
            <a:r>
              <a:rPr lang="en-AU" sz="1050" b="0" baseline="-25000">
                <a:solidFill>
                  <a:srgbClr val="00B0F0"/>
                </a:solidFill>
              </a:rPr>
              <a:t>2</a:t>
            </a:r>
            <a:r>
              <a:rPr lang="en-AU" sz="1050" b="0">
                <a:solidFill>
                  <a:srgbClr val="00B0F0"/>
                </a:solidFill>
              </a:rPr>
              <a:t>O) [L]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808" y="597010"/>
            <a:ext cx="3440832" cy="4244720"/>
          </a:xfrm>
          <a:prstGeom prst="rect">
            <a:avLst/>
          </a:prstGeom>
        </p:spPr>
      </p:pic>
      <p:cxnSp>
        <p:nvCxnSpPr>
          <p:cNvPr id="56" name="Elbow Connector 55"/>
          <p:cNvCxnSpPr>
            <a:stCxn id="24" idx="3"/>
          </p:cNvCxnSpPr>
          <p:nvPr/>
        </p:nvCxnSpPr>
        <p:spPr>
          <a:xfrm>
            <a:off x="5122667" y="3117794"/>
            <a:ext cx="3023471" cy="269542"/>
          </a:xfrm>
          <a:prstGeom prst="bentConnector3">
            <a:avLst>
              <a:gd name="adj1" fmla="val 18122"/>
            </a:avLst>
          </a:prstGeom>
          <a:ln w="28575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25" idx="3"/>
          </p:cNvCxnSpPr>
          <p:nvPr/>
        </p:nvCxnSpPr>
        <p:spPr>
          <a:xfrm>
            <a:off x="5122667" y="3342154"/>
            <a:ext cx="3084698" cy="258868"/>
          </a:xfrm>
          <a:prstGeom prst="bentConnector3">
            <a:avLst>
              <a:gd name="adj1" fmla="val 15950"/>
            </a:avLst>
          </a:prstGeom>
          <a:ln w="28575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/>
          <p:cNvCxnSpPr>
            <a:stCxn id="42" idx="3"/>
          </p:cNvCxnSpPr>
          <p:nvPr/>
        </p:nvCxnSpPr>
        <p:spPr>
          <a:xfrm>
            <a:off x="5036728" y="4553726"/>
            <a:ext cx="1935827" cy="122477"/>
          </a:xfrm>
          <a:prstGeom prst="bentConnector3">
            <a:avLst>
              <a:gd name="adj1" fmla="val 50000"/>
            </a:avLst>
          </a:prstGeom>
          <a:ln w="28575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lbow Connector 66"/>
          <p:cNvCxnSpPr>
            <a:stCxn id="17" idx="2"/>
          </p:cNvCxnSpPr>
          <p:nvPr/>
        </p:nvCxnSpPr>
        <p:spPr>
          <a:xfrm rot="16200000" flipH="1">
            <a:off x="4043354" y="4853"/>
            <a:ext cx="154070" cy="4528707"/>
          </a:xfrm>
          <a:prstGeom prst="bentConnector2">
            <a:avLst/>
          </a:prstGeom>
          <a:ln w="28575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/>
          <p:cNvCxnSpPr>
            <a:stCxn id="22" idx="3"/>
          </p:cNvCxnSpPr>
          <p:nvPr/>
        </p:nvCxnSpPr>
        <p:spPr>
          <a:xfrm>
            <a:off x="4671082" y="2602340"/>
            <a:ext cx="3375645" cy="192563"/>
          </a:xfrm>
          <a:prstGeom prst="bentConnector3">
            <a:avLst>
              <a:gd name="adj1" fmla="val 50000"/>
            </a:avLst>
          </a:prstGeom>
          <a:ln w="28575">
            <a:solidFill>
              <a:srgbClr val="8497B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8654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6305F91-608D-4F22-8B92-CBD23FBDA36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/>
              <a:t>Chemical</a:t>
            </a:r>
          </a:p>
          <a:p>
            <a:r>
              <a:rPr lang="en-US"/>
              <a:t>Commercial facilities</a:t>
            </a:r>
          </a:p>
          <a:p>
            <a:r>
              <a:rPr lang="en-US"/>
              <a:t>Communications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/>
              <a:t>Critical manufacturing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/>
              <a:t>Dams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/>
              <a:t>Defense industrial base</a:t>
            </a:r>
          </a:p>
          <a:p>
            <a:r>
              <a:rPr lang="en-US"/>
              <a:t>Emergency services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/>
              <a:t>Energy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454EFA48-40A5-4440-A57E-7A0E965A558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/>
              <a:t>Financial services (including insurance)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/>
              <a:t>Food and agriculture</a:t>
            </a:r>
          </a:p>
          <a:p>
            <a:r>
              <a:rPr lang="en-US"/>
              <a:t>Government facilities</a:t>
            </a:r>
          </a:p>
          <a:p>
            <a:r>
              <a:rPr lang="en-US"/>
              <a:t>Healthcare and public health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/>
              <a:t>Information technology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/>
              <a:t>Nuclear reactors, materials, and waste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/>
              <a:t>Transportation systems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/>
              <a:t>Water and wastewater systems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9595EB4F-D803-414A-9687-A85147E87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>
                <a:solidFill>
                  <a:srgbClr val="008000"/>
                </a:solidFill>
                <a:latin typeface="+mn-lt"/>
              </a:rPr>
              <a:t>Critical Infrastructure Sectors – From US PPD 21-2013</a:t>
            </a:r>
          </a:p>
        </p:txBody>
      </p:sp>
    </p:spTree>
    <p:extLst>
      <p:ext uri="{BB962C8B-B14F-4D97-AF65-F5344CB8AC3E}">
        <p14:creationId xmlns:p14="http://schemas.microsoft.com/office/powerpoint/2010/main" val="256192898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8000"/>
                </a:solidFill>
                <a:latin typeface="+mn-lt"/>
              </a:rPr>
              <a:t>Publishing ISDDs</a:t>
            </a:r>
            <a:endParaRPr lang="en-AU" sz="3200" b="1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719435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 anchor="t">
            <a:normAutofit fontScale="92500" lnSpcReduction="10000"/>
          </a:bodyPr>
          <a:lstStyle/>
          <a:p>
            <a:r>
              <a:rPr lang="en-AU" b="0" dirty="0"/>
              <a:t>Downloadable from </a:t>
            </a:r>
            <a:r>
              <a:rPr lang="en-AU" b="0" dirty="0">
                <a:solidFill>
                  <a:srgbClr val="008000"/>
                </a:solidFill>
              </a:rPr>
              <a:t>MIMOSA website</a:t>
            </a:r>
            <a:r>
              <a:rPr lang="en-AU" b="0" dirty="0">
                <a:solidFill>
                  <a:srgbClr val="0000C8"/>
                </a:solidFill>
              </a:rPr>
              <a:t> </a:t>
            </a:r>
            <a:r>
              <a:rPr lang="en-AU" b="0" dirty="0"/>
              <a:t>as </a:t>
            </a:r>
            <a:r>
              <a:rPr lang="en-US" b="0" dirty="0"/>
              <a:t>a set of ZIP archives.</a:t>
            </a:r>
            <a:endParaRPr lang="en-AU" b="0" dirty="0"/>
          </a:p>
          <a:p>
            <a:r>
              <a:rPr lang="en-US" b="0" dirty="0"/>
              <a:t>Each (version of an) ISDD will have its own archive containing the following </a:t>
            </a:r>
            <a:r>
              <a:rPr lang="en-US" b="0" dirty="0">
                <a:solidFill>
                  <a:srgbClr val="008000"/>
                </a:solidFill>
              </a:rPr>
              <a:t>four </a:t>
            </a:r>
            <a:r>
              <a:rPr lang="en-US" b="0" dirty="0"/>
              <a:t>files:</a:t>
            </a:r>
            <a:endParaRPr lang="en-AU" b="0" dirty="0"/>
          </a:p>
          <a:p>
            <a:pPr marL="600075" lvl="1" indent="-257175">
              <a:buFont typeface="+mj-lt"/>
              <a:buAutoNum type="arabicPeriod"/>
            </a:pPr>
            <a:r>
              <a:rPr lang="en-US" b="0" dirty="0">
                <a:solidFill>
                  <a:srgbClr val="008000"/>
                </a:solidFill>
              </a:rPr>
              <a:t>“Load” file in Excel format </a:t>
            </a:r>
            <a:r>
              <a:rPr lang="en-US" b="0" dirty="0"/>
              <a:t>- provides a simplified view for aiding understanding.</a:t>
            </a:r>
            <a:endParaRPr lang="en-AU" b="0" dirty="0"/>
          </a:p>
          <a:p>
            <a:pPr marL="600075" lvl="1" indent="-257175">
              <a:buFont typeface="+mj-lt"/>
              <a:buAutoNum type="arabicPeriod"/>
            </a:pPr>
            <a:r>
              <a:rPr lang="en-US" b="0" dirty="0">
                <a:solidFill>
                  <a:srgbClr val="008000"/>
                </a:solidFill>
              </a:rPr>
              <a:t>CCOM XML </a:t>
            </a:r>
            <a:r>
              <a:rPr lang="en-US" b="0" dirty="0"/>
              <a:t>- the normative data.</a:t>
            </a:r>
            <a:endParaRPr lang="en-AU" b="0" dirty="0"/>
          </a:p>
          <a:p>
            <a:pPr marL="600075" lvl="1" indent="-257175">
              <a:buFont typeface="+mj-lt"/>
              <a:buAutoNum type="arabicPeriod"/>
            </a:pPr>
            <a:r>
              <a:rPr lang="en-US" b="0" dirty="0">
                <a:solidFill>
                  <a:srgbClr val="008000"/>
                </a:solidFill>
              </a:rPr>
              <a:t>CCOM data in Excel format </a:t>
            </a:r>
            <a:r>
              <a:rPr lang="en-US" b="0" dirty="0"/>
              <a:t>- non-normative, considered as documentation to aid understanding.</a:t>
            </a:r>
            <a:endParaRPr lang="en-AU" b="0" dirty="0"/>
          </a:p>
          <a:p>
            <a:pPr marL="600075" lvl="1" indent="-257175">
              <a:buFont typeface="+mj-lt"/>
              <a:buAutoNum type="arabicPeriod"/>
            </a:pPr>
            <a:r>
              <a:rPr lang="en-AU" b="0" dirty="0">
                <a:solidFill>
                  <a:srgbClr val="008000"/>
                </a:solidFill>
              </a:rPr>
              <a:t>Reverse engineered single column datasheet in Excel</a:t>
            </a:r>
            <a:r>
              <a:rPr lang="en-AU" b="0" dirty="0">
                <a:solidFill>
                  <a:srgbClr val="0000C8"/>
                </a:solidFill>
              </a:rPr>
              <a:t> </a:t>
            </a:r>
            <a:r>
              <a:rPr lang="en-AU" dirty="0"/>
              <a:t>-</a:t>
            </a:r>
            <a:r>
              <a:rPr lang="en-AU" b="0" dirty="0"/>
              <a:t> produced from the ISDD load file, similar to the original datasheet.</a:t>
            </a:r>
            <a:endParaRPr lang="en-AU" b="0" dirty="0">
              <a:cs typeface="Calibri"/>
            </a:endParaRPr>
          </a:p>
          <a:p>
            <a:r>
              <a:rPr lang="en-US" b="0" dirty="0"/>
              <a:t>Additional CCOM XML files containing </a:t>
            </a:r>
            <a:r>
              <a:rPr lang="en-US" b="0" dirty="0">
                <a:solidFill>
                  <a:srgbClr val="008000"/>
                </a:solidFill>
              </a:rPr>
              <a:t>reference data </a:t>
            </a:r>
            <a:r>
              <a:rPr lang="en-US" b="0" dirty="0"/>
              <a:t>shared across ISDDs will also be provided, for example, a CCOM XML file for ISA-based property types will be provided. All ISA-based ISDDs will reference this file.</a:t>
            </a:r>
            <a:endParaRPr lang="en-US" b="0" dirty="0">
              <a:cs typeface="Calibri"/>
            </a:endParaRPr>
          </a:p>
          <a:p>
            <a:r>
              <a:rPr lang="en-AU" b="0" dirty="0"/>
              <a:t>Due to copyright and licensing, original ISDs will not be made available</a:t>
            </a:r>
            <a:endParaRPr lang="en-AU" b="0" dirty="0"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800" b="1" dirty="0">
                <a:solidFill>
                  <a:srgbClr val="008000"/>
                </a:solidFill>
                <a:latin typeface="+mn-lt"/>
              </a:rPr>
              <a:t>Publishing</a:t>
            </a:r>
            <a:r>
              <a:rPr lang="en-AU" sz="2800" dirty="0"/>
              <a:t> </a:t>
            </a:r>
            <a:r>
              <a:rPr lang="en-AU" sz="2800" b="1" dirty="0">
                <a:solidFill>
                  <a:srgbClr val="008000"/>
                </a:solidFill>
                <a:latin typeface="+mn-lt"/>
              </a:rPr>
              <a:t>ISDDs</a:t>
            </a:r>
          </a:p>
        </p:txBody>
      </p:sp>
    </p:spTree>
    <p:extLst>
      <p:ext uri="{BB962C8B-B14F-4D97-AF65-F5344CB8AC3E}">
        <p14:creationId xmlns:p14="http://schemas.microsoft.com/office/powerpoint/2010/main" val="306760398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8000"/>
                </a:solidFill>
                <a:latin typeface="+mn-lt"/>
              </a:rPr>
              <a:t>Using ISDDs</a:t>
            </a:r>
            <a:endParaRPr lang="en-AU" sz="3200" b="1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AU" sz="2800" b="1" dirty="0">
                <a:solidFill>
                  <a:srgbClr val="008000"/>
                </a:solidFill>
                <a:ea typeface="+mj-ea"/>
                <a:cs typeface="+mj-cs"/>
              </a:rPr>
              <a:t>Re-visiting User Stories for RFI/RFI response</a:t>
            </a:r>
          </a:p>
          <a:p>
            <a:pPr>
              <a:spcBef>
                <a:spcPct val="0"/>
              </a:spcBef>
            </a:pPr>
            <a:r>
              <a:rPr lang="en-AU" sz="2800" b="1" dirty="0">
                <a:solidFill>
                  <a:srgbClr val="FF9933"/>
                </a:solidFill>
                <a:ea typeface="+mj-ea"/>
                <a:cs typeface="+mj-cs"/>
              </a:rPr>
              <a:t>Show-casing the use of ISDDs</a:t>
            </a:r>
          </a:p>
        </p:txBody>
      </p:sp>
    </p:spTree>
    <p:extLst>
      <p:ext uri="{BB962C8B-B14F-4D97-AF65-F5344CB8AC3E}">
        <p14:creationId xmlns:p14="http://schemas.microsoft.com/office/powerpoint/2010/main" val="68340100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+mn-lt"/>
              </a:rPr>
              <a:t>Story M001:OIIE Configuration – ISDD Selection</a:t>
            </a:r>
          </a:p>
        </p:txBody>
      </p:sp>
      <p:grpSp>
        <p:nvGrpSpPr>
          <p:cNvPr id="3" name="Group 14"/>
          <p:cNvGrpSpPr/>
          <p:nvPr/>
        </p:nvGrpSpPr>
        <p:grpSpPr>
          <a:xfrm>
            <a:off x="75928" y="1536206"/>
            <a:ext cx="1143272" cy="1530752"/>
            <a:chOff x="363960" y="1491630"/>
            <a:chExt cx="1143272" cy="1530752"/>
          </a:xfrm>
        </p:grpSpPr>
        <p:grpSp>
          <p:nvGrpSpPr>
            <p:cNvPr id="4" name="Group 8"/>
            <p:cNvGrpSpPr>
              <a:grpSpLocks noChangeAspect="1"/>
            </p:cNvGrpSpPr>
            <p:nvPr/>
          </p:nvGrpSpPr>
          <p:grpSpPr>
            <a:xfrm>
              <a:off x="611560" y="1491630"/>
              <a:ext cx="624069" cy="720080"/>
              <a:chOff x="2123728" y="2499742"/>
              <a:chExt cx="1224136" cy="1512168"/>
            </a:xfrm>
            <a:solidFill>
              <a:srgbClr val="92D050"/>
            </a:solidFill>
          </p:grpSpPr>
          <p:sp>
            <p:nvSpPr>
              <p:cNvPr id="7" name="Isosceles Triangle 6"/>
              <p:cNvSpPr>
                <a:spLocks noChangeAspect="1"/>
              </p:cNvSpPr>
              <p:nvPr/>
            </p:nvSpPr>
            <p:spPr>
              <a:xfrm>
                <a:off x="2123728" y="2715766"/>
                <a:ext cx="1224136" cy="1296144"/>
              </a:xfrm>
              <a:prstGeom prst="triangle">
                <a:avLst>
                  <a:gd name="adj" fmla="val 50720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eaLnBrk="0" hangingPunct="0"/>
                <a:endParaRPr lang="en-US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8" name="Oval 7"/>
              <p:cNvSpPr>
                <a:spLocks noChangeAspect="1"/>
              </p:cNvSpPr>
              <p:nvPr/>
            </p:nvSpPr>
            <p:spPr>
              <a:xfrm>
                <a:off x="2411760" y="2499742"/>
                <a:ext cx="648072" cy="64807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eaLnBrk="0" hangingPunct="0"/>
                <a:endParaRPr lang="en-US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363960" y="2283718"/>
              <a:ext cx="114327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 eaLnBrk="0" hangingPunct="0"/>
              <a:r>
                <a:rPr lang="en-US">
                  <a:solidFill>
                    <a:srgbClr val="003300"/>
                  </a:solidFill>
                  <a:latin typeface="Arial" charset="0"/>
                </a:rPr>
                <a:t>Client Ecosystem Admin</a:t>
              </a:r>
            </a:p>
          </p:txBody>
        </p:sp>
      </p:grpSp>
      <p:sp>
        <p:nvSpPr>
          <p:cNvPr id="14" name="Rounded Rectangular Callout 13"/>
          <p:cNvSpPr/>
          <p:nvPr/>
        </p:nvSpPr>
        <p:spPr>
          <a:xfrm>
            <a:off x="1331640" y="945233"/>
            <a:ext cx="2376264" cy="864096"/>
          </a:xfrm>
          <a:prstGeom prst="wedgeRoundRectCallout">
            <a:avLst>
              <a:gd name="adj1" fmla="val -77485"/>
              <a:gd name="adj2" fmla="val 41763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0" hangingPunct="0"/>
            <a:r>
              <a:rPr lang="en-US">
                <a:solidFill>
                  <a:srgbClr val="000000"/>
                </a:solidFill>
                <a:latin typeface="Calibri" panose="020F0502020204030204"/>
              </a:rPr>
              <a:t>1. What datasheets (ISDDs) do we need in our OIIE instance?</a:t>
            </a:r>
          </a:p>
        </p:txBody>
      </p:sp>
      <p:grpSp>
        <p:nvGrpSpPr>
          <p:cNvPr id="5" name="Group 15"/>
          <p:cNvGrpSpPr/>
          <p:nvPr/>
        </p:nvGrpSpPr>
        <p:grpSpPr>
          <a:xfrm>
            <a:off x="3542928" y="1521298"/>
            <a:ext cx="1410072" cy="1530752"/>
            <a:chOff x="230560" y="1491630"/>
            <a:chExt cx="1410072" cy="1530751"/>
          </a:xfrm>
        </p:grpSpPr>
        <p:grpSp>
          <p:nvGrpSpPr>
            <p:cNvPr id="6" name="Group 8"/>
            <p:cNvGrpSpPr>
              <a:grpSpLocks noChangeAspect="1"/>
            </p:cNvGrpSpPr>
            <p:nvPr/>
          </p:nvGrpSpPr>
          <p:grpSpPr>
            <a:xfrm>
              <a:off x="611560" y="1491630"/>
              <a:ext cx="624069" cy="720080"/>
              <a:chOff x="2123728" y="2499742"/>
              <a:chExt cx="1224136" cy="1512168"/>
            </a:xfrm>
            <a:solidFill>
              <a:srgbClr val="92D050"/>
            </a:solidFill>
          </p:grpSpPr>
          <p:sp>
            <p:nvSpPr>
              <p:cNvPr id="19" name="Isosceles Triangle 18"/>
              <p:cNvSpPr>
                <a:spLocks noChangeAspect="1"/>
              </p:cNvSpPr>
              <p:nvPr/>
            </p:nvSpPr>
            <p:spPr>
              <a:xfrm>
                <a:off x="2123728" y="2715766"/>
                <a:ext cx="1224136" cy="1296144"/>
              </a:xfrm>
              <a:prstGeom prst="triangle">
                <a:avLst>
                  <a:gd name="adj" fmla="val 50720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eaLnBrk="0" hangingPunct="0"/>
                <a:endParaRPr lang="en-US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20" name="Oval 19"/>
              <p:cNvSpPr>
                <a:spLocks noChangeAspect="1"/>
              </p:cNvSpPr>
              <p:nvPr/>
            </p:nvSpPr>
            <p:spPr>
              <a:xfrm>
                <a:off x="2411760" y="2499742"/>
                <a:ext cx="648072" cy="64807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eaLnBrk="0" hangingPunct="0"/>
                <a:endParaRPr lang="en-US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230560" y="2283718"/>
              <a:ext cx="1410072" cy="738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 eaLnBrk="0" hangingPunct="0"/>
              <a:r>
                <a:rPr lang="en-US">
                  <a:solidFill>
                    <a:srgbClr val="003300"/>
                  </a:solidFill>
                  <a:latin typeface="Arial" charset="0"/>
                </a:rPr>
                <a:t>Client Engineer??</a:t>
              </a:r>
            </a:p>
            <a:p>
              <a:pPr algn="ctr" defTabSz="685800" eaLnBrk="0" hangingPunct="0"/>
              <a:r>
                <a:rPr lang="en-US">
                  <a:solidFill>
                    <a:srgbClr val="003300"/>
                  </a:solidFill>
                  <a:latin typeface="Arial" charset="0"/>
                </a:rPr>
                <a:t>(May be EPC)</a:t>
              </a:r>
            </a:p>
          </p:txBody>
        </p:sp>
      </p:grpSp>
      <p:sp>
        <p:nvSpPr>
          <p:cNvPr id="21" name="Rounded Rectangular Callout 20"/>
          <p:cNvSpPr/>
          <p:nvPr/>
        </p:nvSpPr>
        <p:spPr>
          <a:xfrm>
            <a:off x="4884035" y="888014"/>
            <a:ext cx="2126365" cy="921316"/>
          </a:xfrm>
          <a:prstGeom prst="wedgeRoundRectCallout">
            <a:avLst>
              <a:gd name="adj1" fmla="val -77761"/>
              <a:gd name="adj2" fmla="val 37090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0" hangingPunct="0"/>
            <a:r>
              <a:rPr lang="en-US">
                <a:solidFill>
                  <a:srgbClr val="000000"/>
                </a:solidFill>
                <a:latin typeface="Calibri" panose="020F0502020204030204"/>
              </a:rPr>
              <a:t>2. We need API 610 Centrifugal Pump, ISA 20C1001 (Control Valve, OP), …</a:t>
            </a:r>
          </a:p>
        </p:txBody>
      </p:sp>
      <p:cxnSp>
        <p:nvCxnSpPr>
          <p:cNvPr id="23" name="Straight Arrow Connector 22"/>
          <p:cNvCxnSpPr>
            <a:endCxn id="19" idx="1"/>
          </p:cNvCxnSpPr>
          <p:nvPr/>
        </p:nvCxnSpPr>
        <p:spPr>
          <a:xfrm>
            <a:off x="793826" y="1932772"/>
            <a:ext cx="328836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cxnSpLocks/>
            <a:endCxn id="27" idx="0"/>
          </p:cNvCxnSpPr>
          <p:nvPr/>
        </p:nvCxnSpPr>
        <p:spPr>
          <a:xfrm>
            <a:off x="640056" y="2241378"/>
            <a:ext cx="1413820" cy="128701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lowchart: Multidocument 24">
            <a:extLst>
              <a:ext uri="{FF2B5EF4-FFF2-40B4-BE49-F238E27FC236}">
                <a16:creationId xmlns:a16="http://schemas.microsoft.com/office/drawing/2014/main" xmlns="" id="{66F0F626-FD5D-4EE3-9929-2A3FEA59E7B2}"/>
              </a:ext>
            </a:extLst>
          </p:cNvPr>
          <p:cNvSpPr/>
          <p:nvPr/>
        </p:nvSpPr>
        <p:spPr bwMode="auto">
          <a:xfrm>
            <a:off x="4152900" y="3266784"/>
            <a:ext cx="1600200" cy="523220"/>
          </a:xfrm>
          <a:prstGeom prst="flowChartMultidocument">
            <a:avLst/>
          </a:prstGeom>
          <a:solidFill>
            <a:srgbClr val="FFC000">
              <a:alpha val="50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defTabSz="685800" eaLnBrk="0" hangingPunct="0"/>
            <a:r>
              <a:rPr lang="en-AU" sz="1600">
                <a:solidFill>
                  <a:srgbClr val="003300"/>
                </a:solidFill>
                <a:latin typeface="+mn-lt"/>
              </a:rPr>
              <a:t>ISDD </a:t>
            </a:r>
            <a:r>
              <a:rPr lang="en-AU" sz="1600" err="1">
                <a:solidFill>
                  <a:srgbClr val="003300"/>
                </a:solidFill>
                <a:latin typeface="+mn-lt"/>
              </a:rPr>
              <a:t>Defns</a:t>
            </a:r>
            <a:r>
              <a:rPr lang="en-AU" sz="1600">
                <a:solidFill>
                  <a:srgbClr val="003300"/>
                </a:solidFill>
                <a:latin typeface="+mn-lt"/>
              </a:rPr>
              <a:t>.</a:t>
            </a:r>
          </a:p>
        </p:txBody>
      </p:sp>
      <p:sp>
        <p:nvSpPr>
          <p:cNvPr id="27" name="Rounded Rectangle 29">
            <a:extLst>
              <a:ext uri="{FF2B5EF4-FFF2-40B4-BE49-F238E27FC236}">
                <a16:creationId xmlns:a16="http://schemas.microsoft.com/office/drawing/2014/main" xmlns="" id="{96B68E1A-1B19-415D-8EAA-0EB2A7208B24}"/>
              </a:ext>
            </a:extLst>
          </p:cNvPr>
          <p:cNvSpPr/>
          <p:nvPr/>
        </p:nvSpPr>
        <p:spPr>
          <a:xfrm>
            <a:off x="990601" y="3528394"/>
            <a:ext cx="2126552" cy="870401"/>
          </a:xfrm>
          <a:prstGeom prst="roundRect">
            <a:avLst/>
          </a:prstGeom>
          <a:solidFill>
            <a:srgbClr val="FFFF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0" hangingPunct="0"/>
            <a:r>
              <a:rPr lang="en-US">
                <a:solidFill>
                  <a:srgbClr val="000000"/>
                </a:solidFill>
                <a:latin typeface="Calibri" panose="020F0502020204030204"/>
              </a:rPr>
              <a:t>MIMOSA Reference OIIE Instance</a:t>
            </a:r>
          </a:p>
          <a:p>
            <a:pPr algn="ctr" defTabSz="685800" eaLnBrk="0" hangingPunct="0"/>
            <a:r>
              <a:rPr lang="en-US">
                <a:solidFill>
                  <a:srgbClr val="000000"/>
                </a:solidFill>
                <a:latin typeface="Calibri" panose="020F0502020204030204"/>
              </a:rPr>
              <a:t>(</a:t>
            </a:r>
            <a:r>
              <a:rPr lang="en-US" err="1">
                <a:solidFill>
                  <a:srgbClr val="000000"/>
                </a:solidFill>
                <a:latin typeface="Calibri" panose="020F0502020204030204"/>
              </a:rPr>
              <a:t>InteropRegister</a:t>
            </a:r>
            <a:r>
              <a:rPr lang="en-US">
                <a:solidFill>
                  <a:srgbClr val="000000"/>
                </a:solidFill>
                <a:latin typeface="Calibri" panose="020F0502020204030204"/>
              </a:rPr>
              <a:t> and ISBM @ mimosa.org)</a:t>
            </a:r>
            <a:endParaRPr lang="en-US">
              <a:solidFill>
                <a:srgbClr val="000000"/>
              </a:solidFill>
              <a:latin typeface="Calibri" panose="020F0502020204030204"/>
              <a:cs typeface="Calibri"/>
            </a:endParaRPr>
          </a:p>
        </p:txBody>
      </p:sp>
      <p:sp>
        <p:nvSpPr>
          <p:cNvPr id="28" name="Rounded Rectangle 38">
            <a:extLst>
              <a:ext uri="{FF2B5EF4-FFF2-40B4-BE49-F238E27FC236}">
                <a16:creationId xmlns:a16="http://schemas.microsoft.com/office/drawing/2014/main" xmlns="" id="{7F518A1B-672D-4642-81E4-B102A98633B6}"/>
              </a:ext>
            </a:extLst>
          </p:cNvPr>
          <p:cNvSpPr/>
          <p:nvPr/>
        </p:nvSpPr>
        <p:spPr>
          <a:xfrm>
            <a:off x="6761367" y="3589740"/>
            <a:ext cx="1374862" cy="747706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0" hangingPunct="0"/>
            <a:r>
              <a:rPr lang="en-US" sz="1600">
                <a:solidFill>
                  <a:srgbClr val="FFFFFF"/>
                </a:solidFill>
                <a:latin typeface="Calibri" panose="020F0502020204030204"/>
              </a:rPr>
              <a:t>Client OIIE System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7602CC5-84DD-435D-AE8B-E4D554CA65BF}"/>
              </a:ext>
            </a:extLst>
          </p:cNvPr>
          <p:cNvSpPr txBox="1"/>
          <p:nvPr/>
        </p:nvSpPr>
        <p:spPr>
          <a:xfrm>
            <a:off x="1553216" y="2828557"/>
            <a:ext cx="16471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0" hangingPunct="0"/>
            <a:r>
              <a:rPr lang="en-US">
                <a:solidFill>
                  <a:srgbClr val="003300"/>
                </a:solidFill>
                <a:latin typeface="Arial" charset="0"/>
              </a:rPr>
              <a:t>3. ISDD selection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E8906F66-DAAA-4857-B9DC-C764938CB994}"/>
              </a:ext>
            </a:extLst>
          </p:cNvPr>
          <p:cNvCxnSpPr>
            <a:cxnSpLocks/>
            <a:stCxn id="27" idx="3"/>
            <a:endCxn id="28" idx="1"/>
          </p:cNvCxnSpPr>
          <p:nvPr/>
        </p:nvCxnSpPr>
        <p:spPr>
          <a:xfrm flipV="1">
            <a:off x="3117152" y="3963594"/>
            <a:ext cx="3644214" cy="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E8E6720B-63B0-4C01-B318-D60E809CCF2C}"/>
              </a:ext>
            </a:extLst>
          </p:cNvPr>
          <p:cNvCxnSpPr>
            <a:cxnSpLocks/>
            <a:stCxn id="27" idx="3"/>
            <a:endCxn id="25" idx="1"/>
          </p:cNvCxnSpPr>
          <p:nvPr/>
        </p:nvCxnSpPr>
        <p:spPr>
          <a:xfrm flipV="1">
            <a:off x="3117153" y="3528394"/>
            <a:ext cx="1035748" cy="43520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C599F80E-AFF6-4478-BF33-60E7200D3B89}"/>
              </a:ext>
            </a:extLst>
          </p:cNvPr>
          <p:cNvCxnSpPr>
            <a:cxnSpLocks/>
            <a:stCxn id="25" idx="3"/>
            <a:endCxn id="28" idx="1"/>
          </p:cNvCxnSpPr>
          <p:nvPr/>
        </p:nvCxnSpPr>
        <p:spPr>
          <a:xfrm>
            <a:off x="5753101" y="3528394"/>
            <a:ext cx="1008266" cy="435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E770362C-4156-4988-80D7-EA17068C7409}"/>
              </a:ext>
            </a:extLst>
          </p:cNvPr>
          <p:cNvSpPr txBox="1"/>
          <p:nvPr/>
        </p:nvSpPr>
        <p:spPr>
          <a:xfrm>
            <a:off x="3751173" y="3989310"/>
            <a:ext cx="2762956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685800" eaLnBrk="0" hangingPunct="0"/>
            <a:r>
              <a:rPr lang="en-US">
                <a:solidFill>
                  <a:srgbClr val="003300"/>
                </a:solidFill>
                <a:latin typeface="Arial" charset="0"/>
              </a:rPr>
              <a:t>4. Provisioning of local system with ISDD definitions</a:t>
            </a:r>
          </a:p>
        </p:txBody>
      </p:sp>
    </p:spTree>
    <p:extLst>
      <p:ext uri="{BB962C8B-B14F-4D97-AF65-F5344CB8AC3E}">
        <p14:creationId xmlns:p14="http://schemas.microsoft.com/office/powerpoint/2010/main" val="10537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ultidocument 24">
            <a:extLst>
              <a:ext uri="{FF2B5EF4-FFF2-40B4-BE49-F238E27FC236}">
                <a16:creationId xmlns:a16="http://schemas.microsoft.com/office/drawing/2014/main" xmlns="" id="{66F0F626-FD5D-4EE3-9929-2A3FEA59E7B2}"/>
              </a:ext>
            </a:extLst>
          </p:cNvPr>
          <p:cNvSpPr/>
          <p:nvPr/>
        </p:nvSpPr>
        <p:spPr bwMode="auto">
          <a:xfrm>
            <a:off x="4064566" y="3077814"/>
            <a:ext cx="1600200" cy="523220"/>
          </a:xfrm>
          <a:prstGeom prst="flowChartMultidocument">
            <a:avLst/>
          </a:prstGeom>
          <a:solidFill>
            <a:srgbClr val="FFC000">
              <a:alpha val="50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defTabSz="685800" eaLnBrk="0" hangingPunct="0"/>
            <a:r>
              <a:rPr lang="en-AU" sz="1600">
                <a:solidFill>
                  <a:srgbClr val="003300"/>
                </a:solidFill>
                <a:latin typeface="+mn-lt"/>
                <a:cs typeface="Times New Roman" panose="02020603050405020304" pitchFamily="18" charset="0"/>
              </a:rPr>
              <a:t>ISDD </a:t>
            </a:r>
            <a:r>
              <a:rPr lang="en-AU" sz="1600" err="1">
                <a:solidFill>
                  <a:srgbClr val="003300"/>
                </a:solidFill>
                <a:latin typeface="+mn-lt"/>
                <a:cs typeface="Times New Roman" panose="02020603050405020304" pitchFamily="18" charset="0"/>
              </a:rPr>
              <a:t>defns</a:t>
            </a:r>
            <a:r>
              <a:rPr lang="en-AU" sz="1600">
                <a:solidFill>
                  <a:srgbClr val="003300"/>
                </a:solidFill>
                <a:latin typeface="+mn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9" name="Rounded Rectangular Callout 20">
            <a:extLst>
              <a:ext uri="{FF2B5EF4-FFF2-40B4-BE49-F238E27FC236}">
                <a16:creationId xmlns:a16="http://schemas.microsoft.com/office/drawing/2014/main" xmlns="" id="{3E927275-4772-41FA-BAF4-6D4CC34A246C}"/>
              </a:ext>
            </a:extLst>
          </p:cNvPr>
          <p:cNvSpPr/>
          <p:nvPr/>
        </p:nvSpPr>
        <p:spPr>
          <a:xfrm>
            <a:off x="7341973" y="3997487"/>
            <a:ext cx="1632374" cy="851814"/>
          </a:xfrm>
          <a:prstGeom prst="wedgeRoundRectCallout">
            <a:avLst>
              <a:gd name="adj1" fmla="val 28090"/>
              <a:gd name="adj2" fmla="val -164970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0" hangingPunct="0"/>
            <a:r>
              <a:rPr lang="en-US">
                <a:solidFill>
                  <a:srgbClr val="000000"/>
                </a:solidFill>
                <a:latin typeface="Calibri" panose="020F0502020204030204"/>
              </a:rPr>
              <a:t>5. Properties A, B, C should only be shared with partners.</a:t>
            </a:r>
          </a:p>
        </p:txBody>
      </p:sp>
      <p:sp>
        <p:nvSpPr>
          <p:cNvPr id="26" name="Rounded Rectangular Callout 13">
            <a:extLst>
              <a:ext uri="{FF2B5EF4-FFF2-40B4-BE49-F238E27FC236}">
                <a16:creationId xmlns:a16="http://schemas.microsoft.com/office/drawing/2014/main" xmlns="" id="{79A929F3-0A9D-4424-9989-F1EAF7E2EDDA}"/>
              </a:ext>
            </a:extLst>
          </p:cNvPr>
          <p:cNvSpPr/>
          <p:nvPr/>
        </p:nvSpPr>
        <p:spPr>
          <a:xfrm>
            <a:off x="2912226" y="909717"/>
            <a:ext cx="2372346" cy="738183"/>
          </a:xfrm>
          <a:prstGeom prst="wedgeRoundRectCallout">
            <a:avLst>
              <a:gd name="adj1" fmla="val -149813"/>
              <a:gd name="adj2" fmla="val 97607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0" hangingPunct="0"/>
            <a:r>
              <a:rPr lang="en-US">
                <a:solidFill>
                  <a:srgbClr val="000000"/>
                </a:solidFill>
                <a:latin typeface="Calibri" panose="020F0502020204030204"/>
              </a:rPr>
              <a:t>4. Do we need to restrict the export of any datasheet properties?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+mn-lt"/>
              </a:rPr>
              <a:t>Story M002:OIIE Configuration – ISDD </a:t>
            </a:r>
            <a:r>
              <a:rPr lang="en-US" sz="2800" b="1" dirty="0" err="1">
                <a:solidFill>
                  <a:srgbClr val="008000"/>
                </a:solidFill>
                <a:latin typeface="+mn-lt"/>
              </a:rPr>
              <a:t>Customisation</a:t>
            </a:r>
            <a:endParaRPr lang="en-US" sz="2800" b="1" dirty="0">
              <a:solidFill>
                <a:srgbClr val="008000"/>
              </a:solidFill>
              <a:latin typeface="+mn-lt"/>
            </a:endParaRPr>
          </a:p>
        </p:txBody>
      </p:sp>
      <p:grpSp>
        <p:nvGrpSpPr>
          <p:cNvPr id="3" name="Group 14"/>
          <p:cNvGrpSpPr/>
          <p:nvPr/>
        </p:nvGrpSpPr>
        <p:grpSpPr>
          <a:xfrm>
            <a:off x="26500" y="1851605"/>
            <a:ext cx="1143272" cy="1530752"/>
            <a:chOff x="363960" y="1491630"/>
            <a:chExt cx="1143272" cy="1530752"/>
          </a:xfrm>
        </p:grpSpPr>
        <p:grpSp>
          <p:nvGrpSpPr>
            <p:cNvPr id="4" name="Group 8"/>
            <p:cNvGrpSpPr>
              <a:grpSpLocks noChangeAspect="1"/>
            </p:cNvGrpSpPr>
            <p:nvPr/>
          </p:nvGrpSpPr>
          <p:grpSpPr>
            <a:xfrm>
              <a:off x="611560" y="1491630"/>
              <a:ext cx="624069" cy="720080"/>
              <a:chOff x="2123728" y="2499742"/>
              <a:chExt cx="1224136" cy="1512168"/>
            </a:xfrm>
            <a:solidFill>
              <a:srgbClr val="92D050"/>
            </a:solidFill>
          </p:grpSpPr>
          <p:sp>
            <p:nvSpPr>
              <p:cNvPr id="7" name="Isosceles Triangle 6"/>
              <p:cNvSpPr>
                <a:spLocks noChangeAspect="1"/>
              </p:cNvSpPr>
              <p:nvPr/>
            </p:nvSpPr>
            <p:spPr>
              <a:xfrm>
                <a:off x="2123728" y="2715766"/>
                <a:ext cx="1224136" cy="1296144"/>
              </a:xfrm>
              <a:prstGeom prst="triangle">
                <a:avLst>
                  <a:gd name="adj" fmla="val 50720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eaLnBrk="0" hangingPunct="0"/>
                <a:endParaRPr lang="en-US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8" name="Oval 7"/>
              <p:cNvSpPr>
                <a:spLocks noChangeAspect="1"/>
              </p:cNvSpPr>
              <p:nvPr/>
            </p:nvSpPr>
            <p:spPr>
              <a:xfrm>
                <a:off x="2411760" y="2499742"/>
                <a:ext cx="648072" cy="64807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eaLnBrk="0" hangingPunct="0"/>
                <a:endParaRPr lang="en-US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363960" y="2283718"/>
              <a:ext cx="114327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 eaLnBrk="0" hangingPunct="0"/>
              <a:r>
                <a:rPr lang="en-US">
                  <a:solidFill>
                    <a:srgbClr val="003300"/>
                  </a:solidFill>
                  <a:latin typeface="Arial" charset="0"/>
                </a:rPr>
                <a:t>Client Ecosystem Admin</a:t>
              </a:r>
            </a:p>
          </p:txBody>
        </p:sp>
      </p:grpSp>
      <p:sp>
        <p:nvSpPr>
          <p:cNvPr id="14" name="Rounded Rectangular Callout 13"/>
          <p:cNvSpPr/>
          <p:nvPr/>
        </p:nvSpPr>
        <p:spPr>
          <a:xfrm>
            <a:off x="179172" y="917392"/>
            <a:ext cx="2590800" cy="738183"/>
          </a:xfrm>
          <a:prstGeom prst="wedgeRoundRectCallout">
            <a:avLst>
              <a:gd name="adj1" fmla="val -34766"/>
              <a:gd name="adj2" fmla="val 84407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0" hangingPunct="0"/>
            <a:r>
              <a:rPr lang="en-US">
                <a:solidFill>
                  <a:srgbClr val="000000"/>
                </a:solidFill>
                <a:latin typeface="Calibri" panose="020F0502020204030204"/>
              </a:rPr>
              <a:t>1. What non-standard properties do we need in the datasheets?</a:t>
            </a:r>
          </a:p>
        </p:txBody>
      </p:sp>
      <p:grpSp>
        <p:nvGrpSpPr>
          <p:cNvPr id="5" name="Group 15"/>
          <p:cNvGrpSpPr/>
          <p:nvPr/>
        </p:nvGrpSpPr>
        <p:grpSpPr>
          <a:xfrm>
            <a:off x="5627100" y="1877931"/>
            <a:ext cx="1410072" cy="1530752"/>
            <a:chOff x="230560" y="1491630"/>
            <a:chExt cx="1410072" cy="1530751"/>
          </a:xfrm>
        </p:grpSpPr>
        <p:grpSp>
          <p:nvGrpSpPr>
            <p:cNvPr id="6" name="Group 8"/>
            <p:cNvGrpSpPr>
              <a:grpSpLocks noChangeAspect="1"/>
            </p:cNvGrpSpPr>
            <p:nvPr/>
          </p:nvGrpSpPr>
          <p:grpSpPr>
            <a:xfrm>
              <a:off x="611560" y="1491630"/>
              <a:ext cx="624069" cy="720080"/>
              <a:chOff x="2123728" y="2499742"/>
              <a:chExt cx="1224136" cy="1512168"/>
            </a:xfrm>
            <a:solidFill>
              <a:srgbClr val="92D050"/>
            </a:solidFill>
          </p:grpSpPr>
          <p:sp>
            <p:nvSpPr>
              <p:cNvPr id="19" name="Isosceles Triangle 18"/>
              <p:cNvSpPr>
                <a:spLocks noChangeAspect="1"/>
              </p:cNvSpPr>
              <p:nvPr/>
            </p:nvSpPr>
            <p:spPr>
              <a:xfrm>
                <a:off x="2123728" y="2715766"/>
                <a:ext cx="1224136" cy="1296144"/>
              </a:xfrm>
              <a:prstGeom prst="triangle">
                <a:avLst>
                  <a:gd name="adj" fmla="val 50720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eaLnBrk="0" hangingPunct="0"/>
                <a:endParaRPr lang="en-US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20" name="Oval 19"/>
              <p:cNvSpPr>
                <a:spLocks noChangeAspect="1"/>
              </p:cNvSpPr>
              <p:nvPr/>
            </p:nvSpPr>
            <p:spPr>
              <a:xfrm>
                <a:off x="2411760" y="2499742"/>
                <a:ext cx="648072" cy="64807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eaLnBrk="0" hangingPunct="0"/>
                <a:endParaRPr lang="en-US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230560" y="2283718"/>
              <a:ext cx="1410072" cy="738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 eaLnBrk="0" hangingPunct="0"/>
              <a:r>
                <a:rPr lang="en-US">
                  <a:solidFill>
                    <a:srgbClr val="003300"/>
                  </a:solidFill>
                  <a:latin typeface="Arial" charset="0"/>
                </a:rPr>
                <a:t>Client Engineer??</a:t>
              </a:r>
            </a:p>
            <a:p>
              <a:pPr algn="ctr" defTabSz="685800" eaLnBrk="0" hangingPunct="0"/>
              <a:r>
                <a:rPr lang="en-US">
                  <a:solidFill>
                    <a:srgbClr val="003300"/>
                  </a:solidFill>
                  <a:latin typeface="Arial" charset="0"/>
                </a:rPr>
                <a:t>(May be EPC)</a:t>
              </a:r>
            </a:p>
          </p:txBody>
        </p:sp>
      </p:grpSp>
      <p:sp>
        <p:nvSpPr>
          <p:cNvPr id="21" name="Rounded Rectangular Callout 20"/>
          <p:cNvSpPr/>
          <p:nvPr/>
        </p:nvSpPr>
        <p:spPr>
          <a:xfrm>
            <a:off x="6739608" y="917393"/>
            <a:ext cx="2126365" cy="921316"/>
          </a:xfrm>
          <a:prstGeom prst="wedgeRoundRectCallout">
            <a:avLst>
              <a:gd name="adj1" fmla="val -67186"/>
              <a:gd name="adj2" fmla="val 66376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0" hangingPunct="0"/>
            <a:r>
              <a:rPr lang="en-US">
                <a:solidFill>
                  <a:srgbClr val="000000"/>
                </a:solidFill>
                <a:latin typeface="Calibri" panose="020F0502020204030204"/>
              </a:rPr>
              <a:t>2. We need properties X, Y, Z for the Centrifugal Pump</a:t>
            </a:r>
          </a:p>
        </p:txBody>
      </p:sp>
      <p:cxnSp>
        <p:nvCxnSpPr>
          <p:cNvPr id="23" name="Straight Arrow Connector 22"/>
          <p:cNvCxnSpPr>
            <a:stCxn id="7" idx="5"/>
            <a:endCxn id="19" idx="1"/>
          </p:cNvCxnSpPr>
          <p:nvPr/>
        </p:nvCxnSpPr>
        <p:spPr>
          <a:xfrm>
            <a:off x="744398" y="2263080"/>
            <a:ext cx="5421966" cy="26327"/>
          </a:xfrm>
          <a:prstGeom prst="straightConnector1">
            <a:avLst/>
          </a:prstGeom>
          <a:solidFill>
            <a:schemeClr val="bg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Arrow Connector 23"/>
          <p:cNvCxnSpPr>
            <a:cxnSpLocks/>
            <a:stCxn id="7" idx="3"/>
            <a:endCxn id="28" idx="0"/>
          </p:cNvCxnSpPr>
          <p:nvPr/>
        </p:nvCxnSpPr>
        <p:spPr>
          <a:xfrm>
            <a:off x="590627" y="2571685"/>
            <a:ext cx="1910003" cy="156527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38">
            <a:extLst>
              <a:ext uri="{FF2B5EF4-FFF2-40B4-BE49-F238E27FC236}">
                <a16:creationId xmlns:a16="http://schemas.microsoft.com/office/drawing/2014/main" xmlns="" id="{7F518A1B-672D-4642-81E4-B102A98633B6}"/>
              </a:ext>
            </a:extLst>
          </p:cNvPr>
          <p:cNvSpPr/>
          <p:nvPr/>
        </p:nvSpPr>
        <p:spPr>
          <a:xfrm>
            <a:off x="1813199" y="4136957"/>
            <a:ext cx="1374862" cy="747706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0" hangingPunct="0"/>
            <a:r>
              <a:rPr lang="en-US" sz="1600">
                <a:solidFill>
                  <a:srgbClr val="FFFFFF"/>
                </a:solidFill>
                <a:latin typeface="Calibri" panose="020F0502020204030204"/>
              </a:rPr>
              <a:t>Client OIIE System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7602CC5-84DD-435D-AE8B-E4D554CA65BF}"/>
              </a:ext>
            </a:extLst>
          </p:cNvPr>
          <p:cNvSpPr txBox="1"/>
          <p:nvPr/>
        </p:nvSpPr>
        <p:spPr>
          <a:xfrm>
            <a:off x="2024651" y="3343474"/>
            <a:ext cx="1775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0" hangingPunct="0"/>
            <a:r>
              <a:rPr lang="en-US">
                <a:solidFill>
                  <a:srgbClr val="003300"/>
                </a:solidFill>
                <a:latin typeface="Arial" charset="0"/>
              </a:rPr>
              <a:t>3. ISDD extension</a:t>
            </a:r>
            <a:br>
              <a:rPr lang="en-US">
                <a:solidFill>
                  <a:srgbClr val="003300"/>
                </a:solidFill>
                <a:latin typeface="Arial" charset="0"/>
              </a:rPr>
            </a:br>
            <a:r>
              <a:rPr lang="en-US">
                <a:solidFill>
                  <a:srgbClr val="003300"/>
                </a:solidFill>
                <a:latin typeface="Arial" charset="0"/>
              </a:rPr>
              <a:t>dialog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E770362C-4156-4988-80D7-EA17068C7409}"/>
              </a:ext>
            </a:extLst>
          </p:cNvPr>
          <p:cNvSpPr txBox="1"/>
          <p:nvPr/>
        </p:nvSpPr>
        <p:spPr>
          <a:xfrm>
            <a:off x="13866" y="3694061"/>
            <a:ext cx="17979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0" hangingPunct="0"/>
            <a:r>
              <a:rPr lang="en-US">
                <a:solidFill>
                  <a:srgbClr val="003300"/>
                </a:solidFill>
                <a:latin typeface="Arial" charset="0"/>
              </a:rPr>
              <a:t>6. Property restriction config dialog</a:t>
            </a:r>
          </a:p>
        </p:txBody>
      </p:sp>
      <p:sp>
        <p:nvSpPr>
          <p:cNvPr id="30" name="Flowchart: Multidocument 29">
            <a:extLst>
              <a:ext uri="{FF2B5EF4-FFF2-40B4-BE49-F238E27FC236}">
                <a16:creationId xmlns:a16="http://schemas.microsoft.com/office/drawing/2014/main" xmlns="" id="{FF55BEA4-792F-4329-8BC6-03B1343D4691}"/>
              </a:ext>
            </a:extLst>
          </p:cNvPr>
          <p:cNvSpPr/>
          <p:nvPr/>
        </p:nvSpPr>
        <p:spPr bwMode="auto">
          <a:xfrm>
            <a:off x="4029791" y="4163502"/>
            <a:ext cx="1665279" cy="674043"/>
          </a:xfrm>
          <a:prstGeom prst="flowChartMultidocument">
            <a:avLst/>
          </a:prstGeom>
          <a:solidFill>
            <a:srgbClr val="FFC000">
              <a:alpha val="50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eaLnBrk="0" hangingPunct="0"/>
            <a:r>
              <a:rPr lang="en-AU" sz="1600">
                <a:solidFill>
                  <a:srgbClr val="003300"/>
                </a:solidFill>
                <a:latin typeface="+mn-lt"/>
                <a:cs typeface="Times New Roman" panose="02020603050405020304" pitchFamily="18" charset="0"/>
              </a:rPr>
              <a:t>Extended ISDD</a:t>
            </a:r>
            <a:br>
              <a:rPr lang="en-AU" sz="1600">
                <a:solidFill>
                  <a:srgbClr val="003300"/>
                </a:solidFill>
                <a:latin typeface="+mn-lt"/>
                <a:cs typeface="Times New Roman" panose="02020603050405020304" pitchFamily="18" charset="0"/>
              </a:rPr>
            </a:br>
            <a:r>
              <a:rPr lang="en-AU" sz="1600">
                <a:solidFill>
                  <a:srgbClr val="003300"/>
                </a:solidFill>
                <a:latin typeface="+mn-lt"/>
                <a:cs typeface="Times New Roman" panose="02020603050405020304" pitchFamily="18" charset="0"/>
              </a:rPr>
              <a:t>definitions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50729B36-891F-498B-B692-DF7C835A2DB7}"/>
              </a:ext>
            </a:extLst>
          </p:cNvPr>
          <p:cNvCxnSpPr>
            <a:cxnSpLocks/>
            <a:stCxn id="25" idx="2"/>
          </p:cNvCxnSpPr>
          <p:nvPr/>
        </p:nvCxnSpPr>
        <p:spPr>
          <a:xfrm>
            <a:off x="4753393" y="3546130"/>
            <a:ext cx="0" cy="77194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xmlns="" id="{96680D2D-18FB-440E-B85F-D7D837D3146E}"/>
              </a:ext>
            </a:extLst>
          </p:cNvPr>
          <p:cNvCxnSpPr>
            <a:cxnSpLocks/>
            <a:stCxn id="30" idx="1"/>
            <a:endCxn id="28" idx="3"/>
          </p:cNvCxnSpPr>
          <p:nvPr/>
        </p:nvCxnSpPr>
        <p:spPr>
          <a:xfrm flipH="1">
            <a:off x="3188061" y="4500524"/>
            <a:ext cx="841730" cy="1028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xmlns="" id="{3CB6C235-999C-43B9-ABEB-43EF51DB5152}"/>
              </a:ext>
            </a:extLst>
          </p:cNvPr>
          <p:cNvCxnSpPr>
            <a:cxnSpLocks/>
            <a:stCxn id="25" idx="1"/>
            <a:endCxn id="28" idx="0"/>
          </p:cNvCxnSpPr>
          <p:nvPr/>
        </p:nvCxnSpPr>
        <p:spPr>
          <a:xfrm flipH="1">
            <a:off x="2500630" y="3299547"/>
            <a:ext cx="1563936" cy="877286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15">
            <a:extLst>
              <a:ext uri="{FF2B5EF4-FFF2-40B4-BE49-F238E27FC236}">
                <a16:creationId xmlns:a16="http://schemas.microsoft.com/office/drawing/2014/main" xmlns="" id="{72E65F5F-674B-4955-9464-F892C657C6CC}"/>
              </a:ext>
            </a:extLst>
          </p:cNvPr>
          <p:cNvGrpSpPr/>
          <p:nvPr/>
        </p:nvGrpSpPr>
        <p:grpSpPr>
          <a:xfrm>
            <a:off x="7912798" y="2239645"/>
            <a:ext cx="1410072" cy="1448206"/>
            <a:chOff x="218558" y="1491630"/>
            <a:chExt cx="1410072" cy="1448206"/>
          </a:xfrm>
        </p:grpSpPr>
        <p:grpSp>
          <p:nvGrpSpPr>
            <p:cNvPr id="43" name="Group 8">
              <a:extLst>
                <a:ext uri="{FF2B5EF4-FFF2-40B4-BE49-F238E27FC236}">
                  <a16:creationId xmlns:a16="http://schemas.microsoft.com/office/drawing/2014/main" xmlns="" id="{6C720591-CF91-433B-8D84-C3FFC2C01FD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11560" y="1491630"/>
              <a:ext cx="624069" cy="720080"/>
              <a:chOff x="2123728" y="2499742"/>
              <a:chExt cx="1224136" cy="1512168"/>
            </a:xfrm>
            <a:solidFill>
              <a:srgbClr val="92D050"/>
            </a:solidFill>
          </p:grpSpPr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xmlns="" id="{5CE7CBA5-7648-407E-877F-3BFFDECE518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123728" y="2715766"/>
                <a:ext cx="1224136" cy="1296144"/>
              </a:xfrm>
              <a:prstGeom prst="triangle">
                <a:avLst>
                  <a:gd name="adj" fmla="val 50720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eaLnBrk="0" hangingPunct="0"/>
                <a:endParaRPr lang="en-US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xmlns="" id="{950B7361-754B-4DEE-AC73-5249A1F6457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11760" y="2499742"/>
                <a:ext cx="648072" cy="64807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eaLnBrk="0" hangingPunct="0"/>
                <a:endParaRPr lang="en-US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061208BF-4D97-4641-B9DC-EB4206DE87B7}"/>
                </a:ext>
              </a:extLst>
            </p:cNvPr>
            <p:cNvSpPr txBox="1"/>
            <p:nvPr/>
          </p:nvSpPr>
          <p:spPr>
            <a:xfrm>
              <a:off x="218558" y="2201172"/>
              <a:ext cx="141007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 eaLnBrk="0" hangingPunct="0"/>
              <a:r>
                <a:rPr lang="en-US">
                  <a:solidFill>
                    <a:srgbClr val="003300"/>
                  </a:solidFill>
                  <a:latin typeface="Arial" charset="0"/>
                </a:rPr>
                <a:t>Client Business Manager??</a:t>
              </a:r>
            </a:p>
          </p:txBody>
        </p:sp>
      </p:grp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xmlns="" id="{C41733FC-FE89-4375-AFA9-602DAFCEC9B2}"/>
              </a:ext>
            </a:extLst>
          </p:cNvPr>
          <p:cNvCxnSpPr>
            <a:stCxn id="7" idx="5"/>
          </p:cNvCxnSpPr>
          <p:nvPr/>
        </p:nvCxnSpPr>
        <p:spPr bwMode="auto">
          <a:xfrm>
            <a:off x="744398" y="2263080"/>
            <a:ext cx="7670238" cy="553674"/>
          </a:xfrm>
          <a:prstGeom prst="straightConnector1">
            <a:avLst/>
          </a:prstGeom>
          <a:solidFill>
            <a:schemeClr val="bg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1" name="Connector: Elbow 50">
            <a:extLst>
              <a:ext uri="{FF2B5EF4-FFF2-40B4-BE49-F238E27FC236}">
                <a16:creationId xmlns:a16="http://schemas.microsoft.com/office/drawing/2014/main" xmlns="" id="{79BCE986-1394-4628-B1CF-DA36532DF282}"/>
              </a:ext>
            </a:extLst>
          </p:cNvPr>
          <p:cNvCxnSpPr>
            <a:stCxn id="7" idx="3"/>
            <a:endCxn id="28" idx="1"/>
          </p:cNvCxnSpPr>
          <p:nvPr/>
        </p:nvCxnSpPr>
        <p:spPr bwMode="auto">
          <a:xfrm rot="16200000" flipH="1">
            <a:off x="232351" y="2929962"/>
            <a:ext cx="1939124" cy="1222571"/>
          </a:xfrm>
          <a:prstGeom prst="bentConnector2">
            <a:avLst/>
          </a:prstGeom>
          <a:solidFill>
            <a:schemeClr val="bg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15207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+mn-lt"/>
              </a:rPr>
              <a:t>Story M100:Start Unit Functional Requirements</a:t>
            </a:r>
          </a:p>
        </p:txBody>
      </p:sp>
      <p:grpSp>
        <p:nvGrpSpPr>
          <p:cNvPr id="3" name="Group 14"/>
          <p:cNvGrpSpPr/>
          <p:nvPr/>
        </p:nvGrpSpPr>
        <p:grpSpPr>
          <a:xfrm>
            <a:off x="224896" y="1977517"/>
            <a:ext cx="1080120" cy="1530752"/>
            <a:chOff x="395536" y="1491630"/>
            <a:chExt cx="1080120" cy="1530752"/>
          </a:xfrm>
        </p:grpSpPr>
        <p:grpSp>
          <p:nvGrpSpPr>
            <p:cNvPr id="4" name="Group 8"/>
            <p:cNvGrpSpPr>
              <a:grpSpLocks noChangeAspect="1"/>
            </p:cNvGrpSpPr>
            <p:nvPr/>
          </p:nvGrpSpPr>
          <p:grpSpPr>
            <a:xfrm>
              <a:off x="611560" y="1491630"/>
              <a:ext cx="624069" cy="720080"/>
              <a:chOff x="2123728" y="2499742"/>
              <a:chExt cx="1224136" cy="1512168"/>
            </a:xfrm>
            <a:solidFill>
              <a:srgbClr val="92D050"/>
            </a:solidFill>
          </p:grpSpPr>
          <p:sp>
            <p:nvSpPr>
              <p:cNvPr id="7" name="Isosceles Triangle 6"/>
              <p:cNvSpPr>
                <a:spLocks noChangeAspect="1"/>
              </p:cNvSpPr>
              <p:nvPr/>
            </p:nvSpPr>
            <p:spPr>
              <a:xfrm>
                <a:off x="2123728" y="2715766"/>
                <a:ext cx="1224136" cy="1296144"/>
              </a:xfrm>
              <a:prstGeom prst="triangle">
                <a:avLst>
                  <a:gd name="adj" fmla="val 50720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eaLnBrk="0" hangingPunct="0"/>
                <a:endParaRPr lang="en-US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8" name="Oval 7"/>
              <p:cNvSpPr>
                <a:spLocks noChangeAspect="1"/>
              </p:cNvSpPr>
              <p:nvPr/>
            </p:nvSpPr>
            <p:spPr>
              <a:xfrm>
                <a:off x="2411760" y="2499742"/>
                <a:ext cx="648072" cy="64807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eaLnBrk="0" hangingPunct="0"/>
                <a:endParaRPr lang="en-US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395536" y="2283718"/>
              <a:ext cx="108012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 eaLnBrk="0" hangingPunct="0"/>
              <a:r>
                <a:rPr lang="en-US">
                  <a:solidFill>
                    <a:srgbClr val="003300"/>
                  </a:solidFill>
                  <a:latin typeface="Arial" charset="0"/>
                </a:rPr>
                <a:t>Client Business Person</a:t>
              </a:r>
            </a:p>
          </p:txBody>
        </p:sp>
      </p:grpSp>
      <p:sp>
        <p:nvSpPr>
          <p:cNvPr id="14" name="Rounded Rectangular Callout 13"/>
          <p:cNvSpPr/>
          <p:nvPr/>
        </p:nvSpPr>
        <p:spPr>
          <a:xfrm>
            <a:off x="1449032" y="1386544"/>
            <a:ext cx="2376264" cy="864096"/>
          </a:xfrm>
          <a:prstGeom prst="wedgeRoundRectCallout">
            <a:avLst>
              <a:gd name="adj1" fmla="val -77485"/>
              <a:gd name="adj2" fmla="val 41763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0" hangingPunct="0"/>
            <a:r>
              <a:rPr lang="en-US">
                <a:solidFill>
                  <a:srgbClr val="000000"/>
                </a:solidFill>
                <a:latin typeface="Calibri" panose="020F0502020204030204"/>
              </a:rPr>
              <a:t>1.We need to build a light ends unit to remove butane from our incoming crude supply</a:t>
            </a:r>
          </a:p>
        </p:txBody>
      </p:sp>
      <p:grpSp>
        <p:nvGrpSpPr>
          <p:cNvPr id="5" name="Group 15"/>
          <p:cNvGrpSpPr/>
          <p:nvPr/>
        </p:nvGrpSpPr>
        <p:grpSpPr>
          <a:xfrm>
            <a:off x="3660320" y="1944025"/>
            <a:ext cx="1410072" cy="1530752"/>
            <a:chOff x="230560" y="1491630"/>
            <a:chExt cx="1410072" cy="1530752"/>
          </a:xfrm>
        </p:grpSpPr>
        <p:grpSp>
          <p:nvGrpSpPr>
            <p:cNvPr id="6" name="Group 8"/>
            <p:cNvGrpSpPr>
              <a:grpSpLocks noChangeAspect="1"/>
            </p:cNvGrpSpPr>
            <p:nvPr/>
          </p:nvGrpSpPr>
          <p:grpSpPr>
            <a:xfrm>
              <a:off x="611560" y="1491630"/>
              <a:ext cx="624069" cy="720080"/>
              <a:chOff x="2123728" y="2499742"/>
              <a:chExt cx="1224136" cy="1512168"/>
            </a:xfrm>
            <a:solidFill>
              <a:srgbClr val="92D050"/>
            </a:solidFill>
          </p:grpSpPr>
          <p:sp>
            <p:nvSpPr>
              <p:cNvPr id="19" name="Isosceles Triangle 18"/>
              <p:cNvSpPr>
                <a:spLocks noChangeAspect="1"/>
              </p:cNvSpPr>
              <p:nvPr/>
            </p:nvSpPr>
            <p:spPr>
              <a:xfrm>
                <a:off x="2123728" y="2715766"/>
                <a:ext cx="1224136" cy="1296144"/>
              </a:xfrm>
              <a:prstGeom prst="triangle">
                <a:avLst>
                  <a:gd name="adj" fmla="val 50720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eaLnBrk="0" hangingPunct="0"/>
                <a:endParaRPr lang="en-US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20" name="Oval 19"/>
              <p:cNvSpPr>
                <a:spLocks noChangeAspect="1"/>
              </p:cNvSpPr>
              <p:nvPr/>
            </p:nvSpPr>
            <p:spPr>
              <a:xfrm>
                <a:off x="2411760" y="2499742"/>
                <a:ext cx="648072" cy="64807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eaLnBrk="0" hangingPunct="0"/>
                <a:endParaRPr lang="en-US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230560" y="2283718"/>
              <a:ext cx="141007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 eaLnBrk="0" hangingPunct="0"/>
              <a:r>
                <a:rPr lang="en-US">
                  <a:solidFill>
                    <a:srgbClr val="003300"/>
                  </a:solidFill>
                  <a:latin typeface="Arial" charset="0"/>
                </a:rPr>
                <a:t>Client Engineer</a:t>
              </a:r>
            </a:p>
            <a:p>
              <a:pPr algn="ctr" defTabSz="685800" eaLnBrk="0" hangingPunct="0"/>
              <a:r>
                <a:rPr lang="en-US">
                  <a:solidFill>
                    <a:srgbClr val="003300"/>
                  </a:solidFill>
                  <a:latin typeface="Arial" charset="0"/>
                </a:rPr>
                <a:t>(May be EPC)</a:t>
              </a:r>
            </a:p>
          </p:txBody>
        </p:sp>
      </p:grpSp>
      <p:sp>
        <p:nvSpPr>
          <p:cNvPr id="21" name="Rounded Rectangular Callout 20"/>
          <p:cNvSpPr/>
          <p:nvPr/>
        </p:nvSpPr>
        <p:spPr>
          <a:xfrm>
            <a:off x="1521040" y="3258752"/>
            <a:ext cx="1800200" cy="1224136"/>
          </a:xfrm>
          <a:prstGeom prst="wedgeRoundRectCallout">
            <a:avLst>
              <a:gd name="adj1" fmla="val 101437"/>
              <a:gd name="adj2" fmla="val -139147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0" hangingPunct="0"/>
            <a:r>
              <a:rPr lang="en-US">
                <a:solidFill>
                  <a:srgbClr val="000000"/>
                </a:solidFill>
                <a:latin typeface="Calibri" panose="020F0502020204030204"/>
              </a:rPr>
              <a:t>2.a How Much Capacity Do We Need?</a:t>
            </a:r>
          </a:p>
          <a:p>
            <a:pPr algn="ctr" defTabSz="685800" eaLnBrk="0" hangingPunct="0"/>
            <a:r>
              <a:rPr lang="en-US">
                <a:solidFill>
                  <a:srgbClr val="000000"/>
                </a:solidFill>
                <a:latin typeface="Calibri" panose="020F0502020204030204"/>
              </a:rPr>
              <a:t>b. What will the incoming crude spec be?  </a:t>
            </a:r>
          </a:p>
        </p:txBody>
      </p:sp>
      <p:cxnSp>
        <p:nvCxnSpPr>
          <p:cNvPr id="23" name="Straight Arrow Connector 22"/>
          <p:cNvCxnSpPr>
            <a:endCxn id="19" idx="1"/>
          </p:cNvCxnSpPr>
          <p:nvPr/>
        </p:nvCxnSpPr>
        <p:spPr>
          <a:xfrm flipV="1">
            <a:off x="911218" y="2355500"/>
            <a:ext cx="3288366" cy="1858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9" idx="5"/>
            <a:endCxn id="26" idx="1"/>
          </p:cNvCxnSpPr>
          <p:nvPr/>
        </p:nvCxnSpPr>
        <p:spPr>
          <a:xfrm flipV="1">
            <a:off x="4511618" y="2344353"/>
            <a:ext cx="2121990" cy="1114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lowchart: Punched Tape 25"/>
          <p:cNvSpPr/>
          <p:nvPr/>
        </p:nvSpPr>
        <p:spPr>
          <a:xfrm>
            <a:off x="6633608" y="1912304"/>
            <a:ext cx="1944216" cy="864096"/>
          </a:xfrm>
          <a:prstGeom prst="flowChartPunchedTap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0" hangingPunct="0"/>
            <a:r>
              <a:rPr lang="en-US">
                <a:solidFill>
                  <a:srgbClr val="FFFFFF"/>
                </a:solidFill>
                <a:latin typeface="Calibri" panose="020F0502020204030204"/>
              </a:rPr>
              <a:t>Debutanizer</a:t>
            </a:r>
          </a:p>
          <a:p>
            <a:pPr algn="ctr" defTabSz="685800" eaLnBrk="0" hangingPunct="0"/>
            <a:r>
              <a:rPr lang="en-US">
                <a:solidFill>
                  <a:srgbClr val="FFFFFF"/>
                </a:solidFill>
                <a:latin typeface="Calibri" panose="020F0502020204030204"/>
              </a:rPr>
              <a:t>PFD and P&amp;ID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33407" y="2074884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0" hangingPunct="0"/>
            <a:r>
              <a:rPr lang="en-US">
                <a:solidFill>
                  <a:srgbClr val="003300"/>
                </a:solidFill>
                <a:latin typeface="Arial" charset="0"/>
              </a:rPr>
              <a:t>Functional Requirements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7425695" y="2728800"/>
            <a:ext cx="0" cy="93610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>
            <a:spLocks noChangeAspect="1"/>
          </p:cNvSpPr>
          <p:nvPr/>
        </p:nvSpPr>
        <p:spPr>
          <a:xfrm>
            <a:off x="7209671" y="3664904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0" hangingPunct="0"/>
            <a:r>
              <a:rPr lang="en-US">
                <a:solidFill>
                  <a:srgbClr val="FFFFFF"/>
                </a:solidFill>
                <a:latin typeface="Calibri" panose="020F0502020204030204"/>
              </a:rPr>
              <a:t>A</a:t>
            </a:r>
          </a:p>
        </p:txBody>
      </p:sp>
      <p:sp>
        <p:nvSpPr>
          <p:cNvPr id="9" name="Flowchart: Multidocument 8">
            <a:extLst>
              <a:ext uri="{FF2B5EF4-FFF2-40B4-BE49-F238E27FC236}">
                <a16:creationId xmlns:a16="http://schemas.microsoft.com/office/drawing/2014/main" xmlns="" id="{BA6D4C56-FEC1-4F9C-9413-0577567FFFB3}"/>
              </a:ext>
            </a:extLst>
          </p:cNvPr>
          <p:cNvSpPr/>
          <p:nvPr/>
        </p:nvSpPr>
        <p:spPr bwMode="auto">
          <a:xfrm>
            <a:off x="5375192" y="1072458"/>
            <a:ext cx="1600200" cy="523220"/>
          </a:xfrm>
          <a:prstGeom prst="flowChartMultidocument">
            <a:avLst/>
          </a:prstGeom>
          <a:solidFill>
            <a:srgbClr val="FFC000">
              <a:alpha val="50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685800" eaLnBrk="0" hangingPunct="0"/>
            <a:r>
              <a:rPr lang="en-AU" sz="1600">
                <a:solidFill>
                  <a:srgbClr val="003300"/>
                </a:solidFill>
                <a:latin typeface="+mn-lt"/>
                <a:cs typeface="Times New Roman" panose="02020603050405020304" pitchFamily="18" charset="0"/>
              </a:rPr>
              <a:t>ISDD Instances</a:t>
            </a:r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xmlns="" id="{5378DE25-0D72-4A0F-9726-CDFA8C272DF5}"/>
              </a:ext>
            </a:extLst>
          </p:cNvPr>
          <p:cNvCxnSpPr>
            <a:stCxn id="9" idx="2"/>
            <a:endCxn id="26" idx="0"/>
          </p:cNvCxnSpPr>
          <p:nvPr/>
        </p:nvCxnSpPr>
        <p:spPr bwMode="auto">
          <a:xfrm rot="16200000" flipH="1">
            <a:off x="6623441" y="1016440"/>
            <a:ext cx="422852" cy="1541697"/>
          </a:xfrm>
          <a:prstGeom prst="bentConnector3">
            <a:avLst/>
          </a:prstGeom>
          <a:solidFill>
            <a:schemeClr val="bg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40B36413-4710-4DF4-A2D3-081891C99890}"/>
              </a:ext>
            </a:extLst>
          </p:cNvPr>
          <p:cNvCxnSpPr>
            <a:cxnSpLocks/>
            <a:stCxn id="19" idx="5"/>
            <a:endCxn id="9" idx="1"/>
          </p:cNvCxnSpPr>
          <p:nvPr/>
        </p:nvCxnSpPr>
        <p:spPr bwMode="auto">
          <a:xfrm flipV="1">
            <a:off x="4511618" y="1334068"/>
            <a:ext cx="863574" cy="1021432"/>
          </a:xfrm>
          <a:prstGeom prst="straightConnector1">
            <a:avLst/>
          </a:prstGeom>
          <a:solidFill>
            <a:schemeClr val="bg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68071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+mn-lt"/>
              </a:rPr>
              <a:t>Story M101:Model Selection</a:t>
            </a:r>
          </a:p>
        </p:txBody>
      </p:sp>
      <p:grpSp>
        <p:nvGrpSpPr>
          <p:cNvPr id="3" name="Group 14"/>
          <p:cNvGrpSpPr/>
          <p:nvPr/>
        </p:nvGrpSpPr>
        <p:grpSpPr>
          <a:xfrm>
            <a:off x="270137" y="2207137"/>
            <a:ext cx="1224136" cy="1530752"/>
            <a:chOff x="323528" y="1491630"/>
            <a:chExt cx="1224136" cy="1530752"/>
          </a:xfrm>
        </p:grpSpPr>
        <p:grpSp>
          <p:nvGrpSpPr>
            <p:cNvPr id="4" name="Group 8"/>
            <p:cNvGrpSpPr>
              <a:grpSpLocks noChangeAspect="1"/>
            </p:cNvGrpSpPr>
            <p:nvPr/>
          </p:nvGrpSpPr>
          <p:grpSpPr>
            <a:xfrm>
              <a:off x="611560" y="1491630"/>
              <a:ext cx="624069" cy="720080"/>
              <a:chOff x="2123728" y="2499742"/>
              <a:chExt cx="1224136" cy="1512168"/>
            </a:xfrm>
            <a:solidFill>
              <a:srgbClr val="92D050"/>
            </a:solidFill>
          </p:grpSpPr>
          <p:sp>
            <p:nvSpPr>
              <p:cNvPr id="7" name="Isosceles Triangle 6"/>
              <p:cNvSpPr>
                <a:spLocks noChangeAspect="1"/>
              </p:cNvSpPr>
              <p:nvPr/>
            </p:nvSpPr>
            <p:spPr>
              <a:xfrm>
                <a:off x="2123728" y="2715766"/>
                <a:ext cx="1224136" cy="1296144"/>
              </a:xfrm>
              <a:prstGeom prst="triangle">
                <a:avLst>
                  <a:gd name="adj" fmla="val 50720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eaLnBrk="0" hangingPunct="0"/>
                <a:endParaRPr lang="en-US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8" name="Oval 7"/>
              <p:cNvSpPr>
                <a:spLocks noChangeAspect="1"/>
              </p:cNvSpPr>
              <p:nvPr/>
            </p:nvSpPr>
            <p:spPr>
              <a:xfrm>
                <a:off x="2411760" y="2499742"/>
                <a:ext cx="648072" cy="64807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eaLnBrk="0" hangingPunct="0"/>
                <a:endParaRPr lang="en-US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323528" y="2283718"/>
              <a:ext cx="12241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 eaLnBrk="0" hangingPunct="0"/>
              <a:r>
                <a:rPr lang="en-US">
                  <a:solidFill>
                    <a:srgbClr val="003300"/>
                  </a:solidFill>
                  <a:latin typeface="Arial" charset="0"/>
                </a:rPr>
                <a:t>Client Engineering Person</a:t>
              </a:r>
            </a:p>
          </p:txBody>
        </p:sp>
      </p:grpSp>
      <p:sp>
        <p:nvSpPr>
          <p:cNvPr id="14" name="Rounded Rectangular Callout 13"/>
          <p:cNvSpPr/>
          <p:nvPr/>
        </p:nvSpPr>
        <p:spPr>
          <a:xfrm>
            <a:off x="1350257" y="824777"/>
            <a:ext cx="3473152" cy="1080120"/>
          </a:xfrm>
          <a:prstGeom prst="wedgeRoundRectCallout">
            <a:avLst>
              <a:gd name="adj1" fmla="val -58690"/>
              <a:gd name="adj2" fmla="val 88734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0" hangingPunct="0"/>
            <a:r>
              <a:rPr lang="en-US">
                <a:solidFill>
                  <a:srgbClr val="000000"/>
                </a:solidFill>
                <a:latin typeface="Calibri" panose="020F0502020204030204"/>
              </a:rPr>
              <a:t>1. We need to buy equipment and instruments meeting or exceeding  functional requirements taken from PFD and P&amp;IDs for the new Debutanizer Tower.</a:t>
            </a:r>
          </a:p>
        </p:txBody>
      </p:sp>
      <p:grpSp>
        <p:nvGrpSpPr>
          <p:cNvPr id="5" name="Group 15"/>
          <p:cNvGrpSpPr/>
          <p:nvPr/>
        </p:nvGrpSpPr>
        <p:grpSpPr>
          <a:xfrm>
            <a:off x="3735648" y="2220745"/>
            <a:ext cx="1384176" cy="1530752"/>
            <a:chOff x="307337" y="1491630"/>
            <a:chExt cx="1256519" cy="1530751"/>
          </a:xfrm>
        </p:grpSpPr>
        <p:grpSp>
          <p:nvGrpSpPr>
            <p:cNvPr id="6" name="Group 8"/>
            <p:cNvGrpSpPr>
              <a:grpSpLocks noChangeAspect="1"/>
            </p:cNvGrpSpPr>
            <p:nvPr/>
          </p:nvGrpSpPr>
          <p:grpSpPr>
            <a:xfrm>
              <a:off x="611560" y="1491630"/>
              <a:ext cx="624069" cy="720080"/>
              <a:chOff x="2123728" y="2499742"/>
              <a:chExt cx="1224136" cy="1512168"/>
            </a:xfrm>
            <a:solidFill>
              <a:srgbClr val="92D050"/>
            </a:solidFill>
          </p:grpSpPr>
          <p:sp>
            <p:nvSpPr>
              <p:cNvPr id="19" name="Isosceles Triangle 18"/>
              <p:cNvSpPr>
                <a:spLocks noChangeAspect="1"/>
              </p:cNvSpPr>
              <p:nvPr/>
            </p:nvSpPr>
            <p:spPr>
              <a:xfrm>
                <a:off x="2123728" y="2715766"/>
                <a:ext cx="1224136" cy="1296144"/>
              </a:xfrm>
              <a:prstGeom prst="triangle">
                <a:avLst>
                  <a:gd name="adj" fmla="val 50720"/>
                </a:avLst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eaLnBrk="0" hangingPunct="0"/>
                <a:endParaRPr lang="en-US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20" name="Oval 19"/>
              <p:cNvSpPr>
                <a:spLocks noChangeAspect="1"/>
              </p:cNvSpPr>
              <p:nvPr/>
            </p:nvSpPr>
            <p:spPr>
              <a:xfrm>
                <a:off x="2411760" y="2499742"/>
                <a:ext cx="648072" cy="648072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eaLnBrk="0" hangingPunct="0"/>
                <a:endParaRPr lang="en-US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307337" y="2283718"/>
              <a:ext cx="1256519" cy="738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 eaLnBrk="0" hangingPunct="0"/>
              <a:r>
                <a:rPr lang="en-US">
                  <a:solidFill>
                    <a:srgbClr val="003300"/>
                  </a:solidFill>
                  <a:latin typeface="Arial" charset="0"/>
                </a:rPr>
                <a:t>Client </a:t>
              </a:r>
            </a:p>
            <a:p>
              <a:pPr algn="ctr" defTabSz="685800" eaLnBrk="0" hangingPunct="0"/>
              <a:r>
                <a:rPr lang="en-US">
                  <a:solidFill>
                    <a:srgbClr val="003300"/>
                  </a:solidFill>
                  <a:latin typeface="Arial" charset="0"/>
                </a:rPr>
                <a:t>Purchasing</a:t>
              </a:r>
            </a:p>
            <a:p>
              <a:pPr algn="ctr" defTabSz="685800" eaLnBrk="0" hangingPunct="0"/>
              <a:r>
                <a:rPr lang="en-US">
                  <a:solidFill>
                    <a:srgbClr val="003300"/>
                  </a:solidFill>
                  <a:latin typeface="Arial" charset="0"/>
                </a:rPr>
                <a:t>(May be EPC)</a:t>
              </a:r>
            </a:p>
          </p:txBody>
        </p:sp>
      </p:grpSp>
      <p:sp>
        <p:nvSpPr>
          <p:cNvPr id="21" name="Rounded Rectangular Callout 20"/>
          <p:cNvSpPr/>
          <p:nvPr/>
        </p:nvSpPr>
        <p:spPr>
          <a:xfrm>
            <a:off x="5526721" y="1001585"/>
            <a:ext cx="2736304" cy="864096"/>
          </a:xfrm>
          <a:prstGeom prst="wedgeRoundRectCallout">
            <a:avLst>
              <a:gd name="adj1" fmla="val -90357"/>
              <a:gd name="adj2" fmla="val 93322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0" hangingPunct="0"/>
            <a:r>
              <a:rPr lang="en-US">
                <a:solidFill>
                  <a:srgbClr val="000000"/>
                </a:solidFill>
                <a:latin typeface="Calibri" panose="020F0502020204030204"/>
              </a:rPr>
              <a:t>2. Send me the Requirements from those documents and I will check with our preferred suppliers.</a:t>
            </a:r>
          </a:p>
        </p:txBody>
      </p:sp>
      <p:cxnSp>
        <p:nvCxnSpPr>
          <p:cNvPr id="23" name="Straight Arrow Connector 22"/>
          <p:cNvCxnSpPr>
            <a:stCxn id="7" idx="5"/>
            <a:endCxn id="19" idx="1"/>
          </p:cNvCxnSpPr>
          <p:nvPr/>
        </p:nvCxnSpPr>
        <p:spPr>
          <a:xfrm>
            <a:off x="1028466" y="2618612"/>
            <a:ext cx="3216656" cy="13608"/>
          </a:xfrm>
          <a:prstGeom prst="straightConnector1">
            <a:avLst/>
          </a:prstGeom>
          <a:ln w="254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0" idx="6"/>
            <a:endCxn id="30" idx="1"/>
          </p:cNvCxnSpPr>
          <p:nvPr/>
        </p:nvCxnSpPr>
        <p:spPr>
          <a:xfrm>
            <a:off x="4596494" y="2375049"/>
            <a:ext cx="2514403" cy="246717"/>
          </a:xfrm>
          <a:prstGeom prst="straightConnector1">
            <a:avLst/>
          </a:prstGeom>
          <a:ln w="254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lowchart: Punched Tape 25"/>
          <p:cNvSpPr/>
          <p:nvPr/>
        </p:nvSpPr>
        <p:spPr>
          <a:xfrm>
            <a:off x="1710296" y="3680069"/>
            <a:ext cx="1944216" cy="864096"/>
          </a:xfrm>
          <a:prstGeom prst="flowChartPunchedTap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0" hangingPunct="0"/>
            <a:r>
              <a:rPr lang="en-US">
                <a:solidFill>
                  <a:srgbClr val="FFFFFF"/>
                </a:solidFill>
                <a:latin typeface="Calibri" panose="020F0502020204030204"/>
              </a:rPr>
              <a:t>Debutanizer</a:t>
            </a:r>
          </a:p>
          <a:p>
            <a:pPr algn="ctr" defTabSz="685800" eaLnBrk="0" hangingPunct="0"/>
            <a:r>
              <a:rPr lang="en-US">
                <a:solidFill>
                  <a:srgbClr val="FFFFFF"/>
                </a:solidFill>
                <a:latin typeface="Calibri" panose="020F0502020204030204"/>
              </a:rPr>
              <a:t>PFD and P&amp;ID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7110896" y="2225722"/>
            <a:ext cx="1979712" cy="792088"/>
          </a:xfrm>
          <a:prstGeom prst="roundRect">
            <a:avLst/>
          </a:prstGeom>
          <a:solidFill>
            <a:srgbClr val="FFFF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0" hangingPunct="0"/>
            <a:r>
              <a:rPr lang="en-US">
                <a:solidFill>
                  <a:srgbClr val="000000"/>
                </a:solidFill>
                <a:latin typeface="Calibri" panose="020F0502020204030204"/>
              </a:rPr>
              <a:t>Instrument or Equipment Supplier Portals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022665" y="2095894"/>
            <a:ext cx="14009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0" hangingPunct="0"/>
            <a:r>
              <a:rPr lang="en-US">
                <a:solidFill>
                  <a:srgbClr val="003300"/>
                </a:solidFill>
                <a:latin typeface="Arial" charset="0"/>
              </a:rPr>
              <a:t>Requirements</a:t>
            </a:r>
          </a:p>
        </p:txBody>
      </p:sp>
      <p:cxnSp>
        <p:nvCxnSpPr>
          <p:cNvPr id="35" name="Straight Arrow Connector 34"/>
          <p:cNvCxnSpPr>
            <a:stCxn id="19" idx="4"/>
            <a:endCxn id="30" idx="1"/>
          </p:cNvCxnSpPr>
          <p:nvPr/>
        </p:nvCxnSpPr>
        <p:spPr>
          <a:xfrm flipV="1">
            <a:off x="4758252" y="2621765"/>
            <a:ext cx="2352645" cy="31906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022664" y="2854629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0" hangingPunct="0"/>
            <a:r>
              <a:rPr lang="en-US">
                <a:solidFill>
                  <a:srgbClr val="003300"/>
                </a:solidFill>
                <a:latin typeface="Arial" charset="0"/>
              </a:rPr>
              <a:t>Models Meeting Requirements</a:t>
            </a:r>
          </a:p>
        </p:txBody>
      </p:sp>
      <p:cxnSp>
        <p:nvCxnSpPr>
          <p:cNvPr id="40" name="Straight Arrow Connector 39"/>
          <p:cNvCxnSpPr>
            <a:stCxn id="7" idx="5"/>
            <a:endCxn id="26" idx="0"/>
          </p:cNvCxnSpPr>
          <p:nvPr/>
        </p:nvCxnSpPr>
        <p:spPr>
          <a:xfrm>
            <a:off x="1028466" y="2618613"/>
            <a:ext cx="1653938" cy="1147867"/>
          </a:xfrm>
          <a:prstGeom prst="straightConnector1">
            <a:avLst/>
          </a:prstGeom>
          <a:ln w="254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6" idx="0"/>
            <a:endCxn id="19" idx="2"/>
          </p:cNvCxnSpPr>
          <p:nvPr/>
        </p:nvCxnSpPr>
        <p:spPr>
          <a:xfrm flipV="1">
            <a:off x="2682405" y="2940825"/>
            <a:ext cx="1388375" cy="825654"/>
          </a:xfrm>
          <a:prstGeom prst="straightConnector1">
            <a:avLst/>
          </a:prstGeom>
          <a:ln w="254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070336" y="3156268"/>
            <a:ext cx="1533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0" hangingPunct="0"/>
            <a:r>
              <a:rPr lang="en-US">
                <a:solidFill>
                  <a:srgbClr val="003300"/>
                </a:solidFill>
                <a:latin typeface="Arial" charset="0"/>
              </a:rPr>
              <a:t>Requirements</a:t>
            </a:r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342144" y="3928761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0" hangingPunct="0"/>
            <a:r>
              <a:rPr lang="en-US">
                <a:solidFill>
                  <a:srgbClr val="FFFFFF"/>
                </a:solidFill>
                <a:latin typeface="Calibri" panose="020F0502020204030204"/>
              </a:rPr>
              <a:t>A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702185" y="4169937"/>
            <a:ext cx="1008112" cy="0"/>
          </a:xfrm>
          <a:prstGeom prst="straightConnector1">
            <a:avLst/>
          </a:prstGeom>
          <a:ln w="254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>
            <a:spLocks noChangeAspect="1"/>
          </p:cNvSpPr>
          <p:nvPr/>
        </p:nvSpPr>
        <p:spPr>
          <a:xfrm>
            <a:off x="4662624" y="3881905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0" hangingPunct="0"/>
            <a:r>
              <a:rPr lang="en-US">
                <a:solidFill>
                  <a:srgbClr val="FFFFFF"/>
                </a:solidFill>
                <a:latin typeface="Calibri" panose="020F0502020204030204"/>
              </a:rPr>
              <a:t>B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3654512" y="4097929"/>
            <a:ext cx="1008112" cy="0"/>
          </a:xfrm>
          <a:prstGeom prst="straightConnector1">
            <a:avLst/>
          </a:prstGeom>
          <a:ln w="254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806640" y="2513754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0" hangingPunct="0"/>
            <a:r>
              <a:rPr lang="en-US">
                <a:solidFill>
                  <a:srgbClr val="003300"/>
                </a:solidFill>
                <a:latin typeface="Arial" charset="0"/>
              </a:rPr>
              <a:t>3.P2M Dialog</a:t>
            </a:r>
          </a:p>
        </p:txBody>
      </p:sp>
      <p:sp>
        <p:nvSpPr>
          <p:cNvPr id="33" name="Flowchart: Multidocument 32">
            <a:extLst>
              <a:ext uri="{FF2B5EF4-FFF2-40B4-BE49-F238E27FC236}">
                <a16:creationId xmlns:a16="http://schemas.microsoft.com/office/drawing/2014/main" xmlns="" id="{60CFE215-60FD-4D60-B0A1-FDA38AB2F26F}"/>
              </a:ext>
            </a:extLst>
          </p:cNvPr>
          <p:cNvSpPr/>
          <p:nvPr/>
        </p:nvSpPr>
        <p:spPr bwMode="auto">
          <a:xfrm>
            <a:off x="4975808" y="4319810"/>
            <a:ext cx="1600200" cy="523220"/>
          </a:xfrm>
          <a:prstGeom prst="flowChartMultidocument">
            <a:avLst/>
          </a:prstGeom>
          <a:solidFill>
            <a:srgbClr val="FFC000">
              <a:alpha val="50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45720" numCol="1" rtlCol="0" anchor="ctr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algn="ctr" defTabSz="685800" eaLnBrk="0" hangingPunct="0"/>
            <a:r>
              <a:rPr lang="en-AU" sz="1600">
                <a:solidFill>
                  <a:srgbClr val="003300"/>
                </a:solidFill>
                <a:latin typeface="+mn-lt"/>
                <a:cs typeface="Times New Roman" panose="02020603050405020304" pitchFamily="18" charset="0"/>
              </a:rPr>
              <a:t>ISDD Instances</a:t>
            </a:r>
          </a:p>
          <a:p>
            <a:pPr algn="ctr" defTabSz="685800" eaLnBrk="0" hangingPunct="0"/>
            <a:r>
              <a:rPr lang="en-AU" sz="1600">
                <a:solidFill>
                  <a:srgbClr val="003300"/>
                </a:solidFill>
                <a:latin typeface="+mn-lt"/>
                <a:cs typeface="Times New Roman" panose="02020603050405020304" pitchFamily="18" charset="0"/>
              </a:rPr>
              <a:t>Functional places</a:t>
            </a:r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xmlns="" id="{97D67872-C3B4-4455-8F2F-73C333C09D18}"/>
              </a:ext>
            </a:extLst>
          </p:cNvPr>
          <p:cNvCxnSpPr>
            <a:cxnSpLocks/>
            <a:stCxn id="33" idx="1"/>
            <a:endCxn id="26" idx="2"/>
          </p:cNvCxnSpPr>
          <p:nvPr/>
        </p:nvCxnSpPr>
        <p:spPr bwMode="auto">
          <a:xfrm rot="10800000">
            <a:off x="2682404" y="4457755"/>
            <a:ext cx="2293404" cy="123664"/>
          </a:xfrm>
          <a:prstGeom prst="bentConnector2">
            <a:avLst/>
          </a:prstGeom>
          <a:solidFill>
            <a:schemeClr val="bg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Connector: Elbow 33">
            <a:extLst>
              <a:ext uri="{FF2B5EF4-FFF2-40B4-BE49-F238E27FC236}">
                <a16:creationId xmlns:a16="http://schemas.microsoft.com/office/drawing/2014/main" xmlns="" id="{B4FC2B01-BD48-41D3-ACB5-63997C0911D6}"/>
              </a:ext>
            </a:extLst>
          </p:cNvPr>
          <p:cNvCxnSpPr>
            <a:cxnSpLocks/>
            <a:stCxn id="33" idx="0"/>
            <a:endCxn id="19" idx="3"/>
          </p:cNvCxnSpPr>
          <p:nvPr/>
        </p:nvCxnSpPr>
        <p:spPr bwMode="auto">
          <a:xfrm rot="16200000" flipV="1">
            <a:off x="4463240" y="2897052"/>
            <a:ext cx="1378984" cy="1466531"/>
          </a:xfrm>
          <a:prstGeom prst="bentConnector3">
            <a:avLst>
              <a:gd name="adj1" fmla="val 40854"/>
            </a:avLst>
          </a:prstGeom>
          <a:solidFill>
            <a:schemeClr val="bg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xmlns="" id="{9FD99E1B-D15B-41FF-9BD1-FDB82DF22AA7}"/>
              </a:ext>
            </a:extLst>
          </p:cNvPr>
          <p:cNvCxnSpPr>
            <a:cxnSpLocks/>
            <a:stCxn id="33" idx="3"/>
            <a:endCxn id="30" idx="2"/>
          </p:cNvCxnSpPr>
          <p:nvPr/>
        </p:nvCxnSpPr>
        <p:spPr bwMode="auto">
          <a:xfrm flipV="1">
            <a:off x="6576008" y="3017809"/>
            <a:ext cx="1524744" cy="1563610"/>
          </a:xfrm>
          <a:prstGeom prst="bentConnector2">
            <a:avLst/>
          </a:prstGeom>
          <a:solidFill>
            <a:schemeClr val="bg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4" name="Flowchart: Multidocument 43">
            <a:extLst>
              <a:ext uri="{FF2B5EF4-FFF2-40B4-BE49-F238E27FC236}">
                <a16:creationId xmlns:a16="http://schemas.microsoft.com/office/drawing/2014/main" xmlns="" id="{2DDAB3D0-B870-4003-9278-77EE3C4A32A8}"/>
              </a:ext>
            </a:extLst>
          </p:cNvPr>
          <p:cNvSpPr/>
          <p:nvPr/>
        </p:nvSpPr>
        <p:spPr bwMode="auto">
          <a:xfrm>
            <a:off x="6271208" y="3259623"/>
            <a:ext cx="1600200" cy="523220"/>
          </a:xfrm>
          <a:prstGeom prst="flowChartMultidocument">
            <a:avLst/>
          </a:prstGeom>
          <a:solidFill>
            <a:srgbClr val="FFC000">
              <a:alpha val="50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45720" numCol="1" rtlCol="0" anchor="ctr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algn="ctr" defTabSz="685800" eaLnBrk="0" hangingPunct="0"/>
            <a:r>
              <a:rPr lang="en-AU" sz="1600">
                <a:solidFill>
                  <a:srgbClr val="003300"/>
                </a:solidFill>
                <a:latin typeface="+mn-lt"/>
                <a:cs typeface="Times New Roman" panose="02020603050405020304" pitchFamily="18" charset="0"/>
              </a:rPr>
              <a:t>ISDD Instances</a:t>
            </a:r>
          </a:p>
          <a:p>
            <a:pPr algn="ctr" defTabSz="685800" eaLnBrk="0" hangingPunct="0"/>
            <a:r>
              <a:rPr lang="en-AU" sz="1600">
                <a:solidFill>
                  <a:srgbClr val="003300"/>
                </a:solidFill>
                <a:latin typeface="+mn-lt"/>
                <a:cs typeface="Times New Roman" panose="02020603050405020304" pitchFamily="18" charset="0"/>
              </a:rPr>
              <a:t>for Models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xmlns="" id="{D2CC6C22-E667-4696-B1B3-9A4826F0BBC3}"/>
              </a:ext>
            </a:extLst>
          </p:cNvPr>
          <p:cNvCxnSpPr>
            <a:cxnSpLocks/>
            <a:stCxn id="30" idx="2"/>
            <a:endCxn id="44" idx="0"/>
          </p:cNvCxnSpPr>
          <p:nvPr/>
        </p:nvCxnSpPr>
        <p:spPr bwMode="auto">
          <a:xfrm flipH="1">
            <a:off x="7181396" y="3017810"/>
            <a:ext cx="919356" cy="241814"/>
          </a:xfrm>
          <a:prstGeom prst="straightConnector1">
            <a:avLst/>
          </a:prstGeom>
          <a:solidFill>
            <a:schemeClr val="bg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xmlns="" id="{B3D8DA35-04B1-4CC4-BB26-34C5AEB05BE2}"/>
              </a:ext>
            </a:extLst>
          </p:cNvPr>
          <p:cNvCxnSpPr>
            <a:cxnSpLocks/>
            <a:stCxn id="44" idx="1"/>
            <a:endCxn id="19" idx="4"/>
          </p:cNvCxnSpPr>
          <p:nvPr/>
        </p:nvCxnSpPr>
        <p:spPr bwMode="auto">
          <a:xfrm flipH="1" flipV="1">
            <a:off x="4758252" y="2940826"/>
            <a:ext cx="1512957" cy="580408"/>
          </a:xfrm>
          <a:prstGeom prst="straightConnector1">
            <a:avLst/>
          </a:prstGeom>
          <a:solidFill>
            <a:schemeClr val="bg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8" name="Flowchart: Multidocument 57">
            <a:extLst>
              <a:ext uri="{FF2B5EF4-FFF2-40B4-BE49-F238E27FC236}">
                <a16:creationId xmlns:a16="http://schemas.microsoft.com/office/drawing/2014/main" xmlns="" id="{98F27B9B-D8FC-4033-8A98-ACC759E838C5}"/>
              </a:ext>
            </a:extLst>
          </p:cNvPr>
          <p:cNvSpPr/>
          <p:nvPr/>
        </p:nvSpPr>
        <p:spPr bwMode="auto">
          <a:xfrm>
            <a:off x="6500552" y="3827936"/>
            <a:ext cx="1600200" cy="523220"/>
          </a:xfrm>
          <a:prstGeom prst="flowChartMultidocument">
            <a:avLst/>
          </a:prstGeom>
          <a:solidFill>
            <a:srgbClr val="FFC000">
              <a:alpha val="50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45720" numCol="1" rtlCol="0" anchor="ctr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algn="ctr" defTabSz="685800" eaLnBrk="0" hangingPunct="0"/>
            <a:r>
              <a:rPr lang="en-AU" sz="1600">
                <a:solidFill>
                  <a:srgbClr val="003300"/>
                </a:solidFill>
                <a:latin typeface="+mn-lt"/>
                <a:cs typeface="Times New Roman" panose="02020603050405020304" pitchFamily="18" charset="0"/>
              </a:rPr>
              <a:t>ISDD </a:t>
            </a:r>
            <a:r>
              <a:rPr lang="en-AU" sz="1600" err="1">
                <a:solidFill>
                  <a:srgbClr val="003300"/>
                </a:solidFill>
                <a:latin typeface="+mn-lt"/>
                <a:cs typeface="Times New Roman" panose="02020603050405020304" pitchFamily="18" charset="0"/>
              </a:rPr>
              <a:t>defns</a:t>
            </a:r>
            <a:r>
              <a:rPr lang="en-AU" sz="1600">
                <a:solidFill>
                  <a:srgbClr val="003300"/>
                </a:solidFill>
                <a:latin typeface="+mn-lt"/>
                <a:cs typeface="Times New Roman" panose="02020603050405020304" pitchFamily="18" charset="0"/>
              </a:rPr>
              <a:t>.</a:t>
            </a:r>
          </a:p>
          <a:p>
            <a:pPr algn="ctr" defTabSz="685800" eaLnBrk="0" hangingPunct="0"/>
            <a:r>
              <a:rPr lang="en-AU" sz="1600">
                <a:solidFill>
                  <a:srgbClr val="003300"/>
                </a:solidFill>
                <a:latin typeface="+mn-lt"/>
                <a:cs typeface="Times New Roman" panose="02020603050405020304" pitchFamily="18" charset="0"/>
              </a:rPr>
              <a:t>for Models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xmlns="" id="{53A9FEEC-6841-43C6-931D-2C5C49B0EF68}"/>
              </a:ext>
            </a:extLst>
          </p:cNvPr>
          <p:cNvCxnSpPr>
            <a:cxnSpLocks/>
            <a:stCxn id="58" idx="0"/>
            <a:endCxn id="44" idx="2"/>
          </p:cNvCxnSpPr>
          <p:nvPr/>
        </p:nvCxnSpPr>
        <p:spPr bwMode="auto">
          <a:xfrm flipH="1" flipV="1">
            <a:off x="6960036" y="3763029"/>
            <a:ext cx="450705" cy="64907"/>
          </a:xfrm>
          <a:prstGeom prst="straightConnector1">
            <a:avLst/>
          </a:prstGeom>
          <a:solidFill>
            <a:schemeClr val="bg1">
              <a:alpha val="50000"/>
            </a:schemeClr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32240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800" b="1" dirty="0">
                <a:solidFill>
                  <a:srgbClr val="008000"/>
                </a:solidFill>
                <a:latin typeface="+mn-lt"/>
              </a:rPr>
              <a:t>OIIE/OGI Standardized Use Case Structure</a:t>
            </a:r>
          </a:p>
        </p:txBody>
      </p:sp>
      <p:sp>
        <p:nvSpPr>
          <p:cNvPr id="60" name="Shape 36">
            <a:extLst>
              <a:ext uri="{FF2B5EF4-FFF2-40B4-BE49-F238E27FC236}">
                <a16:creationId xmlns:a16="http://schemas.microsoft.com/office/drawing/2014/main" xmlns="" id="{702C3939-3C77-487E-B6F9-9706E296A794}"/>
              </a:ext>
            </a:extLst>
          </p:cNvPr>
          <p:cNvSpPr/>
          <p:nvPr/>
        </p:nvSpPr>
        <p:spPr>
          <a:xfrm rot="10800000">
            <a:off x="1245896" y="4840182"/>
            <a:ext cx="2702550" cy="51973"/>
          </a:xfrm>
          <a:custGeom>
            <a:avLst/>
            <a:gdLst>
              <a:gd name="connsiteX0" fmla="*/ 0 w 4023360"/>
              <a:gd name="connsiteY0" fmla="*/ 780732 h 780732"/>
              <a:gd name="connsiteX1" fmla="*/ 2011680 w 4023360"/>
              <a:gd name="connsiteY1" fmla="*/ 0 h 780732"/>
              <a:gd name="connsiteX2" fmla="*/ 2011680 w 4023360"/>
              <a:gd name="connsiteY2" fmla="*/ 0 h 780732"/>
              <a:gd name="connsiteX3" fmla="*/ 4023360 w 4023360"/>
              <a:gd name="connsiteY3" fmla="*/ 780732 h 780732"/>
              <a:gd name="connsiteX4" fmla="*/ 0 w 4023360"/>
              <a:gd name="connsiteY4" fmla="*/ 780732 h 780732"/>
              <a:gd name="connsiteX0" fmla="*/ 0 w 4023360"/>
              <a:gd name="connsiteY0" fmla="*/ 780732 h 780732"/>
              <a:gd name="connsiteX1" fmla="*/ 2011680 w 4023360"/>
              <a:gd name="connsiteY1" fmla="*/ 0 h 780732"/>
              <a:gd name="connsiteX2" fmla="*/ 2011680 w 4023360"/>
              <a:gd name="connsiteY2" fmla="*/ 0 h 780732"/>
              <a:gd name="connsiteX3" fmla="*/ 4023360 w 4023360"/>
              <a:gd name="connsiteY3" fmla="*/ 780732 h 780732"/>
              <a:gd name="connsiteX4" fmla="*/ 0 w 4023360"/>
              <a:gd name="connsiteY4" fmla="*/ 780732 h 780732"/>
              <a:gd name="connsiteX0" fmla="*/ 0 w 4023360"/>
              <a:gd name="connsiteY0" fmla="*/ 780732 h 780732"/>
              <a:gd name="connsiteX1" fmla="*/ 2011680 w 4023360"/>
              <a:gd name="connsiteY1" fmla="*/ 0 h 780732"/>
              <a:gd name="connsiteX2" fmla="*/ 4023360 w 4023360"/>
              <a:gd name="connsiteY2" fmla="*/ 780732 h 780732"/>
              <a:gd name="connsiteX3" fmla="*/ 0 w 4023360"/>
              <a:gd name="connsiteY3" fmla="*/ 780732 h 780732"/>
              <a:gd name="connsiteX0" fmla="*/ 0 w 4023360"/>
              <a:gd name="connsiteY0" fmla="*/ 780732 h 780732"/>
              <a:gd name="connsiteX1" fmla="*/ 2011680 w 4023360"/>
              <a:gd name="connsiteY1" fmla="*/ 0 h 780732"/>
              <a:gd name="connsiteX2" fmla="*/ 4023360 w 4023360"/>
              <a:gd name="connsiteY2" fmla="*/ 780732 h 780732"/>
              <a:gd name="connsiteX3" fmla="*/ 0 w 4023360"/>
              <a:gd name="connsiteY3" fmla="*/ 780732 h 780732"/>
              <a:gd name="connsiteX0" fmla="*/ 0 w 4023360"/>
              <a:gd name="connsiteY0" fmla="*/ 780732 h 780732"/>
              <a:gd name="connsiteX1" fmla="*/ 2011680 w 4023360"/>
              <a:gd name="connsiteY1" fmla="*/ 0 h 780732"/>
              <a:gd name="connsiteX2" fmla="*/ 4023360 w 4023360"/>
              <a:gd name="connsiteY2" fmla="*/ 780732 h 780732"/>
              <a:gd name="connsiteX3" fmla="*/ 0 w 4023360"/>
              <a:gd name="connsiteY3" fmla="*/ 780732 h 780732"/>
              <a:gd name="connsiteX0" fmla="*/ 0 w 4023360"/>
              <a:gd name="connsiteY0" fmla="*/ 0 h 0"/>
              <a:gd name="connsiteX1" fmla="*/ 4023360 w 4023360"/>
              <a:gd name="connsiteY1" fmla="*/ 0 h 0"/>
              <a:gd name="connsiteX2" fmla="*/ 0 w 402336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23360">
                <a:moveTo>
                  <a:pt x="0" y="0"/>
                </a:moveTo>
                <a:lnTo>
                  <a:pt x="402336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90000"/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7CA694">
                <a:alpha val="50196"/>
              </a:srgbClr>
            </a:solidFill>
            <a:prstDash val="dash"/>
          </a:ln>
          <a:effectLst/>
        </p:spPr>
      </p:sp>
      <p:sp>
        <p:nvSpPr>
          <p:cNvPr id="61" name="Shape 36">
            <a:extLst>
              <a:ext uri="{FF2B5EF4-FFF2-40B4-BE49-F238E27FC236}">
                <a16:creationId xmlns:a16="http://schemas.microsoft.com/office/drawing/2014/main" xmlns="" id="{2E39EB24-A696-4091-9FEA-E56EBA087AE2}"/>
              </a:ext>
            </a:extLst>
          </p:cNvPr>
          <p:cNvSpPr/>
          <p:nvPr/>
        </p:nvSpPr>
        <p:spPr>
          <a:xfrm rot="10800000">
            <a:off x="1245896" y="766615"/>
            <a:ext cx="2702550" cy="51973"/>
          </a:xfrm>
          <a:custGeom>
            <a:avLst/>
            <a:gdLst>
              <a:gd name="connsiteX0" fmla="*/ 0 w 4023360"/>
              <a:gd name="connsiteY0" fmla="*/ 780732 h 780732"/>
              <a:gd name="connsiteX1" fmla="*/ 2011680 w 4023360"/>
              <a:gd name="connsiteY1" fmla="*/ 0 h 780732"/>
              <a:gd name="connsiteX2" fmla="*/ 2011680 w 4023360"/>
              <a:gd name="connsiteY2" fmla="*/ 0 h 780732"/>
              <a:gd name="connsiteX3" fmla="*/ 4023360 w 4023360"/>
              <a:gd name="connsiteY3" fmla="*/ 780732 h 780732"/>
              <a:gd name="connsiteX4" fmla="*/ 0 w 4023360"/>
              <a:gd name="connsiteY4" fmla="*/ 780732 h 780732"/>
              <a:gd name="connsiteX0" fmla="*/ 0 w 4023360"/>
              <a:gd name="connsiteY0" fmla="*/ 780732 h 780732"/>
              <a:gd name="connsiteX1" fmla="*/ 2011680 w 4023360"/>
              <a:gd name="connsiteY1" fmla="*/ 0 h 780732"/>
              <a:gd name="connsiteX2" fmla="*/ 2011680 w 4023360"/>
              <a:gd name="connsiteY2" fmla="*/ 0 h 780732"/>
              <a:gd name="connsiteX3" fmla="*/ 4023360 w 4023360"/>
              <a:gd name="connsiteY3" fmla="*/ 780732 h 780732"/>
              <a:gd name="connsiteX4" fmla="*/ 0 w 4023360"/>
              <a:gd name="connsiteY4" fmla="*/ 780732 h 780732"/>
              <a:gd name="connsiteX0" fmla="*/ 0 w 4023360"/>
              <a:gd name="connsiteY0" fmla="*/ 780732 h 780732"/>
              <a:gd name="connsiteX1" fmla="*/ 2011680 w 4023360"/>
              <a:gd name="connsiteY1" fmla="*/ 0 h 780732"/>
              <a:gd name="connsiteX2" fmla="*/ 4023360 w 4023360"/>
              <a:gd name="connsiteY2" fmla="*/ 780732 h 780732"/>
              <a:gd name="connsiteX3" fmla="*/ 0 w 4023360"/>
              <a:gd name="connsiteY3" fmla="*/ 780732 h 780732"/>
              <a:gd name="connsiteX0" fmla="*/ 0 w 4023360"/>
              <a:gd name="connsiteY0" fmla="*/ 780732 h 780732"/>
              <a:gd name="connsiteX1" fmla="*/ 2011680 w 4023360"/>
              <a:gd name="connsiteY1" fmla="*/ 0 h 780732"/>
              <a:gd name="connsiteX2" fmla="*/ 4023360 w 4023360"/>
              <a:gd name="connsiteY2" fmla="*/ 780732 h 780732"/>
              <a:gd name="connsiteX3" fmla="*/ 0 w 4023360"/>
              <a:gd name="connsiteY3" fmla="*/ 780732 h 780732"/>
              <a:gd name="connsiteX0" fmla="*/ 0 w 4023360"/>
              <a:gd name="connsiteY0" fmla="*/ 780732 h 780732"/>
              <a:gd name="connsiteX1" fmla="*/ 2011680 w 4023360"/>
              <a:gd name="connsiteY1" fmla="*/ 0 h 780732"/>
              <a:gd name="connsiteX2" fmla="*/ 4023360 w 4023360"/>
              <a:gd name="connsiteY2" fmla="*/ 780732 h 780732"/>
              <a:gd name="connsiteX3" fmla="*/ 0 w 4023360"/>
              <a:gd name="connsiteY3" fmla="*/ 780732 h 780732"/>
              <a:gd name="connsiteX0" fmla="*/ 0 w 4023360"/>
              <a:gd name="connsiteY0" fmla="*/ 0 h 0"/>
              <a:gd name="connsiteX1" fmla="*/ 4023360 w 4023360"/>
              <a:gd name="connsiteY1" fmla="*/ 0 h 0"/>
              <a:gd name="connsiteX2" fmla="*/ 0 w 402336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23360">
                <a:moveTo>
                  <a:pt x="0" y="0"/>
                </a:moveTo>
                <a:lnTo>
                  <a:pt x="402336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90000"/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7CA694">
                <a:alpha val="50196"/>
              </a:srgbClr>
            </a:solidFill>
            <a:prstDash val="dash"/>
          </a:ln>
          <a:effectLst/>
        </p:spPr>
      </p:sp>
      <p:graphicFrame>
        <p:nvGraphicFramePr>
          <p:cNvPr id="62" name="Diagram 61">
            <a:extLst>
              <a:ext uri="{FF2B5EF4-FFF2-40B4-BE49-F238E27FC236}">
                <a16:creationId xmlns:a16="http://schemas.microsoft.com/office/drawing/2014/main" xmlns="" id="{8CB6E13D-7286-4E23-AD7E-C11FFBEA61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9455527"/>
              </p:ext>
            </p:extLst>
          </p:nvPr>
        </p:nvGraphicFramePr>
        <p:xfrm>
          <a:off x="1855496" y="818589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3" name="Picture 3">
            <a:extLst>
              <a:ext uri="{FF2B5EF4-FFF2-40B4-BE49-F238E27FC236}">
                <a16:creationId xmlns:a16="http://schemas.microsoft.com/office/drawing/2014/main" xmlns="" id="{D8FD86C4-C097-4F37-A86A-2B9A00D86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8562" b="99666" l="32950" r="78927">
                        <a14:foregroundMark x1="43014" y1="77371" x2="63602" y2="97993"/>
                        <a14:foregroundMark x1="63602" y1="97993" x2="45594" y2="97993"/>
                        <a14:foregroundMark x1="36398" y1="92977" x2="36676" y2="81833"/>
                        <a14:foregroundMark x1="55556" y1="68896" x2="50575" y2="70903"/>
                        <a14:foregroundMark x1="78161" y1="75251" x2="79693" y2="84950"/>
                        <a14:foregroundMark x1="55172" y1="96656" x2="55172" y2="99666"/>
                        <a14:foregroundMark x1="37548" y1="99666" x2="34028" y2="82509"/>
                        <a14:backgroundMark x1="32950" y1="72241" x2="48659" y2="68227"/>
                      </a14:backgroundRemoval>
                    </a14:imgEffect>
                  </a14:imgLayer>
                </a14:imgProps>
              </a:ext>
            </a:extLst>
          </a:blip>
          <a:srcRect l="33075" t="68314" r="15021"/>
          <a:stretch>
            <a:fillRect/>
          </a:stretch>
        </p:blipFill>
        <p:spPr bwMode="auto">
          <a:xfrm>
            <a:off x="2410965" y="4202744"/>
            <a:ext cx="696487" cy="487097"/>
          </a:xfrm>
          <a:prstGeom prst="rect">
            <a:avLst/>
          </a:prstGeom>
        </p:spPr>
      </p:pic>
      <p:pic>
        <p:nvPicPr>
          <p:cNvPr id="64" name="Picture 3">
            <a:extLst>
              <a:ext uri="{FF2B5EF4-FFF2-40B4-BE49-F238E27FC236}">
                <a16:creationId xmlns:a16="http://schemas.microsoft.com/office/drawing/2014/main" xmlns="" id="{55B288B4-2E61-422A-96AC-8357034D2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8562" b="99666" l="32950" r="78927">
                        <a14:foregroundMark x1="43014" y1="77371" x2="63602" y2="97993"/>
                        <a14:foregroundMark x1="63602" y1="97993" x2="45594" y2="97993"/>
                        <a14:foregroundMark x1="36398" y1="92977" x2="36676" y2="81833"/>
                        <a14:foregroundMark x1="55556" y1="68896" x2="50575" y2="70903"/>
                        <a14:foregroundMark x1="78161" y1="75251" x2="79693" y2="84950"/>
                        <a14:foregroundMark x1="55172" y1="96656" x2="55172" y2="99666"/>
                        <a14:foregroundMark x1="37548" y1="99666" x2="34028" y2="82509"/>
                        <a14:backgroundMark x1="32950" y1="72241" x2="48659" y2="68227"/>
                      </a14:backgroundRemoval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 l="33075" t="68314" r="15021"/>
          <a:stretch>
            <a:fillRect/>
          </a:stretch>
        </p:blipFill>
        <p:spPr bwMode="auto">
          <a:xfrm>
            <a:off x="4944206" y="4298389"/>
            <a:ext cx="696487" cy="487097"/>
          </a:xfrm>
          <a:prstGeom prst="rect">
            <a:avLst/>
          </a:prstGeom>
        </p:spPr>
      </p:pic>
      <p:pic>
        <p:nvPicPr>
          <p:cNvPr id="65" name="Picture 3">
            <a:extLst>
              <a:ext uri="{FF2B5EF4-FFF2-40B4-BE49-F238E27FC236}">
                <a16:creationId xmlns:a16="http://schemas.microsoft.com/office/drawing/2014/main" xmlns="" id="{FFDB17CE-263C-4A8C-8F2D-2097D6FC3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rgbClr val="FF090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8562" b="99666" l="32950" r="78927">
                        <a14:foregroundMark x1="43014" y1="77371" x2="63602" y2="97993"/>
                        <a14:foregroundMark x1="63602" y1="97993" x2="45594" y2="97993"/>
                        <a14:foregroundMark x1="36398" y1="92977" x2="36676" y2="81833"/>
                        <a14:foregroundMark x1="55556" y1="68896" x2="50575" y2="70903"/>
                        <a14:foregroundMark x1="78161" y1="75251" x2="79693" y2="84950"/>
                        <a14:foregroundMark x1="55172" y1="96656" x2="55172" y2="99666"/>
                        <a14:foregroundMark x1="37548" y1="99666" x2="34028" y2="82509"/>
                        <a14:backgroundMark x1="32950" y1="72241" x2="48659" y2="68227"/>
                      </a14:backgroundRemoval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l="33075" t="68314" r="15021"/>
          <a:stretch>
            <a:fillRect/>
          </a:stretch>
        </p:blipFill>
        <p:spPr bwMode="auto">
          <a:xfrm>
            <a:off x="4080307" y="3562476"/>
            <a:ext cx="696487" cy="487097"/>
          </a:xfrm>
          <a:prstGeom prst="rect">
            <a:avLst/>
          </a:prstGeom>
        </p:spPr>
      </p:pic>
      <p:grpSp>
        <p:nvGrpSpPr>
          <p:cNvPr id="66" name="Group 6">
            <a:extLst>
              <a:ext uri="{FF2B5EF4-FFF2-40B4-BE49-F238E27FC236}">
                <a16:creationId xmlns:a16="http://schemas.microsoft.com/office/drawing/2014/main" xmlns="" id="{64B42BC1-C2E0-4191-81ED-E3B96C93BDC3}"/>
              </a:ext>
            </a:extLst>
          </p:cNvPr>
          <p:cNvGrpSpPr/>
          <p:nvPr/>
        </p:nvGrpSpPr>
        <p:grpSpPr>
          <a:xfrm>
            <a:off x="6898156" y="2383151"/>
            <a:ext cx="969463" cy="792980"/>
            <a:chOff x="2842638" y="2570667"/>
            <a:chExt cx="969463" cy="792980"/>
          </a:xfrm>
        </p:grpSpPr>
        <p:pic>
          <p:nvPicPr>
            <p:cNvPr id="67" name="Picture 3">
              <a:extLst>
                <a:ext uri="{FF2B5EF4-FFF2-40B4-BE49-F238E27FC236}">
                  <a16:creationId xmlns:a16="http://schemas.microsoft.com/office/drawing/2014/main" xmlns="" id="{BDFF8AE3-7C96-4460-9F34-9766174499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8562" b="99666" l="32950" r="78927">
                          <a14:foregroundMark x1="43014" y1="77371" x2="63602" y2="97993"/>
                          <a14:foregroundMark x1="63602" y1="97993" x2="45594" y2="97993"/>
                          <a14:foregroundMark x1="36398" y1="92977" x2="36676" y2="81833"/>
                          <a14:foregroundMark x1="55556" y1="68896" x2="50575" y2="70903"/>
                          <a14:foregroundMark x1="78161" y1="75251" x2="79693" y2="84950"/>
                          <a14:foregroundMark x1="55172" y1="96656" x2="55172" y2="99666"/>
                          <a14:foregroundMark x1="37548" y1="99666" x2="34028" y2="82509"/>
                          <a14:backgroundMark x1="32950" y1="72241" x2="48659" y2="68227"/>
                        </a14:backgroundRemoval>
                      </a14:imgEffect>
                    </a14:imgLayer>
                  </a14:imgProps>
                </a:ext>
              </a:extLst>
            </a:blip>
            <a:srcRect l="33075" t="68314" r="15021"/>
            <a:stretch>
              <a:fillRect/>
            </a:stretch>
          </p:blipFill>
          <p:spPr bwMode="auto">
            <a:xfrm>
              <a:off x="2842638" y="2759075"/>
              <a:ext cx="696487" cy="487097"/>
            </a:xfrm>
            <a:prstGeom prst="rect">
              <a:avLst/>
            </a:prstGeom>
          </p:spPr>
        </p:pic>
        <p:pic>
          <p:nvPicPr>
            <p:cNvPr id="68" name="Picture 3">
              <a:extLst>
                <a:ext uri="{FF2B5EF4-FFF2-40B4-BE49-F238E27FC236}">
                  <a16:creationId xmlns:a16="http://schemas.microsoft.com/office/drawing/2014/main" xmlns="" id="{D9BCC57D-A8A1-4E69-A8A5-52F10B01F9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prstClr val="black"/>
                <a:srgbClr val="FFC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8562" b="99666" l="32950" r="78927">
                          <a14:foregroundMark x1="43014" y1="77371" x2="63602" y2="97993"/>
                          <a14:foregroundMark x1="63602" y1="97993" x2="45594" y2="97993"/>
                          <a14:foregroundMark x1="36398" y1="92977" x2="36676" y2="81833"/>
                          <a14:foregroundMark x1="55556" y1="68896" x2="50575" y2="70903"/>
                          <a14:foregroundMark x1="78161" y1="75251" x2="79693" y2="84950"/>
                          <a14:foregroundMark x1="55172" y1="96656" x2="55172" y2="99666"/>
                          <a14:foregroundMark x1="37548" y1="99666" x2="34028" y2="82509"/>
                          <a14:backgroundMark x1="32950" y1="72241" x2="48659" y2="68227"/>
                        </a14:backgroundRemoval>
                      </a14:imgEffect>
                      <a14:imgEffect>
                        <a14:brightnessContrast bright="40000"/>
                      </a14:imgEffect>
                    </a14:imgLayer>
                  </a14:imgProps>
                </a:ext>
              </a:extLst>
            </a:blip>
            <a:srcRect l="33075" t="68314" r="15021"/>
            <a:stretch>
              <a:fillRect/>
            </a:stretch>
          </p:blipFill>
          <p:spPr bwMode="auto">
            <a:xfrm>
              <a:off x="3115614" y="2876550"/>
              <a:ext cx="696487" cy="487097"/>
            </a:xfrm>
            <a:prstGeom prst="rect">
              <a:avLst/>
            </a:prstGeom>
          </p:spPr>
        </p:pic>
        <p:pic>
          <p:nvPicPr>
            <p:cNvPr id="69" name="Picture 3">
              <a:extLst>
                <a:ext uri="{FF2B5EF4-FFF2-40B4-BE49-F238E27FC236}">
                  <a16:creationId xmlns:a16="http://schemas.microsoft.com/office/drawing/2014/main" xmlns="" id="{B4451A2A-7671-45DA-A664-723AE57139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duotone>
                <a:prstClr val="black"/>
                <a:srgbClr val="FF0909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8562" b="99666" l="32950" r="78927">
                          <a14:foregroundMark x1="43014" y1="77371" x2="63602" y2="97993"/>
                          <a14:foregroundMark x1="63602" y1="97993" x2="45594" y2="97993"/>
                          <a14:foregroundMark x1="36398" y1="92977" x2="36676" y2="81833"/>
                          <a14:foregroundMark x1="55556" y1="68896" x2="50575" y2="70903"/>
                          <a14:foregroundMark x1="78161" y1="75251" x2="79693" y2="84950"/>
                          <a14:foregroundMark x1="55172" y1="96656" x2="55172" y2="99666"/>
                          <a14:foregroundMark x1="37548" y1="99666" x2="34028" y2="82509"/>
                          <a14:backgroundMark x1="32950" y1="72241" x2="48659" y2="68227"/>
                        </a14:backgroundRemoval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rcRect l="33075" t="68314" r="15021"/>
            <a:stretch>
              <a:fillRect/>
            </a:stretch>
          </p:blipFill>
          <p:spPr bwMode="auto">
            <a:xfrm>
              <a:off x="2965034" y="2570667"/>
              <a:ext cx="696487" cy="487097"/>
            </a:xfrm>
            <a:prstGeom prst="rect">
              <a:avLst/>
            </a:prstGeom>
          </p:spPr>
        </p:pic>
      </p:grpSp>
      <p:sp>
        <p:nvSpPr>
          <p:cNvPr id="70" name="Shape 4">
            <a:extLst>
              <a:ext uri="{FF2B5EF4-FFF2-40B4-BE49-F238E27FC236}">
                <a16:creationId xmlns:a16="http://schemas.microsoft.com/office/drawing/2014/main" xmlns="" id="{AA00D608-94BE-4B03-9F57-BD8148B385CC}"/>
              </a:ext>
            </a:extLst>
          </p:cNvPr>
          <p:cNvSpPr txBox="1"/>
          <p:nvPr/>
        </p:nvSpPr>
        <p:spPr>
          <a:xfrm>
            <a:off x="6045443" y="818589"/>
            <a:ext cx="1454100" cy="1354666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marL="57150" marR="0" lvl="1" indent="-57150" defTabSz="40005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AU" sz="11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Actors</a:t>
            </a:r>
          </a:p>
          <a:p>
            <a:pPr marL="57150" marR="0" lvl="1" indent="-57150" defTabSz="40005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AU" sz="11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Triggers</a:t>
            </a:r>
          </a:p>
          <a:p>
            <a:pPr marL="57150" marR="0" lvl="1" indent="-57150" defTabSz="40005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AU" sz="11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Process Workflows</a:t>
            </a:r>
          </a:p>
          <a:p>
            <a:pPr marL="57150" marR="0" lvl="1" indent="-57150" defTabSz="40005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AU" sz="11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Scenarios</a:t>
            </a:r>
          </a:p>
        </p:txBody>
      </p:sp>
      <p:grpSp>
        <p:nvGrpSpPr>
          <p:cNvPr id="71" name="Group 7">
            <a:extLst>
              <a:ext uri="{FF2B5EF4-FFF2-40B4-BE49-F238E27FC236}">
                <a16:creationId xmlns:a16="http://schemas.microsoft.com/office/drawing/2014/main" xmlns="" id="{B4AB6E93-6491-46B5-8813-5D2F819AFDC8}"/>
              </a:ext>
            </a:extLst>
          </p:cNvPr>
          <p:cNvGrpSpPr/>
          <p:nvPr/>
        </p:nvGrpSpPr>
        <p:grpSpPr>
          <a:xfrm>
            <a:off x="7365155" y="796983"/>
            <a:ext cx="1500741" cy="1195182"/>
            <a:chOff x="2299961" y="906539"/>
            <a:chExt cx="1500741" cy="1195182"/>
          </a:xfrm>
        </p:grpSpPr>
        <p:grpSp>
          <p:nvGrpSpPr>
            <p:cNvPr id="72" name="Group 16">
              <a:extLst>
                <a:ext uri="{FF2B5EF4-FFF2-40B4-BE49-F238E27FC236}">
                  <a16:creationId xmlns:a16="http://schemas.microsoft.com/office/drawing/2014/main" xmlns="" id="{6B389575-814D-4FA1-9CB5-EECA66D285F8}"/>
                </a:ext>
              </a:extLst>
            </p:cNvPr>
            <p:cNvGrpSpPr/>
            <p:nvPr/>
          </p:nvGrpSpPr>
          <p:grpSpPr>
            <a:xfrm>
              <a:off x="2299961" y="1094997"/>
              <a:ext cx="972352" cy="790298"/>
              <a:chOff x="2842638" y="2570667"/>
              <a:chExt cx="972352" cy="790298"/>
            </a:xfrm>
          </p:grpSpPr>
          <p:pic>
            <p:nvPicPr>
              <p:cNvPr id="79" name="Picture 3">
                <a:extLst>
                  <a:ext uri="{FF2B5EF4-FFF2-40B4-BE49-F238E27FC236}">
                    <a16:creationId xmlns:a16="http://schemas.microsoft.com/office/drawing/2014/main" xmlns="" id="{751771DB-8711-4577-9620-72020A9660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68562" b="99666" l="32950" r="78927">
                            <a14:foregroundMark x1="43014" y1="77371" x2="63602" y2="97993"/>
                            <a14:foregroundMark x1="63602" y1="97993" x2="45594" y2="97993"/>
                            <a14:foregroundMark x1="36398" y1="92977" x2="36676" y2="81833"/>
                            <a14:foregroundMark x1="55556" y1="68896" x2="50575" y2="70903"/>
                            <a14:foregroundMark x1="78161" y1="75251" x2="79693" y2="84950"/>
                            <a14:foregroundMark x1="55172" y1="96656" x2="55172" y2="99666"/>
                            <a14:foregroundMark x1="37548" y1="99666" x2="34028" y2="82509"/>
                            <a14:backgroundMark x1="32950" y1="72241" x2="48659" y2="68227"/>
                          </a14:backgroundRemoval>
                        </a14:imgEffect>
                      </a14:imgLayer>
                    </a14:imgProps>
                  </a:ext>
                </a:extLst>
              </a:blip>
              <a:srcRect l="33075" t="68314" r="15021"/>
              <a:stretch>
                <a:fillRect/>
              </a:stretch>
            </p:blipFill>
            <p:spPr bwMode="auto">
              <a:xfrm>
                <a:off x="2842638" y="2759075"/>
                <a:ext cx="696487" cy="487097"/>
              </a:xfrm>
              <a:prstGeom prst="rect">
                <a:avLst/>
              </a:prstGeom>
            </p:spPr>
          </p:pic>
          <p:pic>
            <p:nvPicPr>
              <p:cNvPr id="80" name="Picture 3">
                <a:extLst>
                  <a:ext uri="{FF2B5EF4-FFF2-40B4-BE49-F238E27FC236}">
                    <a16:creationId xmlns:a16="http://schemas.microsoft.com/office/drawing/2014/main" xmlns="" id="{8C3635C0-4243-4DDB-8724-B8AFD1DDA4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duotone>
                  <a:prstClr val="black"/>
                  <a:srgbClr val="FFC00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68562" b="99666" l="32950" r="78927">
                            <a14:foregroundMark x1="43014" y1="77371" x2="63602" y2="97993"/>
                            <a14:foregroundMark x1="63602" y1="97993" x2="45594" y2="97993"/>
                            <a14:foregroundMark x1="36398" y1="92977" x2="36676" y2="81833"/>
                            <a14:foregroundMark x1="55556" y1="68896" x2="50575" y2="70903"/>
                            <a14:foregroundMark x1="78161" y1="75251" x2="79693" y2="84950"/>
                            <a14:foregroundMark x1="55172" y1="96656" x2="55172" y2="99666"/>
                            <a14:foregroundMark x1="37548" y1="99666" x2="34028" y2="82509"/>
                            <a14:backgroundMark x1="32950" y1="72241" x2="48659" y2="68227"/>
                          </a14:backgroundRemoval>
                        </a14:imgEffect>
                        <a14:imgEffect>
                          <a14:brightnessContrast bright="40000"/>
                        </a14:imgEffect>
                      </a14:imgLayer>
                    </a14:imgProps>
                  </a:ext>
                </a:extLst>
              </a:blip>
              <a:srcRect l="33075" t="68314" r="15021"/>
              <a:stretch>
                <a:fillRect/>
              </a:stretch>
            </p:blipFill>
            <p:spPr bwMode="auto">
              <a:xfrm>
                <a:off x="3118503" y="2873868"/>
                <a:ext cx="696487" cy="487097"/>
              </a:xfrm>
              <a:prstGeom prst="rect">
                <a:avLst/>
              </a:prstGeom>
            </p:spPr>
          </p:pic>
          <p:pic>
            <p:nvPicPr>
              <p:cNvPr id="81" name="Picture 3">
                <a:extLst>
                  <a:ext uri="{FF2B5EF4-FFF2-40B4-BE49-F238E27FC236}">
                    <a16:creationId xmlns:a16="http://schemas.microsoft.com/office/drawing/2014/main" xmlns="" id="{0F15AD4D-9456-4009-BE8F-1283B5E07A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duotone>
                  <a:prstClr val="black"/>
                  <a:srgbClr val="FF0909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68562" b="99666" l="32950" r="78927">
                            <a14:foregroundMark x1="43014" y1="77371" x2="63602" y2="97993"/>
                            <a14:foregroundMark x1="63602" y1="97993" x2="45594" y2="97993"/>
                            <a14:foregroundMark x1="36398" y1="92977" x2="36676" y2="81833"/>
                            <a14:foregroundMark x1="55556" y1="68896" x2="50575" y2="70903"/>
                            <a14:foregroundMark x1="78161" y1="75251" x2="79693" y2="84950"/>
                            <a14:foregroundMark x1="55172" y1="96656" x2="55172" y2="99666"/>
                            <a14:foregroundMark x1="37548" y1="99666" x2="34028" y2="82509"/>
                            <a14:backgroundMark x1="32950" y1="72241" x2="48659" y2="68227"/>
                          </a14:backgroundRemoval>
                        </a14:imgEffect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</a:extLst>
              </a:blip>
              <a:srcRect l="33075" t="68314" r="15021"/>
              <a:stretch>
                <a:fillRect/>
              </a:stretch>
            </p:blipFill>
            <p:spPr bwMode="auto">
              <a:xfrm>
                <a:off x="2965034" y="2570667"/>
                <a:ext cx="696487" cy="487097"/>
              </a:xfrm>
              <a:prstGeom prst="rect">
                <a:avLst/>
              </a:prstGeom>
            </p:spPr>
          </p:pic>
        </p:grpSp>
        <p:pic>
          <p:nvPicPr>
            <p:cNvPr id="73" name="Picture 3">
              <a:extLst>
                <a:ext uri="{FF2B5EF4-FFF2-40B4-BE49-F238E27FC236}">
                  <a16:creationId xmlns:a16="http://schemas.microsoft.com/office/drawing/2014/main" xmlns="" id="{338DAD1D-64B9-403F-B802-79AFAE6EDE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8562" b="99666" l="32950" r="78927">
                          <a14:foregroundMark x1="43014" y1="77371" x2="63602" y2="97993"/>
                          <a14:foregroundMark x1="63602" y1="97993" x2="45594" y2="97993"/>
                          <a14:foregroundMark x1="36398" y1="92977" x2="36676" y2="81833"/>
                          <a14:foregroundMark x1="55556" y1="68896" x2="50575" y2="70903"/>
                          <a14:foregroundMark x1="78161" y1="75251" x2="79693" y2="84950"/>
                          <a14:foregroundMark x1="55172" y1="96656" x2="55172" y2="99666"/>
                          <a14:foregroundMark x1="37548" y1="99666" x2="34028" y2="82509"/>
                          <a14:backgroundMark x1="32950" y1="72241" x2="48659" y2="68227"/>
                        </a14:backgroundRemoval>
                      </a14:imgEffect>
                    </a14:imgLayer>
                  </a14:imgProps>
                </a:ext>
              </a:extLst>
            </a:blip>
            <a:srcRect l="33075" t="68314" r="15021"/>
            <a:stretch>
              <a:fillRect/>
            </a:stretch>
          </p:blipFill>
          <p:spPr bwMode="auto">
            <a:xfrm>
              <a:off x="2845891" y="1503867"/>
              <a:ext cx="696487" cy="487097"/>
            </a:xfrm>
            <a:prstGeom prst="rect">
              <a:avLst/>
            </a:prstGeom>
          </p:spPr>
        </p:pic>
        <p:pic>
          <p:nvPicPr>
            <p:cNvPr id="74" name="Picture 3">
              <a:extLst>
                <a:ext uri="{FF2B5EF4-FFF2-40B4-BE49-F238E27FC236}">
                  <a16:creationId xmlns:a16="http://schemas.microsoft.com/office/drawing/2014/main" xmlns="" id="{D7ABF02F-F2D6-447C-ADF8-26FBCAE198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prstClr val="black"/>
                <a:srgbClr val="FFC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8562" b="99666" l="32950" r="78927">
                          <a14:foregroundMark x1="43014" y1="77371" x2="63602" y2="97993"/>
                          <a14:foregroundMark x1="63602" y1="97993" x2="45594" y2="97993"/>
                          <a14:foregroundMark x1="36398" y1="92977" x2="36676" y2="81833"/>
                          <a14:foregroundMark x1="55556" y1="68896" x2="50575" y2="70903"/>
                          <a14:foregroundMark x1="78161" y1="75251" x2="79693" y2="84950"/>
                          <a14:foregroundMark x1="55172" y1="96656" x2="55172" y2="99666"/>
                          <a14:foregroundMark x1="37548" y1="99666" x2="34028" y2="82509"/>
                          <a14:backgroundMark x1="32950" y1="72241" x2="48659" y2="68227"/>
                        </a14:backgroundRemoval>
                      </a14:imgEffect>
                      <a14:imgEffect>
                        <a14:brightnessContrast bright="40000"/>
                      </a14:imgEffect>
                    </a14:imgLayer>
                  </a14:imgProps>
                </a:ext>
              </a:extLst>
            </a:blip>
            <a:srcRect l="33075" t="68314" r="15021"/>
            <a:stretch>
              <a:fillRect/>
            </a:stretch>
          </p:blipFill>
          <p:spPr bwMode="auto">
            <a:xfrm>
              <a:off x="3104215" y="1614624"/>
              <a:ext cx="696487" cy="487097"/>
            </a:xfrm>
            <a:prstGeom prst="rect">
              <a:avLst/>
            </a:prstGeom>
          </p:spPr>
        </p:pic>
        <p:grpSp>
          <p:nvGrpSpPr>
            <p:cNvPr id="75" name="Group 20">
              <a:extLst>
                <a:ext uri="{FF2B5EF4-FFF2-40B4-BE49-F238E27FC236}">
                  <a16:creationId xmlns:a16="http://schemas.microsoft.com/office/drawing/2014/main" xmlns="" id="{8A0590A1-B52E-42DD-B0C2-CB10DF74A073}"/>
                </a:ext>
              </a:extLst>
            </p:cNvPr>
            <p:cNvGrpSpPr/>
            <p:nvPr/>
          </p:nvGrpSpPr>
          <p:grpSpPr>
            <a:xfrm>
              <a:off x="2550475" y="906539"/>
              <a:ext cx="1117171" cy="903211"/>
              <a:chOff x="2694930" y="2460436"/>
              <a:chExt cx="1117171" cy="903211"/>
            </a:xfrm>
          </p:grpSpPr>
          <p:pic>
            <p:nvPicPr>
              <p:cNvPr id="76" name="Picture 3">
                <a:extLst>
                  <a:ext uri="{FF2B5EF4-FFF2-40B4-BE49-F238E27FC236}">
                    <a16:creationId xmlns:a16="http://schemas.microsoft.com/office/drawing/2014/main" xmlns="" id="{F7F97EB7-A704-4F46-ADAE-36BA28465E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68562" b="99666" l="32950" r="78927">
                            <a14:foregroundMark x1="43014" y1="77371" x2="63602" y2="97993"/>
                            <a14:foregroundMark x1="63602" y1="97993" x2="45594" y2="97993"/>
                            <a14:foregroundMark x1="36398" y1="92977" x2="36676" y2="81833"/>
                            <a14:foregroundMark x1="55556" y1="68896" x2="50575" y2="70903"/>
                            <a14:foregroundMark x1="78161" y1="75251" x2="79693" y2="84950"/>
                            <a14:foregroundMark x1="55172" y1="96656" x2="55172" y2="99666"/>
                            <a14:foregroundMark x1="37548" y1="99666" x2="34028" y2="82509"/>
                            <a14:backgroundMark x1="32950" y1="72241" x2="48659" y2="68227"/>
                          </a14:backgroundRemoval>
                        </a14:imgEffect>
                      </a14:imgLayer>
                    </a14:imgProps>
                  </a:ext>
                </a:extLst>
              </a:blip>
              <a:srcRect l="33075" t="68314" r="15021"/>
              <a:stretch>
                <a:fillRect/>
              </a:stretch>
            </p:blipFill>
            <p:spPr bwMode="auto">
              <a:xfrm>
                <a:off x="2842638" y="2759075"/>
                <a:ext cx="696487" cy="487097"/>
              </a:xfrm>
              <a:prstGeom prst="rect">
                <a:avLst/>
              </a:prstGeom>
            </p:spPr>
          </p:pic>
          <p:pic>
            <p:nvPicPr>
              <p:cNvPr id="77" name="Picture 3">
                <a:extLst>
                  <a:ext uri="{FF2B5EF4-FFF2-40B4-BE49-F238E27FC236}">
                    <a16:creationId xmlns:a16="http://schemas.microsoft.com/office/drawing/2014/main" xmlns="" id="{5FE12200-3E9C-4C3C-A7C5-5BD0FAAA12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duotone>
                  <a:prstClr val="black"/>
                  <a:srgbClr val="FFC00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68562" b="99666" l="32950" r="78927">
                            <a14:foregroundMark x1="43014" y1="77371" x2="63602" y2="97993"/>
                            <a14:foregroundMark x1="63602" y1="97993" x2="45594" y2="97993"/>
                            <a14:foregroundMark x1="36398" y1="92977" x2="36676" y2="81833"/>
                            <a14:foregroundMark x1="55556" y1="68896" x2="50575" y2="70903"/>
                            <a14:foregroundMark x1="78161" y1="75251" x2="79693" y2="84950"/>
                            <a14:foregroundMark x1="55172" y1="96656" x2="55172" y2="99666"/>
                            <a14:foregroundMark x1="37548" y1="99666" x2="34028" y2="82509"/>
                            <a14:backgroundMark x1="32950" y1="72241" x2="48659" y2="68227"/>
                          </a14:backgroundRemoval>
                        </a14:imgEffect>
                        <a14:imgEffect>
                          <a14:brightnessContrast bright="40000"/>
                        </a14:imgEffect>
                      </a14:imgLayer>
                    </a14:imgProps>
                  </a:ext>
                </a:extLst>
              </a:blip>
              <a:srcRect l="33075" t="68314" r="15021"/>
              <a:stretch>
                <a:fillRect/>
              </a:stretch>
            </p:blipFill>
            <p:spPr bwMode="auto">
              <a:xfrm>
                <a:off x="3115614" y="2876550"/>
                <a:ext cx="696487" cy="487097"/>
              </a:xfrm>
              <a:prstGeom prst="rect">
                <a:avLst/>
              </a:prstGeom>
            </p:spPr>
          </p:pic>
          <p:pic>
            <p:nvPicPr>
              <p:cNvPr id="78" name="Picture 3">
                <a:extLst>
                  <a:ext uri="{FF2B5EF4-FFF2-40B4-BE49-F238E27FC236}">
                    <a16:creationId xmlns:a16="http://schemas.microsoft.com/office/drawing/2014/main" xmlns="" id="{CCFF205C-8F95-483C-A83D-C6B47B4E674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duotone>
                  <a:prstClr val="black"/>
                  <a:srgbClr val="FF0909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68562" b="99666" l="32950" r="78927">
                            <a14:foregroundMark x1="43014" y1="77371" x2="63602" y2="97993"/>
                            <a14:foregroundMark x1="63602" y1="97993" x2="45594" y2="97993"/>
                            <a14:foregroundMark x1="36398" y1="92977" x2="36676" y2="81833"/>
                            <a14:foregroundMark x1="55556" y1="68896" x2="50575" y2="70903"/>
                            <a14:foregroundMark x1="78161" y1="75251" x2="79693" y2="84950"/>
                            <a14:foregroundMark x1="55172" y1="96656" x2="55172" y2="99666"/>
                            <a14:foregroundMark x1="37548" y1="99666" x2="34028" y2="82509"/>
                            <a14:backgroundMark x1="32950" y1="72241" x2="48659" y2="68227"/>
                          </a14:backgroundRemoval>
                        </a14:imgEffect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</a:extLst>
              </a:blip>
              <a:srcRect l="33075" t="68314" r="15021"/>
              <a:stretch>
                <a:fillRect/>
              </a:stretch>
            </p:blipFill>
            <p:spPr bwMode="auto">
              <a:xfrm>
                <a:off x="2694930" y="2460436"/>
                <a:ext cx="696487" cy="487097"/>
              </a:xfrm>
              <a:prstGeom prst="rect">
                <a:avLst/>
              </a:prstGeom>
            </p:spPr>
          </p:pic>
        </p:grp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C77A4265-C1FD-4CFB-8400-16C2E81FA7A0}"/>
              </a:ext>
            </a:extLst>
          </p:cNvPr>
          <p:cNvSpPr txBox="1"/>
          <p:nvPr/>
        </p:nvSpPr>
        <p:spPr>
          <a:xfrm>
            <a:off x="1381446" y="1052571"/>
            <a:ext cx="1859089" cy="2113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defRPr/>
            </a:pPr>
            <a:r>
              <a:rPr lang="en-AU" sz="1800">
                <a:solidFill>
                  <a:srgbClr val="000000"/>
                </a:solidFill>
                <a:latin typeface="Calibri"/>
              </a:rPr>
              <a:t>User Stories</a:t>
            </a:r>
            <a:endParaRPr lang="en-AU">
              <a:solidFill>
                <a:srgbClr val="000000"/>
              </a:solidFill>
              <a:latin typeface="Calibri"/>
            </a:endParaRPr>
          </a:p>
          <a:p>
            <a:pPr marL="87313" indent="-87313">
              <a:lnSpc>
                <a:spcPct val="114000"/>
              </a:lnSpc>
              <a:buFont typeface="Arial" panose="020B0604020202020204" pitchFamily="34" charset="0"/>
              <a:buChar char="•"/>
              <a:defRPr/>
            </a:pPr>
            <a:r>
              <a:rPr lang="en-AU" b="0">
                <a:solidFill>
                  <a:srgbClr val="000000"/>
                </a:solidFill>
                <a:latin typeface="Calibri"/>
              </a:rPr>
              <a:t>High-level</a:t>
            </a:r>
          </a:p>
          <a:p>
            <a:pPr marL="87313" indent="-87313">
              <a:lnSpc>
                <a:spcPct val="114000"/>
              </a:lnSpc>
              <a:buFont typeface="Arial" panose="020B0604020202020204" pitchFamily="34" charset="0"/>
              <a:buChar char="•"/>
              <a:defRPr/>
            </a:pPr>
            <a:r>
              <a:rPr lang="en-AU" b="0">
                <a:solidFill>
                  <a:srgbClr val="000000"/>
                </a:solidFill>
                <a:latin typeface="Calibri"/>
              </a:rPr>
              <a:t>Pictographic</a:t>
            </a:r>
          </a:p>
          <a:p>
            <a:pPr marL="87313" indent="-87313">
              <a:lnSpc>
                <a:spcPct val="114000"/>
              </a:lnSpc>
              <a:buFont typeface="Arial" panose="020B0604020202020204" pitchFamily="34" charset="0"/>
              <a:buChar char="•"/>
              <a:defRPr/>
            </a:pPr>
            <a:r>
              <a:rPr lang="en-AU" b="0">
                <a:solidFill>
                  <a:srgbClr val="000000"/>
                </a:solidFill>
                <a:latin typeface="Calibri"/>
              </a:rPr>
              <a:t>Depict 1 or more Use Cases, Scenarios, and/or Events</a:t>
            </a:r>
          </a:p>
          <a:p>
            <a:pPr marL="87313" indent="-87313">
              <a:lnSpc>
                <a:spcPct val="114000"/>
              </a:lnSpc>
              <a:buFont typeface="Arial" panose="020B0604020202020204" pitchFamily="34" charset="0"/>
              <a:buChar char="•"/>
              <a:defRPr/>
            </a:pPr>
            <a:r>
              <a:rPr lang="en-AU" b="0">
                <a:solidFill>
                  <a:srgbClr val="000000"/>
                </a:solidFill>
                <a:latin typeface="Calibri"/>
              </a:rPr>
              <a:t>Actors, Systems, Exchanges, Data</a:t>
            </a:r>
          </a:p>
        </p:txBody>
      </p:sp>
      <p:grpSp>
        <p:nvGrpSpPr>
          <p:cNvPr id="83" name="Group 31">
            <a:extLst>
              <a:ext uri="{FF2B5EF4-FFF2-40B4-BE49-F238E27FC236}">
                <a16:creationId xmlns:a16="http://schemas.microsoft.com/office/drawing/2014/main" xmlns="" id="{33DC2FD1-85DE-4E89-86E7-A27E9717449E}"/>
              </a:ext>
            </a:extLst>
          </p:cNvPr>
          <p:cNvGrpSpPr/>
          <p:nvPr/>
        </p:nvGrpSpPr>
        <p:grpSpPr>
          <a:xfrm>
            <a:off x="1030735" y="818589"/>
            <a:ext cx="405562" cy="4064000"/>
            <a:chOff x="1905000" y="940974"/>
            <a:chExt cx="461892" cy="4064000"/>
          </a:xfrm>
        </p:grpSpPr>
        <p:sp>
          <p:nvSpPr>
            <p:cNvPr id="84" name="Arrow: Up-Down 83">
              <a:extLst>
                <a:ext uri="{FF2B5EF4-FFF2-40B4-BE49-F238E27FC236}">
                  <a16:creationId xmlns:a16="http://schemas.microsoft.com/office/drawing/2014/main" xmlns="" id="{F6A68B7F-49A9-4226-89E9-14FE891B5B46}"/>
                </a:ext>
              </a:extLst>
            </p:cNvPr>
            <p:cNvSpPr/>
            <p:nvPr/>
          </p:nvSpPr>
          <p:spPr bwMode="auto">
            <a:xfrm>
              <a:off x="1905000" y="940974"/>
              <a:ext cx="461892" cy="4064000"/>
            </a:xfrm>
            <a:prstGeom prst="upDownArrow">
              <a:avLst/>
            </a:prstGeom>
            <a:solidFill>
              <a:srgbClr val="008000"/>
            </a:solidFill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AU" sz="1600">
                <a:solidFill>
                  <a:srgbClr val="003300"/>
                </a:solidFill>
                <a:latin typeface="Calibri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xmlns="" id="{BFD73D9C-A076-4341-9F35-3E1E83D78758}"/>
                </a:ext>
              </a:extLst>
            </p:cNvPr>
            <p:cNvSpPr txBox="1"/>
            <p:nvPr/>
          </p:nvSpPr>
          <p:spPr>
            <a:xfrm rot="16200000" flipH="1">
              <a:off x="1566571" y="2783604"/>
              <a:ext cx="10806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AU">
                  <a:solidFill>
                    <a:srgbClr val="FFFFFF"/>
                  </a:solidFill>
                  <a:latin typeface="Calibri"/>
                </a:rPr>
                <a:t>User Stories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683829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957" y="848096"/>
            <a:ext cx="2690043" cy="3686696"/>
          </a:xfrm>
          <a:prstGeom prst="rect">
            <a:avLst/>
          </a:prstGeom>
        </p:spPr>
      </p:pic>
      <p:cxnSp>
        <p:nvCxnSpPr>
          <p:cNvPr id="3" name="Elbow Connector 2"/>
          <p:cNvCxnSpPr>
            <a:stCxn id="35" idx="1"/>
            <a:endCxn id="43" idx="1"/>
          </p:cNvCxnSpPr>
          <p:nvPr/>
        </p:nvCxnSpPr>
        <p:spPr>
          <a:xfrm rot="10800000" flipH="1" flipV="1">
            <a:off x="608162" y="1767180"/>
            <a:ext cx="416270" cy="924264"/>
          </a:xfrm>
          <a:prstGeom prst="bentConnector3">
            <a:avLst>
              <a:gd name="adj1" fmla="val 44695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35" idx="1"/>
            <a:endCxn id="44" idx="1"/>
          </p:cNvCxnSpPr>
          <p:nvPr/>
        </p:nvCxnSpPr>
        <p:spPr>
          <a:xfrm rot="10800000" flipH="1" flipV="1">
            <a:off x="608163" y="1767180"/>
            <a:ext cx="428130" cy="2008369"/>
          </a:xfrm>
          <a:prstGeom prst="bentConnector3">
            <a:avLst>
              <a:gd name="adj1" fmla="val 43457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/>
          <p:cNvCxnSpPr>
            <a:stCxn id="42" idx="1"/>
            <a:endCxn id="89" idx="1"/>
          </p:cNvCxnSpPr>
          <p:nvPr/>
        </p:nvCxnSpPr>
        <p:spPr>
          <a:xfrm rot="10800000" flipH="1" flipV="1">
            <a:off x="3582928" y="1760120"/>
            <a:ext cx="493206" cy="949556"/>
          </a:xfrm>
          <a:prstGeom prst="bentConnector3">
            <a:avLst>
              <a:gd name="adj1" fmla="val 30302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>
            <a:stCxn id="42" idx="1"/>
            <a:endCxn id="88" idx="1"/>
          </p:cNvCxnSpPr>
          <p:nvPr/>
        </p:nvCxnSpPr>
        <p:spPr>
          <a:xfrm rot="10800000" flipH="1" flipV="1">
            <a:off x="3582928" y="1760120"/>
            <a:ext cx="493209" cy="2029196"/>
          </a:xfrm>
          <a:prstGeom prst="bentConnector3">
            <a:avLst>
              <a:gd name="adj1" fmla="val 30302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85E53994-0D1E-440F-B49C-8107A07B1AC4}"/>
              </a:ext>
            </a:extLst>
          </p:cNvPr>
          <p:cNvSpPr/>
          <p:nvPr/>
        </p:nvSpPr>
        <p:spPr>
          <a:xfrm>
            <a:off x="608163" y="1390379"/>
            <a:ext cx="2764208" cy="7536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1800">
                <a:solidFill>
                  <a:srgbClr val="0000C8"/>
                </a:solidFill>
                <a:latin typeface="Calibri" panose="020F0502020204030204"/>
              </a:rPr>
              <a:t>Scenario</a:t>
            </a:r>
            <a:r>
              <a:rPr lang="en-AU" sz="1800" b="0">
                <a:solidFill>
                  <a:prstClr val="black"/>
                </a:solidFill>
                <a:latin typeface="Calibri" panose="020F0502020204030204"/>
              </a:rPr>
              <a:t>: RFI for Possible Models of an Asset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85E53994-0D1E-440F-B49C-8107A07B1AC4}"/>
              </a:ext>
            </a:extLst>
          </p:cNvPr>
          <p:cNvSpPr/>
          <p:nvPr/>
        </p:nvSpPr>
        <p:spPr>
          <a:xfrm>
            <a:off x="3582929" y="1376247"/>
            <a:ext cx="2761803" cy="7677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1800">
                <a:solidFill>
                  <a:srgbClr val="0000C8"/>
                </a:solidFill>
                <a:latin typeface="Calibri" panose="020F0502020204030204"/>
              </a:rPr>
              <a:t>Scenario</a:t>
            </a:r>
            <a:r>
              <a:rPr lang="en-AU" sz="1800" b="0">
                <a:solidFill>
                  <a:prstClr val="black"/>
                </a:solidFill>
                <a:latin typeface="Calibri" panose="020F0502020204030204"/>
              </a:rPr>
              <a:t>: RFI Standard Model Properties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85E53994-0D1E-440F-B49C-8107A07B1AC4}"/>
              </a:ext>
            </a:extLst>
          </p:cNvPr>
          <p:cNvSpPr/>
          <p:nvPr/>
        </p:nvSpPr>
        <p:spPr>
          <a:xfrm>
            <a:off x="1024433" y="2314212"/>
            <a:ext cx="2347938" cy="75447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1500">
                <a:solidFill>
                  <a:srgbClr val="C00000"/>
                </a:solidFill>
                <a:latin typeface="Calibri" panose="020F0502020204030204"/>
              </a:rPr>
              <a:t>Event 1: Process Model Request For Asset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85E53994-0D1E-440F-B49C-8107A07B1AC4}"/>
              </a:ext>
            </a:extLst>
          </p:cNvPr>
          <p:cNvSpPr/>
          <p:nvPr/>
        </p:nvSpPr>
        <p:spPr>
          <a:xfrm>
            <a:off x="1036294" y="3398306"/>
            <a:ext cx="2336077" cy="7544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1500" b="0">
                <a:solidFill>
                  <a:srgbClr val="C00000"/>
                </a:solidFill>
                <a:latin typeface="Calibri" panose="020F0502020204030204"/>
              </a:rPr>
              <a:t>Event 2: Acknowledge Model Request For Asset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xmlns="" id="{85E53994-0D1E-440F-B49C-8107A07B1AC4}"/>
              </a:ext>
            </a:extLst>
          </p:cNvPr>
          <p:cNvSpPr/>
          <p:nvPr/>
        </p:nvSpPr>
        <p:spPr>
          <a:xfrm>
            <a:off x="4076138" y="3412067"/>
            <a:ext cx="2259822" cy="7544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AU" sz="788" b="0">
              <a:solidFill>
                <a:srgbClr val="C00000"/>
              </a:solidFill>
              <a:latin typeface="Calibri" panose="020F0502020204030204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1500" b="0">
                <a:solidFill>
                  <a:srgbClr val="C00000"/>
                </a:solidFill>
                <a:latin typeface="Calibri" panose="020F0502020204030204"/>
              </a:rPr>
              <a:t>Event 4: Show Standard Datasheets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AU" sz="788" b="0">
              <a:solidFill>
                <a:srgbClr val="C00000"/>
              </a:solidFill>
              <a:latin typeface="Calibri" panose="020F0502020204030204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xmlns="" id="{85E53994-0D1E-440F-B49C-8107A07B1AC4}"/>
              </a:ext>
            </a:extLst>
          </p:cNvPr>
          <p:cNvSpPr/>
          <p:nvPr/>
        </p:nvSpPr>
        <p:spPr>
          <a:xfrm>
            <a:off x="4076135" y="2332427"/>
            <a:ext cx="2259822" cy="7544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AU" sz="1500" b="0">
              <a:solidFill>
                <a:srgbClr val="C00000"/>
              </a:solidFill>
              <a:latin typeface="Calibri" panose="020F0502020204030204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1500" b="0">
                <a:solidFill>
                  <a:srgbClr val="C00000"/>
                </a:solidFill>
                <a:latin typeface="Calibri" panose="020F0502020204030204"/>
              </a:rPr>
              <a:t>Event 3: Get Model Datasheets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AU" sz="1500" b="0">
              <a:solidFill>
                <a:srgbClr val="C00000"/>
              </a:solidFill>
              <a:latin typeface="Calibri" panose="020F050202020403020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8462" y="572923"/>
            <a:ext cx="7886700" cy="540000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AU" sz="3100" b="1" dirty="0">
                <a:solidFill>
                  <a:srgbClr val="008000"/>
                </a:solidFill>
                <a:latin typeface="+mn-lt"/>
              </a:rPr>
              <a:t>Use Case 12: RFI/RFI Response in</a:t>
            </a:r>
            <a:br>
              <a:rPr lang="en-AU" sz="3100" b="1" dirty="0">
                <a:solidFill>
                  <a:srgbClr val="008000"/>
                </a:solidFill>
                <a:latin typeface="+mn-lt"/>
              </a:rPr>
            </a:br>
            <a:r>
              <a:rPr lang="en-AU" sz="3100" b="1" dirty="0">
                <a:solidFill>
                  <a:srgbClr val="008000"/>
                </a:solidFill>
                <a:latin typeface="+mn-lt"/>
              </a:rPr>
              <a:t>Brownfield Information Remediation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6711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88" grpId="0" animBg="1"/>
      <p:bldP spid="89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1193" y="1014872"/>
            <a:ext cx="5691890" cy="2993511"/>
          </a:xfrm>
          <a:prstGeom prst="rect">
            <a:avLst/>
          </a:prstGeom>
        </p:spPr>
      </p:pic>
      <p:cxnSp>
        <p:nvCxnSpPr>
          <p:cNvPr id="29" name="Elbow Connector 62">
            <a:extLst>
              <a:ext uri="{FF2B5EF4-FFF2-40B4-BE49-F238E27FC236}">
                <a16:creationId xmlns:a16="http://schemas.microsoft.com/office/drawing/2014/main" xmlns="" id="{3F2488CC-90D0-4DD5-9C56-915B8D6E53FB}"/>
              </a:ext>
            </a:extLst>
          </p:cNvPr>
          <p:cNvCxnSpPr>
            <a:stCxn id="34" idx="1"/>
            <a:endCxn id="36" idx="1"/>
          </p:cNvCxnSpPr>
          <p:nvPr/>
        </p:nvCxnSpPr>
        <p:spPr>
          <a:xfrm rot="10800000" flipH="1" flipV="1">
            <a:off x="165286" y="844409"/>
            <a:ext cx="210806" cy="340927"/>
          </a:xfrm>
          <a:prstGeom prst="bentConnector3">
            <a:avLst>
              <a:gd name="adj1" fmla="val 44695"/>
            </a:avLst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0" name="Elbow Connector 63">
            <a:extLst>
              <a:ext uri="{FF2B5EF4-FFF2-40B4-BE49-F238E27FC236}">
                <a16:creationId xmlns:a16="http://schemas.microsoft.com/office/drawing/2014/main" xmlns="" id="{09C17A29-4FCB-4EC0-9D61-6D52984113D6}"/>
              </a:ext>
            </a:extLst>
          </p:cNvPr>
          <p:cNvCxnSpPr>
            <a:stCxn id="34" idx="1"/>
            <a:endCxn id="37" idx="1"/>
          </p:cNvCxnSpPr>
          <p:nvPr/>
        </p:nvCxnSpPr>
        <p:spPr>
          <a:xfrm rot="10800000" flipH="1" flipV="1">
            <a:off x="165286" y="844409"/>
            <a:ext cx="216813" cy="740813"/>
          </a:xfrm>
          <a:prstGeom prst="bentConnector3">
            <a:avLst>
              <a:gd name="adj1" fmla="val 43457"/>
            </a:avLst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1" name="Elbow Connector 64">
            <a:extLst>
              <a:ext uri="{FF2B5EF4-FFF2-40B4-BE49-F238E27FC236}">
                <a16:creationId xmlns:a16="http://schemas.microsoft.com/office/drawing/2014/main" xmlns="" id="{CCCD66EF-750B-43B8-B7B1-CEDD06F9DA2E}"/>
              </a:ext>
            </a:extLst>
          </p:cNvPr>
          <p:cNvCxnSpPr>
            <a:stCxn id="35" idx="1"/>
            <a:endCxn id="39" idx="1"/>
          </p:cNvCxnSpPr>
          <p:nvPr/>
        </p:nvCxnSpPr>
        <p:spPr>
          <a:xfrm rot="10800000" flipH="1" flipV="1">
            <a:off x="1671762" y="841805"/>
            <a:ext cx="249769" cy="350256"/>
          </a:xfrm>
          <a:prstGeom prst="bentConnector3">
            <a:avLst>
              <a:gd name="adj1" fmla="val 27172"/>
            </a:avLst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2" name="Elbow Connector 65">
            <a:extLst>
              <a:ext uri="{FF2B5EF4-FFF2-40B4-BE49-F238E27FC236}">
                <a16:creationId xmlns:a16="http://schemas.microsoft.com/office/drawing/2014/main" xmlns="" id="{CD8AA42D-94BF-47F1-94B0-0069EB9E561B}"/>
              </a:ext>
            </a:extLst>
          </p:cNvPr>
          <p:cNvCxnSpPr>
            <a:stCxn id="35" idx="1"/>
            <a:endCxn id="38" idx="1"/>
          </p:cNvCxnSpPr>
          <p:nvPr/>
        </p:nvCxnSpPr>
        <p:spPr>
          <a:xfrm rot="10800000" flipH="1" flipV="1">
            <a:off x="1671762" y="841805"/>
            <a:ext cx="249770" cy="748496"/>
          </a:xfrm>
          <a:prstGeom prst="bentConnector3">
            <a:avLst>
              <a:gd name="adj1" fmla="val 27171"/>
            </a:avLst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6ECCABE7-27C0-4B17-971E-539E11D6911C}"/>
              </a:ext>
            </a:extLst>
          </p:cNvPr>
          <p:cNvSpPr/>
          <p:nvPr/>
        </p:nvSpPr>
        <p:spPr>
          <a:xfrm>
            <a:off x="165286" y="245563"/>
            <a:ext cx="2905105" cy="402248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1350" b="0" kern="0">
                <a:solidFill>
                  <a:prstClr val="black"/>
                </a:solidFill>
                <a:latin typeface="Calibri" panose="020F0502020204030204"/>
              </a:rPr>
              <a:t>Use Case 12: 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1350" b="0" kern="0">
                <a:solidFill>
                  <a:prstClr val="black"/>
                </a:solidFill>
                <a:latin typeface="Calibri" panose="020F0502020204030204"/>
              </a:rPr>
              <a:t>Brownfield Information Remediation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31F23D73-F93B-4815-B7FE-4D768E6570FE}"/>
              </a:ext>
            </a:extLst>
          </p:cNvPr>
          <p:cNvSpPr/>
          <p:nvPr/>
        </p:nvSpPr>
        <p:spPr>
          <a:xfrm>
            <a:off x="165286" y="705421"/>
            <a:ext cx="1399846" cy="277979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 kern="0">
                <a:solidFill>
                  <a:prstClr val="black"/>
                </a:solidFill>
                <a:latin typeface="Calibri" panose="020F0502020204030204"/>
              </a:rPr>
              <a:t>Scenario: RFI for Possible Models of an Asset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F8351C40-1B88-40DE-9ABD-793B234DFD84}"/>
              </a:ext>
            </a:extLst>
          </p:cNvPr>
          <p:cNvSpPr/>
          <p:nvPr/>
        </p:nvSpPr>
        <p:spPr>
          <a:xfrm>
            <a:off x="1671762" y="700208"/>
            <a:ext cx="1398629" cy="283191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 kern="0">
                <a:solidFill>
                  <a:prstClr val="black"/>
                </a:solidFill>
                <a:latin typeface="Calibri" panose="020F0502020204030204"/>
              </a:rPr>
              <a:t>Scenario: RFI Standard Model Properties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F42077D2-35A2-424E-9A13-E16D8A22AFD6}"/>
              </a:ext>
            </a:extLst>
          </p:cNvPr>
          <p:cNvSpPr/>
          <p:nvPr/>
        </p:nvSpPr>
        <p:spPr>
          <a:xfrm>
            <a:off x="376092" y="1046188"/>
            <a:ext cx="1189040" cy="278297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788" kern="0">
                <a:solidFill>
                  <a:srgbClr val="C00000"/>
                </a:solidFill>
                <a:latin typeface="Calibri" panose="020F0502020204030204"/>
              </a:rPr>
              <a:t>Event 1: Process Model Request For Asset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8C53A52E-7D59-442B-97FD-C7F604176C67}"/>
              </a:ext>
            </a:extLst>
          </p:cNvPr>
          <p:cNvSpPr/>
          <p:nvPr/>
        </p:nvSpPr>
        <p:spPr>
          <a:xfrm>
            <a:off x="382099" y="1446071"/>
            <a:ext cx="1183033" cy="278304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788" b="0" kern="0">
                <a:solidFill>
                  <a:srgbClr val="C00000"/>
                </a:solidFill>
                <a:latin typeface="Calibri" panose="020F0502020204030204"/>
              </a:rPr>
              <a:t>Event 2: Acknowledge Model Request For Asset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A4E5DAA7-9B0C-4461-9DE2-7956C7878E4C}"/>
              </a:ext>
            </a:extLst>
          </p:cNvPr>
          <p:cNvSpPr/>
          <p:nvPr/>
        </p:nvSpPr>
        <p:spPr>
          <a:xfrm>
            <a:off x="1921532" y="1451147"/>
            <a:ext cx="1144416" cy="278304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AU" sz="788" b="0" kern="0">
              <a:solidFill>
                <a:srgbClr val="C00000"/>
              </a:solidFill>
              <a:latin typeface="Calibri" panose="020F0502020204030204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788" b="0" kern="0">
                <a:solidFill>
                  <a:srgbClr val="C00000"/>
                </a:solidFill>
                <a:latin typeface="Calibri" panose="020F0502020204030204"/>
              </a:rPr>
              <a:t>Event 4: Show Standard Datasheets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AU" sz="788" b="0" kern="0">
              <a:solidFill>
                <a:srgbClr val="C00000"/>
              </a:solidFill>
              <a:latin typeface="Calibri" panose="020F0502020204030204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5E01EAEE-A1B2-4768-BAB3-92732492949A}"/>
              </a:ext>
            </a:extLst>
          </p:cNvPr>
          <p:cNvSpPr/>
          <p:nvPr/>
        </p:nvSpPr>
        <p:spPr>
          <a:xfrm>
            <a:off x="1921531" y="1052908"/>
            <a:ext cx="1144416" cy="278304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AU" sz="788" b="0" kern="0">
              <a:solidFill>
                <a:srgbClr val="C00000"/>
              </a:solidFill>
              <a:latin typeface="Calibri" panose="020F0502020204030204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788" b="0" kern="0">
                <a:solidFill>
                  <a:srgbClr val="C00000"/>
                </a:solidFill>
                <a:latin typeface="Calibri" panose="020F0502020204030204"/>
              </a:rPr>
              <a:t>Event 3: Get Model Datasheets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AU" sz="788" b="0" kern="0">
              <a:solidFill>
                <a:srgbClr val="C0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10449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66">
            <a:extLst>
              <a:ext uri="{FF2B5EF4-FFF2-40B4-BE49-F238E27FC236}">
                <a16:creationId xmlns:a16="http://schemas.microsoft.com/office/drawing/2014/main" xmlns="" id="{37C07921-F8F5-4DFE-B9B9-4BD7F05D5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2800" b="1" dirty="0">
                <a:solidFill>
                  <a:srgbClr val="008000"/>
                </a:solidFill>
                <a:latin typeface="+mn-lt"/>
              </a:rPr>
              <a:t>Critical Infrastructure Management</a:t>
            </a:r>
            <a:r>
              <a:rPr lang="en-AU" sz="2800" b="1" dirty="0">
                <a:solidFill>
                  <a:srgbClr val="008000"/>
                </a:solidFill>
                <a:latin typeface="+mn-lt"/>
                <a:cs typeface="Calibri Light"/>
              </a:rPr>
              <a:t> </a:t>
            </a:r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xmlns="" id="{AAF64068-873A-4C95-9308-97F03B429AC7}"/>
              </a:ext>
            </a:extLst>
          </p:cNvPr>
          <p:cNvGrpSpPr/>
          <p:nvPr/>
        </p:nvGrpSpPr>
        <p:grpSpPr>
          <a:xfrm>
            <a:off x="628650" y="522104"/>
            <a:ext cx="6737338" cy="4399918"/>
            <a:chOff x="155575" y="-144463"/>
            <a:chExt cx="10514910" cy="6866924"/>
          </a:xfrm>
        </p:grpSpPr>
        <p:pic>
          <p:nvPicPr>
            <p:cNvPr id="109" name="Picture 22" descr="Image result for gate valve icon">
              <a:extLst>
                <a:ext uri="{FF2B5EF4-FFF2-40B4-BE49-F238E27FC236}">
                  <a16:creationId xmlns:a16="http://schemas.microsoft.com/office/drawing/2014/main" xmlns="" id="{FAF22F3D-3C4A-4813-BFF3-9BCE9775477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47" r="35143"/>
            <a:stretch/>
          </p:blipFill>
          <p:spPr bwMode="auto">
            <a:xfrm>
              <a:off x="4608092" y="3286716"/>
              <a:ext cx="691978" cy="1238173"/>
            </a:xfrm>
            <a:prstGeom prst="rect">
              <a:avLst/>
            </a:prstGeom>
            <a:noFill/>
            <a:effectLst>
              <a:outerShdw dist="50800" dir="5400000" algn="ctr" rotWithShape="0">
                <a:sysClr val="window" lastClr="FFFFFF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0" name="AutoShape 4" descr="Image result for dollar symbol">
              <a:extLst>
                <a:ext uri="{FF2B5EF4-FFF2-40B4-BE49-F238E27FC236}">
                  <a16:creationId xmlns:a16="http://schemas.microsoft.com/office/drawing/2014/main" xmlns="" id="{86328ECF-0AEF-478D-B938-7598BBF3117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AU" sz="1050" b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11" name="AutoShape 6" descr="Image result for dollar symbol">
              <a:extLst>
                <a:ext uri="{FF2B5EF4-FFF2-40B4-BE49-F238E27FC236}">
                  <a16:creationId xmlns:a16="http://schemas.microsoft.com/office/drawing/2014/main" xmlns="" id="{1213077E-48E2-4960-B5A4-F5FFD929CEF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07975" y="79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AU" sz="1050" b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12" name="Striped Right Arrow 17">
              <a:extLst>
                <a:ext uri="{FF2B5EF4-FFF2-40B4-BE49-F238E27FC236}">
                  <a16:creationId xmlns:a16="http://schemas.microsoft.com/office/drawing/2014/main" xmlns="" id="{03204CDB-F9A8-434D-B99A-783330E1F91E}"/>
                </a:ext>
              </a:extLst>
            </p:cNvPr>
            <p:cNvSpPr/>
            <p:nvPr/>
          </p:nvSpPr>
          <p:spPr>
            <a:xfrm>
              <a:off x="460375" y="45008"/>
              <a:ext cx="10210110" cy="978396"/>
            </a:xfrm>
            <a:prstGeom prst="stripedRightArrow">
              <a:avLst/>
            </a:prstGeom>
            <a:gradFill rotWithShape="1">
              <a:gsLst>
                <a:gs pos="0">
                  <a:srgbClr val="ED7D31">
                    <a:satMod val="103000"/>
                    <a:lumMod val="102000"/>
                    <a:tint val="94000"/>
                  </a:srgbClr>
                </a:gs>
                <a:gs pos="50000">
                  <a:srgbClr val="ED7D31">
                    <a:satMod val="110000"/>
                    <a:lumMod val="100000"/>
                    <a:shade val="100000"/>
                  </a:srgbClr>
                </a:gs>
                <a:gs pos="100000">
                  <a:srgbClr val="ED7D31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Critical Infrastructure Management Process</a:t>
              </a:r>
            </a:p>
          </p:txBody>
        </p:sp>
        <p:sp>
          <p:nvSpPr>
            <p:cNvPr id="113" name="Up Arrow 15">
              <a:extLst>
                <a:ext uri="{FF2B5EF4-FFF2-40B4-BE49-F238E27FC236}">
                  <a16:creationId xmlns:a16="http://schemas.microsoft.com/office/drawing/2014/main" xmlns="" id="{42EEA296-C1BE-4E92-B71A-A713C8F155D6}"/>
                </a:ext>
              </a:extLst>
            </p:cNvPr>
            <p:cNvSpPr/>
            <p:nvPr/>
          </p:nvSpPr>
          <p:spPr>
            <a:xfrm>
              <a:off x="9713378" y="1167893"/>
              <a:ext cx="549585" cy="5554568"/>
            </a:xfrm>
            <a:prstGeom prst="upArrow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vert="vert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0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IIOT Sensors</a:t>
              </a:r>
            </a:p>
          </p:txBody>
        </p:sp>
        <p:sp>
          <p:nvSpPr>
            <p:cNvPr id="114" name="Up Arrow 20">
              <a:extLst>
                <a:ext uri="{FF2B5EF4-FFF2-40B4-BE49-F238E27FC236}">
                  <a16:creationId xmlns:a16="http://schemas.microsoft.com/office/drawing/2014/main" xmlns="" id="{6D6A392A-F1BF-474C-8011-B5A9412087A5}"/>
                </a:ext>
              </a:extLst>
            </p:cNvPr>
            <p:cNvSpPr/>
            <p:nvPr/>
          </p:nvSpPr>
          <p:spPr>
            <a:xfrm>
              <a:off x="9078050" y="1167551"/>
              <a:ext cx="572509" cy="3124190"/>
            </a:xfrm>
            <a:prstGeom prst="upArrow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vert="vert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0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Trusted Systems</a:t>
              </a:r>
            </a:p>
          </p:txBody>
        </p:sp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xmlns="" id="{C87342B9-D9B8-4A4C-9011-C8206FB651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8326" y="5336354"/>
              <a:ext cx="1098483" cy="1179519"/>
            </a:xfrm>
            <a:prstGeom prst="rect">
              <a:avLst/>
            </a:prstGeom>
          </p:spPr>
        </p:pic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xmlns="" id="{F6DD1418-92C7-42C2-9C78-0723CA0B30D3}"/>
                </a:ext>
              </a:extLst>
            </p:cNvPr>
            <p:cNvSpPr txBox="1"/>
            <p:nvPr/>
          </p:nvSpPr>
          <p:spPr>
            <a:xfrm>
              <a:off x="3854972" y="5741445"/>
              <a:ext cx="2472613" cy="408293"/>
            </a:xfrm>
            <a:prstGeom prst="rect">
              <a:avLst/>
            </a:prstGeom>
            <a:solidFill>
              <a:srgbClr val="ED7D31">
                <a:lumMod val="60000"/>
                <a:lumOff val="4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050" b="0" i="0" u="none" strike="noStrike" kern="0" cap="none" spc="0" normalizeH="0" baseline="0" noProof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cs typeface="+mn-cs"/>
                </a:rPr>
                <a:t>Industrial Process Models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xmlns="" id="{E33D090C-A426-49E1-A31D-ADC8034B7385}"/>
                </a:ext>
              </a:extLst>
            </p:cNvPr>
            <p:cNvSpPr txBox="1"/>
            <p:nvPr/>
          </p:nvSpPr>
          <p:spPr>
            <a:xfrm>
              <a:off x="4827059" y="4629160"/>
              <a:ext cx="1738764" cy="396285"/>
            </a:xfrm>
            <a:prstGeom prst="rect">
              <a:avLst/>
            </a:prstGeom>
            <a:solidFill>
              <a:srgbClr val="D0B8B4"/>
            </a:solidFill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1050" b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anose="020F0502020204030204"/>
                  <a:cs typeface="+mn-cs"/>
                </a:rPr>
                <a:t>Systems Models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xmlns="" id="{6B8F2722-4814-4EB1-95B4-E7B3A3B9C56F}"/>
                </a:ext>
              </a:extLst>
            </p:cNvPr>
            <p:cNvSpPr txBox="1"/>
            <p:nvPr/>
          </p:nvSpPr>
          <p:spPr>
            <a:xfrm>
              <a:off x="5548198" y="3748416"/>
              <a:ext cx="2111286" cy="396285"/>
            </a:xfrm>
            <a:prstGeom prst="rect">
              <a:avLst/>
            </a:prstGeom>
            <a:solidFill>
              <a:srgbClr val="739495"/>
            </a:solidFill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1050" b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anose="020F0502020204030204"/>
                  <a:cs typeface="+mn-cs"/>
                </a:rPr>
                <a:t>Components Models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xmlns="" id="{CC3FEF51-6934-4682-AE3B-35BF76F969B3}"/>
                </a:ext>
              </a:extLst>
            </p:cNvPr>
            <p:cNvSpPr txBox="1"/>
            <p:nvPr/>
          </p:nvSpPr>
          <p:spPr>
            <a:xfrm>
              <a:off x="7350340" y="1441682"/>
              <a:ext cx="1366472" cy="396285"/>
            </a:xfrm>
            <a:prstGeom prst="rect">
              <a:avLst/>
            </a:prstGeom>
            <a:solidFill>
              <a:srgbClr val="FDDE00"/>
            </a:solidFill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1050" b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anose="020F0502020204030204"/>
                  <a:cs typeface="+mn-cs"/>
                </a:rPr>
                <a:t>Risk Models</a:t>
              </a:r>
            </a:p>
          </p:txBody>
        </p:sp>
        <p:sp>
          <p:nvSpPr>
            <p:cNvPr id="120" name="Rounded Rectangle 18">
              <a:extLst>
                <a:ext uri="{FF2B5EF4-FFF2-40B4-BE49-F238E27FC236}">
                  <a16:creationId xmlns:a16="http://schemas.microsoft.com/office/drawing/2014/main" xmlns="" id="{DC89F7F5-8327-4DBA-BB3E-FA68A6F6B27D}"/>
                </a:ext>
              </a:extLst>
            </p:cNvPr>
            <p:cNvSpPr/>
            <p:nvPr/>
          </p:nvSpPr>
          <p:spPr>
            <a:xfrm>
              <a:off x="2248678" y="886408"/>
              <a:ext cx="6699380" cy="5836053"/>
            </a:xfrm>
            <a:prstGeom prst="roundRect">
              <a:avLst/>
            </a:prstGeom>
            <a:noFill/>
            <a:ln w="38100" cap="flat" cmpd="sng" algn="ctr">
              <a:solidFill>
                <a:srgbClr val="70AD47">
                  <a:lumMod val="50000"/>
                </a:srgbClr>
              </a:solidFill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0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xmlns="" id="{AA434547-B2FE-48E7-8CC1-A22D19EEA3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64273" y="4170577"/>
              <a:ext cx="1117966" cy="1362331"/>
            </a:xfrm>
            <a:prstGeom prst="rect">
              <a:avLst/>
            </a:prstGeom>
            <a:solidFill>
              <a:sysClr val="windowText" lastClr="000000"/>
            </a:solidFill>
            <a:ln>
              <a:solidFill>
                <a:sysClr val="windowText" lastClr="000000"/>
              </a:solidFill>
            </a:ln>
          </p:spPr>
        </p:pic>
        <p:pic>
          <p:nvPicPr>
            <p:cNvPr id="122" name="Picture 16" descr="Image result for lock symbol">
              <a:extLst>
                <a:ext uri="{FF2B5EF4-FFF2-40B4-BE49-F238E27FC236}">
                  <a16:creationId xmlns:a16="http://schemas.microsoft.com/office/drawing/2014/main" xmlns="" id="{DD9A2738-7280-4CD0-813B-A340CFC77F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3876" y="5555836"/>
              <a:ext cx="1060020" cy="10600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xmlns="" id="{B0951A99-F007-4A2A-9FE1-2F13EC8574F3}"/>
                </a:ext>
              </a:extLst>
            </p:cNvPr>
            <p:cNvSpPr txBox="1"/>
            <p:nvPr/>
          </p:nvSpPr>
          <p:spPr>
            <a:xfrm>
              <a:off x="6061438" y="2846325"/>
              <a:ext cx="2421166" cy="396285"/>
            </a:xfrm>
            <a:prstGeom prst="rect">
              <a:avLst/>
            </a:prstGeom>
            <a:solidFill>
              <a:srgbClr val="ED5113"/>
            </a:solidFill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1050" b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anose="020F0502020204030204"/>
                  <a:cs typeface="+mn-cs"/>
                </a:rPr>
                <a:t>Business Process Models</a:t>
              </a:r>
            </a:p>
          </p:txBody>
        </p:sp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xmlns="" id="{2932FCF7-519F-4B9C-B46D-878E537C49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1" r="7175" b="15533"/>
            <a:stretch/>
          </p:blipFill>
          <p:spPr>
            <a:xfrm>
              <a:off x="4695750" y="2235450"/>
              <a:ext cx="1334278" cy="1326153"/>
            </a:xfrm>
            <a:prstGeom prst="rect">
              <a:avLst/>
            </a:prstGeom>
          </p:spPr>
        </p:pic>
        <p:sp>
          <p:nvSpPr>
            <p:cNvPr id="125" name="AutoShape 28" descr="Image result for hazard">
              <a:extLst>
                <a:ext uri="{FF2B5EF4-FFF2-40B4-BE49-F238E27FC236}">
                  <a16:creationId xmlns:a16="http://schemas.microsoft.com/office/drawing/2014/main" xmlns="" id="{2031389D-4E58-4A2F-8639-6B1F4FAEC8B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0375" y="1603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AU" sz="1050" b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26" name="AutoShape 30" descr="Image result for hazard">
              <a:extLst>
                <a:ext uri="{FF2B5EF4-FFF2-40B4-BE49-F238E27FC236}">
                  <a16:creationId xmlns:a16="http://schemas.microsoft.com/office/drawing/2014/main" xmlns="" id="{6ADFDA27-E921-4EF9-A42A-F2E9951A14A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12775" y="3127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AU" sz="1050" b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pic>
          <p:nvPicPr>
            <p:cNvPr id="127" name="Picture 32" descr="Image result for hazard">
              <a:extLst>
                <a:ext uri="{FF2B5EF4-FFF2-40B4-BE49-F238E27FC236}">
                  <a16:creationId xmlns:a16="http://schemas.microsoft.com/office/drawing/2014/main" xmlns="" id="{E3D0F830-5781-4DA2-B9F4-3E1EE0E6238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52" t="7354" r="4648" b="9004"/>
            <a:stretch/>
          </p:blipFill>
          <p:spPr bwMode="auto">
            <a:xfrm>
              <a:off x="5927504" y="860326"/>
              <a:ext cx="1512994" cy="13937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xmlns="" id="{30312A50-77BA-40F8-B371-EEC6477B947B}"/>
                </a:ext>
              </a:extLst>
            </p:cNvPr>
            <p:cNvSpPr txBox="1"/>
            <p:nvPr/>
          </p:nvSpPr>
          <p:spPr>
            <a:xfrm>
              <a:off x="6309930" y="1070318"/>
              <a:ext cx="733525" cy="12008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4400">
                  <a:solidFill>
                    <a:prstClr val="black"/>
                  </a:solidFill>
                  <a:latin typeface="Calibri" panose="020F0502020204030204"/>
                  <a:cs typeface="+mn-cs"/>
                </a:rPr>
                <a:t>$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251778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Left-Right Arrow 28"/>
          <p:cNvSpPr/>
          <p:nvPr/>
        </p:nvSpPr>
        <p:spPr>
          <a:xfrm>
            <a:off x="1369583" y="3238221"/>
            <a:ext cx="1253691" cy="403478"/>
          </a:xfrm>
          <a:prstGeom prst="left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1350" b="0">
                <a:solidFill>
                  <a:prstClr val="black"/>
                </a:solidFill>
                <a:latin typeface="Calibri" panose="020F0502020204030204"/>
              </a:rPr>
              <a:t>XSLT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4740793-59E0-4A27-9B36-2737043F94BB}"/>
              </a:ext>
            </a:extLst>
          </p:cNvPr>
          <p:cNvSpPr txBox="1"/>
          <p:nvPr/>
        </p:nvSpPr>
        <p:spPr>
          <a:xfrm>
            <a:off x="103294" y="705376"/>
            <a:ext cx="1702031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AU" sz="788" b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8013" y="2304796"/>
            <a:ext cx="14395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1200" b="0" i="1">
                <a:solidFill>
                  <a:prstClr val="black"/>
                </a:solidFill>
                <a:latin typeface="Calibri" panose="020F0502020204030204"/>
              </a:rPr>
              <a:t>instance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019" y="800595"/>
            <a:ext cx="916795" cy="11344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4610" y="1949516"/>
            <a:ext cx="14395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1200" b="0">
                <a:solidFill>
                  <a:srgbClr val="FF0000"/>
                </a:solidFill>
                <a:latin typeface="Calibri" panose="020F0502020204030204"/>
              </a:rPr>
              <a:t>ISDD</a:t>
            </a:r>
            <a:endParaRPr lang="en-AU" sz="1350" b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9975" y="3852280"/>
            <a:ext cx="110554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1350" b="0">
                <a:solidFill>
                  <a:srgbClr val="FF0000"/>
                </a:solidFill>
                <a:latin typeface="Calibri" panose="020F0502020204030204"/>
              </a:rPr>
              <a:t>ISDD </a:t>
            </a:r>
            <a:r>
              <a:rPr lang="en-AU" sz="1200" b="0">
                <a:solidFill>
                  <a:srgbClr val="FF0000"/>
                </a:solidFill>
                <a:latin typeface="Calibri" panose="020F0502020204030204"/>
              </a:rPr>
              <a:t>Instance</a:t>
            </a:r>
            <a:endParaRPr lang="en-AU" sz="1350" b="0">
              <a:solidFill>
                <a:srgbClr val="FF0000"/>
              </a:solidFill>
              <a:latin typeface="Calibri" panose="020F0502020204030204"/>
            </a:endParaRPr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 flipV="1">
            <a:off x="813977" y="2191868"/>
            <a:ext cx="0" cy="521330"/>
          </a:xfrm>
          <a:prstGeom prst="straightConnector1">
            <a:avLst/>
          </a:prstGeom>
          <a:ln w="28575">
            <a:prstDash val="lg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77143" y="1172812"/>
            <a:ext cx="873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200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CCOM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788" y="2713197"/>
            <a:ext cx="916795" cy="11344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495912" y="3048145"/>
            <a:ext cx="873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200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CCOM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505" y="800970"/>
            <a:ext cx="916795" cy="113441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253539" y="1969550"/>
            <a:ext cx="1594022" cy="2462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1000" b="0">
                <a:solidFill>
                  <a:srgbClr val="FF0000"/>
                </a:solidFill>
                <a:latin typeface="Calibri" panose="020F0502020204030204"/>
              </a:rPr>
              <a:t>Simplified Schema of ISDD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379574" y="3898446"/>
            <a:ext cx="1467987" cy="2462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1000" b="0">
                <a:solidFill>
                  <a:srgbClr val="FF0000"/>
                </a:solidFill>
                <a:latin typeface="Calibri" panose="020F0502020204030204"/>
              </a:rPr>
              <a:t>Simplified ISDD Instance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47628" y="1173187"/>
            <a:ext cx="873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200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CCOM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3274" y="2713573"/>
            <a:ext cx="916795" cy="11344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2666398" y="3048520"/>
            <a:ext cx="873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200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CCOM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1293937" y="1197180"/>
            <a:ext cx="1210568" cy="43245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1350" b="0">
                <a:solidFill>
                  <a:prstClr val="black"/>
                </a:solidFill>
                <a:latin typeface="Calibri" panose="020F0502020204030204"/>
              </a:rPr>
              <a:t>XSLT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984463" y="2162412"/>
            <a:ext cx="0" cy="521330"/>
          </a:xfrm>
          <a:prstGeom prst="straightConnector1">
            <a:avLst/>
          </a:prstGeom>
          <a:ln w="28575">
            <a:prstDash val="lg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021617" y="2350827"/>
            <a:ext cx="14395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1200" b="0" i="1">
                <a:solidFill>
                  <a:prstClr val="black"/>
                </a:solidFill>
                <a:latin typeface="Calibri" panose="020F0502020204030204"/>
              </a:rPr>
              <a:t>instance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4497781" y="-36782"/>
            <a:ext cx="4355333" cy="5187972"/>
            <a:chOff x="140609" y="-24328"/>
            <a:chExt cx="5807110" cy="6917296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D47753A7-B4D5-461F-8295-884BBF4A0930}"/>
                </a:ext>
              </a:extLst>
            </p:cNvPr>
            <p:cNvGrpSpPr/>
            <p:nvPr/>
          </p:nvGrpSpPr>
          <p:grpSpPr>
            <a:xfrm>
              <a:off x="140609" y="277267"/>
              <a:ext cx="5807110" cy="6615701"/>
              <a:chOff x="3603719" y="2450803"/>
              <a:chExt cx="5444871" cy="4374492"/>
            </a:xfrm>
          </p:grpSpPr>
          <p:sp>
            <p:nvSpPr>
              <p:cNvPr id="26" name="Rectangle: Single Corner Snipped 31">
                <a:extLst>
                  <a:ext uri="{FF2B5EF4-FFF2-40B4-BE49-F238E27FC236}">
                    <a16:creationId xmlns:a16="http://schemas.microsoft.com/office/drawing/2014/main" xmlns="" id="{55015879-C1F2-43AF-AA55-95F7970F4C41}"/>
                  </a:ext>
                </a:extLst>
              </p:cNvPr>
              <p:cNvSpPr/>
              <p:nvPr/>
            </p:nvSpPr>
            <p:spPr>
              <a:xfrm>
                <a:off x="3603719" y="2450803"/>
                <a:ext cx="5444871" cy="4211253"/>
              </a:xfrm>
              <a:prstGeom prst="snip1Rect">
                <a:avLst/>
              </a:prstGeom>
              <a:ln w="19050"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tIns="0" rtlCol="0" anchor="t" anchorCtr="0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AU" sz="90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44740793-59E0-4A27-9B36-2737043F94BB}"/>
                  </a:ext>
                </a:extLst>
              </p:cNvPr>
              <p:cNvSpPr txBox="1"/>
              <p:nvPr/>
            </p:nvSpPr>
            <p:spPr>
              <a:xfrm>
                <a:off x="3695240" y="2503009"/>
                <a:ext cx="5136210" cy="4322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AU" sz="638" b="0">
                    <a:solidFill>
                      <a:prstClr val="black"/>
                    </a:solidFill>
                    <a:latin typeface="Calibri" panose="020F0502020204030204"/>
                  </a:rPr>
                  <a:t>&lt;?xml version="1.0" encoding="UTF-8"?&gt;</a:t>
                </a:r>
              </a:p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AU" sz="638" b="0">
                    <a:solidFill>
                      <a:prstClr val="black"/>
                    </a:solidFill>
                    <a:latin typeface="Calibri" panose="020F0502020204030204"/>
                  </a:rPr>
                  <a:t>&lt;</a:t>
                </a:r>
                <a:r>
                  <a:rPr lang="en-AU" sz="638" b="0" err="1">
                    <a:solidFill>
                      <a:prstClr val="black"/>
                    </a:solidFill>
                    <a:latin typeface="Calibri" panose="020F0502020204030204"/>
                  </a:rPr>
                  <a:t>xs:schema</a:t>
                </a:r>
                <a:r>
                  <a:rPr lang="en-AU" sz="638" b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  <a:r>
                  <a:rPr lang="en-AU" sz="638" b="0" err="1">
                    <a:solidFill>
                      <a:prstClr val="black"/>
                    </a:solidFill>
                    <a:latin typeface="Calibri" panose="020F0502020204030204"/>
                  </a:rPr>
                  <a:t>xmlns:xs</a:t>
                </a:r>
                <a:r>
                  <a:rPr lang="en-AU" sz="638" b="0">
                    <a:solidFill>
                      <a:prstClr val="black"/>
                    </a:solidFill>
                    <a:latin typeface="Calibri" panose="020F0502020204030204"/>
                  </a:rPr>
                  <a:t>="http://www.w3.org/2001/XMLSchema"   </a:t>
                </a:r>
                <a:r>
                  <a:rPr lang="en-AU" sz="638" b="0" err="1">
                    <a:solidFill>
                      <a:prstClr val="black"/>
                    </a:solidFill>
                    <a:latin typeface="Calibri" panose="020F0502020204030204"/>
                  </a:rPr>
                  <a:t>xmlns</a:t>
                </a:r>
                <a:r>
                  <a:rPr lang="en-AU" sz="638" b="0">
                    <a:solidFill>
                      <a:prstClr val="black"/>
                    </a:solidFill>
                    <a:latin typeface="Calibri" panose="020F0502020204030204"/>
                  </a:rPr>
                  <a:t>="http://www.mimosa.org/ccom4-isdd"&gt;</a:t>
                </a:r>
              </a:p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AU" sz="638" b="0">
                    <a:solidFill>
                      <a:prstClr val="black"/>
                    </a:solidFill>
                    <a:latin typeface="Calibri" panose="020F0502020204030204"/>
                  </a:rPr>
                  <a:t>  &lt;</a:t>
                </a:r>
                <a:r>
                  <a:rPr lang="en-AU" sz="638" b="0" err="1">
                    <a:solidFill>
                      <a:prstClr val="black"/>
                    </a:solidFill>
                    <a:latin typeface="Calibri" panose="020F0502020204030204"/>
                  </a:rPr>
                  <a:t>xs:include</a:t>
                </a:r>
                <a:r>
                  <a:rPr lang="en-AU" sz="638" b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  <a:r>
                  <a:rPr lang="en-AU" sz="638" b="0" err="1">
                    <a:solidFill>
                      <a:prstClr val="black"/>
                    </a:solidFill>
                    <a:latin typeface="Calibri" panose="020F0502020204030204"/>
                  </a:rPr>
                  <a:t>schemaLocation</a:t>
                </a:r>
                <a:r>
                  <a:rPr lang="en-AU" sz="638" b="0">
                    <a:solidFill>
                      <a:prstClr val="black"/>
                    </a:solidFill>
                    <a:latin typeface="Calibri" panose="020F0502020204030204"/>
                  </a:rPr>
                  <a:t>="isdd.xsd"/&gt;</a:t>
                </a:r>
              </a:p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AU" sz="638" b="0">
                    <a:solidFill>
                      <a:prstClr val="black"/>
                    </a:solidFill>
                    <a:latin typeface="Calibri" panose="020F0502020204030204"/>
                  </a:rPr>
                  <a:t>  &lt;</a:t>
                </a:r>
                <a:r>
                  <a:rPr lang="en-AU" sz="638" b="0" err="1">
                    <a:solidFill>
                      <a:prstClr val="black"/>
                    </a:solidFill>
                    <a:latin typeface="Calibri" panose="020F0502020204030204"/>
                  </a:rPr>
                  <a:t>xs:complexType</a:t>
                </a:r>
                <a:r>
                  <a:rPr lang="en-AU" sz="638" b="0">
                    <a:solidFill>
                      <a:prstClr val="black"/>
                    </a:solidFill>
                    <a:latin typeface="Calibri" panose="020F0502020204030204"/>
                  </a:rPr>
                  <a:t> name="</a:t>
                </a:r>
                <a:r>
                  <a:rPr lang="en-AU" sz="638">
                    <a:solidFill>
                      <a:prstClr val="black"/>
                    </a:solidFill>
                    <a:latin typeface="Calibri" panose="020F0502020204030204"/>
                  </a:rPr>
                  <a:t>ISA-20T2201</a:t>
                </a:r>
                <a:r>
                  <a:rPr lang="en-AU" sz="638" b="0">
                    <a:solidFill>
                      <a:prstClr val="black"/>
                    </a:solidFill>
                    <a:latin typeface="Calibri" panose="020F0502020204030204"/>
                  </a:rPr>
                  <a:t>" abstract="false"&gt;</a:t>
                </a:r>
              </a:p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AU" sz="638" b="0">
                    <a:solidFill>
                      <a:prstClr val="black"/>
                    </a:solidFill>
                    <a:latin typeface="Calibri" panose="020F0502020204030204"/>
                  </a:rPr>
                  <a:t>    &lt;</a:t>
                </a:r>
                <a:r>
                  <a:rPr lang="en-AU" sz="638" b="0" err="1">
                    <a:solidFill>
                      <a:prstClr val="black"/>
                    </a:solidFill>
                    <a:latin typeface="Calibri" panose="020F0502020204030204"/>
                  </a:rPr>
                  <a:t>xs:complexContent</a:t>
                </a:r>
                <a:r>
                  <a:rPr lang="en-AU" sz="638" b="0">
                    <a:solidFill>
                      <a:prstClr val="black"/>
                    </a:solidFill>
                    <a:latin typeface="Calibri" panose="020F0502020204030204"/>
                  </a:rPr>
                  <a:t>&gt;</a:t>
                </a:r>
              </a:p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AU" sz="638" b="0">
                    <a:solidFill>
                      <a:prstClr val="black"/>
                    </a:solidFill>
                    <a:latin typeface="Calibri" panose="020F0502020204030204"/>
                  </a:rPr>
                  <a:t>      &lt;</a:t>
                </a:r>
                <a:r>
                  <a:rPr lang="en-AU" sz="638" b="0" err="1">
                    <a:solidFill>
                      <a:prstClr val="black"/>
                    </a:solidFill>
                    <a:latin typeface="Calibri" panose="020F0502020204030204"/>
                  </a:rPr>
                  <a:t>xs:extension</a:t>
                </a:r>
                <a:r>
                  <a:rPr lang="en-AU" sz="638" b="0">
                    <a:solidFill>
                      <a:prstClr val="black"/>
                    </a:solidFill>
                    <a:latin typeface="Calibri" panose="020F0502020204030204"/>
                  </a:rPr>
                  <a:t> base="</a:t>
                </a:r>
                <a:r>
                  <a:rPr lang="en-AU" sz="638" b="0" err="1">
                    <a:solidFill>
                      <a:prstClr val="black"/>
                    </a:solidFill>
                    <a:latin typeface="Calibri" panose="020F0502020204030204"/>
                  </a:rPr>
                  <a:t>ISDDInstance</a:t>
                </a:r>
                <a:r>
                  <a:rPr lang="en-AU" sz="638" b="0">
                    <a:solidFill>
                      <a:prstClr val="black"/>
                    </a:solidFill>
                    <a:latin typeface="Calibri" panose="020F0502020204030204"/>
                  </a:rPr>
                  <a:t>"&gt;</a:t>
                </a:r>
              </a:p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AU" sz="638" b="0">
                    <a:solidFill>
                      <a:prstClr val="black"/>
                    </a:solidFill>
                    <a:latin typeface="Calibri" panose="020F0502020204030204"/>
                  </a:rPr>
                  <a:t>        &lt;</a:t>
                </a:r>
                <a:r>
                  <a:rPr lang="en-AU" sz="638" b="0" err="1">
                    <a:solidFill>
                      <a:prstClr val="black"/>
                    </a:solidFill>
                    <a:latin typeface="Calibri" panose="020F0502020204030204"/>
                  </a:rPr>
                  <a:t>xs:sequence</a:t>
                </a:r>
                <a:r>
                  <a:rPr lang="en-AU" sz="638" b="0">
                    <a:solidFill>
                      <a:prstClr val="black"/>
                    </a:solidFill>
                    <a:latin typeface="Calibri" panose="020F0502020204030204"/>
                  </a:rPr>
                  <a:t>&gt;</a:t>
                </a:r>
              </a:p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AU" sz="638" b="0">
                    <a:solidFill>
                      <a:prstClr val="black"/>
                    </a:solidFill>
                    <a:latin typeface="Calibri" panose="020F0502020204030204"/>
                  </a:rPr>
                  <a:t>          &lt;</a:t>
                </a:r>
                <a:r>
                  <a:rPr lang="en-AU" sz="638" b="0" err="1">
                    <a:solidFill>
                      <a:prstClr val="black"/>
                    </a:solidFill>
                    <a:latin typeface="Calibri" panose="020F0502020204030204"/>
                  </a:rPr>
                  <a:t>xs:element</a:t>
                </a:r>
                <a:r>
                  <a:rPr lang="en-AU" sz="638" b="0">
                    <a:solidFill>
                      <a:prstClr val="black"/>
                    </a:solidFill>
                    <a:latin typeface="Calibri" panose="020F0502020204030204"/>
                  </a:rPr>
                  <a:t> name="RESPONSIBLE-ORGANIZATIONS" minOccurs="1" </a:t>
                </a:r>
                <a:r>
                  <a:rPr lang="en-AU" sz="638" b="0" err="1">
                    <a:solidFill>
                      <a:prstClr val="black"/>
                    </a:solidFill>
                    <a:latin typeface="Calibri" panose="020F0502020204030204"/>
                  </a:rPr>
                  <a:t>maxOccurs</a:t>
                </a:r>
                <a:r>
                  <a:rPr lang="en-AU" sz="638" b="0">
                    <a:solidFill>
                      <a:prstClr val="black"/>
                    </a:solidFill>
                    <a:latin typeface="Calibri" panose="020F0502020204030204"/>
                  </a:rPr>
                  <a:t>="1"&gt;</a:t>
                </a:r>
              </a:p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AU" sz="638" b="0">
                    <a:solidFill>
                      <a:prstClr val="black"/>
                    </a:solidFill>
                    <a:latin typeface="Calibri" panose="020F0502020204030204"/>
                  </a:rPr>
                  <a:t>            &lt;</a:t>
                </a:r>
                <a:r>
                  <a:rPr lang="en-AU" sz="638" b="0" err="1">
                    <a:solidFill>
                      <a:prstClr val="black"/>
                    </a:solidFill>
                    <a:latin typeface="Calibri" panose="020F0502020204030204"/>
                  </a:rPr>
                  <a:t>xs:complexType</a:t>
                </a:r>
                <a:r>
                  <a:rPr lang="en-AU" sz="638" b="0">
                    <a:solidFill>
                      <a:prstClr val="black"/>
                    </a:solidFill>
                    <a:latin typeface="Calibri" panose="020F0502020204030204"/>
                  </a:rPr>
                  <a:t>&gt;</a:t>
                </a:r>
              </a:p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AU" sz="638" b="0">
                    <a:solidFill>
                      <a:prstClr val="black"/>
                    </a:solidFill>
                    <a:latin typeface="Calibri" panose="020F0502020204030204"/>
                  </a:rPr>
                  <a:t>              &lt;</a:t>
                </a:r>
                <a:r>
                  <a:rPr lang="en-AU" sz="638" b="0" err="1">
                    <a:solidFill>
                      <a:prstClr val="black"/>
                    </a:solidFill>
                    <a:latin typeface="Calibri" panose="020F0502020204030204"/>
                  </a:rPr>
                  <a:t>xs:complexContent</a:t>
                </a:r>
                <a:r>
                  <a:rPr lang="en-AU" sz="638" b="0">
                    <a:solidFill>
                      <a:prstClr val="black"/>
                    </a:solidFill>
                    <a:latin typeface="Calibri" panose="020F0502020204030204"/>
                  </a:rPr>
                  <a:t>&gt;</a:t>
                </a:r>
              </a:p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AU" sz="638" b="0">
                    <a:solidFill>
                      <a:prstClr val="black"/>
                    </a:solidFill>
                    <a:latin typeface="Calibri" panose="020F0502020204030204"/>
                  </a:rPr>
                  <a:t>                &lt;</a:t>
                </a:r>
                <a:r>
                  <a:rPr lang="en-AU" sz="638" b="0" err="1">
                    <a:solidFill>
                      <a:prstClr val="black"/>
                    </a:solidFill>
                    <a:latin typeface="Calibri" panose="020F0502020204030204"/>
                  </a:rPr>
                  <a:t>xs:extension</a:t>
                </a:r>
                <a:r>
                  <a:rPr lang="en-AU" sz="638" b="0">
                    <a:solidFill>
                      <a:prstClr val="black"/>
                    </a:solidFill>
                    <a:latin typeface="Calibri" panose="020F0502020204030204"/>
                  </a:rPr>
                  <a:t> base="</a:t>
                </a:r>
                <a:r>
                  <a:rPr lang="en-AU" sz="638" b="0" err="1">
                    <a:solidFill>
                      <a:prstClr val="black"/>
                    </a:solidFill>
                    <a:latin typeface="Calibri" panose="020F0502020204030204"/>
                  </a:rPr>
                  <a:t>ISDDGroup</a:t>
                </a:r>
                <a:r>
                  <a:rPr lang="en-AU" sz="638" b="0">
                    <a:solidFill>
                      <a:prstClr val="black"/>
                    </a:solidFill>
                    <a:latin typeface="Calibri" panose="020F0502020204030204"/>
                  </a:rPr>
                  <a:t>"&gt;</a:t>
                </a:r>
              </a:p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AU" sz="638" b="0">
                    <a:solidFill>
                      <a:prstClr val="black"/>
                    </a:solidFill>
                    <a:latin typeface="Calibri" panose="020F0502020204030204"/>
                  </a:rPr>
                  <a:t>                  &lt;</a:t>
                </a:r>
                <a:r>
                  <a:rPr lang="en-AU" sz="638" b="0" err="1">
                    <a:solidFill>
                      <a:prstClr val="black"/>
                    </a:solidFill>
                    <a:latin typeface="Calibri" panose="020F0502020204030204"/>
                  </a:rPr>
                  <a:t>xs:sequence</a:t>
                </a:r>
                <a:r>
                  <a:rPr lang="en-AU" sz="638" b="0">
                    <a:solidFill>
                      <a:prstClr val="black"/>
                    </a:solidFill>
                    <a:latin typeface="Calibri" panose="020F0502020204030204"/>
                  </a:rPr>
                  <a:t>&gt;</a:t>
                </a:r>
              </a:p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AU" sz="638" b="0">
                    <a:solidFill>
                      <a:prstClr val="black"/>
                    </a:solidFill>
                    <a:latin typeface="Calibri" panose="020F0502020204030204"/>
                  </a:rPr>
                  <a:t>                    &lt;</a:t>
                </a:r>
                <a:r>
                  <a:rPr lang="en-AU" sz="638" b="0" err="1">
                    <a:solidFill>
                      <a:prstClr val="black"/>
                    </a:solidFill>
                    <a:latin typeface="Calibri" panose="020F0502020204030204"/>
                  </a:rPr>
                  <a:t>xs:element</a:t>
                </a:r>
                <a:r>
                  <a:rPr lang="en-AU" sz="638" b="0">
                    <a:solidFill>
                      <a:prstClr val="black"/>
                    </a:solidFill>
                    <a:latin typeface="Calibri" panose="020F0502020204030204"/>
                  </a:rPr>
                  <a:t> name="RESPONSIBLE-ORGANIZATION-1" minOccurs="0"&gt;</a:t>
                </a:r>
              </a:p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AU" sz="638" b="0">
                    <a:solidFill>
                      <a:prstClr val="black"/>
                    </a:solidFill>
                    <a:latin typeface="Calibri" panose="020F0502020204030204"/>
                  </a:rPr>
                  <a:t>                      &lt;</a:t>
                </a:r>
                <a:r>
                  <a:rPr lang="en-AU" sz="638" b="0" err="1">
                    <a:solidFill>
                      <a:prstClr val="black"/>
                    </a:solidFill>
                    <a:latin typeface="Calibri" panose="020F0502020204030204"/>
                  </a:rPr>
                  <a:t>xs:complexType</a:t>
                </a:r>
                <a:r>
                  <a:rPr lang="en-AU" sz="638" b="0">
                    <a:solidFill>
                      <a:prstClr val="black"/>
                    </a:solidFill>
                    <a:latin typeface="Calibri" panose="020F0502020204030204"/>
                  </a:rPr>
                  <a:t>&gt;</a:t>
                </a:r>
              </a:p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AU" sz="638" b="0">
                    <a:solidFill>
                      <a:prstClr val="black"/>
                    </a:solidFill>
                    <a:latin typeface="Calibri" panose="020F0502020204030204"/>
                  </a:rPr>
                  <a:t>                        &lt;</a:t>
                </a:r>
                <a:r>
                  <a:rPr lang="en-AU" sz="638" b="0" err="1">
                    <a:solidFill>
                      <a:prstClr val="black"/>
                    </a:solidFill>
                    <a:latin typeface="Calibri" panose="020F0502020204030204"/>
                  </a:rPr>
                  <a:t>xs:simpleContent</a:t>
                </a:r>
                <a:r>
                  <a:rPr lang="en-AU" sz="638" b="0">
                    <a:solidFill>
                      <a:prstClr val="black"/>
                    </a:solidFill>
                    <a:latin typeface="Calibri" panose="020F0502020204030204"/>
                  </a:rPr>
                  <a:t>&gt; &lt;</a:t>
                </a:r>
                <a:r>
                  <a:rPr lang="en-AU" sz="638" b="0" err="1">
                    <a:solidFill>
                      <a:prstClr val="black"/>
                    </a:solidFill>
                    <a:latin typeface="Calibri" panose="020F0502020204030204"/>
                  </a:rPr>
                  <a:t>xs:restriction</a:t>
                </a:r>
                <a:r>
                  <a:rPr lang="en-AU" sz="638" b="0">
                    <a:solidFill>
                      <a:prstClr val="black"/>
                    </a:solidFill>
                    <a:latin typeface="Calibri" panose="020F0502020204030204"/>
                  </a:rPr>
                  <a:t> base="</a:t>
                </a:r>
                <a:r>
                  <a:rPr lang="en-AU" sz="638" b="0" err="1">
                    <a:solidFill>
                      <a:prstClr val="black"/>
                    </a:solidFill>
                    <a:latin typeface="Calibri" panose="020F0502020204030204"/>
                  </a:rPr>
                  <a:t>ISDDAttribute</a:t>
                </a:r>
                <a:r>
                  <a:rPr lang="en-AU" sz="638" b="0">
                    <a:solidFill>
                      <a:prstClr val="black"/>
                    </a:solidFill>
                    <a:latin typeface="Calibri" panose="020F0502020204030204"/>
                  </a:rPr>
                  <a:t>"/&gt; &lt;/</a:t>
                </a:r>
                <a:r>
                  <a:rPr lang="en-AU" sz="638" b="0" err="1">
                    <a:solidFill>
                      <a:prstClr val="black"/>
                    </a:solidFill>
                    <a:latin typeface="Calibri" panose="020F0502020204030204"/>
                  </a:rPr>
                  <a:t>xs:simpleContent</a:t>
                </a:r>
                <a:r>
                  <a:rPr lang="en-AU" sz="638" b="0">
                    <a:solidFill>
                      <a:prstClr val="black"/>
                    </a:solidFill>
                    <a:latin typeface="Calibri" panose="020F0502020204030204"/>
                  </a:rPr>
                  <a:t>&gt;</a:t>
                </a:r>
              </a:p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AU" sz="638" b="0">
                    <a:solidFill>
                      <a:prstClr val="black"/>
                    </a:solidFill>
                    <a:latin typeface="Calibri" panose="020F0502020204030204"/>
                  </a:rPr>
                  <a:t>                      &lt;/</a:t>
                </a:r>
                <a:r>
                  <a:rPr lang="en-AU" sz="638" b="0" err="1">
                    <a:solidFill>
                      <a:prstClr val="black"/>
                    </a:solidFill>
                    <a:latin typeface="Calibri" panose="020F0502020204030204"/>
                  </a:rPr>
                  <a:t>xs:complexType</a:t>
                </a:r>
                <a:r>
                  <a:rPr lang="en-AU" sz="638" b="0">
                    <a:solidFill>
                      <a:prstClr val="black"/>
                    </a:solidFill>
                    <a:latin typeface="Calibri" panose="020F0502020204030204"/>
                  </a:rPr>
                  <a:t>&gt;</a:t>
                </a:r>
              </a:p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AU" sz="638" b="0">
                    <a:solidFill>
                      <a:prstClr val="black"/>
                    </a:solidFill>
                    <a:latin typeface="Calibri" panose="020F0502020204030204"/>
                  </a:rPr>
                  <a:t>                    &lt;/</a:t>
                </a:r>
                <a:r>
                  <a:rPr lang="en-AU" sz="638" b="0" err="1">
                    <a:solidFill>
                      <a:prstClr val="black"/>
                    </a:solidFill>
                    <a:latin typeface="Calibri" panose="020F0502020204030204"/>
                  </a:rPr>
                  <a:t>xs:element</a:t>
                </a:r>
                <a:r>
                  <a:rPr lang="en-AU" sz="638" b="0">
                    <a:solidFill>
                      <a:prstClr val="black"/>
                    </a:solidFill>
                    <a:latin typeface="Calibri" panose="020F0502020204030204"/>
                  </a:rPr>
                  <a:t>&gt;</a:t>
                </a:r>
              </a:p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AU" sz="638" b="0">
                    <a:solidFill>
                      <a:prstClr val="black"/>
                    </a:solidFill>
                    <a:latin typeface="Calibri" panose="020F0502020204030204"/>
                  </a:rPr>
                  <a:t>                     ……..</a:t>
                </a:r>
              </a:p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AU" sz="638" b="0">
                    <a:solidFill>
                      <a:prstClr val="black"/>
                    </a:solidFill>
                    <a:latin typeface="Calibri" panose="020F0502020204030204"/>
                  </a:rPr>
                  <a:t>                     …….</a:t>
                </a:r>
              </a:p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AU" sz="638" b="0">
                    <a:solidFill>
                      <a:prstClr val="black"/>
                    </a:solidFill>
                    <a:latin typeface="Calibri" panose="020F0502020204030204"/>
                  </a:rPr>
                  <a:t>                  &lt;/</a:t>
                </a:r>
                <a:r>
                  <a:rPr lang="en-AU" sz="638" b="0" err="1">
                    <a:solidFill>
                      <a:prstClr val="black"/>
                    </a:solidFill>
                    <a:latin typeface="Calibri" panose="020F0502020204030204"/>
                  </a:rPr>
                  <a:t>xs:sequence</a:t>
                </a:r>
                <a:r>
                  <a:rPr lang="en-AU" sz="638" b="0">
                    <a:solidFill>
                      <a:prstClr val="black"/>
                    </a:solidFill>
                    <a:latin typeface="Calibri" panose="020F0502020204030204"/>
                  </a:rPr>
                  <a:t>&gt;</a:t>
                </a:r>
              </a:p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AU" sz="638" b="0">
                    <a:solidFill>
                      <a:prstClr val="black"/>
                    </a:solidFill>
                    <a:latin typeface="Calibri" panose="020F0502020204030204"/>
                  </a:rPr>
                  <a:t>                &lt;/</a:t>
                </a:r>
                <a:r>
                  <a:rPr lang="en-AU" sz="638" b="0" err="1">
                    <a:solidFill>
                      <a:prstClr val="black"/>
                    </a:solidFill>
                    <a:latin typeface="Calibri" panose="020F0502020204030204"/>
                  </a:rPr>
                  <a:t>xs:extension</a:t>
                </a:r>
                <a:r>
                  <a:rPr lang="en-AU" sz="638" b="0">
                    <a:solidFill>
                      <a:prstClr val="black"/>
                    </a:solidFill>
                    <a:latin typeface="Calibri" panose="020F0502020204030204"/>
                  </a:rPr>
                  <a:t>&gt;</a:t>
                </a:r>
              </a:p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AU" sz="638" b="0">
                    <a:solidFill>
                      <a:prstClr val="black"/>
                    </a:solidFill>
                    <a:latin typeface="Calibri" panose="020F0502020204030204"/>
                  </a:rPr>
                  <a:t>              &lt;/</a:t>
                </a:r>
                <a:r>
                  <a:rPr lang="en-AU" sz="638" b="0" err="1">
                    <a:solidFill>
                      <a:prstClr val="black"/>
                    </a:solidFill>
                    <a:latin typeface="Calibri" panose="020F0502020204030204"/>
                  </a:rPr>
                  <a:t>xs:complexContent</a:t>
                </a:r>
                <a:r>
                  <a:rPr lang="en-AU" sz="638" b="0">
                    <a:solidFill>
                      <a:prstClr val="black"/>
                    </a:solidFill>
                    <a:latin typeface="Calibri" panose="020F0502020204030204"/>
                  </a:rPr>
                  <a:t>&gt;</a:t>
                </a:r>
              </a:p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AU" sz="638" b="0">
                    <a:solidFill>
                      <a:prstClr val="black"/>
                    </a:solidFill>
                    <a:latin typeface="Calibri" panose="020F0502020204030204"/>
                  </a:rPr>
                  <a:t>            &lt;/</a:t>
                </a:r>
                <a:r>
                  <a:rPr lang="en-AU" sz="638" b="0" err="1">
                    <a:solidFill>
                      <a:prstClr val="black"/>
                    </a:solidFill>
                    <a:latin typeface="Calibri" panose="020F0502020204030204"/>
                  </a:rPr>
                  <a:t>xs:complexType</a:t>
                </a:r>
                <a:r>
                  <a:rPr lang="en-AU" sz="638" b="0">
                    <a:solidFill>
                      <a:prstClr val="black"/>
                    </a:solidFill>
                    <a:latin typeface="Calibri" panose="020F0502020204030204"/>
                  </a:rPr>
                  <a:t>&gt;</a:t>
                </a:r>
              </a:p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AU" sz="638" b="0">
                    <a:solidFill>
                      <a:prstClr val="black"/>
                    </a:solidFill>
                    <a:latin typeface="Calibri" panose="020F0502020204030204"/>
                  </a:rPr>
                  <a:t>          &lt;/</a:t>
                </a:r>
                <a:r>
                  <a:rPr lang="en-AU" sz="638" b="0" err="1">
                    <a:solidFill>
                      <a:prstClr val="black"/>
                    </a:solidFill>
                    <a:latin typeface="Calibri" panose="020F0502020204030204"/>
                  </a:rPr>
                  <a:t>xs:element</a:t>
                </a:r>
                <a:r>
                  <a:rPr lang="en-AU" sz="638" b="0">
                    <a:solidFill>
                      <a:prstClr val="black"/>
                    </a:solidFill>
                    <a:latin typeface="Calibri" panose="020F0502020204030204"/>
                  </a:rPr>
                  <a:t>&gt;</a:t>
                </a:r>
              </a:p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AU" sz="638" b="0">
                    <a:solidFill>
                      <a:prstClr val="black"/>
                    </a:solidFill>
                    <a:latin typeface="Calibri" panose="020F0502020204030204"/>
                  </a:rPr>
                  <a:t>          &lt;</a:t>
                </a:r>
                <a:r>
                  <a:rPr lang="en-AU" sz="638" b="0" err="1">
                    <a:solidFill>
                      <a:prstClr val="black"/>
                    </a:solidFill>
                    <a:latin typeface="Calibri" panose="020F0502020204030204"/>
                  </a:rPr>
                  <a:t>xs:element</a:t>
                </a:r>
                <a:r>
                  <a:rPr lang="en-AU" sz="638" b="0">
                    <a:solidFill>
                      <a:prstClr val="black"/>
                    </a:solidFill>
                    <a:latin typeface="Calibri" panose="020F0502020204030204"/>
                  </a:rPr>
                  <a:t> name="SPECIFICATION-IDENTIFICATIONS" minOccurs="1" </a:t>
                </a:r>
                <a:r>
                  <a:rPr lang="en-AU" sz="638" b="0" err="1">
                    <a:solidFill>
                      <a:prstClr val="black"/>
                    </a:solidFill>
                    <a:latin typeface="Calibri" panose="020F0502020204030204"/>
                  </a:rPr>
                  <a:t>maxOccurs</a:t>
                </a:r>
                <a:r>
                  <a:rPr lang="en-AU" sz="638" b="0">
                    <a:solidFill>
                      <a:prstClr val="black"/>
                    </a:solidFill>
                    <a:latin typeface="Calibri" panose="020F0502020204030204"/>
                  </a:rPr>
                  <a:t>="1"&gt;</a:t>
                </a:r>
              </a:p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AU" sz="638" b="0">
                    <a:solidFill>
                      <a:prstClr val="black"/>
                    </a:solidFill>
                    <a:latin typeface="Calibri" panose="020F0502020204030204"/>
                  </a:rPr>
                  <a:t>            &lt;</a:t>
                </a:r>
                <a:r>
                  <a:rPr lang="en-AU" sz="638" b="0" err="1">
                    <a:solidFill>
                      <a:prstClr val="black"/>
                    </a:solidFill>
                    <a:latin typeface="Calibri" panose="020F0502020204030204"/>
                  </a:rPr>
                  <a:t>xs:complexType</a:t>
                </a:r>
                <a:r>
                  <a:rPr lang="en-AU" sz="638" b="0">
                    <a:solidFill>
                      <a:prstClr val="black"/>
                    </a:solidFill>
                    <a:latin typeface="Calibri" panose="020F0502020204030204"/>
                  </a:rPr>
                  <a:t>&gt;</a:t>
                </a:r>
              </a:p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AU" sz="638" b="0">
                    <a:solidFill>
                      <a:prstClr val="black"/>
                    </a:solidFill>
                    <a:latin typeface="Calibri" panose="020F0502020204030204"/>
                  </a:rPr>
                  <a:t>              &lt;</a:t>
                </a:r>
                <a:r>
                  <a:rPr lang="en-AU" sz="638" b="0" err="1">
                    <a:solidFill>
                      <a:prstClr val="black"/>
                    </a:solidFill>
                    <a:latin typeface="Calibri" panose="020F0502020204030204"/>
                  </a:rPr>
                  <a:t>xs:complexContent</a:t>
                </a:r>
                <a:r>
                  <a:rPr lang="en-AU" sz="638" b="0">
                    <a:solidFill>
                      <a:prstClr val="black"/>
                    </a:solidFill>
                    <a:latin typeface="Calibri" panose="020F0502020204030204"/>
                  </a:rPr>
                  <a:t>&gt;</a:t>
                </a:r>
              </a:p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AU" sz="638" b="0">
                    <a:solidFill>
                      <a:prstClr val="black"/>
                    </a:solidFill>
                    <a:latin typeface="Calibri" panose="020F0502020204030204"/>
                  </a:rPr>
                  <a:t>                &lt;</a:t>
                </a:r>
                <a:r>
                  <a:rPr lang="en-AU" sz="638" b="0" err="1">
                    <a:solidFill>
                      <a:prstClr val="black"/>
                    </a:solidFill>
                    <a:latin typeface="Calibri" panose="020F0502020204030204"/>
                  </a:rPr>
                  <a:t>xs:extension</a:t>
                </a:r>
                <a:r>
                  <a:rPr lang="en-AU" sz="638" b="0">
                    <a:solidFill>
                      <a:prstClr val="black"/>
                    </a:solidFill>
                    <a:latin typeface="Calibri" panose="020F0502020204030204"/>
                  </a:rPr>
                  <a:t> base="</a:t>
                </a:r>
                <a:r>
                  <a:rPr lang="en-AU" sz="638" b="0" err="1">
                    <a:solidFill>
                      <a:prstClr val="black"/>
                    </a:solidFill>
                    <a:latin typeface="Calibri" panose="020F0502020204030204"/>
                  </a:rPr>
                  <a:t>ISDDGroup</a:t>
                </a:r>
                <a:r>
                  <a:rPr lang="en-AU" sz="638" b="0">
                    <a:solidFill>
                      <a:prstClr val="black"/>
                    </a:solidFill>
                    <a:latin typeface="Calibri" panose="020F0502020204030204"/>
                  </a:rPr>
                  <a:t>"&gt;</a:t>
                </a:r>
              </a:p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AU" sz="638" b="0">
                    <a:solidFill>
                      <a:prstClr val="black"/>
                    </a:solidFill>
                    <a:latin typeface="Calibri" panose="020F0502020204030204"/>
                  </a:rPr>
                  <a:t>                  &lt;</a:t>
                </a:r>
                <a:r>
                  <a:rPr lang="en-AU" sz="638" b="0" err="1">
                    <a:solidFill>
                      <a:prstClr val="black"/>
                    </a:solidFill>
                    <a:latin typeface="Calibri" panose="020F0502020204030204"/>
                  </a:rPr>
                  <a:t>xs:sequence</a:t>
                </a:r>
                <a:r>
                  <a:rPr lang="en-AU" sz="638" b="0">
                    <a:solidFill>
                      <a:prstClr val="black"/>
                    </a:solidFill>
                    <a:latin typeface="Calibri" panose="020F0502020204030204"/>
                  </a:rPr>
                  <a:t>&gt;</a:t>
                </a:r>
              </a:p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AU" sz="638" b="0">
                    <a:solidFill>
                      <a:prstClr val="black"/>
                    </a:solidFill>
                    <a:latin typeface="Calibri" panose="020F0502020204030204"/>
                  </a:rPr>
                  <a:t>                    &lt;</a:t>
                </a:r>
                <a:r>
                  <a:rPr lang="en-AU" sz="638" b="0" err="1">
                    <a:solidFill>
                      <a:prstClr val="black"/>
                    </a:solidFill>
                    <a:latin typeface="Calibri" panose="020F0502020204030204"/>
                  </a:rPr>
                  <a:t>xs:element</a:t>
                </a:r>
                <a:r>
                  <a:rPr lang="en-AU" sz="638" b="0">
                    <a:solidFill>
                      <a:prstClr val="black"/>
                    </a:solidFill>
                    <a:latin typeface="Calibri" panose="020F0502020204030204"/>
                  </a:rPr>
                  <a:t> name="Document-No." minOccurs="0"&gt;</a:t>
                </a:r>
              </a:p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AU" sz="638" b="0">
                    <a:solidFill>
                      <a:prstClr val="black"/>
                    </a:solidFill>
                    <a:latin typeface="Calibri" panose="020F0502020204030204"/>
                  </a:rPr>
                  <a:t>                      &lt;</a:t>
                </a:r>
                <a:r>
                  <a:rPr lang="en-AU" sz="638" b="0" err="1">
                    <a:solidFill>
                      <a:prstClr val="black"/>
                    </a:solidFill>
                    <a:latin typeface="Calibri" panose="020F0502020204030204"/>
                  </a:rPr>
                  <a:t>xs:complexType</a:t>
                </a:r>
                <a:r>
                  <a:rPr lang="en-AU" sz="638" b="0">
                    <a:solidFill>
                      <a:prstClr val="black"/>
                    </a:solidFill>
                    <a:latin typeface="Calibri" panose="020F0502020204030204"/>
                  </a:rPr>
                  <a:t>&gt;</a:t>
                </a:r>
              </a:p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AU" sz="638" b="0">
                    <a:solidFill>
                      <a:prstClr val="black"/>
                    </a:solidFill>
                    <a:latin typeface="Calibri" panose="020F0502020204030204"/>
                  </a:rPr>
                  <a:t>                        &lt;</a:t>
                </a:r>
                <a:r>
                  <a:rPr lang="en-AU" sz="638" b="0" err="1">
                    <a:solidFill>
                      <a:prstClr val="black"/>
                    </a:solidFill>
                    <a:latin typeface="Calibri" panose="020F0502020204030204"/>
                  </a:rPr>
                  <a:t>xs:simpleContent</a:t>
                </a:r>
                <a:r>
                  <a:rPr lang="en-AU" sz="638" b="0">
                    <a:solidFill>
                      <a:prstClr val="black"/>
                    </a:solidFill>
                    <a:latin typeface="Calibri" panose="020F0502020204030204"/>
                  </a:rPr>
                  <a:t>&gt;&lt;</a:t>
                </a:r>
                <a:r>
                  <a:rPr lang="en-AU" sz="638" b="0" err="1">
                    <a:solidFill>
                      <a:prstClr val="black"/>
                    </a:solidFill>
                    <a:latin typeface="Calibri" panose="020F0502020204030204"/>
                  </a:rPr>
                  <a:t>xs:restriction</a:t>
                </a:r>
                <a:r>
                  <a:rPr lang="en-AU" sz="638" b="0">
                    <a:solidFill>
                      <a:prstClr val="black"/>
                    </a:solidFill>
                    <a:latin typeface="Calibri" panose="020F0502020204030204"/>
                  </a:rPr>
                  <a:t> base="</a:t>
                </a:r>
                <a:r>
                  <a:rPr lang="en-AU" sz="638" b="0" err="1">
                    <a:solidFill>
                      <a:prstClr val="black"/>
                    </a:solidFill>
                    <a:latin typeface="Calibri" panose="020F0502020204030204"/>
                  </a:rPr>
                  <a:t>ISDDAttribute</a:t>
                </a:r>
                <a:r>
                  <a:rPr lang="en-AU" sz="638" b="0">
                    <a:solidFill>
                      <a:prstClr val="black"/>
                    </a:solidFill>
                    <a:latin typeface="Calibri" panose="020F0502020204030204"/>
                  </a:rPr>
                  <a:t>"/&gt;&lt;/</a:t>
                </a:r>
                <a:r>
                  <a:rPr lang="en-AU" sz="638" b="0" err="1">
                    <a:solidFill>
                      <a:prstClr val="black"/>
                    </a:solidFill>
                    <a:latin typeface="Calibri" panose="020F0502020204030204"/>
                  </a:rPr>
                  <a:t>xs:simpleContent</a:t>
                </a:r>
                <a:r>
                  <a:rPr lang="en-AU" sz="638" b="0">
                    <a:solidFill>
                      <a:prstClr val="black"/>
                    </a:solidFill>
                    <a:latin typeface="Calibri" panose="020F0502020204030204"/>
                  </a:rPr>
                  <a:t>&gt;</a:t>
                </a:r>
              </a:p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AU" sz="638" b="0">
                    <a:solidFill>
                      <a:prstClr val="black"/>
                    </a:solidFill>
                    <a:latin typeface="Calibri" panose="020F0502020204030204"/>
                  </a:rPr>
                  <a:t>                      &lt;/</a:t>
                </a:r>
                <a:r>
                  <a:rPr lang="en-AU" sz="638" b="0" err="1">
                    <a:solidFill>
                      <a:prstClr val="black"/>
                    </a:solidFill>
                    <a:latin typeface="Calibri" panose="020F0502020204030204"/>
                  </a:rPr>
                  <a:t>xs:complexType</a:t>
                </a:r>
                <a:r>
                  <a:rPr lang="en-AU" sz="638" b="0">
                    <a:solidFill>
                      <a:prstClr val="black"/>
                    </a:solidFill>
                    <a:latin typeface="Calibri" panose="020F0502020204030204"/>
                  </a:rPr>
                  <a:t>&gt;</a:t>
                </a:r>
              </a:p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AU" sz="638" b="0">
                    <a:solidFill>
                      <a:prstClr val="black"/>
                    </a:solidFill>
                    <a:latin typeface="Calibri" panose="020F0502020204030204"/>
                  </a:rPr>
                  <a:t>                    &lt;/</a:t>
                </a:r>
                <a:r>
                  <a:rPr lang="en-AU" sz="638" b="0" err="1">
                    <a:solidFill>
                      <a:prstClr val="black"/>
                    </a:solidFill>
                    <a:latin typeface="Calibri" panose="020F0502020204030204"/>
                  </a:rPr>
                  <a:t>xs:element</a:t>
                </a:r>
                <a:r>
                  <a:rPr lang="en-AU" sz="638" b="0">
                    <a:solidFill>
                      <a:prstClr val="black"/>
                    </a:solidFill>
                    <a:latin typeface="Calibri" panose="020F0502020204030204"/>
                  </a:rPr>
                  <a:t>&gt;</a:t>
                </a:r>
              </a:p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AU" sz="638" b="0">
                    <a:solidFill>
                      <a:prstClr val="black"/>
                    </a:solidFill>
                    <a:latin typeface="Calibri" panose="020F0502020204030204"/>
                  </a:rPr>
                  <a:t>                    ……..</a:t>
                </a:r>
              </a:p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AU" sz="638" b="0">
                    <a:solidFill>
                      <a:prstClr val="black"/>
                    </a:solidFill>
                    <a:latin typeface="Calibri" panose="020F0502020204030204"/>
                  </a:rPr>
                  <a:t>                    ……..</a:t>
                </a:r>
              </a:p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AU" sz="638" b="0">
                    <a:solidFill>
                      <a:prstClr val="black"/>
                    </a:solidFill>
                    <a:latin typeface="Calibri" panose="020F0502020204030204"/>
                  </a:rPr>
                  <a:t>                  &lt;/</a:t>
                </a:r>
                <a:r>
                  <a:rPr lang="en-AU" sz="638" b="0" err="1">
                    <a:solidFill>
                      <a:prstClr val="black"/>
                    </a:solidFill>
                    <a:latin typeface="Calibri" panose="020F0502020204030204"/>
                  </a:rPr>
                  <a:t>xs:sequence</a:t>
                </a:r>
                <a:r>
                  <a:rPr lang="en-AU" sz="638" b="0">
                    <a:solidFill>
                      <a:prstClr val="black"/>
                    </a:solidFill>
                    <a:latin typeface="Calibri" panose="020F0502020204030204"/>
                  </a:rPr>
                  <a:t>&gt;</a:t>
                </a:r>
              </a:p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AU" sz="638" b="0">
                    <a:solidFill>
                      <a:prstClr val="black"/>
                    </a:solidFill>
                    <a:latin typeface="Calibri" panose="020F0502020204030204"/>
                  </a:rPr>
                  <a:t>                &lt;/</a:t>
                </a:r>
                <a:r>
                  <a:rPr lang="en-AU" sz="638" b="0" err="1">
                    <a:solidFill>
                      <a:prstClr val="black"/>
                    </a:solidFill>
                    <a:latin typeface="Calibri" panose="020F0502020204030204"/>
                  </a:rPr>
                  <a:t>xs:extension</a:t>
                </a:r>
                <a:r>
                  <a:rPr lang="en-AU" sz="638" b="0">
                    <a:solidFill>
                      <a:prstClr val="black"/>
                    </a:solidFill>
                    <a:latin typeface="Calibri" panose="020F0502020204030204"/>
                  </a:rPr>
                  <a:t>&gt;</a:t>
                </a:r>
              </a:p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AU" sz="638" b="0">
                    <a:solidFill>
                      <a:prstClr val="black"/>
                    </a:solidFill>
                    <a:latin typeface="Calibri" panose="020F0502020204030204"/>
                  </a:rPr>
                  <a:t>              &lt;/</a:t>
                </a:r>
                <a:r>
                  <a:rPr lang="en-AU" sz="638" b="0" err="1">
                    <a:solidFill>
                      <a:prstClr val="black"/>
                    </a:solidFill>
                    <a:latin typeface="Calibri" panose="020F0502020204030204"/>
                  </a:rPr>
                  <a:t>xs:complexContent</a:t>
                </a:r>
                <a:r>
                  <a:rPr lang="en-AU" sz="638" b="0">
                    <a:solidFill>
                      <a:prstClr val="black"/>
                    </a:solidFill>
                    <a:latin typeface="Calibri" panose="020F0502020204030204"/>
                  </a:rPr>
                  <a:t>&gt;</a:t>
                </a:r>
              </a:p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AU" sz="638" b="0">
                    <a:solidFill>
                      <a:prstClr val="black"/>
                    </a:solidFill>
                    <a:latin typeface="Calibri" panose="020F0502020204030204"/>
                  </a:rPr>
                  <a:t>            &lt;/</a:t>
                </a:r>
                <a:r>
                  <a:rPr lang="en-AU" sz="638" b="0" err="1">
                    <a:solidFill>
                      <a:prstClr val="black"/>
                    </a:solidFill>
                    <a:latin typeface="Calibri" panose="020F0502020204030204"/>
                  </a:rPr>
                  <a:t>xs:complexType</a:t>
                </a:r>
                <a:r>
                  <a:rPr lang="en-AU" sz="638" b="0">
                    <a:solidFill>
                      <a:prstClr val="black"/>
                    </a:solidFill>
                    <a:latin typeface="Calibri" panose="020F0502020204030204"/>
                  </a:rPr>
                  <a:t>&gt;</a:t>
                </a:r>
              </a:p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AU" sz="638" b="0">
                    <a:solidFill>
                      <a:prstClr val="black"/>
                    </a:solidFill>
                    <a:latin typeface="Calibri" panose="020F0502020204030204"/>
                  </a:rPr>
                  <a:t>          &lt;/</a:t>
                </a:r>
                <a:r>
                  <a:rPr lang="en-AU" sz="638" b="0" err="1">
                    <a:solidFill>
                      <a:prstClr val="black"/>
                    </a:solidFill>
                    <a:latin typeface="Calibri" panose="020F0502020204030204"/>
                  </a:rPr>
                  <a:t>xs:element</a:t>
                </a:r>
                <a:r>
                  <a:rPr lang="en-AU" sz="638" b="0">
                    <a:solidFill>
                      <a:prstClr val="black"/>
                    </a:solidFill>
                    <a:latin typeface="Calibri" panose="020F0502020204030204"/>
                  </a:rPr>
                  <a:t>&gt;</a:t>
                </a:r>
              </a:p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AU" sz="638" b="0">
                    <a:solidFill>
                      <a:prstClr val="black"/>
                    </a:solidFill>
                    <a:latin typeface="Calibri" panose="020F0502020204030204"/>
                  </a:rPr>
                  <a:t>         ……..</a:t>
                </a:r>
              </a:p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AU" sz="638" b="0">
                    <a:solidFill>
                      <a:prstClr val="black"/>
                    </a:solidFill>
                    <a:latin typeface="Calibri" panose="020F0502020204030204"/>
                  </a:rPr>
                  <a:t>         ………</a:t>
                </a:r>
              </a:p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638" b="0">
                    <a:solidFill>
                      <a:prstClr val="black"/>
                    </a:solidFill>
                    <a:latin typeface="Calibri" panose="020F0502020204030204"/>
                  </a:rPr>
                  <a:t>        &lt;/</a:t>
                </a:r>
                <a:r>
                  <a:rPr lang="fr-FR" sz="638" b="0" err="1">
                    <a:solidFill>
                      <a:prstClr val="black"/>
                    </a:solidFill>
                    <a:latin typeface="Calibri" panose="020F0502020204030204"/>
                  </a:rPr>
                  <a:t>xs:sequence</a:t>
                </a:r>
                <a:r>
                  <a:rPr lang="fr-FR" sz="638" b="0">
                    <a:solidFill>
                      <a:prstClr val="black"/>
                    </a:solidFill>
                    <a:latin typeface="Calibri" panose="020F0502020204030204"/>
                  </a:rPr>
                  <a:t>&gt;</a:t>
                </a:r>
              </a:p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638" b="0">
                    <a:solidFill>
                      <a:prstClr val="black"/>
                    </a:solidFill>
                    <a:latin typeface="Calibri" panose="020F0502020204030204"/>
                  </a:rPr>
                  <a:t>      &lt;/</a:t>
                </a:r>
                <a:r>
                  <a:rPr lang="fr-FR" sz="638" b="0" err="1">
                    <a:solidFill>
                      <a:prstClr val="black"/>
                    </a:solidFill>
                    <a:latin typeface="Calibri" panose="020F0502020204030204"/>
                  </a:rPr>
                  <a:t>xs:extension</a:t>
                </a:r>
                <a:r>
                  <a:rPr lang="fr-FR" sz="638" b="0">
                    <a:solidFill>
                      <a:prstClr val="black"/>
                    </a:solidFill>
                    <a:latin typeface="Calibri" panose="020F0502020204030204"/>
                  </a:rPr>
                  <a:t>&gt;</a:t>
                </a:r>
              </a:p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638" b="0">
                    <a:solidFill>
                      <a:prstClr val="black"/>
                    </a:solidFill>
                    <a:latin typeface="Calibri" panose="020F0502020204030204"/>
                  </a:rPr>
                  <a:t>    &lt;/</a:t>
                </a:r>
                <a:r>
                  <a:rPr lang="fr-FR" sz="638" b="0" err="1">
                    <a:solidFill>
                      <a:prstClr val="black"/>
                    </a:solidFill>
                    <a:latin typeface="Calibri" panose="020F0502020204030204"/>
                  </a:rPr>
                  <a:t>xs:complexContent</a:t>
                </a:r>
                <a:r>
                  <a:rPr lang="fr-FR" sz="638" b="0">
                    <a:solidFill>
                      <a:prstClr val="black"/>
                    </a:solidFill>
                    <a:latin typeface="Calibri" panose="020F0502020204030204"/>
                  </a:rPr>
                  <a:t>&gt;</a:t>
                </a:r>
              </a:p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638" b="0">
                    <a:solidFill>
                      <a:prstClr val="black"/>
                    </a:solidFill>
                    <a:latin typeface="Calibri" panose="020F0502020204030204"/>
                  </a:rPr>
                  <a:t>  &lt;/</a:t>
                </a:r>
                <a:r>
                  <a:rPr lang="fr-FR" sz="638" b="0" err="1">
                    <a:solidFill>
                      <a:prstClr val="black"/>
                    </a:solidFill>
                    <a:latin typeface="Calibri" panose="020F0502020204030204"/>
                  </a:rPr>
                  <a:t>xs:complexType</a:t>
                </a:r>
                <a:r>
                  <a:rPr lang="fr-FR" sz="638" b="0">
                    <a:solidFill>
                      <a:prstClr val="black"/>
                    </a:solidFill>
                    <a:latin typeface="Calibri" panose="020F0502020204030204"/>
                  </a:rPr>
                  <a:t>&gt;</a:t>
                </a:r>
              </a:p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638" b="0">
                    <a:solidFill>
                      <a:prstClr val="black"/>
                    </a:solidFill>
                    <a:latin typeface="Calibri" panose="020F0502020204030204"/>
                  </a:rPr>
                  <a:t>&lt;/</a:t>
                </a:r>
                <a:r>
                  <a:rPr lang="fr-FR" sz="638" b="0" err="1">
                    <a:solidFill>
                      <a:prstClr val="black"/>
                    </a:solidFill>
                    <a:latin typeface="Calibri" panose="020F0502020204030204"/>
                  </a:rPr>
                  <a:t>xs:schema</a:t>
                </a:r>
                <a:r>
                  <a:rPr lang="fr-FR" sz="638" b="0">
                    <a:solidFill>
                      <a:prstClr val="black"/>
                    </a:solidFill>
                    <a:latin typeface="Calibri" panose="020F0502020204030204"/>
                  </a:rPr>
                  <a:t>&gt;</a:t>
                </a:r>
                <a:endParaRPr lang="en-AU" sz="638" b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AU" sz="638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699073" y="-24328"/>
              <a:ext cx="4556203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1350" b="0">
                  <a:solidFill>
                    <a:prstClr val="black"/>
                  </a:solidFill>
                  <a:latin typeface="Calibri" panose="020F0502020204030204"/>
                </a:rPr>
                <a:t>Simplified Schema of ISDD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024036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800" b="1" dirty="0">
                <a:solidFill>
                  <a:srgbClr val="008000"/>
                </a:solidFill>
                <a:latin typeface="+mn-lt"/>
              </a:rPr>
              <a:t>CCOM BODs Conceptual Approach Example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42F9F62-958F-4173-B026-AD78CF0A289F}"/>
              </a:ext>
            </a:extLst>
          </p:cNvPr>
          <p:cNvSpPr/>
          <p:nvPr/>
        </p:nvSpPr>
        <p:spPr>
          <a:xfrm>
            <a:off x="697211" y="1501996"/>
            <a:ext cx="1378094" cy="4278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 i="1">
                <a:solidFill>
                  <a:prstClr val="black"/>
                </a:solidFill>
              </a:rPr>
              <a:t>*Request For Information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black"/>
                </a:solidFill>
              </a:rPr>
              <a:t>Respond By = 2018-06-06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DFD4404-907E-4CD7-AF4B-2270DEADB674}"/>
              </a:ext>
            </a:extLst>
          </p:cNvPr>
          <p:cNvSpPr/>
          <p:nvPr/>
        </p:nvSpPr>
        <p:spPr>
          <a:xfrm>
            <a:off x="2921246" y="1502849"/>
            <a:ext cx="1301867" cy="4278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 i="1">
                <a:solidFill>
                  <a:prstClr val="black"/>
                </a:solidFill>
              </a:rPr>
              <a:t>Request Type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sz="900">
                <a:solidFill>
                  <a:prstClr val="black"/>
                </a:solidFill>
              </a:rPr>
              <a:t>Model Request for Asset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C347D4F-C088-41DC-AD26-128392B6C90B}"/>
              </a:ext>
            </a:extLst>
          </p:cNvPr>
          <p:cNvSpPr/>
          <p:nvPr/>
        </p:nvSpPr>
        <p:spPr>
          <a:xfrm>
            <a:off x="722086" y="2184360"/>
            <a:ext cx="1328345" cy="4278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 i="1">
                <a:solidFill>
                  <a:prstClr val="black"/>
                </a:solidFill>
              </a:rPr>
              <a:t>Asset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black"/>
                </a:solidFill>
              </a:rPr>
              <a:t>Serial No. = XYZ0001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600C94F-65CB-4F59-B4C9-79F9D2C45662}"/>
              </a:ext>
            </a:extLst>
          </p:cNvPr>
          <p:cNvSpPr/>
          <p:nvPr/>
        </p:nvSpPr>
        <p:spPr>
          <a:xfrm>
            <a:off x="2301314" y="2184359"/>
            <a:ext cx="748193" cy="4278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 i="1">
                <a:solidFill>
                  <a:prstClr val="black"/>
                </a:solidFill>
              </a:rPr>
              <a:t>Attribute Set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F50E690-5A48-4B4C-A2AA-2AE9D856B5F1}"/>
              </a:ext>
            </a:extLst>
          </p:cNvPr>
          <p:cNvSpPr/>
          <p:nvPr/>
        </p:nvSpPr>
        <p:spPr>
          <a:xfrm>
            <a:off x="3300389" y="2184359"/>
            <a:ext cx="877436" cy="4278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 i="1">
                <a:solidFill>
                  <a:prstClr val="black"/>
                </a:solidFill>
              </a:rPr>
              <a:t>Attribute Group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596EE1C-35B7-412C-8FCB-7CBA39B11437}"/>
              </a:ext>
            </a:extLst>
          </p:cNvPr>
          <p:cNvSpPr/>
          <p:nvPr/>
        </p:nvSpPr>
        <p:spPr>
          <a:xfrm>
            <a:off x="3071789" y="2852421"/>
            <a:ext cx="1106036" cy="4278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 i="1">
                <a:solidFill>
                  <a:prstClr val="black"/>
                </a:solidFill>
              </a:rPr>
              <a:t>Attribute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black"/>
                </a:solidFill>
              </a:rPr>
              <a:t>Model Spec. No. = …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3731813-37FA-4BFB-A144-48D032D8C9D8}"/>
              </a:ext>
            </a:extLst>
          </p:cNvPr>
          <p:cNvSpPr/>
          <p:nvPr/>
        </p:nvSpPr>
        <p:spPr>
          <a:xfrm>
            <a:off x="3300389" y="3522153"/>
            <a:ext cx="877436" cy="43255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 i="1">
                <a:solidFill>
                  <a:prstClr val="black"/>
                </a:solidFill>
              </a:rPr>
              <a:t>Attribute Group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398319A-56F8-4481-8673-82FC0AA05368}"/>
              </a:ext>
            </a:extLst>
          </p:cNvPr>
          <p:cNvSpPr/>
          <p:nvPr/>
        </p:nvSpPr>
        <p:spPr>
          <a:xfrm>
            <a:off x="3201815" y="4195769"/>
            <a:ext cx="976010" cy="4278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 i="1">
                <a:solidFill>
                  <a:prstClr val="black"/>
                </a:solidFill>
              </a:rPr>
              <a:t>Attribute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black"/>
                </a:solidFill>
              </a:rPr>
              <a:t>Temp. Min. = -15</a:t>
            </a:r>
            <a:r>
              <a:rPr lang="en-AU" sz="900" b="0" baseline="30000">
                <a:solidFill>
                  <a:prstClr val="black"/>
                </a:solidFill>
              </a:rPr>
              <a:t>o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CBD1C7D-DAF9-4F11-993B-A146B4EC1CF0}"/>
              </a:ext>
            </a:extLst>
          </p:cNvPr>
          <p:cNvSpPr/>
          <p:nvPr/>
        </p:nvSpPr>
        <p:spPr>
          <a:xfrm>
            <a:off x="722086" y="3522153"/>
            <a:ext cx="1328345" cy="4278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 i="1">
                <a:solidFill>
                  <a:prstClr val="black"/>
                </a:solidFill>
              </a:rPr>
              <a:t>Segment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sz="900">
                <a:solidFill>
                  <a:prstClr val="black"/>
                </a:solidFill>
              </a:rPr>
              <a:t>Functional Location TS001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9E5919F3-F44E-4F33-8373-BB00F190F775}"/>
              </a:ext>
            </a:extLst>
          </p:cNvPr>
          <p:cNvSpPr/>
          <p:nvPr/>
        </p:nvSpPr>
        <p:spPr>
          <a:xfrm>
            <a:off x="2301314" y="3522153"/>
            <a:ext cx="748193" cy="4278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>
                <a:solidFill>
                  <a:prstClr val="black"/>
                </a:solidFill>
              </a:rPr>
              <a:t>Attribute Set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sz="800">
                <a:solidFill>
                  <a:prstClr val="black"/>
                </a:solidFill>
              </a:rPr>
              <a:t>ISDD Instance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49554D5-38A8-4C96-9625-035F9A94AD35}"/>
              </a:ext>
            </a:extLst>
          </p:cNvPr>
          <p:cNvSpPr/>
          <p:nvPr/>
        </p:nvSpPr>
        <p:spPr>
          <a:xfrm>
            <a:off x="2030504" y="4195770"/>
            <a:ext cx="976010" cy="4278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 i="1">
                <a:solidFill>
                  <a:prstClr val="black"/>
                </a:solidFill>
              </a:rPr>
              <a:t>Attribute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black"/>
                </a:solidFill>
              </a:rPr>
              <a:t>Temp. Max. = 90</a:t>
            </a:r>
            <a:r>
              <a:rPr lang="en-AU" sz="900" b="0" baseline="30000">
                <a:solidFill>
                  <a:prstClr val="black"/>
                </a:solidFill>
              </a:rPr>
              <a:t>o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3B5C36D5-7B4C-4D85-B801-0DB7FC53A221}"/>
              </a:ext>
            </a:extLst>
          </p:cNvPr>
          <p:cNvSpPr/>
          <p:nvPr/>
        </p:nvSpPr>
        <p:spPr>
          <a:xfrm>
            <a:off x="722086" y="846564"/>
            <a:ext cx="1328345" cy="4278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 i="1">
                <a:solidFill>
                  <a:prstClr val="black"/>
                </a:solidFill>
              </a:rPr>
              <a:t>Agent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sz="900">
                <a:solidFill>
                  <a:prstClr val="black"/>
                </a:solidFill>
              </a:rPr>
              <a:t>Owner/Operator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35260B0-37A4-478A-A4CE-9ACD75193432}"/>
              </a:ext>
            </a:extLst>
          </p:cNvPr>
          <p:cNvSpPr/>
          <p:nvPr/>
        </p:nvSpPr>
        <p:spPr>
          <a:xfrm>
            <a:off x="722086" y="2853256"/>
            <a:ext cx="1328345" cy="4278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 i="1">
                <a:solidFill>
                  <a:prstClr val="black"/>
                </a:solidFill>
              </a:rPr>
              <a:t>Asset Installation Event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black"/>
                </a:solidFill>
              </a:rPr>
              <a:t>Installed At: 2017-06-06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6DE9C993-59D3-463A-8438-B71A29133B83}"/>
              </a:ext>
            </a:extLst>
          </p:cNvPr>
          <p:cNvCxnSpPr>
            <a:stCxn id="8" idx="0"/>
            <a:endCxn id="19" idx="2"/>
          </p:cNvCxnSpPr>
          <p:nvPr/>
        </p:nvCxnSpPr>
        <p:spPr>
          <a:xfrm flipV="1">
            <a:off x="1386258" y="1274404"/>
            <a:ext cx="1" cy="2275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096D573D-1B27-4EF0-9A92-1217AD67D60A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2075305" y="1715916"/>
            <a:ext cx="845941" cy="8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4B82F3EA-C8B0-47C8-94C7-6D56473FFE0D}"/>
              </a:ext>
            </a:extLst>
          </p:cNvPr>
          <p:cNvCxnSpPr>
            <a:cxnSpLocks/>
            <a:stCxn id="8" idx="2"/>
            <a:endCxn id="10" idx="0"/>
          </p:cNvCxnSpPr>
          <p:nvPr/>
        </p:nvCxnSpPr>
        <p:spPr>
          <a:xfrm>
            <a:off x="1386258" y="1929836"/>
            <a:ext cx="1" cy="2545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8C7593BB-86A3-4FAD-A73B-9F81564000C1}"/>
              </a:ext>
            </a:extLst>
          </p:cNvPr>
          <p:cNvCxnSpPr>
            <a:cxnSpLocks/>
            <a:stCxn id="20" idx="0"/>
            <a:endCxn id="10" idx="2"/>
          </p:cNvCxnSpPr>
          <p:nvPr/>
        </p:nvCxnSpPr>
        <p:spPr>
          <a:xfrm flipV="1">
            <a:off x="1386258" y="2612199"/>
            <a:ext cx="0" cy="241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15B761F6-2983-48EF-9DD2-B4766FBC6189}"/>
              </a:ext>
            </a:extLst>
          </p:cNvPr>
          <p:cNvCxnSpPr>
            <a:cxnSpLocks/>
            <a:stCxn id="20" idx="2"/>
            <a:endCxn id="16" idx="0"/>
          </p:cNvCxnSpPr>
          <p:nvPr/>
        </p:nvCxnSpPr>
        <p:spPr>
          <a:xfrm>
            <a:off x="1386258" y="3281095"/>
            <a:ext cx="0" cy="2410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xmlns="" id="{56E46578-8754-4E67-9C0C-3E6263202EAD}"/>
              </a:ext>
            </a:extLst>
          </p:cNvPr>
          <p:cNvCxnSpPr>
            <a:cxnSpLocks/>
            <a:stCxn id="16" idx="3"/>
            <a:endCxn id="17" idx="1"/>
          </p:cNvCxnSpPr>
          <p:nvPr/>
        </p:nvCxnSpPr>
        <p:spPr>
          <a:xfrm flipV="1">
            <a:off x="2050430" y="3736073"/>
            <a:ext cx="25088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xmlns="" id="{41178428-3D2B-4E9D-9997-FCA31BD2ECB0}"/>
              </a:ext>
            </a:extLst>
          </p:cNvPr>
          <p:cNvCxnSpPr>
            <a:cxnSpLocks/>
            <a:stCxn id="17" idx="3"/>
            <a:endCxn id="13" idx="1"/>
          </p:cNvCxnSpPr>
          <p:nvPr/>
        </p:nvCxnSpPr>
        <p:spPr>
          <a:xfrm>
            <a:off x="3049506" y="3736072"/>
            <a:ext cx="250883" cy="23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xmlns="" id="{C2E2D08D-399F-45E8-A717-AD4B4CC0F292}"/>
              </a:ext>
            </a:extLst>
          </p:cNvPr>
          <p:cNvCxnSpPr>
            <a:cxnSpLocks/>
            <a:stCxn id="13" idx="2"/>
            <a:endCxn id="15" idx="0"/>
          </p:cNvCxnSpPr>
          <p:nvPr/>
        </p:nvCxnSpPr>
        <p:spPr>
          <a:xfrm rot="5400000">
            <a:off x="3593935" y="4050596"/>
            <a:ext cx="241058" cy="4928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xmlns="" id="{D290E8E1-2487-4FE9-B2F0-50868758B30E}"/>
              </a:ext>
            </a:extLst>
          </p:cNvPr>
          <p:cNvCxnSpPr>
            <a:cxnSpLocks/>
            <a:stCxn id="13" idx="2"/>
            <a:endCxn id="18" idx="0"/>
          </p:cNvCxnSpPr>
          <p:nvPr/>
        </p:nvCxnSpPr>
        <p:spPr>
          <a:xfrm rot="5400000">
            <a:off x="3008280" y="3464941"/>
            <a:ext cx="241058" cy="122059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xmlns="" id="{17CBF148-83A8-46B1-B959-03659656D308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 flipV="1">
            <a:off x="2050430" y="2398279"/>
            <a:ext cx="25088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xmlns="" id="{CB48E625-4438-410E-BFE9-DA9BB134614C}"/>
              </a:ext>
            </a:extLst>
          </p:cNvPr>
          <p:cNvCxnSpPr>
            <a:cxnSpLocks/>
            <a:stCxn id="11" idx="3"/>
            <a:endCxn id="12" idx="1"/>
          </p:cNvCxnSpPr>
          <p:nvPr/>
        </p:nvCxnSpPr>
        <p:spPr>
          <a:xfrm>
            <a:off x="3049506" y="2398279"/>
            <a:ext cx="2508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xmlns="" id="{10986523-FF56-4180-9369-2941130BB104}"/>
              </a:ext>
            </a:extLst>
          </p:cNvPr>
          <p:cNvCxnSpPr>
            <a:cxnSpLocks/>
            <a:stCxn id="12" idx="2"/>
            <a:endCxn id="14" idx="0"/>
          </p:cNvCxnSpPr>
          <p:nvPr/>
        </p:nvCxnSpPr>
        <p:spPr>
          <a:xfrm rot="5400000">
            <a:off x="3561847" y="2675159"/>
            <a:ext cx="240223" cy="11430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D8656853-D3C5-47B9-9FFC-2423FE94B116}"/>
              </a:ext>
            </a:extLst>
          </p:cNvPr>
          <p:cNvSpPr/>
          <p:nvPr/>
        </p:nvSpPr>
        <p:spPr>
          <a:xfrm>
            <a:off x="5199185" y="846565"/>
            <a:ext cx="3409602" cy="41854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 i="1">
                <a:solidFill>
                  <a:prstClr val="black"/>
                </a:solidFill>
              </a:rPr>
              <a:t>BOD Noun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sz="900">
                <a:solidFill>
                  <a:prstClr val="black"/>
                </a:solidFill>
              </a:rPr>
              <a:t>Process Model Request For Asset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B97DD814-397E-42A9-8C39-038606BEAB34}"/>
              </a:ext>
            </a:extLst>
          </p:cNvPr>
          <p:cNvSpPr txBox="1"/>
          <p:nvPr/>
        </p:nvSpPr>
        <p:spPr>
          <a:xfrm>
            <a:off x="1386258" y="1291058"/>
            <a:ext cx="4138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black"/>
                </a:solidFill>
                <a:latin typeface="Calibri" panose="020F0502020204030204"/>
                <a:cs typeface="+mn-cs"/>
              </a:rPr>
              <a:t>from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ADEF52A8-7C29-423A-89B8-9F686DFE28DB}"/>
              </a:ext>
            </a:extLst>
          </p:cNvPr>
          <p:cNvSpPr txBox="1"/>
          <p:nvPr/>
        </p:nvSpPr>
        <p:spPr>
          <a:xfrm>
            <a:off x="1386258" y="1961747"/>
            <a:ext cx="4603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black"/>
                </a:solidFill>
                <a:latin typeface="Calibri" panose="020F0502020204030204"/>
                <a:cs typeface="+mn-cs"/>
              </a:rPr>
              <a:t>about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E15BAF29-72B4-4600-B6F3-19F6910533A9}"/>
              </a:ext>
            </a:extLst>
          </p:cNvPr>
          <p:cNvSpPr txBox="1"/>
          <p:nvPr/>
        </p:nvSpPr>
        <p:spPr>
          <a:xfrm>
            <a:off x="1386259" y="2632436"/>
            <a:ext cx="84991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black"/>
                </a:solidFill>
                <a:latin typeface="Calibri" panose="020F0502020204030204"/>
                <a:cs typeface="+mn-cs"/>
              </a:rPr>
              <a:t>installed asset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BB42462F-869A-4748-83AF-8C98011F20AC}"/>
              </a:ext>
            </a:extLst>
          </p:cNvPr>
          <p:cNvSpPr txBox="1"/>
          <p:nvPr/>
        </p:nvSpPr>
        <p:spPr>
          <a:xfrm>
            <a:off x="1386259" y="3303125"/>
            <a:ext cx="9877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black"/>
                </a:solidFill>
                <a:latin typeface="Calibri" panose="020F0502020204030204"/>
                <a:cs typeface="+mn-cs"/>
              </a:rPr>
              <a:t>installed location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A7D48578-FCC7-468E-B785-D43BA5332478}"/>
              </a:ext>
            </a:extLst>
          </p:cNvPr>
          <p:cNvSpPr txBox="1"/>
          <p:nvPr/>
        </p:nvSpPr>
        <p:spPr>
          <a:xfrm>
            <a:off x="2243181" y="1532237"/>
            <a:ext cx="39466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black"/>
                </a:solidFill>
                <a:latin typeface="Calibri" panose="020F0502020204030204"/>
                <a:cs typeface="+mn-cs"/>
              </a:rPr>
              <a:t>type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9459F757-D58D-48CB-907A-B78862975A8A}"/>
              </a:ext>
            </a:extLst>
          </p:cNvPr>
          <p:cNvSpPr txBox="1"/>
          <p:nvPr/>
        </p:nvSpPr>
        <p:spPr>
          <a:xfrm>
            <a:off x="2040092" y="2155619"/>
            <a:ext cx="3449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black"/>
                </a:solidFill>
                <a:latin typeface="Calibri" panose="020F0502020204030204"/>
                <a:cs typeface="+mn-cs"/>
              </a:rPr>
              <a:t>has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1DFC9440-8772-4A30-838A-5392F647FB9D}"/>
              </a:ext>
            </a:extLst>
          </p:cNvPr>
          <p:cNvSpPr txBox="1"/>
          <p:nvPr/>
        </p:nvSpPr>
        <p:spPr>
          <a:xfrm>
            <a:off x="3025846" y="2179640"/>
            <a:ext cx="3449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black"/>
                </a:solidFill>
                <a:latin typeface="Calibri" panose="020F0502020204030204"/>
                <a:cs typeface="+mn-cs"/>
              </a:rPr>
              <a:t>has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523128F4-0318-4278-9BE5-BF64F610EA68}"/>
              </a:ext>
            </a:extLst>
          </p:cNvPr>
          <p:cNvSpPr txBox="1"/>
          <p:nvPr/>
        </p:nvSpPr>
        <p:spPr>
          <a:xfrm>
            <a:off x="2040092" y="3517043"/>
            <a:ext cx="3449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black"/>
                </a:solidFill>
                <a:latin typeface="Calibri" panose="020F0502020204030204"/>
                <a:cs typeface="+mn-cs"/>
              </a:rPr>
              <a:t>has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660912DB-88D1-4EF1-AC8B-BB38B3C64D69}"/>
              </a:ext>
            </a:extLst>
          </p:cNvPr>
          <p:cNvSpPr txBox="1"/>
          <p:nvPr/>
        </p:nvSpPr>
        <p:spPr>
          <a:xfrm>
            <a:off x="3025846" y="3517043"/>
            <a:ext cx="3449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black"/>
                </a:solidFill>
                <a:latin typeface="Calibri" panose="020F0502020204030204"/>
                <a:cs typeface="+mn-cs"/>
              </a:rPr>
              <a:t>has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71982D16-93A3-4C33-BD7C-5D66A43904E3}"/>
              </a:ext>
            </a:extLst>
          </p:cNvPr>
          <p:cNvSpPr txBox="1"/>
          <p:nvPr/>
        </p:nvSpPr>
        <p:spPr>
          <a:xfrm>
            <a:off x="3685692" y="2632436"/>
            <a:ext cx="3449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black"/>
                </a:solidFill>
                <a:latin typeface="Calibri" panose="020F0502020204030204"/>
                <a:cs typeface="+mn-cs"/>
              </a:rPr>
              <a:t>has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AD52ADF8-E660-4A93-83D5-D414C202A147}"/>
              </a:ext>
            </a:extLst>
          </p:cNvPr>
          <p:cNvSpPr txBox="1"/>
          <p:nvPr/>
        </p:nvSpPr>
        <p:spPr>
          <a:xfrm>
            <a:off x="3710102" y="3976880"/>
            <a:ext cx="3449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black"/>
                </a:solidFill>
                <a:latin typeface="Calibri" panose="020F0502020204030204"/>
                <a:cs typeface="+mn-cs"/>
              </a:rPr>
              <a:t>has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xmlns="" id="{CB0C6528-632B-4731-9706-51B38A0DF391}"/>
              </a:ext>
            </a:extLst>
          </p:cNvPr>
          <p:cNvSpPr/>
          <p:nvPr/>
        </p:nvSpPr>
        <p:spPr>
          <a:xfrm>
            <a:off x="5324608" y="1181012"/>
            <a:ext cx="3162013" cy="54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black"/>
                </a:solidFill>
              </a:rPr>
              <a:t>Model Request </a:t>
            </a:r>
            <a:r>
              <a:rPr lang="en-AU" sz="900" b="0" i="1">
                <a:solidFill>
                  <a:prstClr val="black"/>
                </a:solidFill>
              </a:rPr>
              <a:t>(Request For Information)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xmlns="" id="{82652B8E-D322-40D4-8CF7-AA283BD2BD5F}"/>
              </a:ext>
            </a:extLst>
          </p:cNvPr>
          <p:cNvSpPr/>
          <p:nvPr/>
        </p:nvSpPr>
        <p:spPr>
          <a:xfrm>
            <a:off x="5322979" y="1792192"/>
            <a:ext cx="3162013" cy="2632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black"/>
                </a:solidFill>
              </a:rPr>
              <a:t>From Agent (</a:t>
            </a:r>
            <a:r>
              <a:rPr lang="en-AU" sz="900" b="0" i="1">
                <a:solidFill>
                  <a:prstClr val="black"/>
                </a:solidFill>
              </a:rPr>
              <a:t>Agent: </a:t>
            </a:r>
            <a:r>
              <a:rPr lang="en-AU" sz="900">
                <a:solidFill>
                  <a:prstClr val="black"/>
                </a:solidFill>
              </a:rPr>
              <a:t>Owner/Operator</a:t>
            </a:r>
            <a:r>
              <a:rPr lang="en-AU" sz="900" b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xmlns="" id="{EC7B1941-34CB-49EF-970D-9CECF97EA85C}"/>
              </a:ext>
            </a:extLst>
          </p:cNvPr>
          <p:cNvSpPr/>
          <p:nvPr/>
        </p:nvSpPr>
        <p:spPr>
          <a:xfrm>
            <a:off x="5322979" y="2467910"/>
            <a:ext cx="3162013" cy="54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black"/>
                </a:solidFill>
              </a:rPr>
              <a:t>Asset (</a:t>
            </a:r>
            <a:r>
              <a:rPr lang="en-AU" sz="900" b="0" i="1">
                <a:solidFill>
                  <a:prstClr val="black"/>
                </a:solidFill>
              </a:rPr>
              <a:t>Asset: with S/N XYZ0001</a:t>
            </a:r>
            <a:r>
              <a:rPr lang="en-AU" sz="900" b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xmlns="" id="{1E917032-965F-47F7-ADD1-D936C19CB468}"/>
              </a:ext>
            </a:extLst>
          </p:cNvPr>
          <p:cNvSpPr/>
          <p:nvPr/>
        </p:nvSpPr>
        <p:spPr>
          <a:xfrm>
            <a:off x="5449163" y="1396898"/>
            <a:ext cx="2909646" cy="2632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black"/>
                </a:solidFill>
              </a:rPr>
              <a:t>From Agent (</a:t>
            </a:r>
            <a:r>
              <a:rPr lang="en-AU" sz="900" b="0" i="1">
                <a:solidFill>
                  <a:prstClr val="black"/>
                </a:solidFill>
              </a:rPr>
              <a:t>Agent: </a:t>
            </a:r>
            <a:r>
              <a:rPr lang="en-AU" sz="900">
                <a:solidFill>
                  <a:prstClr val="black"/>
                </a:solidFill>
              </a:rPr>
              <a:t>Owner/Operator</a:t>
            </a:r>
            <a:r>
              <a:rPr lang="en-AU" sz="900" b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xmlns="" id="{6BE23F36-0846-4C86-853E-BDBF2DC28582}"/>
              </a:ext>
            </a:extLst>
          </p:cNvPr>
          <p:cNvSpPr/>
          <p:nvPr/>
        </p:nvSpPr>
        <p:spPr>
          <a:xfrm>
            <a:off x="5449163" y="2690941"/>
            <a:ext cx="2909646" cy="2632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black"/>
                </a:solidFill>
              </a:rPr>
              <a:t>Serial Number (XYZ0001)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xmlns="" id="{38DC4D04-0620-4B2F-A2EC-C474CEBE0AFA}"/>
              </a:ext>
            </a:extLst>
          </p:cNvPr>
          <p:cNvSpPr/>
          <p:nvPr/>
        </p:nvSpPr>
        <p:spPr>
          <a:xfrm>
            <a:off x="5322979" y="3082503"/>
            <a:ext cx="3162013" cy="2632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AU" sz="900" b="0" i="1">
                <a:solidFill>
                  <a:prstClr val="black"/>
                </a:solidFill>
              </a:rPr>
              <a:t>Functional Location </a:t>
            </a:r>
            <a:r>
              <a:rPr lang="en-AU" sz="900" b="0">
                <a:solidFill>
                  <a:prstClr val="black"/>
                </a:solidFill>
              </a:rPr>
              <a:t>(</a:t>
            </a:r>
            <a:r>
              <a:rPr lang="en-AU" sz="900" b="0" i="1">
                <a:solidFill>
                  <a:prstClr val="black"/>
                </a:solidFill>
              </a:rPr>
              <a:t>Segment: </a:t>
            </a:r>
            <a:r>
              <a:rPr lang="en-AU" sz="900">
                <a:solidFill>
                  <a:prstClr val="black"/>
                </a:solidFill>
              </a:rPr>
              <a:t>Functional Location TS001</a:t>
            </a:r>
            <a:r>
              <a:rPr lang="en-AU" sz="900" b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xmlns="" id="{9ED1E15A-89B9-4836-A467-B8EBF0E45ABF}"/>
              </a:ext>
            </a:extLst>
          </p:cNvPr>
          <p:cNvSpPr/>
          <p:nvPr/>
        </p:nvSpPr>
        <p:spPr>
          <a:xfrm>
            <a:off x="5322979" y="3422041"/>
            <a:ext cx="3162013" cy="2632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black"/>
                </a:solidFill>
              </a:rPr>
              <a:t>Asset Installation Date</a:t>
            </a:r>
            <a:r>
              <a:rPr lang="en-AU" sz="900" b="0" i="1">
                <a:solidFill>
                  <a:prstClr val="black"/>
                </a:solidFill>
              </a:rPr>
              <a:t> </a:t>
            </a:r>
            <a:r>
              <a:rPr lang="en-AU" sz="900" b="0">
                <a:solidFill>
                  <a:prstClr val="black"/>
                </a:solidFill>
              </a:rPr>
              <a:t>(2017-06-06)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xmlns="" id="{677639E9-8B4A-4116-82ED-8D49945BDBC5}"/>
              </a:ext>
            </a:extLst>
          </p:cNvPr>
          <p:cNvSpPr/>
          <p:nvPr/>
        </p:nvSpPr>
        <p:spPr>
          <a:xfrm>
            <a:off x="5322979" y="3760819"/>
            <a:ext cx="3162013" cy="11760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black"/>
                </a:solidFill>
              </a:rPr>
              <a:t>Functional Requirements (</a:t>
            </a:r>
            <a:r>
              <a:rPr lang="en-AU" sz="900" b="0" i="1">
                <a:solidFill>
                  <a:prstClr val="black"/>
                </a:solidFill>
              </a:rPr>
              <a:t>Attribute Set: </a:t>
            </a:r>
            <a:r>
              <a:rPr lang="en-AU" sz="900">
                <a:solidFill>
                  <a:prstClr val="black"/>
                </a:solidFill>
              </a:rPr>
              <a:t>ISDD Instance</a:t>
            </a:r>
            <a:r>
              <a:rPr lang="en-AU" sz="900" b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xmlns="" id="{52E47FFF-D367-4CD4-A792-7C75812027F8}"/>
              </a:ext>
            </a:extLst>
          </p:cNvPr>
          <p:cNvSpPr/>
          <p:nvPr/>
        </p:nvSpPr>
        <p:spPr>
          <a:xfrm>
            <a:off x="5449161" y="3998025"/>
            <a:ext cx="2909646" cy="8812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black"/>
                </a:solidFill>
              </a:rPr>
              <a:t>Group (</a:t>
            </a:r>
            <a:r>
              <a:rPr lang="en-AU" sz="900" b="0" i="1">
                <a:solidFill>
                  <a:prstClr val="black"/>
                </a:solidFill>
              </a:rPr>
              <a:t>Attribute Group</a:t>
            </a:r>
            <a:r>
              <a:rPr lang="en-AU" sz="900" b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xmlns="" id="{D9AF4287-20AD-45C5-8877-94E3C90B3D8A}"/>
              </a:ext>
            </a:extLst>
          </p:cNvPr>
          <p:cNvSpPr/>
          <p:nvPr/>
        </p:nvSpPr>
        <p:spPr>
          <a:xfrm>
            <a:off x="5612845" y="4230422"/>
            <a:ext cx="2582279" cy="264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black"/>
                </a:solidFill>
              </a:rPr>
              <a:t>Attribute (</a:t>
            </a:r>
            <a:r>
              <a:rPr lang="en-AU" sz="900" b="0" i="1">
                <a:solidFill>
                  <a:prstClr val="black"/>
                </a:solidFill>
              </a:rPr>
              <a:t>Attribute: </a:t>
            </a:r>
            <a:r>
              <a:rPr lang="en-AU" sz="900" b="0">
                <a:solidFill>
                  <a:prstClr val="black"/>
                </a:solidFill>
              </a:rPr>
              <a:t>Temp. Min. = -15</a:t>
            </a:r>
            <a:r>
              <a:rPr lang="en-AU" sz="900" b="0" baseline="30000">
                <a:solidFill>
                  <a:prstClr val="black"/>
                </a:solidFill>
              </a:rPr>
              <a:t>o</a:t>
            </a:r>
            <a:r>
              <a:rPr lang="en-AU" sz="900" b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xmlns="" id="{8EBB25BE-B4BA-4C25-94FD-5DFD1AD96BD4}"/>
              </a:ext>
            </a:extLst>
          </p:cNvPr>
          <p:cNvSpPr/>
          <p:nvPr/>
        </p:nvSpPr>
        <p:spPr>
          <a:xfrm>
            <a:off x="5612845" y="4542728"/>
            <a:ext cx="2582279" cy="264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black"/>
                </a:solidFill>
              </a:rPr>
              <a:t>Attribute (</a:t>
            </a:r>
            <a:r>
              <a:rPr lang="en-AU" sz="900" b="0" i="1">
                <a:solidFill>
                  <a:prstClr val="black"/>
                </a:solidFill>
              </a:rPr>
              <a:t>Attribute: </a:t>
            </a:r>
            <a:r>
              <a:rPr lang="en-AU" sz="900" b="0">
                <a:solidFill>
                  <a:prstClr val="black"/>
                </a:solidFill>
              </a:rPr>
              <a:t>Temp. Max. = 90</a:t>
            </a:r>
            <a:r>
              <a:rPr lang="en-AU" sz="900" b="0" baseline="30000">
                <a:solidFill>
                  <a:prstClr val="black"/>
                </a:solidFill>
              </a:rPr>
              <a:t>o</a:t>
            </a:r>
            <a:r>
              <a:rPr lang="en-AU" sz="900" b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xmlns="" id="{B1F8FC33-A044-4845-A992-007E91F5A3F2}"/>
              </a:ext>
            </a:extLst>
          </p:cNvPr>
          <p:cNvSpPr/>
          <p:nvPr/>
        </p:nvSpPr>
        <p:spPr>
          <a:xfrm>
            <a:off x="5322979" y="2130052"/>
            <a:ext cx="3162013" cy="2632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black"/>
                </a:solidFill>
              </a:rPr>
              <a:t>Respond By (2018-06-06)</a:t>
            </a:r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xmlns="" id="{81A67C5A-C9D3-4E1E-AF2F-B7181F1619F0}"/>
              </a:ext>
            </a:extLst>
          </p:cNvPr>
          <p:cNvSpPr/>
          <p:nvPr/>
        </p:nvSpPr>
        <p:spPr>
          <a:xfrm>
            <a:off x="2040092" y="1041826"/>
            <a:ext cx="3341624" cy="561293"/>
          </a:xfrm>
          <a:custGeom>
            <a:avLst/>
            <a:gdLst>
              <a:gd name="connsiteX0" fmla="*/ 0 w 4500880"/>
              <a:gd name="connsiteY0" fmla="*/ 762828 h 762828"/>
              <a:gd name="connsiteX1" fmla="*/ 1656080 w 4500880"/>
              <a:gd name="connsiteY1" fmla="*/ 21148 h 762828"/>
              <a:gd name="connsiteX2" fmla="*/ 4500880 w 4500880"/>
              <a:gd name="connsiteY2" fmla="*/ 275148 h 762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00880" h="762828">
                <a:moveTo>
                  <a:pt x="0" y="762828"/>
                </a:moveTo>
                <a:cubicBezTo>
                  <a:pt x="452966" y="432628"/>
                  <a:pt x="905933" y="102428"/>
                  <a:pt x="1656080" y="21148"/>
                </a:cubicBezTo>
                <a:cubicBezTo>
                  <a:pt x="2406227" y="-60132"/>
                  <a:pt x="3453553" y="107508"/>
                  <a:pt x="4500880" y="275148"/>
                </a:cubicBezTo>
              </a:path>
            </a:pathLst>
          </a:custGeom>
          <a:noFill/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AU" sz="1350" b="0">
              <a:solidFill>
                <a:prstClr val="white"/>
              </a:solidFill>
            </a:endParaRPr>
          </a:p>
        </p:txBody>
      </p:sp>
      <p:sp>
        <p:nvSpPr>
          <p:cNvPr id="136" name="Freeform: Shape 135">
            <a:extLst>
              <a:ext uri="{FF2B5EF4-FFF2-40B4-BE49-F238E27FC236}">
                <a16:creationId xmlns:a16="http://schemas.microsoft.com/office/drawing/2014/main" xmlns="" id="{5954878F-2D45-44D0-8ADC-8E8E5EA62D20}"/>
              </a:ext>
            </a:extLst>
          </p:cNvPr>
          <p:cNvSpPr/>
          <p:nvPr/>
        </p:nvSpPr>
        <p:spPr>
          <a:xfrm>
            <a:off x="2036536" y="703801"/>
            <a:ext cx="3322320" cy="1161605"/>
          </a:xfrm>
          <a:custGeom>
            <a:avLst/>
            <a:gdLst>
              <a:gd name="connsiteX0" fmla="*/ 22971 w 4493371"/>
              <a:gd name="connsiteY0" fmla="*/ 296708 h 1546388"/>
              <a:gd name="connsiteX1" fmla="*/ 185531 w 4493371"/>
              <a:gd name="connsiteY1" fmla="*/ 276388 h 1546388"/>
              <a:gd name="connsiteX2" fmla="*/ 2207371 w 4493371"/>
              <a:gd name="connsiteY2" fmla="*/ 63028 h 1546388"/>
              <a:gd name="connsiteX3" fmla="*/ 4493371 w 4493371"/>
              <a:gd name="connsiteY3" fmla="*/ 1546388 h 1546388"/>
              <a:gd name="connsiteX4" fmla="*/ 4493371 w 4493371"/>
              <a:gd name="connsiteY4" fmla="*/ 1546388 h 1546388"/>
              <a:gd name="connsiteX0" fmla="*/ 86172 w 4576892"/>
              <a:gd name="connsiteY0" fmla="*/ 534808 h 1550808"/>
              <a:gd name="connsiteX1" fmla="*/ 269052 w 4576892"/>
              <a:gd name="connsiteY1" fmla="*/ 280808 h 1550808"/>
              <a:gd name="connsiteX2" fmla="*/ 2290892 w 4576892"/>
              <a:gd name="connsiteY2" fmla="*/ 67448 h 1550808"/>
              <a:gd name="connsiteX3" fmla="*/ 4576892 w 4576892"/>
              <a:gd name="connsiteY3" fmla="*/ 1550808 h 1550808"/>
              <a:gd name="connsiteX4" fmla="*/ 4576892 w 4576892"/>
              <a:gd name="connsiteY4" fmla="*/ 1550808 h 1550808"/>
              <a:gd name="connsiteX0" fmla="*/ 0 w 4307840"/>
              <a:gd name="connsiteY0" fmla="*/ 280808 h 1550808"/>
              <a:gd name="connsiteX1" fmla="*/ 2021840 w 4307840"/>
              <a:gd name="connsiteY1" fmla="*/ 67448 h 1550808"/>
              <a:gd name="connsiteX2" fmla="*/ 4307840 w 4307840"/>
              <a:gd name="connsiteY2" fmla="*/ 1550808 h 1550808"/>
              <a:gd name="connsiteX3" fmla="*/ 4307840 w 4307840"/>
              <a:gd name="connsiteY3" fmla="*/ 1550808 h 1550808"/>
              <a:gd name="connsiteX0" fmla="*/ 0 w 4480560"/>
              <a:gd name="connsiteY0" fmla="*/ 347699 h 1536419"/>
              <a:gd name="connsiteX1" fmla="*/ 2194560 w 4480560"/>
              <a:gd name="connsiteY1" fmla="*/ 53059 h 1536419"/>
              <a:gd name="connsiteX2" fmla="*/ 4480560 w 4480560"/>
              <a:gd name="connsiteY2" fmla="*/ 1536419 h 1536419"/>
              <a:gd name="connsiteX3" fmla="*/ 4480560 w 4480560"/>
              <a:gd name="connsiteY3" fmla="*/ 1536419 h 1536419"/>
              <a:gd name="connsiteX0" fmla="*/ 0 w 4429760"/>
              <a:gd name="connsiteY0" fmla="*/ 288967 h 1548807"/>
              <a:gd name="connsiteX1" fmla="*/ 2143760 w 4429760"/>
              <a:gd name="connsiteY1" fmla="*/ 65447 h 1548807"/>
              <a:gd name="connsiteX2" fmla="*/ 4429760 w 4429760"/>
              <a:gd name="connsiteY2" fmla="*/ 1548807 h 1548807"/>
              <a:gd name="connsiteX3" fmla="*/ 4429760 w 4429760"/>
              <a:gd name="connsiteY3" fmla="*/ 1548807 h 1548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9760" h="1548807">
                <a:moveTo>
                  <a:pt x="0" y="288967"/>
                </a:moveTo>
                <a:cubicBezTo>
                  <a:pt x="367453" y="211074"/>
                  <a:pt x="1405467" y="-144526"/>
                  <a:pt x="2143760" y="65447"/>
                </a:cubicBezTo>
                <a:cubicBezTo>
                  <a:pt x="2882053" y="275420"/>
                  <a:pt x="4429760" y="1548807"/>
                  <a:pt x="4429760" y="1548807"/>
                </a:cubicBezTo>
                <a:lnTo>
                  <a:pt x="4429760" y="1548807"/>
                </a:lnTo>
              </a:path>
            </a:pathLst>
          </a:custGeom>
          <a:noFill/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AU" sz="1350" b="0">
              <a:solidFill>
                <a:prstClr val="white"/>
              </a:solidFill>
            </a:endParaRPr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xmlns="" id="{E409886E-61E7-49E8-A3EC-0A9A8074BF26}"/>
              </a:ext>
            </a:extLst>
          </p:cNvPr>
          <p:cNvSpPr/>
          <p:nvPr/>
        </p:nvSpPr>
        <p:spPr>
          <a:xfrm>
            <a:off x="1442735" y="1849816"/>
            <a:ext cx="3938981" cy="388970"/>
          </a:xfrm>
          <a:custGeom>
            <a:avLst/>
            <a:gdLst>
              <a:gd name="connsiteX0" fmla="*/ 0 w 4805680"/>
              <a:gd name="connsiteY0" fmla="*/ 0 h 579120"/>
              <a:gd name="connsiteX1" fmla="*/ 3769360 w 4805680"/>
              <a:gd name="connsiteY1" fmla="*/ 375920 h 579120"/>
              <a:gd name="connsiteX2" fmla="*/ 4805680 w 4805680"/>
              <a:gd name="connsiteY2" fmla="*/ 579120 h 579120"/>
              <a:gd name="connsiteX0" fmla="*/ 0 w 5537200"/>
              <a:gd name="connsiteY0" fmla="*/ 0 h 568960"/>
              <a:gd name="connsiteX1" fmla="*/ 4500880 w 5537200"/>
              <a:gd name="connsiteY1" fmla="*/ 365760 h 568960"/>
              <a:gd name="connsiteX2" fmla="*/ 5537200 w 5537200"/>
              <a:gd name="connsiteY2" fmla="*/ 568960 h 568960"/>
              <a:gd name="connsiteX0" fmla="*/ 0 w 5537200"/>
              <a:gd name="connsiteY0" fmla="*/ 0 h 568960"/>
              <a:gd name="connsiteX1" fmla="*/ 2966720 w 5537200"/>
              <a:gd name="connsiteY1" fmla="*/ 365760 h 568960"/>
              <a:gd name="connsiteX2" fmla="*/ 5537200 w 5537200"/>
              <a:gd name="connsiteY2" fmla="*/ 568960 h 568960"/>
              <a:gd name="connsiteX0" fmla="*/ 0 w 5537200"/>
              <a:gd name="connsiteY0" fmla="*/ 0 h 568960"/>
              <a:gd name="connsiteX1" fmla="*/ 2966720 w 5537200"/>
              <a:gd name="connsiteY1" fmla="*/ 365760 h 568960"/>
              <a:gd name="connsiteX2" fmla="*/ 5537200 w 5537200"/>
              <a:gd name="connsiteY2" fmla="*/ 568960 h 568960"/>
              <a:gd name="connsiteX0" fmla="*/ 0 w 5537200"/>
              <a:gd name="connsiteY0" fmla="*/ 0 h 568960"/>
              <a:gd name="connsiteX1" fmla="*/ 2529840 w 5537200"/>
              <a:gd name="connsiteY1" fmla="*/ 355600 h 568960"/>
              <a:gd name="connsiteX2" fmla="*/ 5537200 w 5537200"/>
              <a:gd name="connsiteY2" fmla="*/ 568960 h 568960"/>
              <a:gd name="connsiteX0" fmla="*/ 0 w 5251974"/>
              <a:gd name="connsiteY0" fmla="*/ 0 h 518626"/>
              <a:gd name="connsiteX1" fmla="*/ 2244614 w 5251974"/>
              <a:gd name="connsiteY1" fmla="*/ 305266 h 518626"/>
              <a:gd name="connsiteX2" fmla="*/ 5251974 w 5251974"/>
              <a:gd name="connsiteY2" fmla="*/ 518626 h 51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51974" h="518626">
                <a:moveTo>
                  <a:pt x="0" y="0"/>
                </a:moveTo>
                <a:cubicBezTo>
                  <a:pt x="988907" y="121920"/>
                  <a:pt x="1209987" y="312039"/>
                  <a:pt x="2244614" y="305266"/>
                </a:cubicBezTo>
                <a:cubicBezTo>
                  <a:pt x="3279241" y="298493"/>
                  <a:pt x="5134287" y="465286"/>
                  <a:pt x="5251974" y="518626"/>
                </a:cubicBezTo>
              </a:path>
            </a:pathLst>
          </a:custGeom>
          <a:noFill/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AU" sz="1350" b="0">
              <a:solidFill>
                <a:prstClr val="white"/>
              </a:solidFill>
            </a:endParaRPr>
          </a:p>
        </p:txBody>
      </p:sp>
      <p:sp>
        <p:nvSpPr>
          <p:cNvPr id="138" name="Freeform: Shape 137">
            <a:extLst>
              <a:ext uri="{FF2B5EF4-FFF2-40B4-BE49-F238E27FC236}">
                <a16:creationId xmlns:a16="http://schemas.microsoft.com/office/drawing/2014/main" xmlns="" id="{6863A12C-0C65-486B-89CD-D60224BEE119}"/>
              </a:ext>
            </a:extLst>
          </p:cNvPr>
          <p:cNvSpPr/>
          <p:nvPr/>
        </p:nvSpPr>
        <p:spPr>
          <a:xfrm>
            <a:off x="2044156" y="2505486"/>
            <a:ext cx="3337560" cy="260458"/>
          </a:xfrm>
          <a:custGeom>
            <a:avLst/>
            <a:gdLst>
              <a:gd name="connsiteX0" fmla="*/ 0 w 4450080"/>
              <a:gd name="connsiteY0" fmla="*/ 0 h 347277"/>
              <a:gd name="connsiteX1" fmla="*/ 1473200 w 4450080"/>
              <a:gd name="connsiteY1" fmla="*/ 345440 h 347277"/>
              <a:gd name="connsiteX2" fmla="*/ 4450080 w 4450080"/>
              <a:gd name="connsiteY2" fmla="*/ 111760 h 347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50080" h="347277">
                <a:moveTo>
                  <a:pt x="0" y="0"/>
                </a:moveTo>
                <a:cubicBezTo>
                  <a:pt x="365760" y="163406"/>
                  <a:pt x="731520" y="326813"/>
                  <a:pt x="1473200" y="345440"/>
                </a:cubicBezTo>
                <a:cubicBezTo>
                  <a:pt x="2214880" y="364067"/>
                  <a:pt x="3332480" y="237913"/>
                  <a:pt x="4450080" y="111760"/>
                </a:cubicBezTo>
              </a:path>
            </a:pathLst>
          </a:custGeom>
          <a:noFill/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AU" sz="1350" b="0">
              <a:solidFill>
                <a:prstClr val="white"/>
              </a:solidFill>
            </a:endParaRPr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xmlns="" id="{57DA3A17-A236-4998-946F-0E039CD420B7}"/>
              </a:ext>
            </a:extLst>
          </p:cNvPr>
          <p:cNvSpPr/>
          <p:nvPr/>
        </p:nvSpPr>
        <p:spPr>
          <a:xfrm>
            <a:off x="1373876" y="3199536"/>
            <a:ext cx="3984980" cy="304171"/>
          </a:xfrm>
          <a:custGeom>
            <a:avLst/>
            <a:gdLst>
              <a:gd name="connsiteX0" fmla="*/ 0 w 5455920"/>
              <a:gd name="connsiteY0" fmla="*/ 0 h 497840"/>
              <a:gd name="connsiteX1" fmla="*/ 2489200 w 5455920"/>
              <a:gd name="connsiteY1" fmla="*/ 386080 h 497840"/>
              <a:gd name="connsiteX2" fmla="*/ 5455920 w 5455920"/>
              <a:gd name="connsiteY2" fmla="*/ 497840 h 497840"/>
              <a:gd name="connsiteX0" fmla="*/ 0 w 5455920"/>
              <a:gd name="connsiteY0" fmla="*/ 0 h 497840"/>
              <a:gd name="connsiteX1" fmla="*/ 2560320 w 5455920"/>
              <a:gd name="connsiteY1" fmla="*/ 325120 h 497840"/>
              <a:gd name="connsiteX2" fmla="*/ 5455920 w 5455920"/>
              <a:gd name="connsiteY2" fmla="*/ 497840 h 497840"/>
              <a:gd name="connsiteX0" fmla="*/ 0 w 5313307"/>
              <a:gd name="connsiteY0" fmla="*/ 0 h 405561"/>
              <a:gd name="connsiteX1" fmla="*/ 2417707 w 5313307"/>
              <a:gd name="connsiteY1" fmla="*/ 232841 h 405561"/>
              <a:gd name="connsiteX2" fmla="*/ 5313307 w 5313307"/>
              <a:gd name="connsiteY2" fmla="*/ 405561 h 405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3307" h="405561">
                <a:moveTo>
                  <a:pt x="0" y="0"/>
                </a:moveTo>
                <a:cubicBezTo>
                  <a:pt x="789940" y="151553"/>
                  <a:pt x="1508387" y="149868"/>
                  <a:pt x="2417707" y="232841"/>
                </a:cubicBezTo>
                <a:cubicBezTo>
                  <a:pt x="3327027" y="315814"/>
                  <a:pt x="4284607" y="391167"/>
                  <a:pt x="5313307" y="405561"/>
                </a:cubicBezTo>
              </a:path>
            </a:pathLst>
          </a:custGeom>
          <a:noFill/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AU" sz="1350" b="0">
              <a:solidFill>
                <a:prstClr val="white"/>
              </a:solidFill>
            </a:endParaRPr>
          </a:p>
        </p:txBody>
      </p:sp>
      <p:sp>
        <p:nvSpPr>
          <p:cNvPr id="140" name="Freeform: Shape 139">
            <a:extLst>
              <a:ext uri="{FF2B5EF4-FFF2-40B4-BE49-F238E27FC236}">
                <a16:creationId xmlns:a16="http://schemas.microsoft.com/office/drawing/2014/main" xmlns="" id="{F413FA86-8320-43A3-AA41-2B2849A4A249}"/>
              </a:ext>
            </a:extLst>
          </p:cNvPr>
          <p:cNvSpPr/>
          <p:nvPr/>
        </p:nvSpPr>
        <p:spPr>
          <a:xfrm>
            <a:off x="2013676" y="3221766"/>
            <a:ext cx="3368040" cy="358140"/>
          </a:xfrm>
          <a:custGeom>
            <a:avLst/>
            <a:gdLst>
              <a:gd name="connsiteX0" fmla="*/ 0 w 4490720"/>
              <a:gd name="connsiteY0" fmla="*/ 477520 h 477520"/>
              <a:gd name="connsiteX1" fmla="*/ 2082800 w 4490720"/>
              <a:gd name="connsiteY1" fmla="*/ 162560 h 477520"/>
              <a:gd name="connsiteX2" fmla="*/ 4490720 w 4490720"/>
              <a:gd name="connsiteY2" fmla="*/ 0 h 47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90720" h="477520">
                <a:moveTo>
                  <a:pt x="0" y="477520"/>
                </a:moveTo>
                <a:cubicBezTo>
                  <a:pt x="667173" y="359833"/>
                  <a:pt x="1334347" y="242147"/>
                  <a:pt x="2082800" y="162560"/>
                </a:cubicBezTo>
                <a:cubicBezTo>
                  <a:pt x="2831253" y="82973"/>
                  <a:pt x="3660986" y="41486"/>
                  <a:pt x="4490720" y="0"/>
                </a:cubicBezTo>
              </a:path>
            </a:pathLst>
          </a:custGeom>
          <a:noFill/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AU" sz="1350" b="0">
              <a:solidFill>
                <a:prstClr val="white"/>
              </a:solidFill>
            </a:endParaRPr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xmlns="" id="{CF019BF5-6A1C-4C36-AD97-D1F725EF326A}"/>
              </a:ext>
            </a:extLst>
          </p:cNvPr>
          <p:cNvSpPr/>
          <p:nvPr/>
        </p:nvSpPr>
        <p:spPr>
          <a:xfrm>
            <a:off x="2996656" y="3519450"/>
            <a:ext cx="2407920" cy="350016"/>
          </a:xfrm>
          <a:custGeom>
            <a:avLst/>
            <a:gdLst>
              <a:gd name="connsiteX0" fmla="*/ 0 w 3210560"/>
              <a:gd name="connsiteY0" fmla="*/ 121248 h 466688"/>
              <a:gd name="connsiteX1" fmla="*/ 975360 w 3210560"/>
              <a:gd name="connsiteY1" fmla="*/ 19648 h 466688"/>
              <a:gd name="connsiteX2" fmla="*/ 3210560 w 3210560"/>
              <a:gd name="connsiteY2" fmla="*/ 466688 h 46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10560" h="466688">
                <a:moveTo>
                  <a:pt x="0" y="121248"/>
                </a:moveTo>
                <a:cubicBezTo>
                  <a:pt x="220133" y="41661"/>
                  <a:pt x="440267" y="-37925"/>
                  <a:pt x="975360" y="19648"/>
                </a:cubicBezTo>
                <a:cubicBezTo>
                  <a:pt x="1510453" y="77221"/>
                  <a:pt x="2360506" y="271954"/>
                  <a:pt x="3210560" y="466688"/>
                </a:cubicBezTo>
              </a:path>
            </a:pathLst>
          </a:custGeom>
          <a:noFill/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AU" sz="1350" b="0">
              <a:solidFill>
                <a:prstClr val="white"/>
              </a:solidFill>
            </a:endParaRPr>
          </a:p>
        </p:txBody>
      </p:sp>
      <p:sp>
        <p:nvSpPr>
          <p:cNvPr id="142" name="Freeform: Shape 141">
            <a:extLst>
              <a:ext uri="{FF2B5EF4-FFF2-40B4-BE49-F238E27FC236}">
                <a16:creationId xmlns:a16="http://schemas.microsoft.com/office/drawing/2014/main" xmlns="" id="{6BB56366-6FB1-450B-AED3-F09CB31CF09E}"/>
              </a:ext>
            </a:extLst>
          </p:cNvPr>
          <p:cNvSpPr/>
          <p:nvPr/>
        </p:nvSpPr>
        <p:spPr>
          <a:xfrm>
            <a:off x="4147276" y="3793266"/>
            <a:ext cx="1371600" cy="327660"/>
          </a:xfrm>
          <a:custGeom>
            <a:avLst/>
            <a:gdLst>
              <a:gd name="connsiteX0" fmla="*/ 0 w 1828800"/>
              <a:gd name="connsiteY0" fmla="*/ 0 h 436880"/>
              <a:gd name="connsiteX1" fmla="*/ 1828800 w 1828800"/>
              <a:gd name="connsiteY1" fmla="*/ 436880 h 43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28800" h="436880">
                <a:moveTo>
                  <a:pt x="0" y="0"/>
                </a:moveTo>
                <a:lnTo>
                  <a:pt x="1828800" y="436880"/>
                </a:lnTo>
              </a:path>
            </a:pathLst>
          </a:custGeom>
          <a:noFill/>
          <a:ln w="19050">
            <a:solidFill>
              <a:srgbClr val="C0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AU" sz="1350" b="0">
              <a:solidFill>
                <a:prstClr val="white"/>
              </a:solidFill>
            </a:endParaRPr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xmlns="" id="{41E5BECC-1289-4CAE-8771-689CF392BDB0}"/>
              </a:ext>
            </a:extLst>
          </p:cNvPr>
          <p:cNvSpPr/>
          <p:nvPr/>
        </p:nvSpPr>
        <p:spPr>
          <a:xfrm>
            <a:off x="4154896" y="4265706"/>
            <a:ext cx="1539240" cy="106680"/>
          </a:xfrm>
          <a:custGeom>
            <a:avLst/>
            <a:gdLst>
              <a:gd name="connsiteX0" fmla="*/ 0 w 2052320"/>
              <a:gd name="connsiteY0" fmla="*/ 0 h 142240"/>
              <a:gd name="connsiteX1" fmla="*/ 2052320 w 2052320"/>
              <a:gd name="connsiteY1" fmla="*/ 142240 h 142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52320" h="142240">
                <a:moveTo>
                  <a:pt x="0" y="0"/>
                </a:moveTo>
                <a:lnTo>
                  <a:pt x="2052320" y="142240"/>
                </a:lnTo>
              </a:path>
            </a:pathLst>
          </a:custGeom>
          <a:noFill/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AU" sz="1350" b="0">
              <a:solidFill>
                <a:prstClr val="white"/>
              </a:solidFill>
            </a:endParaRPr>
          </a:p>
        </p:txBody>
      </p: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xmlns="" id="{1DC98DCC-C22C-4B18-B776-D95F82F4E2D6}"/>
              </a:ext>
            </a:extLst>
          </p:cNvPr>
          <p:cNvSpPr/>
          <p:nvPr/>
        </p:nvSpPr>
        <p:spPr>
          <a:xfrm>
            <a:off x="2562316" y="4608606"/>
            <a:ext cx="3124200" cy="236633"/>
          </a:xfrm>
          <a:custGeom>
            <a:avLst/>
            <a:gdLst>
              <a:gd name="connsiteX0" fmla="*/ 0 w 4165600"/>
              <a:gd name="connsiteY0" fmla="*/ 0 h 315510"/>
              <a:gd name="connsiteX1" fmla="*/ 1798320 w 4165600"/>
              <a:gd name="connsiteY1" fmla="*/ 314960 h 315510"/>
              <a:gd name="connsiteX2" fmla="*/ 4165600 w 4165600"/>
              <a:gd name="connsiteY2" fmla="*/ 60960 h 315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65600" h="315510">
                <a:moveTo>
                  <a:pt x="0" y="0"/>
                </a:moveTo>
                <a:cubicBezTo>
                  <a:pt x="552026" y="152400"/>
                  <a:pt x="1104053" y="304800"/>
                  <a:pt x="1798320" y="314960"/>
                </a:cubicBezTo>
                <a:cubicBezTo>
                  <a:pt x="2492587" y="325120"/>
                  <a:pt x="3329093" y="193040"/>
                  <a:pt x="4165600" y="60960"/>
                </a:cubicBezTo>
              </a:path>
            </a:pathLst>
          </a:custGeom>
          <a:noFill/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AU" sz="1350" b="0">
              <a:solidFill>
                <a:prstClr val="white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4333B7D-923D-42E0-85EC-04F484191677}"/>
              </a:ext>
            </a:extLst>
          </p:cNvPr>
          <p:cNvSpPr/>
          <p:nvPr/>
        </p:nvSpPr>
        <p:spPr>
          <a:xfrm>
            <a:off x="747170" y="1732386"/>
            <a:ext cx="1250027" cy="110591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AU" sz="1350" b="0">
              <a:solidFill>
                <a:prstClr val="black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E43F3C28-E4D1-4C4D-AAC0-DA4A90B7D76A}"/>
              </a:ext>
            </a:extLst>
          </p:cNvPr>
          <p:cNvSpPr/>
          <p:nvPr/>
        </p:nvSpPr>
        <p:spPr>
          <a:xfrm>
            <a:off x="741390" y="3088102"/>
            <a:ext cx="1250027" cy="110591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AU" sz="1350" b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29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5" grpId="0" animBg="1"/>
      <p:bldP spid="2" grpId="0" animBg="1"/>
      <p:bldP spid="64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Snipped 6">
            <a:extLst>
              <a:ext uri="{FF2B5EF4-FFF2-40B4-BE49-F238E27FC236}">
                <a16:creationId xmlns:a16="http://schemas.microsoft.com/office/drawing/2014/main" xmlns="" id="{31CDC606-1D21-45D7-968A-8CA08333BCD2}"/>
              </a:ext>
            </a:extLst>
          </p:cNvPr>
          <p:cNvSpPr/>
          <p:nvPr/>
        </p:nvSpPr>
        <p:spPr>
          <a:xfrm>
            <a:off x="163286" y="143692"/>
            <a:ext cx="3082835" cy="4852850"/>
          </a:xfrm>
          <a:prstGeom prst="snip1Rect">
            <a:avLst/>
          </a:prstGeom>
          <a:ln w="190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1350" b="0">
                <a:solidFill>
                  <a:prstClr val="black"/>
                </a:solidFill>
                <a:latin typeface="Calibri" panose="020F0502020204030204"/>
              </a:rPr>
              <a:t>BOD: </a:t>
            </a:r>
            <a:r>
              <a:rPr lang="en-AU" sz="1350" b="0" err="1">
                <a:solidFill>
                  <a:prstClr val="black"/>
                </a:solidFill>
                <a:latin typeface="Calibri" panose="020F0502020204030204"/>
              </a:rPr>
              <a:t>ProcessModelRequestForAsset</a:t>
            </a:r>
            <a:endParaRPr lang="en-AU" sz="1350" b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A9B9680-34D0-4B1A-AC2D-B2B4921F5EAA}"/>
              </a:ext>
            </a:extLst>
          </p:cNvPr>
          <p:cNvSpPr/>
          <p:nvPr/>
        </p:nvSpPr>
        <p:spPr>
          <a:xfrm>
            <a:off x="413519" y="807604"/>
            <a:ext cx="2582370" cy="41501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1350" b="0">
                <a:solidFill>
                  <a:prstClr val="black"/>
                </a:solidFill>
                <a:latin typeface="Calibri" panose="020F0502020204030204"/>
              </a:rPr>
              <a:t>Application Area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C392033-DCD1-41F1-8959-F7836C7D2277}"/>
              </a:ext>
            </a:extLst>
          </p:cNvPr>
          <p:cNvSpPr/>
          <p:nvPr/>
        </p:nvSpPr>
        <p:spPr>
          <a:xfrm>
            <a:off x="412499" y="1372992"/>
            <a:ext cx="2582370" cy="3473328"/>
          </a:xfrm>
          <a:prstGeom prst="rect">
            <a:avLst/>
          </a:prstGeom>
          <a:ln w="190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1350" b="0">
                <a:solidFill>
                  <a:prstClr val="black"/>
                </a:solidFill>
                <a:latin typeface="Calibri" panose="020F0502020204030204"/>
              </a:rPr>
              <a:t>Data Area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55B33A6-797F-4F49-8A16-9ED23407FF68}"/>
              </a:ext>
            </a:extLst>
          </p:cNvPr>
          <p:cNvSpPr/>
          <p:nvPr/>
        </p:nvSpPr>
        <p:spPr>
          <a:xfrm>
            <a:off x="535577" y="1697234"/>
            <a:ext cx="2336213" cy="305345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1350" b="0">
                <a:solidFill>
                  <a:prstClr val="black"/>
                </a:solidFill>
                <a:latin typeface="Calibri" panose="020F0502020204030204"/>
              </a:rPr>
              <a:t>Verb: Process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477AF16-449C-4057-9860-C9F9B00B759B}"/>
              </a:ext>
            </a:extLst>
          </p:cNvPr>
          <p:cNvSpPr/>
          <p:nvPr/>
        </p:nvSpPr>
        <p:spPr>
          <a:xfrm>
            <a:off x="535577" y="2152957"/>
            <a:ext cx="2336212" cy="2543141"/>
          </a:xfrm>
          <a:prstGeom prst="rect">
            <a:avLst/>
          </a:prstGeom>
          <a:ln w="190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1350" b="0">
                <a:solidFill>
                  <a:prstClr val="black"/>
                </a:solidFill>
                <a:latin typeface="Calibri" panose="020F0502020204030204"/>
              </a:rPr>
              <a:t>Noun: </a:t>
            </a:r>
            <a:r>
              <a:rPr lang="en-AU" sz="1350" b="0" err="1">
                <a:solidFill>
                  <a:prstClr val="black"/>
                </a:solidFill>
                <a:latin typeface="Calibri" panose="020F0502020204030204"/>
              </a:rPr>
              <a:t>ModelRequestForAsset</a:t>
            </a:r>
            <a:endParaRPr lang="en-AU" sz="1350" b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8761836-D2F3-46B6-8138-3DD65B81A283}"/>
              </a:ext>
            </a:extLst>
          </p:cNvPr>
          <p:cNvSpPr/>
          <p:nvPr/>
        </p:nvSpPr>
        <p:spPr>
          <a:xfrm>
            <a:off x="658731" y="2451914"/>
            <a:ext cx="2089902" cy="2126618"/>
          </a:xfrm>
          <a:prstGeom prst="rect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1350" b="0">
                <a:solidFill>
                  <a:prstClr val="black"/>
                </a:solidFill>
                <a:latin typeface="Calibri" panose="020F0502020204030204"/>
              </a:rPr>
              <a:t>MIMOSA CCOM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4813AB10-8B7F-4400-9569-841E42A5E141}"/>
              </a:ext>
            </a:extLst>
          </p:cNvPr>
          <p:cNvGrpSpPr/>
          <p:nvPr/>
        </p:nvGrpSpPr>
        <p:grpSpPr>
          <a:xfrm>
            <a:off x="750628" y="3178451"/>
            <a:ext cx="905906" cy="1251250"/>
            <a:chOff x="4968241" y="193766"/>
            <a:chExt cx="4110447" cy="6470467"/>
          </a:xfrm>
        </p:grpSpPr>
        <p:sp>
          <p:nvSpPr>
            <p:cNvPr id="15" name="Rectangle: Single Corner Snipped 14">
              <a:extLst>
                <a:ext uri="{FF2B5EF4-FFF2-40B4-BE49-F238E27FC236}">
                  <a16:creationId xmlns:a16="http://schemas.microsoft.com/office/drawing/2014/main" xmlns="" id="{447EBD94-0BD9-47BD-98FB-727F709E1C5D}"/>
                </a:ext>
              </a:extLst>
            </p:cNvPr>
            <p:cNvSpPr/>
            <p:nvPr/>
          </p:nvSpPr>
          <p:spPr>
            <a:xfrm>
              <a:off x="4968241" y="193766"/>
              <a:ext cx="4110446" cy="6470467"/>
            </a:xfrm>
            <a:prstGeom prst="snip1Rect">
              <a:avLst/>
            </a:prstGeom>
            <a:ln w="19050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1350" b="0">
                  <a:solidFill>
                    <a:prstClr val="black"/>
                  </a:solidFill>
                  <a:latin typeface="Calibri" panose="020F0502020204030204"/>
                </a:rPr>
                <a:t>ISDD Instance</a:t>
              </a:r>
            </a:p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900" b="0">
                  <a:solidFill>
                    <a:prstClr val="black"/>
                  </a:solidFill>
                  <a:latin typeface="Calibri" panose="020F0502020204030204"/>
                </a:rPr>
                <a:t>(Functional Requirements)</a:t>
              </a:r>
            </a:p>
          </p:txBody>
        </p:sp>
        <p:sp>
          <p:nvSpPr>
            <p:cNvPr id="16" name="Right Triangle 15">
              <a:extLst>
                <a:ext uri="{FF2B5EF4-FFF2-40B4-BE49-F238E27FC236}">
                  <a16:creationId xmlns:a16="http://schemas.microsoft.com/office/drawing/2014/main" xmlns="" id="{3077BCD0-4792-4DB4-96EC-A66D2A4E7659}"/>
                </a:ext>
              </a:extLst>
            </p:cNvPr>
            <p:cNvSpPr/>
            <p:nvPr/>
          </p:nvSpPr>
          <p:spPr>
            <a:xfrm>
              <a:off x="8401700" y="193766"/>
              <a:ext cx="676988" cy="763681"/>
            </a:xfrm>
            <a:prstGeom prst="rtTriangle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AU" sz="1350" b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2D7F152D-0A68-4FB9-BE01-6FD0C778D1D5}"/>
              </a:ext>
            </a:extLst>
          </p:cNvPr>
          <p:cNvGrpSpPr/>
          <p:nvPr/>
        </p:nvGrpSpPr>
        <p:grpSpPr>
          <a:xfrm>
            <a:off x="1733062" y="3178451"/>
            <a:ext cx="905906" cy="1251250"/>
            <a:chOff x="4968241" y="193766"/>
            <a:chExt cx="4110447" cy="6470467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xmlns="" id="{E7EF9722-A6B4-4584-AC15-F3B03073EA07}"/>
                </a:ext>
              </a:extLst>
            </p:cNvPr>
            <p:cNvSpPr/>
            <p:nvPr/>
          </p:nvSpPr>
          <p:spPr>
            <a:xfrm>
              <a:off x="4968241" y="193766"/>
              <a:ext cx="4110446" cy="6470467"/>
            </a:xfrm>
            <a:prstGeom prst="snip1Rect">
              <a:avLst/>
            </a:prstGeom>
            <a:ln w="19050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1350" b="0">
                  <a:solidFill>
                    <a:prstClr val="black"/>
                  </a:solidFill>
                  <a:latin typeface="Calibri" panose="020F0502020204030204"/>
                </a:rPr>
                <a:t>ISDD Instance</a:t>
              </a:r>
            </a:p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900" b="0">
                  <a:solidFill>
                    <a:prstClr val="black"/>
                  </a:solidFill>
                  <a:latin typeface="Calibri" panose="020F0502020204030204"/>
                </a:rPr>
                <a:t>(Model Information)</a:t>
              </a:r>
            </a:p>
          </p:txBody>
        </p:sp>
        <p:sp>
          <p:nvSpPr>
            <p:cNvPr id="20" name="Right Triangle 19">
              <a:extLst>
                <a:ext uri="{FF2B5EF4-FFF2-40B4-BE49-F238E27FC236}">
                  <a16:creationId xmlns:a16="http://schemas.microsoft.com/office/drawing/2014/main" xmlns="" id="{D603B82D-3E8E-4A19-8E01-0CB8019DA470}"/>
                </a:ext>
              </a:extLst>
            </p:cNvPr>
            <p:cNvSpPr/>
            <p:nvPr/>
          </p:nvSpPr>
          <p:spPr>
            <a:xfrm>
              <a:off x="8401700" y="193766"/>
              <a:ext cx="676988" cy="763681"/>
            </a:xfrm>
            <a:prstGeom prst="rtTriangle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AU" sz="1350" b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35BAE8CD-9595-451D-8A32-F1EA6BA5C56A}"/>
              </a:ext>
            </a:extLst>
          </p:cNvPr>
          <p:cNvSpPr/>
          <p:nvPr/>
        </p:nvSpPr>
        <p:spPr>
          <a:xfrm>
            <a:off x="750628" y="2755876"/>
            <a:ext cx="1888340" cy="305345"/>
          </a:xfrm>
          <a:prstGeom prst="rect">
            <a:avLst/>
          </a:prstGeom>
          <a:ln w="190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1050" b="0">
                <a:solidFill>
                  <a:prstClr val="black"/>
                </a:solidFill>
                <a:latin typeface="Calibri" panose="020F0502020204030204"/>
              </a:rPr>
              <a:t>Entity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1050" b="0">
                <a:solidFill>
                  <a:prstClr val="black"/>
                </a:solidFill>
                <a:latin typeface="Calibri" panose="020F0502020204030204"/>
              </a:rPr>
              <a:t>(e.g. Asset, Functional </a:t>
            </a:r>
            <a:r>
              <a:rPr lang="en-AU" sz="1000" b="0">
                <a:solidFill>
                  <a:prstClr val="black"/>
                </a:solidFill>
                <a:latin typeface="Calibri" panose="020F0502020204030204"/>
              </a:rPr>
              <a:t>Location</a:t>
            </a:r>
            <a:r>
              <a:rPr lang="en-AU" sz="1050" b="0">
                <a:solidFill>
                  <a:prstClr val="black"/>
                </a:solidFill>
                <a:latin typeface="Calibri" panose="020F0502020204030204"/>
              </a:rPr>
              <a:t>)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2A621058-1880-4872-8BD2-6576CAF44BA1}"/>
              </a:ext>
            </a:extLst>
          </p:cNvPr>
          <p:cNvGrpSpPr/>
          <p:nvPr/>
        </p:nvGrpSpPr>
        <p:grpSpPr>
          <a:xfrm>
            <a:off x="717490" y="3237234"/>
            <a:ext cx="905906" cy="1251250"/>
            <a:chOff x="4968241" y="193766"/>
            <a:chExt cx="4110447" cy="6470467"/>
          </a:xfrm>
        </p:grpSpPr>
        <p:sp>
          <p:nvSpPr>
            <p:cNvPr id="23" name="Rectangle: Single Corner Snipped 22">
              <a:extLst>
                <a:ext uri="{FF2B5EF4-FFF2-40B4-BE49-F238E27FC236}">
                  <a16:creationId xmlns:a16="http://schemas.microsoft.com/office/drawing/2014/main" xmlns="" id="{E46A77C6-B8A0-4B98-96AB-9E925472286D}"/>
                </a:ext>
              </a:extLst>
            </p:cNvPr>
            <p:cNvSpPr/>
            <p:nvPr/>
          </p:nvSpPr>
          <p:spPr>
            <a:xfrm>
              <a:off x="4968241" y="193766"/>
              <a:ext cx="4110446" cy="6470467"/>
            </a:xfrm>
            <a:prstGeom prst="snip1Rect">
              <a:avLst/>
            </a:prstGeom>
            <a:ln w="19050"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1200" b="0">
                  <a:solidFill>
                    <a:prstClr val="black"/>
                  </a:solidFill>
                  <a:latin typeface="Calibri" panose="020F0502020204030204"/>
                </a:rPr>
                <a:t>ISDD Instance</a:t>
              </a:r>
            </a:p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800" b="0">
                  <a:solidFill>
                    <a:prstClr val="black"/>
                  </a:solidFill>
                  <a:latin typeface="Calibri" panose="020F0502020204030204"/>
                </a:rPr>
                <a:t>(Functional Requirements)</a:t>
              </a:r>
            </a:p>
          </p:txBody>
        </p:sp>
        <p:sp>
          <p:nvSpPr>
            <p:cNvPr id="24" name="Right Triangle 23">
              <a:extLst>
                <a:ext uri="{FF2B5EF4-FFF2-40B4-BE49-F238E27FC236}">
                  <a16:creationId xmlns:a16="http://schemas.microsoft.com/office/drawing/2014/main" xmlns="" id="{D64F4302-CC1B-4977-B5E9-E03B1E8AAC54}"/>
                </a:ext>
              </a:extLst>
            </p:cNvPr>
            <p:cNvSpPr/>
            <p:nvPr/>
          </p:nvSpPr>
          <p:spPr>
            <a:xfrm>
              <a:off x="8401700" y="193766"/>
              <a:ext cx="676988" cy="763681"/>
            </a:xfrm>
            <a:prstGeom prst="rtTriangle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AU" sz="1200" b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AA6F63A2-CF88-42BF-A2E7-ABBC450DCBD7}"/>
              </a:ext>
            </a:extLst>
          </p:cNvPr>
          <p:cNvGrpSpPr/>
          <p:nvPr/>
        </p:nvGrpSpPr>
        <p:grpSpPr>
          <a:xfrm>
            <a:off x="1699927" y="3237234"/>
            <a:ext cx="905906" cy="1251250"/>
            <a:chOff x="4968241" y="193766"/>
            <a:chExt cx="4110447" cy="6470467"/>
          </a:xfrm>
        </p:grpSpPr>
        <p:sp>
          <p:nvSpPr>
            <p:cNvPr id="27" name="Rectangle: Single Corner Snipped 26">
              <a:extLst>
                <a:ext uri="{FF2B5EF4-FFF2-40B4-BE49-F238E27FC236}">
                  <a16:creationId xmlns:a16="http://schemas.microsoft.com/office/drawing/2014/main" xmlns="" id="{D4334998-3864-41EE-9E84-A338E989F269}"/>
                </a:ext>
              </a:extLst>
            </p:cNvPr>
            <p:cNvSpPr/>
            <p:nvPr/>
          </p:nvSpPr>
          <p:spPr>
            <a:xfrm>
              <a:off x="4968241" y="193766"/>
              <a:ext cx="4110446" cy="6470467"/>
            </a:xfrm>
            <a:prstGeom prst="snip1Rect">
              <a:avLst/>
            </a:prstGeom>
            <a:ln w="19050"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1200" b="0">
                  <a:solidFill>
                    <a:prstClr val="black"/>
                  </a:solidFill>
                  <a:latin typeface="Calibri" panose="020F0502020204030204"/>
                </a:rPr>
                <a:t>ISDD Instance</a:t>
              </a:r>
            </a:p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800" b="0">
                  <a:solidFill>
                    <a:prstClr val="black"/>
                  </a:solidFill>
                  <a:latin typeface="Calibri" panose="020F0502020204030204"/>
                </a:rPr>
                <a:t>(Model Information)</a:t>
              </a:r>
            </a:p>
          </p:txBody>
        </p:sp>
        <p:sp>
          <p:nvSpPr>
            <p:cNvPr id="28" name="Right Triangle 27">
              <a:extLst>
                <a:ext uri="{FF2B5EF4-FFF2-40B4-BE49-F238E27FC236}">
                  <a16:creationId xmlns:a16="http://schemas.microsoft.com/office/drawing/2014/main" xmlns="" id="{16A9683D-290D-4F24-A0F4-55C049D4AD81}"/>
                </a:ext>
              </a:extLst>
            </p:cNvPr>
            <p:cNvSpPr/>
            <p:nvPr/>
          </p:nvSpPr>
          <p:spPr>
            <a:xfrm>
              <a:off x="8401700" y="193766"/>
              <a:ext cx="676988" cy="763681"/>
            </a:xfrm>
            <a:prstGeom prst="rtTriangle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AU" sz="1200" b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D47753A7-B4D5-461F-8295-884BBF4A0930}"/>
              </a:ext>
            </a:extLst>
          </p:cNvPr>
          <p:cNvGrpSpPr/>
          <p:nvPr/>
        </p:nvGrpSpPr>
        <p:grpSpPr>
          <a:xfrm>
            <a:off x="3497387" y="1849907"/>
            <a:ext cx="4083653" cy="3250198"/>
            <a:chOff x="5868821" y="2450803"/>
            <a:chExt cx="5444871" cy="4333597"/>
          </a:xfrm>
        </p:grpSpPr>
        <p:sp>
          <p:nvSpPr>
            <p:cNvPr id="32" name="Rectangle: Single Corner Snipped 31">
              <a:extLst>
                <a:ext uri="{FF2B5EF4-FFF2-40B4-BE49-F238E27FC236}">
                  <a16:creationId xmlns:a16="http://schemas.microsoft.com/office/drawing/2014/main" xmlns="" id="{55015879-C1F2-43AF-AA55-95F7970F4C41}"/>
                </a:ext>
              </a:extLst>
            </p:cNvPr>
            <p:cNvSpPr/>
            <p:nvPr/>
          </p:nvSpPr>
          <p:spPr>
            <a:xfrm>
              <a:off x="5868821" y="2450803"/>
              <a:ext cx="5444871" cy="4211253"/>
            </a:xfrm>
            <a:prstGeom prst="snip1Rect">
              <a:avLst/>
            </a:prstGeom>
            <a:ln w="19050"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tIns="0" rtlCol="0" anchor="t" anchorCtr="0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1350" b="0">
                  <a:solidFill>
                    <a:prstClr val="black"/>
                  </a:solidFill>
                  <a:latin typeface="Calibri" panose="020F0502020204030204"/>
                </a:rPr>
                <a:t>Simplified ISDD Instance XML </a:t>
              </a:r>
              <a:r>
                <a:rPr lang="en-AU" sz="900" b="0">
                  <a:solidFill>
                    <a:prstClr val="black"/>
                  </a:solidFill>
                  <a:latin typeface="Calibri" panose="020F0502020204030204"/>
                </a:rPr>
                <a:t>(Model Information)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44740793-59E0-4A27-9B36-2737043F94BB}"/>
                </a:ext>
              </a:extLst>
            </p:cNvPr>
            <p:cNvSpPr txBox="1"/>
            <p:nvPr/>
          </p:nvSpPr>
          <p:spPr>
            <a:xfrm>
              <a:off x="6048353" y="3104590"/>
              <a:ext cx="5085806" cy="3679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788" b="0">
                  <a:solidFill>
                    <a:prstClr val="black"/>
                  </a:solidFill>
                  <a:latin typeface="Calibri" panose="020F0502020204030204"/>
                </a:rPr>
                <a:t>&lt;</a:t>
              </a:r>
              <a:r>
                <a:rPr lang="en-AU" sz="788" err="1">
                  <a:solidFill>
                    <a:prstClr val="black"/>
                  </a:solidFill>
                  <a:latin typeface="Calibri" panose="020F0502020204030204"/>
                </a:rPr>
                <a:t>ISDDInstance</a:t>
              </a:r>
              <a:r>
                <a:rPr lang="en-AU" sz="788" b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AU" sz="788" b="0" err="1">
                  <a:solidFill>
                    <a:prstClr val="black"/>
                  </a:solidFill>
                  <a:latin typeface="Calibri" panose="020F0502020204030204"/>
                </a:rPr>
                <a:t>xsi:type</a:t>
              </a:r>
              <a:r>
                <a:rPr lang="en-AU" sz="788" b="0">
                  <a:solidFill>
                    <a:prstClr val="black"/>
                  </a:solidFill>
                  <a:latin typeface="Calibri" panose="020F0502020204030204"/>
                </a:rPr>
                <a:t>="</a:t>
              </a:r>
              <a:r>
                <a:rPr lang="en-AU" sz="788">
                  <a:solidFill>
                    <a:prstClr val="black"/>
                  </a:solidFill>
                  <a:latin typeface="Calibri" panose="020F0502020204030204"/>
                </a:rPr>
                <a:t>ISA20T2201</a:t>
              </a:r>
              <a:r>
                <a:rPr lang="en-AU" sz="788" b="0">
                  <a:solidFill>
                    <a:prstClr val="black"/>
                  </a:solidFill>
                  <a:latin typeface="Calibri" panose="020F0502020204030204"/>
                </a:rPr>
                <a:t>" </a:t>
              </a:r>
            </a:p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788" b="0">
                  <a:solidFill>
                    <a:prstClr val="black"/>
                  </a:solidFill>
                  <a:latin typeface="Calibri" panose="020F0502020204030204"/>
                </a:rPr>
                <a:t>                </a:t>
              </a:r>
              <a:r>
                <a:rPr lang="en-AU" sz="788" b="0" err="1">
                  <a:solidFill>
                    <a:prstClr val="black"/>
                  </a:solidFill>
                  <a:latin typeface="Calibri" panose="020F0502020204030204"/>
                </a:rPr>
                <a:t>xmlns</a:t>
              </a:r>
              <a:r>
                <a:rPr lang="en-AU" sz="788" b="0">
                  <a:solidFill>
                    <a:prstClr val="black"/>
                  </a:solidFill>
                  <a:latin typeface="Calibri" panose="020F0502020204030204"/>
                </a:rPr>
                <a:t>="http://www.mimosa.org/ccom4-isdd"</a:t>
              </a:r>
            </a:p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788" b="0">
                  <a:solidFill>
                    <a:prstClr val="black"/>
                  </a:solidFill>
                  <a:latin typeface="Calibri" panose="020F0502020204030204"/>
                </a:rPr>
                <a:t>                </a:t>
              </a:r>
              <a:r>
                <a:rPr lang="en-AU" sz="788" b="0" err="1">
                  <a:solidFill>
                    <a:prstClr val="black"/>
                  </a:solidFill>
                  <a:latin typeface="Calibri" panose="020F0502020204030204"/>
                </a:rPr>
                <a:t>xmlns:xsi</a:t>
              </a:r>
              <a:r>
                <a:rPr lang="en-AU" sz="788" b="0">
                  <a:solidFill>
                    <a:prstClr val="black"/>
                  </a:solidFill>
                  <a:latin typeface="Calibri" panose="020F0502020204030204"/>
                </a:rPr>
                <a:t>="http://www.w3.org/2001/XMLSchema-instance"&gt;</a:t>
              </a:r>
            </a:p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788" b="0">
                  <a:solidFill>
                    <a:prstClr val="black"/>
                  </a:solidFill>
                  <a:latin typeface="Calibri" panose="020F0502020204030204"/>
                </a:rPr>
                <a:t>    &lt;</a:t>
              </a:r>
              <a:r>
                <a:rPr lang="en-AU" sz="788">
                  <a:solidFill>
                    <a:prstClr val="black"/>
                  </a:solidFill>
                  <a:latin typeface="Calibri" panose="020F0502020204030204"/>
                </a:rPr>
                <a:t>UUID</a:t>
              </a:r>
              <a:r>
                <a:rPr lang="en-AU" sz="788" b="0">
                  <a:solidFill>
                    <a:prstClr val="black"/>
                  </a:solidFill>
                  <a:latin typeface="Calibri" panose="020F0502020204030204"/>
                </a:rPr>
                <a:t>&gt;83641788-187f-4be1-96bf-c1bfe517f94f&lt;/</a:t>
              </a:r>
              <a:r>
                <a:rPr lang="en-AU" sz="788">
                  <a:solidFill>
                    <a:prstClr val="black"/>
                  </a:solidFill>
                  <a:latin typeface="Calibri" panose="020F0502020204030204"/>
                </a:rPr>
                <a:t>UUID</a:t>
              </a:r>
              <a:r>
                <a:rPr lang="en-AU" sz="788" b="0">
                  <a:solidFill>
                    <a:prstClr val="black"/>
                  </a:solidFill>
                  <a:latin typeface="Calibri" panose="020F0502020204030204"/>
                </a:rPr>
                <a:t>&gt;</a:t>
              </a:r>
            </a:p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788" b="0">
                  <a:solidFill>
                    <a:prstClr val="black"/>
                  </a:solidFill>
                  <a:latin typeface="Calibri" panose="020F0502020204030204"/>
                </a:rPr>
                <a:t>    &lt;</a:t>
              </a:r>
              <a:r>
                <a:rPr lang="en-AU" sz="788" err="1">
                  <a:solidFill>
                    <a:prstClr val="black"/>
                  </a:solidFill>
                  <a:latin typeface="Calibri" panose="020F0502020204030204"/>
                </a:rPr>
                <a:t>EntityUUID</a:t>
              </a:r>
              <a:r>
                <a:rPr lang="en-AU" sz="788" b="0">
                  <a:solidFill>
                    <a:prstClr val="black"/>
                  </a:solidFill>
                  <a:latin typeface="Calibri" panose="020F0502020204030204"/>
                </a:rPr>
                <a:t>&gt;78807960-cf6a-4524-94bd-b06d0cc1405d&lt;/</a:t>
              </a:r>
              <a:r>
                <a:rPr lang="en-AU" sz="788" err="1">
                  <a:solidFill>
                    <a:prstClr val="black"/>
                  </a:solidFill>
                  <a:latin typeface="Calibri" panose="020F0502020204030204"/>
                </a:rPr>
                <a:t>EntityUUID</a:t>
              </a:r>
              <a:r>
                <a:rPr lang="en-AU" sz="788" b="0">
                  <a:solidFill>
                    <a:prstClr val="black"/>
                  </a:solidFill>
                  <a:latin typeface="Calibri" panose="020F0502020204030204"/>
                </a:rPr>
                <a:t>&gt;</a:t>
              </a:r>
            </a:p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788" b="0">
                  <a:solidFill>
                    <a:prstClr val="black"/>
                  </a:solidFill>
                  <a:latin typeface="Calibri" panose="020F0502020204030204"/>
                </a:rPr>
                <a:t>    &lt;</a:t>
              </a:r>
              <a:r>
                <a:rPr lang="en-AU" sz="788" err="1">
                  <a:solidFill>
                    <a:prstClr val="black"/>
                  </a:solidFill>
                  <a:latin typeface="Calibri" panose="020F0502020204030204"/>
                </a:rPr>
                <a:t>EntityShortName</a:t>
              </a:r>
              <a:r>
                <a:rPr lang="en-AU" sz="788" b="0">
                  <a:solidFill>
                    <a:prstClr val="black"/>
                  </a:solidFill>
                  <a:latin typeface="Calibri" panose="020F0502020204030204"/>
                </a:rPr>
                <a:t>&gt;RTD Assembly-T1&lt;/</a:t>
              </a:r>
              <a:r>
                <a:rPr lang="en-AU" sz="788" err="1">
                  <a:solidFill>
                    <a:prstClr val="black"/>
                  </a:solidFill>
                  <a:latin typeface="Calibri" panose="020F0502020204030204"/>
                </a:rPr>
                <a:t>EntityShortName</a:t>
              </a:r>
              <a:r>
                <a:rPr lang="en-AU" sz="788" b="0">
                  <a:solidFill>
                    <a:prstClr val="black"/>
                  </a:solidFill>
                  <a:latin typeface="Calibri" panose="020F0502020204030204"/>
                </a:rPr>
                <a:t>&gt;</a:t>
              </a:r>
            </a:p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788" b="0">
                  <a:solidFill>
                    <a:prstClr val="black"/>
                  </a:solidFill>
                  <a:latin typeface="Calibri" panose="020F0502020204030204"/>
                </a:rPr>
                <a:t>    &lt;</a:t>
              </a:r>
              <a:r>
                <a:rPr lang="en-AU" sz="788">
                  <a:solidFill>
                    <a:prstClr val="black"/>
                  </a:solidFill>
                  <a:latin typeface="Calibri" panose="020F0502020204030204"/>
                </a:rPr>
                <a:t>RESPONSIBLE-ORGANIZATIONS</a:t>
              </a:r>
              <a:r>
                <a:rPr lang="en-AU" sz="788" b="0">
                  <a:solidFill>
                    <a:prstClr val="black"/>
                  </a:solidFill>
                  <a:latin typeface="Calibri" panose="020F0502020204030204"/>
                </a:rPr>
                <a:t>&gt;</a:t>
              </a:r>
            </a:p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788" b="0">
                  <a:solidFill>
                    <a:prstClr val="black"/>
                  </a:solidFill>
                  <a:latin typeface="Calibri" panose="020F0502020204030204"/>
                </a:rPr>
                <a:t>        &lt;</a:t>
              </a:r>
              <a:r>
                <a:rPr lang="en-AU" sz="788">
                  <a:solidFill>
                    <a:prstClr val="black"/>
                  </a:solidFill>
                  <a:latin typeface="Calibri" panose="020F0502020204030204"/>
                </a:rPr>
                <a:t>RESPONSIBLE-ORGANIZATION-1</a:t>
              </a:r>
              <a:r>
                <a:rPr lang="en-AU" sz="788" b="0">
                  <a:solidFill>
                    <a:prstClr val="black"/>
                  </a:solidFill>
                  <a:latin typeface="Calibri" panose="020F0502020204030204"/>
                </a:rPr>
                <a:t>&gt;Example O/O&lt;/</a:t>
              </a:r>
              <a:r>
                <a:rPr lang="en-AU" sz="788">
                  <a:solidFill>
                    <a:prstClr val="black"/>
                  </a:solidFill>
                  <a:latin typeface="Calibri" panose="020F0502020204030204"/>
                </a:rPr>
                <a:t>RESPONSIBLE-ORGANIZATION-1</a:t>
              </a:r>
              <a:r>
                <a:rPr lang="en-AU" sz="788" b="0">
                  <a:solidFill>
                    <a:prstClr val="black"/>
                  </a:solidFill>
                  <a:latin typeface="Calibri" panose="020F0502020204030204"/>
                </a:rPr>
                <a:t>&gt;</a:t>
              </a:r>
            </a:p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788" b="0">
                  <a:solidFill>
                    <a:prstClr val="black"/>
                  </a:solidFill>
                  <a:latin typeface="Calibri" panose="020F0502020204030204"/>
                </a:rPr>
                <a:t>    &lt;/</a:t>
              </a:r>
              <a:r>
                <a:rPr lang="en-AU" sz="788">
                  <a:solidFill>
                    <a:prstClr val="black"/>
                  </a:solidFill>
                  <a:latin typeface="Calibri" panose="020F0502020204030204"/>
                </a:rPr>
                <a:t>RESPONSIBLE-ORGANIZATIONS</a:t>
              </a:r>
              <a:r>
                <a:rPr lang="en-AU" sz="788" b="0">
                  <a:solidFill>
                    <a:prstClr val="black"/>
                  </a:solidFill>
                  <a:latin typeface="Calibri" panose="020F0502020204030204"/>
                </a:rPr>
                <a:t>&gt;</a:t>
              </a:r>
            </a:p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788" b="0">
                  <a:solidFill>
                    <a:prstClr val="black"/>
                  </a:solidFill>
                  <a:latin typeface="Calibri" panose="020F0502020204030204"/>
                </a:rPr>
                <a:t>    &lt;</a:t>
              </a:r>
              <a:r>
                <a:rPr lang="en-AU" sz="788">
                  <a:solidFill>
                    <a:prstClr val="black"/>
                  </a:solidFill>
                  <a:latin typeface="Calibri" panose="020F0502020204030204"/>
                </a:rPr>
                <a:t>SPECIFICATION-IDENTIFICATIONS</a:t>
              </a:r>
              <a:r>
                <a:rPr lang="en-AU" sz="788" b="0">
                  <a:solidFill>
                    <a:prstClr val="black"/>
                  </a:solidFill>
                  <a:latin typeface="Calibri" panose="020F0502020204030204"/>
                </a:rPr>
                <a:t>&gt;</a:t>
              </a:r>
            </a:p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788" b="0">
                  <a:solidFill>
                    <a:prstClr val="black"/>
                  </a:solidFill>
                  <a:latin typeface="Calibri" panose="020F0502020204030204"/>
                </a:rPr>
                <a:t>        &lt;</a:t>
              </a:r>
              <a:r>
                <a:rPr lang="en-AU" sz="788" err="1">
                  <a:solidFill>
                    <a:prstClr val="black"/>
                  </a:solidFill>
                  <a:latin typeface="Calibri" panose="020F0502020204030204"/>
                </a:rPr>
                <a:t>DocumentNo</a:t>
              </a:r>
              <a:r>
                <a:rPr lang="en-AU" sz="788" b="0">
                  <a:solidFill>
                    <a:prstClr val="black"/>
                  </a:solidFill>
                  <a:latin typeface="Calibri" panose="020F0502020204030204"/>
                </a:rPr>
                <a:t>&gt;1002468&lt;/</a:t>
              </a:r>
              <a:r>
                <a:rPr lang="en-AU" sz="788" err="1">
                  <a:solidFill>
                    <a:prstClr val="black"/>
                  </a:solidFill>
                  <a:latin typeface="Calibri" panose="020F0502020204030204"/>
                </a:rPr>
                <a:t>DocumentNo</a:t>
              </a:r>
              <a:r>
                <a:rPr lang="en-AU" sz="788" b="0">
                  <a:solidFill>
                    <a:prstClr val="black"/>
                  </a:solidFill>
                  <a:latin typeface="Calibri" panose="020F0502020204030204"/>
                </a:rPr>
                <a:t>&gt;</a:t>
              </a:r>
            </a:p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788" b="0">
                  <a:solidFill>
                    <a:prstClr val="black"/>
                  </a:solidFill>
                  <a:latin typeface="Calibri" panose="020F0502020204030204"/>
                </a:rPr>
                <a:t>        …</a:t>
              </a:r>
            </a:p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788" b="0">
                  <a:solidFill>
                    <a:prstClr val="black"/>
                  </a:solidFill>
                  <a:latin typeface="Calibri" panose="020F0502020204030204"/>
                </a:rPr>
                <a:t>    &lt;/</a:t>
              </a:r>
              <a:r>
                <a:rPr lang="en-AU" sz="788">
                  <a:solidFill>
                    <a:prstClr val="black"/>
                  </a:solidFill>
                  <a:latin typeface="Calibri" panose="020F0502020204030204"/>
                </a:rPr>
                <a:t>SPECIFICATION-IDENTIFICATIONS</a:t>
              </a:r>
              <a:r>
                <a:rPr lang="en-AU" sz="788" b="0">
                  <a:solidFill>
                    <a:prstClr val="black"/>
                  </a:solidFill>
                  <a:latin typeface="Calibri" panose="020F0502020204030204"/>
                </a:rPr>
                <a:t>&gt;</a:t>
              </a:r>
            </a:p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788" b="0">
                  <a:solidFill>
                    <a:prstClr val="black"/>
                  </a:solidFill>
                  <a:latin typeface="Calibri" panose="020F0502020204030204"/>
                </a:rPr>
                <a:t>    &lt;</a:t>
              </a:r>
              <a:r>
                <a:rPr lang="en-AU" sz="788">
                  <a:solidFill>
                    <a:prstClr val="black"/>
                  </a:solidFill>
                  <a:latin typeface="Calibri" panose="020F0502020204030204"/>
                </a:rPr>
                <a:t>PROTECTIVE-SHEATH-AND-FITTING</a:t>
              </a:r>
              <a:r>
                <a:rPr lang="en-AU" sz="788" b="0">
                  <a:solidFill>
                    <a:prstClr val="black"/>
                  </a:solidFill>
                  <a:latin typeface="Calibri" panose="020F0502020204030204"/>
                </a:rPr>
                <a:t>&gt;</a:t>
              </a:r>
            </a:p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788" b="0">
                  <a:solidFill>
                    <a:prstClr val="black"/>
                  </a:solidFill>
                  <a:latin typeface="Calibri" panose="020F0502020204030204"/>
                </a:rPr>
                <a:t>        &lt;</a:t>
              </a:r>
              <a:r>
                <a:rPr lang="en-AU" sz="788" err="1">
                  <a:solidFill>
                    <a:prstClr val="black"/>
                  </a:solidFill>
                  <a:latin typeface="Calibri" panose="020F0502020204030204"/>
                </a:rPr>
                <a:t>HousingType</a:t>
              </a:r>
              <a:r>
                <a:rPr lang="en-AU" sz="788" b="0">
                  <a:solidFill>
                    <a:prstClr val="black"/>
                  </a:solidFill>
                  <a:latin typeface="Calibri" panose="020F0502020204030204"/>
                </a:rPr>
                <a:t>&gt;extruder bolt&lt;/</a:t>
              </a:r>
              <a:r>
                <a:rPr lang="en-AU" sz="788" err="1">
                  <a:solidFill>
                    <a:prstClr val="black"/>
                  </a:solidFill>
                  <a:latin typeface="Calibri" panose="020F0502020204030204"/>
                </a:rPr>
                <a:t>HousingType</a:t>
              </a:r>
              <a:r>
                <a:rPr lang="en-AU" sz="788" b="0">
                  <a:solidFill>
                    <a:prstClr val="black"/>
                  </a:solidFill>
                  <a:latin typeface="Calibri" panose="020F0502020204030204"/>
                </a:rPr>
                <a:t>&gt;</a:t>
              </a:r>
            </a:p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788" b="0">
                  <a:solidFill>
                    <a:prstClr val="black"/>
                  </a:solidFill>
                  <a:latin typeface="Calibri" panose="020F0502020204030204"/>
                </a:rPr>
                <a:t>        &lt;</a:t>
              </a:r>
              <a:r>
                <a:rPr lang="en-AU" sz="788" err="1">
                  <a:solidFill>
                    <a:prstClr val="black"/>
                  </a:solidFill>
                  <a:latin typeface="Calibri" panose="020F0502020204030204"/>
                </a:rPr>
                <a:t>PadCollarType</a:t>
              </a:r>
              <a:r>
                <a:rPr lang="en-AU" sz="788" b="0">
                  <a:solidFill>
                    <a:prstClr val="black"/>
                  </a:solidFill>
                  <a:latin typeface="Calibri" panose="020F0502020204030204"/>
                </a:rPr>
                <a:t>&gt;1x1 flat parallel&lt;/</a:t>
              </a:r>
              <a:r>
                <a:rPr lang="en-AU" sz="788" err="1">
                  <a:solidFill>
                    <a:prstClr val="black"/>
                  </a:solidFill>
                  <a:latin typeface="Calibri" panose="020F0502020204030204"/>
                </a:rPr>
                <a:t>PadCollarType</a:t>
              </a:r>
              <a:r>
                <a:rPr lang="en-AU" sz="788" b="0">
                  <a:solidFill>
                    <a:prstClr val="black"/>
                  </a:solidFill>
                  <a:latin typeface="Calibri" panose="020F0502020204030204"/>
                </a:rPr>
                <a:t>&gt;</a:t>
              </a:r>
            </a:p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788" b="0">
                  <a:solidFill>
                    <a:prstClr val="black"/>
                  </a:solidFill>
                  <a:latin typeface="Calibri" panose="020F0502020204030204"/>
                </a:rPr>
                <a:t>        &lt;</a:t>
              </a:r>
              <a:r>
                <a:rPr lang="en-AU" sz="788" err="1">
                  <a:solidFill>
                    <a:prstClr val="black"/>
                  </a:solidFill>
                  <a:latin typeface="Calibri" panose="020F0502020204030204"/>
                </a:rPr>
                <a:t>FittingConnNominalSize</a:t>
              </a:r>
              <a:r>
                <a:rPr lang="en-AU" sz="788" b="0">
                  <a:solidFill>
                    <a:prstClr val="black"/>
                  </a:solidFill>
                  <a:latin typeface="Calibri" panose="020F0502020204030204"/>
                </a:rPr>
                <a:t>&gt;1/8 inch&lt;/</a:t>
              </a:r>
              <a:r>
                <a:rPr lang="en-AU" sz="788" err="1">
                  <a:solidFill>
                    <a:prstClr val="black"/>
                  </a:solidFill>
                  <a:latin typeface="Calibri" panose="020F0502020204030204"/>
                </a:rPr>
                <a:t>FittingConnNominalSize</a:t>
              </a:r>
              <a:r>
                <a:rPr lang="en-AU" sz="788" b="0">
                  <a:solidFill>
                    <a:prstClr val="black"/>
                  </a:solidFill>
                  <a:latin typeface="Calibri" panose="020F0502020204030204"/>
                </a:rPr>
                <a:t>&gt;</a:t>
              </a:r>
            </a:p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788" b="0">
                  <a:solidFill>
                    <a:prstClr val="black"/>
                  </a:solidFill>
                  <a:latin typeface="Calibri" panose="020F0502020204030204"/>
                </a:rPr>
                <a:t>        &lt;</a:t>
              </a:r>
              <a:r>
                <a:rPr lang="en-AU" sz="788" err="1">
                  <a:solidFill>
                    <a:prstClr val="black"/>
                  </a:solidFill>
                  <a:latin typeface="Calibri" panose="020F0502020204030204"/>
                </a:rPr>
                <a:t>FittingConnTermnStyle</a:t>
              </a:r>
              <a:r>
                <a:rPr lang="en-AU" sz="788" b="0">
                  <a:solidFill>
                    <a:prstClr val="black"/>
                  </a:solidFill>
                  <a:latin typeface="Calibri" panose="020F0502020204030204"/>
                </a:rPr>
                <a:t>&gt;NF </a:t>
              </a:r>
              <a:r>
                <a:rPr lang="en-AU" sz="788" b="0" err="1">
                  <a:solidFill>
                    <a:prstClr val="black"/>
                  </a:solidFill>
                  <a:latin typeface="Calibri" panose="020F0502020204030204"/>
                </a:rPr>
                <a:t>thd</a:t>
              </a:r>
              <a:r>
                <a:rPr lang="en-AU" sz="788" b="0">
                  <a:solidFill>
                    <a:prstClr val="black"/>
                  </a:solidFill>
                  <a:latin typeface="Calibri" panose="020F0502020204030204"/>
                </a:rPr>
                <a:t>&lt;/</a:t>
              </a:r>
              <a:r>
                <a:rPr lang="en-AU" sz="788" err="1">
                  <a:solidFill>
                    <a:prstClr val="black"/>
                  </a:solidFill>
                  <a:latin typeface="Calibri" panose="020F0502020204030204"/>
                </a:rPr>
                <a:t>FittingConnTermnStyle</a:t>
              </a:r>
              <a:r>
                <a:rPr lang="en-AU" sz="788" b="0">
                  <a:solidFill>
                    <a:prstClr val="black"/>
                  </a:solidFill>
                  <a:latin typeface="Calibri" panose="020F0502020204030204"/>
                </a:rPr>
                <a:t>&gt;</a:t>
              </a:r>
            </a:p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788" b="0">
                  <a:solidFill>
                    <a:prstClr val="black"/>
                  </a:solidFill>
                  <a:latin typeface="Calibri" panose="020F0502020204030204"/>
                </a:rPr>
                <a:t>        …</a:t>
              </a:r>
            </a:p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788" b="0">
                  <a:solidFill>
                    <a:prstClr val="black"/>
                  </a:solidFill>
                  <a:latin typeface="Calibri" panose="020F0502020204030204"/>
                </a:rPr>
                <a:t>    &lt;/</a:t>
              </a:r>
              <a:r>
                <a:rPr lang="en-AU" sz="788">
                  <a:solidFill>
                    <a:prstClr val="black"/>
                  </a:solidFill>
                  <a:latin typeface="Calibri" panose="020F0502020204030204"/>
                </a:rPr>
                <a:t>PROTECTIVE-SHEATH-AND-FITTING</a:t>
              </a:r>
              <a:r>
                <a:rPr lang="en-AU" sz="788" b="0">
                  <a:solidFill>
                    <a:prstClr val="black"/>
                  </a:solidFill>
                  <a:latin typeface="Calibri" panose="020F0502020204030204"/>
                </a:rPr>
                <a:t>&gt;</a:t>
              </a:r>
            </a:p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788" b="0">
                  <a:solidFill>
                    <a:prstClr val="black"/>
                  </a:solidFill>
                  <a:latin typeface="Calibri" panose="020F0502020204030204"/>
                </a:rPr>
                <a:t>    …</a:t>
              </a:r>
            </a:p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788" b="0">
                  <a:solidFill>
                    <a:prstClr val="black"/>
                  </a:solidFill>
                  <a:latin typeface="Calibri" panose="020F0502020204030204"/>
                </a:rPr>
                <a:t>&lt;/</a:t>
              </a:r>
              <a:r>
                <a:rPr lang="en-AU" sz="788" err="1">
                  <a:solidFill>
                    <a:prstClr val="black"/>
                  </a:solidFill>
                  <a:latin typeface="Calibri" panose="020F0502020204030204"/>
                </a:rPr>
                <a:t>ISDDInstance</a:t>
              </a:r>
              <a:r>
                <a:rPr lang="en-AU" sz="788" b="0">
                  <a:solidFill>
                    <a:prstClr val="black"/>
                  </a:solidFill>
                  <a:latin typeface="Calibri" panose="020F0502020204030204"/>
                </a:rPr>
                <a:t>&gt;</a:t>
              </a:r>
            </a:p>
          </p:txBody>
        </p:sp>
      </p:grp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xmlns="" id="{377EC78B-CCC9-409D-8D4B-4F7D454B4169}"/>
              </a:ext>
            </a:extLst>
          </p:cNvPr>
          <p:cNvSpPr/>
          <p:nvPr/>
        </p:nvSpPr>
        <p:spPr>
          <a:xfrm>
            <a:off x="2608919" y="1849907"/>
            <a:ext cx="885382" cy="1858886"/>
          </a:xfrm>
          <a:prstGeom prst="triangle">
            <a:avLst>
              <a:gd name="adj" fmla="val 100000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AU" sz="1350" b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xmlns="" id="{04AB858E-0444-44B2-A5BC-902F4D9EDD51}"/>
              </a:ext>
            </a:extLst>
          </p:cNvPr>
          <p:cNvSpPr/>
          <p:nvPr/>
        </p:nvSpPr>
        <p:spPr>
          <a:xfrm flipV="1">
            <a:off x="2605832" y="3708793"/>
            <a:ext cx="885383" cy="1294832"/>
          </a:xfrm>
          <a:prstGeom prst="triangle">
            <a:avLst>
              <a:gd name="adj" fmla="val 100000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AU" sz="1350" b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2665429" y="105724"/>
            <a:ext cx="4678295" cy="1630238"/>
            <a:chOff x="3540370" y="30871"/>
            <a:chExt cx="8855998" cy="1332605"/>
          </a:xfrm>
        </p:grpSpPr>
        <p:cxnSp>
          <p:nvCxnSpPr>
            <p:cNvPr id="3" name="Elbow Connector 2"/>
            <p:cNvCxnSpPr>
              <a:stCxn id="35" idx="1"/>
              <a:endCxn id="43" idx="1"/>
            </p:cNvCxnSpPr>
            <p:nvPr/>
          </p:nvCxnSpPr>
          <p:spPr>
            <a:xfrm rot="10800000" flipH="1" flipV="1">
              <a:off x="5005924" y="644165"/>
              <a:ext cx="399056" cy="278684"/>
            </a:xfrm>
            <a:prstGeom prst="bentConnector3">
              <a:avLst>
                <a:gd name="adj1" fmla="val 44695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Elbow Connector 46"/>
            <p:cNvCxnSpPr>
              <a:stCxn id="35" idx="1"/>
              <a:endCxn id="44" idx="1"/>
            </p:cNvCxnSpPr>
            <p:nvPr/>
          </p:nvCxnSpPr>
          <p:spPr>
            <a:xfrm rot="10800000" flipH="1" flipV="1">
              <a:off x="5005925" y="644165"/>
              <a:ext cx="410426" cy="605563"/>
            </a:xfrm>
            <a:prstGeom prst="bentConnector3">
              <a:avLst>
                <a:gd name="adj1" fmla="val 43457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Elbow Connector 52"/>
            <p:cNvCxnSpPr>
              <a:stCxn id="42" idx="1"/>
              <a:endCxn id="89" idx="1"/>
            </p:cNvCxnSpPr>
            <p:nvPr/>
          </p:nvCxnSpPr>
          <p:spPr>
            <a:xfrm rot="10800000" flipH="1" flipV="1">
              <a:off x="7857681" y="642035"/>
              <a:ext cx="472810" cy="291764"/>
            </a:xfrm>
            <a:prstGeom prst="bentConnector3">
              <a:avLst>
                <a:gd name="adj1" fmla="val -91525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Elbow Connector 53"/>
            <p:cNvCxnSpPr>
              <a:stCxn id="42" idx="1"/>
              <a:endCxn id="88" idx="1"/>
            </p:cNvCxnSpPr>
            <p:nvPr/>
          </p:nvCxnSpPr>
          <p:spPr>
            <a:xfrm rot="10800000" flipH="1" flipV="1">
              <a:off x="7857679" y="642035"/>
              <a:ext cx="472812" cy="617298"/>
            </a:xfrm>
            <a:prstGeom prst="bentConnector3">
              <a:avLst>
                <a:gd name="adj1" fmla="val -91525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6B2D97EB-7B74-48D9-B25B-932C36C8EBF6}"/>
                </a:ext>
              </a:extLst>
            </p:cNvPr>
            <p:cNvSpPr/>
            <p:nvPr/>
          </p:nvSpPr>
          <p:spPr>
            <a:xfrm>
              <a:off x="3540370" y="30871"/>
              <a:ext cx="8855998" cy="3288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1800" dirty="0">
                  <a:solidFill>
                    <a:srgbClr val="008000"/>
                  </a:solidFill>
                  <a:ea typeface="+mj-ea"/>
                  <a:cs typeface="+mj-cs"/>
                </a:rPr>
                <a:t>Brownfield Information Remediation</a:t>
              </a:r>
            </a:p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1800" dirty="0">
                  <a:solidFill>
                    <a:srgbClr val="008000"/>
                  </a:solidFill>
                  <a:ea typeface="+mj-ea"/>
                  <a:cs typeface="+mj-cs"/>
                </a:rPr>
                <a:t>Business Object Document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85E53994-0D1E-440F-B49C-8107A07B1AC4}"/>
                </a:ext>
              </a:extLst>
            </p:cNvPr>
            <p:cNvSpPr/>
            <p:nvPr/>
          </p:nvSpPr>
          <p:spPr>
            <a:xfrm>
              <a:off x="5005925" y="530552"/>
              <a:ext cx="2649904" cy="22722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800" b="0">
                  <a:solidFill>
                    <a:prstClr val="black"/>
                  </a:solidFill>
                  <a:latin typeface="Calibri" panose="020F0502020204030204"/>
                </a:rPr>
                <a:t>Scenario: RFI for Possible Models of an Asset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85E53994-0D1E-440F-B49C-8107A07B1AC4}"/>
                </a:ext>
              </a:extLst>
            </p:cNvPr>
            <p:cNvSpPr/>
            <p:nvPr/>
          </p:nvSpPr>
          <p:spPr>
            <a:xfrm>
              <a:off x="7857680" y="526291"/>
              <a:ext cx="2647599" cy="23148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800" b="0">
                  <a:solidFill>
                    <a:prstClr val="black"/>
                  </a:solidFill>
                  <a:latin typeface="Calibri" panose="020F0502020204030204"/>
                </a:rPr>
                <a:t>Scenario: RFI Standard Model Properties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85E53994-0D1E-440F-B49C-8107A07B1AC4}"/>
                </a:ext>
              </a:extLst>
            </p:cNvPr>
            <p:cNvSpPr/>
            <p:nvPr/>
          </p:nvSpPr>
          <p:spPr>
            <a:xfrm>
              <a:off x="5404981" y="809106"/>
              <a:ext cx="2250848" cy="22748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700">
                  <a:solidFill>
                    <a:srgbClr val="C00000"/>
                  </a:solidFill>
                  <a:latin typeface="Calibri" panose="020F0502020204030204"/>
                </a:rPr>
                <a:t>Event 1: Process Model Request For Asset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85E53994-0D1E-440F-B49C-8107A07B1AC4}"/>
                </a:ext>
              </a:extLst>
            </p:cNvPr>
            <p:cNvSpPr/>
            <p:nvPr/>
          </p:nvSpPr>
          <p:spPr>
            <a:xfrm>
              <a:off x="5416352" y="1135982"/>
              <a:ext cx="2239477" cy="22749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700" b="0">
                  <a:solidFill>
                    <a:srgbClr val="C00000"/>
                  </a:solidFill>
                  <a:latin typeface="Calibri" panose="020F0502020204030204"/>
                </a:rPr>
                <a:t>Event 2: Acknowledge Model Request For Asset</a:t>
              </a:r>
            </a:p>
          </p:txBody>
        </p:sp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24" y="2569278"/>
            <a:ext cx="1738493" cy="2382600"/>
          </a:xfrm>
          <a:prstGeom prst="rect">
            <a:avLst/>
          </a:prstGeom>
        </p:spPr>
      </p:pic>
      <p:sp>
        <p:nvSpPr>
          <p:cNvPr id="88" name="Rectangle 87">
            <a:extLst>
              <a:ext uri="{FF2B5EF4-FFF2-40B4-BE49-F238E27FC236}">
                <a16:creationId xmlns:a16="http://schemas.microsoft.com/office/drawing/2014/main" xmlns="" id="{85E53994-0D1E-440F-B49C-8107A07B1AC4}"/>
              </a:ext>
            </a:extLst>
          </p:cNvPr>
          <p:cNvSpPr/>
          <p:nvPr/>
        </p:nvSpPr>
        <p:spPr>
          <a:xfrm>
            <a:off x="5195873" y="1462734"/>
            <a:ext cx="1144416" cy="2783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AU" sz="700" b="0">
              <a:solidFill>
                <a:srgbClr val="C00000"/>
              </a:solidFill>
              <a:latin typeface="Calibri" panose="020F0502020204030204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700" b="0">
                <a:solidFill>
                  <a:srgbClr val="C00000"/>
                </a:solidFill>
                <a:latin typeface="Calibri" panose="020F0502020204030204"/>
              </a:rPr>
              <a:t>Event 4: Show Standard Datasheets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AU" sz="700" b="0">
              <a:solidFill>
                <a:srgbClr val="C00000"/>
              </a:solidFill>
              <a:latin typeface="Calibri" panose="020F0502020204030204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xmlns="" id="{85E53994-0D1E-440F-B49C-8107A07B1AC4}"/>
              </a:ext>
            </a:extLst>
          </p:cNvPr>
          <p:cNvSpPr/>
          <p:nvPr/>
        </p:nvSpPr>
        <p:spPr>
          <a:xfrm>
            <a:off x="5195872" y="1064494"/>
            <a:ext cx="1144416" cy="2783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AU" sz="700" b="0">
              <a:solidFill>
                <a:srgbClr val="C00000"/>
              </a:solidFill>
              <a:latin typeface="Calibri" panose="020F0502020204030204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700" b="0">
                <a:solidFill>
                  <a:srgbClr val="C00000"/>
                </a:solidFill>
                <a:latin typeface="Calibri" panose="020F0502020204030204"/>
              </a:rPr>
              <a:t>Event 3: Get Model Datasheets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AU" sz="700" b="0">
              <a:solidFill>
                <a:srgbClr val="C00000"/>
              </a:solidFill>
              <a:latin typeface="Calibri" panose="020F0502020204030204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6687" y="711183"/>
            <a:ext cx="1847177" cy="97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90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Snipped 6">
            <a:extLst>
              <a:ext uri="{FF2B5EF4-FFF2-40B4-BE49-F238E27FC236}">
                <a16:creationId xmlns:a16="http://schemas.microsoft.com/office/drawing/2014/main" xmlns="" id="{31CDC606-1D21-45D7-968A-8CA08333BCD2}"/>
              </a:ext>
            </a:extLst>
          </p:cNvPr>
          <p:cNvSpPr/>
          <p:nvPr/>
        </p:nvSpPr>
        <p:spPr>
          <a:xfrm>
            <a:off x="163286" y="143692"/>
            <a:ext cx="3082835" cy="4852850"/>
          </a:xfrm>
          <a:prstGeom prst="snip1Rect">
            <a:avLst/>
          </a:prstGeom>
          <a:ln w="190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1350" b="0">
                <a:solidFill>
                  <a:prstClr val="black"/>
                </a:solidFill>
                <a:latin typeface="Calibri" panose="020F0502020204030204"/>
              </a:rPr>
              <a:t>BOD: </a:t>
            </a:r>
            <a:r>
              <a:rPr lang="en-AU" sz="1350" b="0" err="1">
                <a:solidFill>
                  <a:prstClr val="black"/>
                </a:solidFill>
                <a:latin typeface="Calibri" panose="020F0502020204030204"/>
              </a:rPr>
              <a:t>ProcessModelRequestForAsset</a:t>
            </a:r>
            <a:endParaRPr lang="en-AU" sz="1350" b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A9B9680-34D0-4B1A-AC2D-B2B4921F5EAA}"/>
              </a:ext>
            </a:extLst>
          </p:cNvPr>
          <p:cNvSpPr/>
          <p:nvPr/>
        </p:nvSpPr>
        <p:spPr>
          <a:xfrm>
            <a:off x="232794" y="675544"/>
            <a:ext cx="2850431" cy="36304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1350" b="0">
                <a:solidFill>
                  <a:prstClr val="black"/>
                </a:solidFill>
                <a:latin typeface="Calibri" panose="020F0502020204030204"/>
              </a:rPr>
              <a:t>Application Area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C392033-DCD1-41F1-8959-F7836C7D2277}"/>
              </a:ext>
            </a:extLst>
          </p:cNvPr>
          <p:cNvSpPr/>
          <p:nvPr/>
        </p:nvSpPr>
        <p:spPr>
          <a:xfrm>
            <a:off x="232795" y="1083464"/>
            <a:ext cx="2850431" cy="3876128"/>
          </a:xfrm>
          <a:prstGeom prst="rect">
            <a:avLst/>
          </a:prstGeom>
          <a:ln w="190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1350" b="0">
                <a:solidFill>
                  <a:prstClr val="black"/>
                </a:solidFill>
                <a:latin typeface="Calibri" panose="020F0502020204030204"/>
              </a:rPr>
              <a:t>Data Area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55B33A6-797F-4F49-8A16-9ED23407FF68}"/>
              </a:ext>
            </a:extLst>
          </p:cNvPr>
          <p:cNvSpPr/>
          <p:nvPr/>
        </p:nvSpPr>
        <p:spPr>
          <a:xfrm>
            <a:off x="339755" y="1325066"/>
            <a:ext cx="2648823" cy="305345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1350" b="0">
                <a:solidFill>
                  <a:prstClr val="black"/>
                </a:solidFill>
                <a:latin typeface="Calibri" panose="020F0502020204030204"/>
              </a:rPr>
              <a:t>Verb: Process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477AF16-449C-4057-9860-C9F9B00B759B}"/>
              </a:ext>
            </a:extLst>
          </p:cNvPr>
          <p:cNvSpPr/>
          <p:nvPr/>
        </p:nvSpPr>
        <p:spPr>
          <a:xfrm>
            <a:off x="341891" y="1712628"/>
            <a:ext cx="2648824" cy="3164747"/>
          </a:xfrm>
          <a:prstGeom prst="rect">
            <a:avLst/>
          </a:prstGeom>
          <a:ln w="190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1350" b="0">
                <a:solidFill>
                  <a:prstClr val="black"/>
                </a:solidFill>
                <a:latin typeface="Calibri" panose="020F0502020204030204"/>
              </a:rPr>
              <a:t>Noun: </a:t>
            </a:r>
            <a:r>
              <a:rPr lang="en-AU" sz="1350" b="0" err="1">
                <a:solidFill>
                  <a:prstClr val="black"/>
                </a:solidFill>
                <a:latin typeface="Calibri" panose="020F0502020204030204"/>
              </a:rPr>
              <a:t>ModelRequestForAsset</a:t>
            </a:r>
            <a:endParaRPr lang="en-AU" sz="1350" b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xmlns="" id="{3077BCD0-4792-4DB4-96EC-A66D2A4E7659}"/>
              </a:ext>
            </a:extLst>
          </p:cNvPr>
          <p:cNvSpPr/>
          <p:nvPr/>
        </p:nvSpPr>
        <p:spPr>
          <a:xfrm>
            <a:off x="1344483" y="3960832"/>
            <a:ext cx="147130" cy="91199"/>
          </a:xfrm>
          <a:prstGeom prst="rtTriangl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AU" sz="1350" b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3" name="Elbow Connector 2"/>
          <p:cNvCxnSpPr>
            <a:stCxn id="35" idx="1"/>
            <a:endCxn id="43" idx="1"/>
          </p:cNvCxnSpPr>
          <p:nvPr/>
        </p:nvCxnSpPr>
        <p:spPr>
          <a:xfrm rot="10800000" flipH="1" flipV="1">
            <a:off x="3439627" y="742537"/>
            <a:ext cx="210806" cy="340927"/>
          </a:xfrm>
          <a:prstGeom prst="bentConnector3">
            <a:avLst>
              <a:gd name="adj1" fmla="val 4469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35" idx="1"/>
            <a:endCxn id="44" idx="1"/>
          </p:cNvCxnSpPr>
          <p:nvPr/>
        </p:nvCxnSpPr>
        <p:spPr>
          <a:xfrm rot="10800000" flipH="1" flipV="1">
            <a:off x="3439627" y="742537"/>
            <a:ext cx="216813" cy="740813"/>
          </a:xfrm>
          <a:prstGeom prst="bentConnector3">
            <a:avLst>
              <a:gd name="adj1" fmla="val 4345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/>
          <p:cNvCxnSpPr>
            <a:stCxn id="42" idx="1"/>
            <a:endCxn id="89" idx="1"/>
          </p:cNvCxnSpPr>
          <p:nvPr/>
        </p:nvCxnSpPr>
        <p:spPr>
          <a:xfrm rot="10800000" flipH="1" flipV="1">
            <a:off x="4946103" y="739933"/>
            <a:ext cx="249769" cy="350256"/>
          </a:xfrm>
          <a:prstGeom prst="bentConnector3">
            <a:avLst>
              <a:gd name="adj1" fmla="val 3030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>
            <a:stCxn id="42" idx="1"/>
            <a:endCxn id="88" idx="1"/>
          </p:cNvCxnSpPr>
          <p:nvPr/>
        </p:nvCxnSpPr>
        <p:spPr>
          <a:xfrm rot="10800000" flipH="1" flipV="1">
            <a:off x="4946103" y="739933"/>
            <a:ext cx="249770" cy="748496"/>
          </a:xfrm>
          <a:prstGeom prst="bentConnector3">
            <a:avLst>
              <a:gd name="adj1" fmla="val 3030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85E53994-0D1E-440F-B49C-8107A07B1AC4}"/>
              </a:ext>
            </a:extLst>
          </p:cNvPr>
          <p:cNvSpPr/>
          <p:nvPr/>
        </p:nvSpPr>
        <p:spPr>
          <a:xfrm>
            <a:off x="3439627" y="603549"/>
            <a:ext cx="1399846" cy="2779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black"/>
                </a:solidFill>
                <a:latin typeface="Calibri" panose="020F0502020204030204"/>
              </a:rPr>
              <a:t>Scenario: RFI for Possible Models of an Asset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85E53994-0D1E-440F-B49C-8107A07B1AC4}"/>
              </a:ext>
            </a:extLst>
          </p:cNvPr>
          <p:cNvSpPr/>
          <p:nvPr/>
        </p:nvSpPr>
        <p:spPr>
          <a:xfrm>
            <a:off x="4946103" y="598337"/>
            <a:ext cx="1398629" cy="2831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black"/>
                </a:solidFill>
                <a:latin typeface="Calibri" panose="020F0502020204030204"/>
              </a:rPr>
              <a:t>Scenario: RFI Standard Model Properties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85E53994-0D1E-440F-B49C-8107A07B1AC4}"/>
              </a:ext>
            </a:extLst>
          </p:cNvPr>
          <p:cNvSpPr/>
          <p:nvPr/>
        </p:nvSpPr>
        <p:spPr>
          <a:xfrm>
            <a:off x="3650433" y="944317"/>
            <a:ext cx="1189040" cy="27829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700">
                <a:solidFill>
                  <a:srgbClr val="C00000"/>
                </a:solidFill>
                <a:latin typeface="Calibri" panose="020F0502020204030204"/>
              </a:rPr>
              <a:t>Event 1: Process Model Request For Asset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85E53994-0D1E-440F-B49C-8107A07B1AC4}"/>
              </a:ext>
            </a:extLst>
          </p:cNvPr>
          <p:cNvSpPr/>
          <p:nvPr/>
        </p:nvSpPr>
        <p:spPr>
          <a:xfrm>
            <a:off x="3656440" y="1344200"/>
            <a:ext cx="1183033" cy="2783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700" b="0">
                <a:solidFill>
                  <a:srgbClr val="C00000"/>
                </a:solidFill>
                <a:latin typeface="Calibri" panose="020F0502020204030204"/>
              </a:rPr>
              <a:t>Event 2: Acknowledge Model Request For Asset</a:t>
            </a: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5853" y="560122"/>
            <a:ext cx="1847177" cy="971477"/>
          </a:xfrm>
          <a:prstGeom prst="rect">
            <a:avLst/>
          </a:prstGeom>
        </p:spPr>
      </p:pic>
      <p:sp>
        <p:nvSpPr>
          <p:cNvPr id="88" name="Rectangle 87">
            <a:extLst>
              <a:ext uri="{FF2B5EF4-FFF2-40B4-BE49-F238E27FC236}">
                <a16:creationId xmlns:a16="http://schemas.microsoft.com/office/drawing/2014/main" xmlns="" id="{85E53994-0D1E-440F-B49C-8107A07B1AC4}"/>
              </a:ext>
            </a:extLst>
          </p:cNvPr>
          <p:cNvSpPr/>
          <p:nvPr/>
        </p:nvSpPr>
        <p:spPr>
          <a:xfrm>
            <a:off x="5195873" y="1349276"/>
            <a:ext cx="1144416" cy="2783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AU" sz="700" b="0">
              <a:solidFill>
                <a:srgbClr val="C00000"/>
              </a:solidFill>
              <a:latin typeface="Calibri" panose="020F0502020204030204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700" b="0">
                <a:solidFill>
                  <a:srgbClr val="C00000"/>
                </a:solidFill>
                <a:latin typeface="Calibri" panose="020F0502020204030204"/>
              </a:rPr>
              <a:t>Event 4: Show Standard Datasheets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AU" sz="700" b="0">
              <a:solidFill>
                <a:srgbClr val="C00000"/>
              </a:solidFill>
              <a:latin typeface="Calibri" panose="020F0502020204030204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xmlns="" id="{85E53994-0D1E-440F-B49C-8107A07B1AC4}"/>
              </a:ext>
            </a:extLst>
          </p:cNvPr>
          <p:cNvSpPr/>
          <p:nvPr/>
        </p:nvSpPr>
        <p:spPr>
          <a:xfrm>
            <a:off x="5195872" y="951036"/>
            <a:ext cx="1144416" cy="2783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AU" sz="700" b="0">
              <a:solidFill>
                <a:srgbClr val="C00000"/>
              </a:solidFill>
              <a:latin typeface="Calibri" panose="020F0502020204030204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700" b="0">
                <a:solidFill>
                  <a:srgbClr val="C00000"/>
                </a:solidFill>
                <a:latin typeface="Calibri" panose="020F0502020204030204"/>
              </a:rPr>
              <a:t>Event 3: Get Model Datasheets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AU" sz="700" b="0">
              <a:solidFill>
                <a:srgbClr val="C00000"/>
              </a:solidFill>
              <a:latin typeface="Calibri" panose="020F050202020403020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35868" y="3575406"/>
            <a:ext cx="2060870" cy="1252355"/>
            <a:chOff x="607768" y="4605555"/>
            <a:chExt cx="2747827" cy="166980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38761836-D2F3-46B6-8138-3DD65B81A283}"/>
                </a:ext>
              </a:extLst>
            </p:cNvPr>
            <p:cNvSpPr/>
            <p:nvPr/>
          </p:nvSpPr>
          <p:spPr>
            <a:xfrm>
              <a:off x="607768" y="4605555"/>
              <a:ext cx="2747827" cy="1669807"/>
            </a:xfrm>
            <a:prstGeom prst="rect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1200" b="0">
                  <a:solidFill>
                    <a:prstClr val="black"/>
                  </a:solidFill>
                  <a:latin typeface="Calibri" panose="020F0502020204030204"/>
                </a:rPr>
                <a:t>MIMOSA CCOM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35BAE8CD-9595-451D-8A32-F1EA6BA5C56A}"/>
                </a:ext>
              </a:extLst>
            </p:cNvPr>
            <p:cNvSpPr/>
            <p:nvPr/>
          </p:nvSpPr>
          <p:spPr>
            <a:xfrm>
              <a:off x="754799" y="4937155"/>
              <a:ext cx="2533120" cy="251420"/>
            </a:xfrm>
            <a:prstGeom prst="rect">
              <a:avLst/>
            </a:prstGeom>
            <a:ln w="19050"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1000" b="0">
                  <a:solidFill>
                    <a:prstClr val="black"/>
                  </a:solidFill>
                  <a:latin typeface="Calibri" panose="020F0502020204030204"/>
                </a:rPr>
                <a:t>Entity: </a:t>
              </a:r>
              <a:r>
                <a:rPr lang="en-AU" sz="1000">
                  <a:solidFill>
                    <a:srgbClr val="00B0F0"/>
                  </a:solidFill>
                  <a:latin typeface="Calibri" panose="020F0502020204030204"/>
                </a:rPr>
                <a:t>Temperature Transmitter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673966" y="5277927"/>
              <a:ext cx="1322238" cy="925939"/>
              <a:chOff x="673966" y="5277927"/>
              <a:chExt cx="1322238" cy="925939"/>
            </a:xfrm>
          </p:grpSpPr>
          <p:sp>
            <p:nvSpPr>
              <p:cNvPr id="15" name="Rectangle: Single Corner Snipped 14">
                <a:extLst>
                  <a:ext uri="{FF2B5EF4-FFF2-40B4-BE49-F238E27FC236}">
                    <a16:creationId xmlns:a16="http://schemas.microsoft.com/office/drawing/2014/main" xmlns="" id="{447EBD94-0BD9-47BD-98FB-727F709E1C5D}"/>
                  </a:ext>
                </a:extLst>
              </p:cNvPr>
              <p:cNvSpPr/>
              <p:nvPr/>
            </p:nvSpPr>
            <p:spPr>
              <a:xfrm>
                <a:off x="805109" y="5277927"/>
                <a:ext cx="1191095" cy="848844"/>
              </a:xfrm>
              <a:prstGeom prst="snip1Rect">
                <a:avLst/>
              </a:prstGeom>
              <a:ln w="19050"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AU" sz="1200" b="0">
                    <a:solidFill>
                      <a:prstClr val="black"/>
                    </a:solidFill>
                    <a:latin typeface="Calibri" panose="020F0502020204030204"/>
                  </a:rPr>
                  <a:t>ISDD Instance</a:t>
                </a:r>
                <a:endParaRPr lang="en-AU" sz="80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4" name="Group 3"/>
              <p:cNvGrpSpPr/>
              <p:nvPr/>
            </p:nvGrpSpPr>
            <p:grpSpPr>
              <a:xfrm>
                <a:off x="673966" y="5398409"/>
                <a:ext cx="1202566" cy="805457"/>
                <a:chOff x="4566928" y="5048276"/>
                <a:chExt cx="1202566" cy="805457"/>
              </a:xfrm>
            </p:grpSpPr>
            <p:sp>
              <p:nvSpPr>
                <p:cNvPr id="23" name="Rectangle: Single Corner Snipped 22">
                  <a:extLst>
                    <a:ext uri="{FF2B5EF4-FFF2-40B4-BE49-F238E27FC236}">
                      <a16:creationId xmlns:a16="http://schemas.microsoft.com/office/drawing/2014/main" xmlns="" id="{E46A77C6-B8A0-4B98-96AB-9E925472286D}"/>
                    </a:ext>
                  </a:extLst>
                </p:cNvPr>
                <p:cNvSpPr/>
                <p:nvPr/>
              </p:nvSpPr>
              <p:spPr>
                <a:xfrm>
                  <a:off x="4566928" y="5057174"/>
                  <a:ext cx="1191095" cy="796559"/>
                </a:xfrm>
                <a:prstGeom prst="snip1Rect">
                  <a:avLst/>
                </a:prstGeom>
                <a:ln w="19050"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t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AU" sz="800" b="0">
                      <a:solidFill>
                        <a:prstClr val="black"/>
                      </a:solidFill>
                      <a:latin typeface="Calibri" panose="020F0502020204030204"/>
                    </a:rPr>
                    <a:t>ISDD Instance</a:t>
                  </a:r>
                </a:p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AU" sz="800" b="0">
                      <a:solidFill>
                        <a:prstClr val="black"/>
                      </a:solidFill>
                      <a:latin typeface="Calibri" panose="020F0502020204030204"/>
                    </a:rPr>
                    <a:t>(Operating Parameters)</a:t>
                  </a:r>
                </a:p>
              </p:txBody>
            </p:sp>
            <p:sp>
              <p:nvSpPr>
                <p:cNvPr id="24" name="Right Triangle 23">
                  <a:extLst>
                    <a:ext uri="{FF2B5EF4-FFF2-40B4-BE49-F238E27FC236}">
                      <a16:creationId xmlns:a16="http://schemas.microsoft.com/office/drawing/2014/main" xmlns="" id="{D64F4302-CC1B-4977-B5E9-E03B1E8AAC54}"/>
                    </a:ext>
                  </a:extLst>
                </p:cNvPr>
                <p:cNvSpPr/>
                <p:nvPr/>
              </p:nvSpPr>
              <p:spPr>
                <a:xfrm>
                  <a:off x="5616327" y="5048276"/>
                  <a:ext cx="153167" cy="130498"/>
                </a:xfrm>
                <a:prstGeom prst="rtTriangl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AU" sz="1200" b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</p:grpSp>
        <p:grpSp>
          <p:nvGrpSpPr>
            <p:cNvPr id="6" name="Group 5"/>
            <p:cNvGrpSpPr/>
            <p:nvPr/>
          </p:nvGrpSpPr>
          <p:grpSpPr>
            <a:xfrm>
              <a:off x="2007675" y="5322113"/>
              <a:ext cx="1280244" cy="900419"/>
              <a:chOff x="2007675" y="5322113"/>
              <a:chExt cx="1280244" cy="900419"/>
            </a:xfrm>
          </p:grpSpPr>
          <p:sp>
            <p:nvSpPr>
              <p:cNvPr id="19" name="Rectangle: Single Corner Snipped 18">
                <a:extLst>
                  <a:ext uri="{FF2B5EF4-FFF2-40B4-BE49-F238E27FC236}">
                    <a16:creationId xmlns:a16="http://schemas.microsoft.com/office/drawing/2014/main" xmlns="" id="{E7EF9722-A6B4-4584-AC15-F3B03073EA07}"/>
                  </a:ext>
                </a:extLst>
              </p:cNvPr>
              <p:cNvSpPr/>
              <p:nvPr/>
            </p:nvSpPr>
            <p:spPr>
              <a:xfrm>
                <a:off x="2096824" y="5322113"/>
                <a:ext cx="1191095" cy="804657"/>
              </a:xfrm>
              <a:prstGeom prst="snip1Rect">
                <a:avLst/>
              </a:prstGeom>
              <a:ln w="19050"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AU" sz="1200" b="0">
                    <a:solidFill>
                      <a:prstClr val="black"/>
                    </a:solidFill>
                    <a:latin typeface="Calibri" panose="020F0502020204030204"/>
                  </a:rPr>
                  <a:t>ISDD Instance</a:t>
                </a:r>
                <a:endParaRPr lang="en-AU" sz="80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5" name="Group 4"/>
              <p:cNvGrpSpPr/>
              <p:nvPr/>
            </p:nvGrpSpPr>
            <p:grpSpPr>
              <a:xfrm>
                <a:off x="2007675" y="5407308"/>
                <a:ext cx="1202566" cy="815224"/>
                <a:chOff x="5925729" y="5532423"/>
                <a:chExt cx="1202566" cy="815224"/>
              </a:xfrm>
            </p:grpSpPr>
            <p:sp>
              <p:nvSpPr>
                <p:cNvPr id="41" name="Rectangle: Single Corner Snipped 22">
                  <a:extLst>
                    <a:ext uri="{FF2B5EF4-FFF2-40B4-BE49-F238E27FC236}">
                      <a16:creationId xmlns:a16="http://schemas.microsoft.com/office/drawing/2014/main" xmlns="" id="{E46A77C6-B8A0-4B98-96AB-9E925472286D}"/>
                    </a:ext>
                  </a:extLst>
                </p:cNvPr>
                <p:cNvSpPr/>
                <p:nvPr/>
              </p:nvSpPr>
              <p:spPr>
                <a:xfrm>
                  <a:off x="5925729" y="5551087"/>
                  <a:ext cx="1191095" cy="796560"/>
                </a:xfrm>
                <a:prstGeom prst="snip1Rect">
                  <a:avLst/>
                </a:prstGeom>
                <a:ln w="19050"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t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AU" sz="800" b="0">
                      <a:solidFill>
                        <a:prstClr val="black"/>
                      </a:solidFill>
                      <a:latin typeface="Calibri" panose="020F0502020204030204"/>
                    </a:rPr>
                    <a:t>ISDD Instance</a:t>
                  </a:r>
                </a:p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AU" sz="800" b="0">
                      <a:solidFill>
                        <a:prstClr val="black"/>
                      </a:solidFill>
                      <a:latin typeface="Calibri" panose="020F0502020204030204"/>
                    </a:rPr>
                    <a:t>(Device Specifications)</a:t>
                  </a:r>
                </a:p>
              </p:txBody>
            </p:sp>
            <p:sp>
              <p:nvSpPr>
                <p:cNvPr id="28" name="Right Triangle 27">
                  <a:extLst>
                    <a:ext uri="{FF2B5EF4-FFF2-40B4-BE49-F238E27FC236}">
                      <a16:creationId xmlns:a16="http://schemas.microsoft.com/office/drawing/2014/main" xmlns="" id="{16A9683D-290D-4F24-A0F4-55C049D4AD81}"/>
                    </a:ext>
                  </a:extLst>
                </p:cNvPr>
                <p:cNvSpPr/>
                <p:nvPr/>
              </p:nvSpPr>
              <p:spPr>
                <a:xfrm>
                  <a:off x="6974919" y="5532423"/>
                  <a:ext cx="153376" cy="147032"/>
                </a:xfrm>
                <a:prstGeom prst="rtTriangl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AU" sz="1200" b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</p:grpSp>
      </p:grpSp>
      <p:grpSp>
        <p:nvGrpSpPr>
          <p:cNvPr id="45" name="Group 44"/>
          <p:cNvGrpSpPr/>
          <p:nvPr/>
        </p:nvGrpSpPr>
        <p:grpSpPr>
          <a:xfrm>
            <a:off x="635868" y="2017418"/>
            <a:ext cx="2060870" cy="1252355"/>
            <a:chOff x="607768" y="4605555"/>
            <a:chExt cx="2747827" cy="1669807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38761836-D2F3-46B6-8138-3DD65B81A283}"/>
                </a:ext>
              </a:extLst>
            </p:cNvPr>
            <p:cNvSpPr/>
            <p:nvPr/>
          </p:nvSpPr>
          <p:spPr>
            <a:xfrm>
              <a:off x="607768" y="4605555"/>
              <a:ext cx="2747827" cy="1669807"/>
            </a:xfrm>
            <a:prstGeom prst="rect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1200" b="0">
                  <a:solidFill>
                    <a:prstClr val="black"/>
                  </a:solidFill>
                  <a:latin typeface="Calibri" panose="020F0502020204030204"/>
                </a:rPr>
                <a:t>MIMOSA CCOM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35BAE8CD-9595-451D-8A32-F1EA6BA5C56A}"/>
                </a:ext>
              </a:extLst>
            </p:cNvPr>
            <p:cNvSpPr/>
            <p:nvPr/>
          </p:nvSpPr>
          <p:spPr>
            <a:xfrm>
              <a:off x="754799" y="4937155"/>
              <a:ext cx="2482810" cy="251420"/>
            </a:xfrm>
            <a:prstGeom prst="rect">
              <a:avLst/>
            </a:prstGeom>
            <a:ln w="19050"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1000" b="0">
                  <a:solidFill>
                    <a:prstClr val="black"/>
                  </a:solidFill>
                  <a:latin typeface="Calibri" panose="020F0502020204030204"/>
                </a:rPr>
                <a:t>Entity: </a:t>
              </a:r>
              <a:r>
                <a:rPr lang="en-AU" sz="1000">
                  <a:solidFill>
                    <a:srgbClr val="00B0F0"/>
                  </a:solidFill>
                  <a:latin typeface="Calibri" panose="020F0502020204030204"/>
                </a:rPr>
                <a:t>Pressure Transmitter</a:t>
              </a: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673966" y="5277927"/>
              <a:ext cx="1322238" cy="925939"/>
              <a:chOff x="673966" y="5277927"/>
              <a:chExt cx="1322238" cy="925939"/>
            </a:xfrm>
          </p:grpSpPr>
          <p:sp>
            <p:nvSpPr>
              <p:cNvPr id="62" name="Rectangle: Single Corner Snipped 14">
                <a:extLst>
                  <a:ext uri="{FF2B5EF4-FFF2-40B4-BE49-F238E27FC236}">
                    <a16:creationId xmlns:a16="http://schemas.microsoft.com/office/drawing/2014/main" xmlns="" id="{447EBD94-0BD9-47BD-98FB-727F709E1C5D}"/>
                  </a:ext>
                </a:extLst>
              </p:cNvPr>
              <p:cNvSpPr/>
              <p:nvPr/>
            </p:nvSpPr>
            <p:spPr>
              <a:xfrm>
                <a:off x="805109" y="5277927"/>
                <a:ext cx="1191095" cy="848844"/>
              </a:xfrm>
              <a:prstGeom prst="snip1Rect">
                <a:avLst/>
              </a:prstGeom>
              <a:ln w="19050"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AU" sz="1200" b="0">
                    <a:solidFill>
                      <a:prstClr val="black"/>
                    </a:solidFill>
                    <a:latin typeface="Calibri" panose="020F0502020204030204"/>
                  </a:rPr>
                  <a:t>ISDD Instance</a:t>
                </a:r>
                <a:endParaRPr lang="en-AU" sz="80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63" name="Group 62"/>
              <p:cNvGrpSpPr/>
              <p:nvPr/>
            </p:nvGrpSpPr>
            <p:grpSpPr>
              <a:xfrm>
                <a:off x="673966" y="5390385"/>
                <a:ext cx="1202567" cy="813481"/>
                <a:chOff x="4566928" y="5040252"/>
                <a:chExt cx="1202567" cy="813481"/>
              </a:xfrm>
            </p:grpSpPr>
            <p:sp>
              <p:nvSpPr>
                <p:cNvPr id="64" name="Rectangle: Single Corner Snipped 22">
                  <a:extLst>
                    <a:ext uri="{FF2B5EF4-FFF2-40B4-BE49-F238E27FC236}">
                      <a16:creationId xmlns:a16="http://schemas.microsoft.com/office/drawing/2014/main" xmlns="" id="{E46A77C6-B8A0-4B98-96AB-9E925472286D}"/>
                    </a:ext>
                  </a:extLst>
                </p:cNvPr>
                <p:cNvSpPr/>
                <p:nvPr/>
              </p:nvSpPr>
              <p:spPr>
                <a:xfrm>
                  <a:off x="4566928" y="5057174"/>
                  <a:ext cx="1191095" cy="796559"/>
                </a:xfrm>
                <a:prstGeom prst="snip1Rect">
                  <a:avLst/>
                </a:prstGeom>
                <a:ln w="19050"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t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AU" sz="800" b="0">
                      <a:solidFill>
                        <a:prstClr val="black"/>
                      </a:solidFill>
                      <a:latin typeface="Calibri" panose="020F0502020204030204"/>
                    </a:rPr>
                    <a:t>ISDD Instance</a:t>
                  </a:r>
                </a:p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AU" sz="800" b="0">
                      <a:solidFill>
                        <a:prstClr val="black"/>
                      </a:solidFill>
                      <a:latin typeface="Calibri" panose="020F0502020204030204"/>
                    </a:rPr>
                    <a:t>(Operating Parameters)</a:t>
                  </a:r>
                </a:p>
              </p:txBody>
            </p:sp>
            <p:sp>
              <p:nvSpPr>
                <p:cNvPr id="65" name="Right Triangle 64">
                  <a:extLst>
                    <a:ext uri="{FF2B5EF4-FFF2-40B4-BE49-F238E27FC236}">
                      <a16:creationId xmlns:a16="http://schemas.microsoft.com/office/drawing/2014/main" xmlns="" id="{D64F4302-CC1B-4977-B5E9-E03B1E8AAC54}"/>
                    </a:ext>
                  </a:extLst>
                </p:cNvPr>
                <p:cNvSpPr/>
                <p:nvPr/>
              </p:nvSpPr>
              <p:spPr>
                <a:xfrm>
                  <a:off x="5616327" y="5040252"/>
                  <a:ext cx="153168" cy="138521"/>
                </a:xfrm>
                <a:prstGeom prst="rtTriangl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AU" sz="1200" b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</p:grpSp>
        <p:grpSp>
          <p:nvGrpSpPr>
            <p:cNvPr id="50" name="Group 49"/>
            <p:cNvGrpSpPr/>
            <p:nvPr/>
          </p:nvGrpSpPr>
          <p:grpSpPr>
            <a:xfrm>
              <a:off x="2007675" y="5322113"/>
              <a:ext cx="1280244" cy="900419"/>
              <a:chOff x="2007675" y="5322113"/>
              <a:chExt cx="1280244" cy="900419"/>
            </a:xfrm>
          </p:grpSpPr>
          <p:sp>
            <p:nvSpPr>
              <p:cNvPr id="60" name="Rectangle: Single Corner Snipped 18">
                <a:extLst>
                  <a:ext uri="{FF2B5EF4-FFF2-40B4-BE49-F238E27FC236}">
                    <a16:creationId xmlns:a16="http://schemas.microsoft.com/office/drawing/2014/main" xmlns="" id="{E7EF9722-A6B4-4584-AC15-F3B03073EA07}"/>
                  </a:ext>
                </a:extLst>
              </p:cNvPr>
              <p:cNvSpPr/>
              <p:nvPr/>
            </p:nvSpPr>
            <p:spPr>
              <a:xfrm>
                <a:off x="2096824" y="5322113"/>
                <a:ext cx="1191095" cy="804657"/>
              </a:xfrm>
              <a:prstGeom prst="snip1Rect">
                <a:avLst/>
              </a:prstGeom>
              <a:ln w="19050"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AU" sz="1200" b="0">
                    <a:solidFill>
                      <a:prstClr val="black"/>
                    </a:solidFill>
                    <a:latin typeface="Calibri" panose="020F0502020204030204"/>
                  </a:rPr>
                  <a:t>ISDD Instance</a:t>
                </a:r>
                <a:endParaRPr lang="en-AU" sz="80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52" name="Group 51"/>
              <p:cNvGrpSpPr/>
              <p:nvPr/>
            </p:nvGrpSpPr>
            <p:grpSpPr>
              <a:xfrm>
                <a:off x="2007675" y="5417084"/>
                <a:ext cx="1202566" cy="805448"/>
                <a:chOff x="5925729" y="5542199"/>
                <a:chExt cx="1202566" cy="805448"/>
              </a:xfrm>
            </p:grpSpPr>
            <p:sp>
              <p:nvSpPr>
                <p:cNvPr id="57" name="Rectangle: Single Corner Snipped 22">
                  <a:extLst>
                    <a:ext uri="{FF2B5EF4-FFF2-40B4-BE49-F238E27FC236}">
                      <a16:creationId xmlns:a16="http://schemas.microsoft.com/office/drawing/2014/main" xmlns="" id="{E46A77C6-B8A0-4B98-96AB-9E925472286D}"/>
                    </a:ext>
                  </a:extLst>
                </p:cNvPr>
                <p:cNvSpPr/>
                <p:nvPr/>
              </p:nvSpPr>
              <p:spPr>
                <a:xfrm>
                  <a:off x="5925729" y="5551087"/>
                  <a:ext cx="1191095" cy="796560"/>
                </a:xfrm>
                <a:prstGeom prst="snip1Rect">
                  <a:avLst/>
                </a:prstGeom>
                <a:ln w="19050"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t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AU" sz="800" b="0">
                      <a:solidFill>
                        <a:prstClr val="black"/>
                      </a:solidFill>
                      <a:latin typeface="Calibri" panose="020F0502020204030204"/>
                    </a:rPr>
                    <a:t>ISDD Instance</a:t>
                  </a:r>
                </a:p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AU" sz="800" b="0">
                      <a:solidFill>
                        <a:prstClr val="black"/>
                      </a:solidFill>
                      <a:latin typeface="Calibri" panose="020F0502020204030204"/>
                    </a:rPr>
                    <a:t>(Device Specifications)</a:t>
                  </a:r>
                </a:p>
              </p:txBody>
            </p:sp>
            <p:sp>
              <p:nvSpPr>
                <p:cNvPr id="58" name="Right Triangle 57">
                  <a:extLst>
                    <a:ext uri="{FF2B5EF4-FFF2-40B4-BE49-F238E27FC236}">
                      <a16:creationId xmlns:a16="http://schemas.microsoft.com/office/drawing/2014/main" xmlns="" id="{16A9683D-290D-4F24-A0F4-55C049D4AD81}"/>
                    </a:ext>
                  </a:extLst>
                </p:cNvPr>
                <p:cNvSpPr/>
                <p:nvPr/>
              </p:nvSpPr>
              <p:spPr>
                <a:xfrm>
                  <a:off x="6974919" y="5542199"/>
                  <a:ext cx="153376" cy="137256"/>
                </a:xfrm>
                <a:prstGeom prst="rtTriangl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AU" sz="1200" b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</p:grpSp>
      </p:grpSp>
      <p:sp>
        <p:nvSpPr>
          <p:cNvPr id="93" name="Arrow: Pentagon 92">
            <a:extLst>
              <a:ext uri="{FF2B5EF4-FFF2-40B4-BE49-F238E27FC236}">
                <a16:creationId xmlns:a16="http://schemas.microsoft.com/office/drawing/2014/main" xmlns="" id="{EC8F3981-FCE4-46B0-826A-943070140CEF}"/>
              </a:ext>
            </a:extLst>
          </p:cNvPr>
          <p:cNvSpPr/>
          <p:nvPr/>
        </p:nvSpPr>
        <p:spPr>
          <a:xfrm flipH="1">
            <a:off x="2645980" y="1754397"/>
            <a:ext cx="3648560" cy="1632346"/>
          </a:xfrm>
          <a:prstGeom prst="homePlate">
            <a:avLst>
              <a:gd name="adj" fmla="val 75696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AU" sz="1350" b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3893069" y="1813033"/>
            <a:ext cx="2295473" cy="1512843"/>
            <a:chOff x="4595140" y="2277925"/>
            <a:chExt cx="3060630" cy="2017124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95140" y="2277925"/>
              <a:ext cx="1455885" cy="2012665"/>
            </a:xfrm>
            <a:prstGeom prst="rect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99885" y="2282384"/>
              <a:ext cx="1455885" cy="2012665"/>
            </a:xfrm>
            <a:prstGeom prst="rect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</p:pic>
        <p:sp>
          <p:nvSpPr>
            <p:cNvPr id="33" name="Rectangle 32"/>
            <p:cNvSpPr/>
            <p:nvPr/>
          </p:nvSpPr>
          <p:spPr>
            <a:xfrm>
              <a:off x="4622797" y="3679938"/>
              <a:ext cx="1401074" cy="553997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effectLst/>
          </p:spPr>
          <p:txBody>
            <a:bodyPr wrap="square" lIns="0" tIns="0" rIns="0" bIns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900">
                  <a:ln w="12700">
                    <a:noFill/>
                  </a:ln>
                  <a:solidFill>
                    <a:srgbClr val="FF0000"/>
                  </a:solidFill>
                  <a:latin typeface="Calibri" panose="020F0502020204030204"/>
                </a:rPr>
                <a:t>ISA 20P2201</a:t>
              </a:r>
            </a:p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900">
                  <a:ln w="12700">
                    <a:noFill/>
                  </a:ln>
                  <a:solidFill>
                    <a:srgbClr val="FF0000"/>
                  </a:solidFill>
                  <a:latin typeface="Calibri" panose="020F0502020204030204"/>
                </a:rPr>
                <a:t>Operating Parameters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6254744" y="3688182"/>
              <a:ext cx="1344385" cy="369332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effectLst/>
          </p:spPr>
          <p:txBody>
            <a:bodyPr wrap="none" lIns="0" tIns="0" rIns="0" bIns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900">
                  <a:solidFill>
                    <a:srgbClr val="FF0000"/>
                  </a:solidFill>
                  <a:latin typeface="Calibri" panose="020F0502020204030204"/>
                </a:rPr>
                <a:t>ISA 20P1001</a:t>
              </a:r>
            </a:p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900">
                  <a:solidFill>
                    <a:srgbClr val="FF0000"/>
                  </a:solidFill>
                  <a:latin typeface="Calibri" panose="020F0502020204030204"/>
                </a:rPr>
                <a:t>Device Specifications</a:t>
              </a:r>
            </a:p>
          </p:txBody>
        </p:sp>
      </p:grpSp>
      <p:sp>
        <p:nvSpPr>
          <p:cNvPr id="22" name="Arrow: Pentagon 21">
            <a:extLst>
              <a:ext uri="{FF2B5EF4-FFF2-40B4-BE49-F238E27FC236}">
                <a16:creationId xmlns:a16="http://schemas.microsoft.com/office/drawing/2014/main" xmlns="" id="{E81C683E-6F8C-4E60-B7A6-91A72F958B0B}"/>
              </a:ext>
            </a:extLst>
          </p:cNvPr>
          <p:cNvSpPr/>
          <p:nvPr/>
        </p:nvSpPr>
        <p:spPr>
          <a:xfrm flipH="1">
            <a:off x="2599914" y="3442090"/>
            <a:ext cx="6294541" cy="1632346"/>
          </a:xfrm>
          <a:prstGeom prst="homePlate">
            <a:avLst>
              <a:gd name="adj" fmla="val 238966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AU" sz="1350" b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0361" y="3513169"/>
            <a:ext cx="1091914" cy="1509499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3920" y="3516513"/>
            <a:ext cx="1091914" cy="1509499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</p:pic>
      <p:sp>
        <p:nvSpPr>
          <p:cNvPr id="82" name="Rectangle 81"/>
          <p:cNvSpPr/>
          <p:nvPr/>
        </p:nvSpPr>
        <p:spPr>
          <a:xfrm>
            <a:off x="6552713" y="4564679"/>
            <a:ext cx="1065997" cy="276999"/>
          </a:xfrm>
          <a:prstGeom prst="rect">
            <a:avLst/>
          </a:prstGeom>
          <a:solidFill>
            <a:schemeClr val="bg1">
              <a:alpha val="50000"/>
            </a:schemeClr>
          </a:solidFill>
          <a:effectLst/>
        </p:spPr>
        <p:txBody>
          <a:bodyPr wrap="none" lIns="0" tIns="0" rIns="0" bIns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>
                <a:solidFill>
                  <a:srgbClr val="FF0000"/>
                </a:solidFill>
                <a:latin typeface="Calibri" panose="020F0502020204030204"/>
              </a:rPr>
              <a:t>ISA 20T2201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>
                <a:solidFill>
                  <a:srgbClr val="FF0000"/>
                </a:solidFill>
                <a:latin typeface="Calibri" panose="020F0502020204030204"/>
              </a:rPr>
              <a:t>Operating Parameters</a:t>
            </a:r>
          </a:p>
        </p:txBody>
      </p:sp>
      <p:sp>
        <p:nvSpPr>
          <p:cNvPr id="83" name="Rectangle 82"/>
          <p:cNvSpPr/>
          <p:nvPr/>
        </p:nvSpPr>
        <p:spPr>
          <a:xfrm>
            <a:off x="7779987" y="4561930"/>
            <a:ext cx="1008289" cy="276999"/>
          </a:xfrm>
          <a:prstGeom prst="rect">
            <a:avLst/>
          </a:prstGeom>
          <a:solidFill>
            <a:schemeClr val="bg1">
              <a:alpha val="50000"/>
            </a:schemeClr>
          </a:solidFill>
          <a:effectLst/>
        </p:spPr>
        <p:txBody>
          <a:bodyPr wrap="none" lIns="0" tIns="0" rIns="0" bIns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>
                <a:solidFill>
                  <a:srgbClr val="FF0000"/>
                </a:solidFill>
                <a:latin typeface="Calibri" panose="020F0502020204030204"/>
              </a:rPr>
              <a:t>ISA 20T1001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>
                <a:solidFill>
                  <a:srgbClr val="FF0000"/>
                </a:solidFill>
                <a:latin typeface="Calibri" panose="020F0502020204030204"/>
              </a:rPr>
              <a:t>Device Specifications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4BF00506-CCC0-4E13-9AD5-0F9FCE07037A}"/>
              </a:ext>
            </a:extLst>
          </p:cNvPr>
          <p:cNvCxnSpPr/>
          <p:nvPr/>
        </p:nvCxnSpPr>
        <p:spPr>
          <a:xfrm>
            <a:off x="339755" y="3409602"/>
            <a:ext cx="2648823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6B2D97EB-7B74-48D9-B25B-932C36C8EBF6}"/>
              </a:ext>
            </a:extLst>
          </p:cNvPr>
          <p:cNvSpPr/>
          <p:nvPr/>
        </p:nvSpPr>
        <p:spPr>
          <a:xfrm>
            <a:off x="2665429" y="105724"/>
            <a:ext cx="4678295" cy="4022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1800" dirty="0">
                <a:solidFill>
                  <a:srgbClr val="008000"/>
                </a:solidFill>
                <a:ea typeface="+mj-ea"/>
                <a:cs typeface="+mj-cs"/>
              </a:rPr>
              <a:t>Brownfield Information Remediation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1800" dirty="0">
                <a:solidFill>
                  <a:srgbClr val="008000"/>
                </a:solidFill>
                <a:ea typeface="+mj-ea"/>
                <a:cs typeface="+mj-cs"/>
              </a:rPr>
              <a:t>With Multiple Devices</a:t>
            </a:r>
          </a:p>
        </p:txBody>
      </p:sp>
    </p:spTree>
    <p:extLst>
      <p:ext uri="{BB962C8B-B14F-4D97-AF65-F5344CB8AC3E}">
        <p14:creationId xmlns:p14="http://schemas.microsoft.com/office/powerpoint/2010/main" val="21712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22" grpId="0" animBg="1"/>
      <p:bldP spid="82" grpId="0" animBg="1"/>
      <p:bldP spid="83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b="0" dirty="0"/>
              <a:t>Use ISDD as-is</a:t>
            </a:r>
          </a:p>
          <a:p>
            <a:r>
              <a:rPr lang="en-AU" b="0" dirty="0"/>
              <a:t>Extend ISDDs (for </a:t>
            </a:r>
            <a:r>
              <a:rPr lang="en-AU" b="0" dirty="0">
                <a:solidFill>
                  <a:srgbClr val="008000"/>
                </a:solidFill>
              </a:rPr>
              <a:t>custom </a:t>
            </a:r>
            <a:r>
              <a:rPr lang="en-AU" b="0" dirty="0"/>
              <a:t>properties)</a:t>
            </a:r>
          </a:p>
          <a:p>
            <a:r>
              <a:rPr lang="en-AU" b="0" dirty="0"/>
              <a:t>Re-use ISDDs (for </a:t>
            </a:r>
            <a:r>
              <a:rPr lang="en-AU" b="0" dirty="0">
                <a:solidFill>
                  <a:srgbClr val="008000"/>
                </a:solidFill>
              </a:rPr>
              <a:t>common </a:t>
            </a:r>
            <a:r>
              <a:rPr lang="en-AU" b="0" dirty="0"/>
              <a:t>properties)</a:t>
            </a:r>
          </a:p>
          <a:p>
            <a:r>
              <a:rPr lang="en-AU" b="0" dirty="0"/>
              <a:t>Restrict ISDDs</a:t>
            </a:r>
          </a:p>
          <a:p>
            <a:endParaRPr lang="en-AU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800" b="1" dirty="0">
                <a:solidFill>
                  <a:srgbClr val="008000"/>
                </a:solidFill>
                <a:latin typeface="+mn-lt"/>
              </a:rPr>
              <a:t>How do Owner/Operators and Suppliers use ISDDs?</a:t>
            </a:r>
          </a:p>
        </p:txBody>
      </p:sp>
    </p:spTree>
    <p:extLst>
      <p:ext uri="{BB962C8B-B14F-4D97-AF65-F5344CB8AC3E}">
        <p14:creationId xmlns:p14="http://schemas.microsoft.com/office/powerpoint/2010/main" val="422341766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b="1" dirty="0">
                <a:solidFill>
                  <a:srgbClr val="008000"/>
                </a:solidFill>
                <a:latin typeface="+mn-lt"/>
              </a:rPr>
              <a:t>Extending an ISDD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041796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sz="half" idx="1"/>
          </p:nvPr>
        </p:nvSpPr>
        <p:spPr>
          <a:xfrm>
            <a:off x="628650" y="948385"/>
            <a:ext cx="3539314" cy="3684338"/>
          </a:xfrm>
        </p:spPr>
        <p:txBody>
          <a:bodyPr>
            <a:normAutofit/>
          </a:bodyPr>
          <a:lstStyle/>
          <a:p>
            <a:r>
              <a:rPr lang="en-AU" b="0" dirty="0"/>
              <a:t>Extensions through single inheritance</a:t>
            </a:r>
          </a:p>
          <a:p>
            <a:r>
              <a:rPr lang="en-AU" b="0" dirty="0"/>
              <a:t>Allow common properties to be “grouped” together at an equipment super class</a:t>
            </a:r>
          </a:p>
          <a:p>
            <a:pPr lvl="1"/>
            <a:r>
              <a:rPr lang="en-AU" b="0" dirty="0"/>
              <a:t>Thus changes at a super class ISDD are also reflected in sub class ISDD</a:t>
            </a:r>
          </a:p>
          <a:p>
            <a:pPr lvl="1"/>
            <a:r>
              <a:rPr lang="en-AU" b="0" dirty="0"/>
              <a:t>Reduces work for ISDD authoring (as long as a suitable equipment taxonomy is in place)</a:t>
            </a:r>
          </a:p>
          <a:p>
            <a:endParaRPr lang="en-AU" b="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800" b="1" dirty="0">
                <a:solidFill>
                  <a:srgbClr val="008000"/>
                </a:solidFill>
                <a:latin typeface="+mn-lt"/>
              </a:rPr>
              <a:t>ISDDs Support Extensions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527" y="1134081"/>
            <a:ext cx="2175686" cy="2374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475" y="625418"/>
            <a:ext cx="1983581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01731" y="3505373"/>
            <a:ext cx="237327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eaLnBrk="0" hangingPunct="0"/>
            <a:r>
              <a:rPr lang="en-AU" sz="1500" b="0" dirty="0">
                <a:solidFill>
                  <a:srgbClr val="008000"/>
                </a:solidFill>
                <a:latin typeface="+mn-lt"/>
                <a:cs typeface="+mn-cs"/>
              </a:rPr>
              <a:t>Owner/Operator Extensions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7062062" y="4021760"/>
            <a:ext cx="161640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eaLnBrk="0" hangingPunct="0"/>
            <a:r>
              <a:rPr lang="en-AU" sz="1500" b="0" dirty="0">
                <a:solidFill>
                  <a:srgbClr val="008000"/>
                </a:solidFill>
                <a:latin typeface="+mn-lt"/>
                <a:cs typeface="+mn-cs"/>
              </a:rPr>
              <a:t>Project Extensions</a:t>
            </a:r>
          </a:p>
        </p:txBody>
      </p:sp>
    </p:spTree>
    <p:extLst>
      <p:ext uri="{BB962C8B-B14F-4D97-AF65-F5344CB8AC3E}">
        <p14:creationId xmlns:p14="http://schemas.microsoft.com/office/powerpoint/2010/main" val="364740492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b="1" dirty="0">
                <a:solidFill>
                  <a:srgbClr val="008000"/>
                </a:solidFill>
                <a:latin typeface="+mn-lt"/>
              </a:rPr>
              <a:t>Re-using ISDDs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054263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9A327CE5-2E95-4A75-A4ED-22A81A42F8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4411" y="948385"/>
            <a:ext cx="3382569" cy="3684338"/>
          </a:xfrm>
        </p:spPr>
        <p:txBody>
          <a:bodyPr>
            <a:normAutofit/>
          </a:bodyPr>
          <a:lstStyle/>
          <a:p>
            <a:r>
              <a:rPr lang="en-AU" sz="1800" dirty="0"/>
              <a:t>Reuse of Attribute (Set/Group) Definitions across many different entity types</a:t>
            </a:r>
          </a:p>
          <a:p>
            <a:r>
              <a:rPr lang="en-AU" sz="1800" dirty="0"/>
              <a:t>More flexible reuse than single inheritance ‘parent’ relationship</a:t>
            </a:r>
          </a:p>
          <a:p>
            <a:r>
              <a:rPr lang="en-AU" sz="1800" dirty="0"/>
              <a:t>Ability to reuse multiple attribute sets</a:t>
            </a:r>
          </a:p>
          <a:p>
            <a:r>
              <a:rPr lang="en-AU" sz="1800" dirty="0"/>
              <a:t>Reduce duplication of Attribute (Set/Group) Definitions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xmlns="" id="{20321328-B3FF-443F-9348-D09285043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AU" dirty="0"/>
              <a:t>ISDDs Support Re-use (CCOM 4.1 onwards)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8EC15830-C043-4296-B1C4-CC1E79F5E0EF}"/>
              </a:ext>
            </a:extLst>
          </p:cNvPr>
          <p:cNvSpPr txBox="1"/>
          <p:nvPr/>
        </p:nvSpPr>
        <p:spPr>
          <a:xfrm>
            <a:off x="4249916" y="1508332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black"/>
                </a:solidFill>
                <a:latin typeface="Calibri" panose="020F0502020204030204"/>
              </a:rPr>
              <a:t>parent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xmlns="" id="{540A2793-DC7E-4A02-B880-8DEDD84BAFC0}"/>
              </a:ext>
            </a:extLst>
          </p:cNvPr>
          <p:cNvSpPr/>
          <p:nvPr/>
        </p:nvSpPr>
        <p:spPr>
          <a:xfrm>
            <a:off x="6581660" y="1344839"/>
            <a:ext cx="797902" cy="354771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1050" b="0" kern="0">
                <a:solidFill>
                  <a:prstClr val="white"/>
                </a:solidFill>
                <a:latin typeface="Calibri" panose="020F0502020204030204"/>
              </a:rPr>
              <a:t>Device (Type)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xmlns="" id="{F084D380-356A-44D5-AACE-92823601198C}"/>
              </a:ext>
            </a:extLst>
          </p:cNvPr>
          <p:cNvSpPr/>
          <p:nvPr/>
        </p:nvSpPr>
        <p:spPr>
          <a:xfrm>
            <a:off x="4995746" y="1344839"/>
            <a:ext cx="894618" cy="354771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1050" b="0" kern="0">
                <a:solidFill>
                  <a:prstClr val="white"/>
                </a:solidFill>
                <a:latin typeface="Calibri" panose="020F0502020204030204"/>
              </a:rPr>
              <a:t>OEM Metadata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xmlns="" id="{6DA907CC-4E58-4C37-90D0-FBFA00F67A8A}"/>
              </a:ext>
            </a:extLst>
          </p:cNvPr>
          <p:cNvSpPr/>
          <p:nvPr/>
        </p:nvSpPr>
        <p:spPr>
          <a:xfrm>
            <a:off x="6495934" y="2197692"/>
            <a:ext cx="969353" cy="354771"/>
          </a:xfrm>
          <a:prstGeom prst="rect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1050" b="0" kern="0">
                <a:solidFill>
                  <a:prstClr val="white"/>
                </a:solidFill>
                <a:latin typeface="Calibri" panose="020F0502020204030204"/>
              </a:rPr>
              <a:t>Temperature Transmitter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xmlns="" id="{C555C0B4-93B5-420E-A4FE-8D89B91393E8}"/>
              </a:ext>
            </a:extLst>
          </p:cNvPr>
          <p:cNvSpPr/>
          <p:nvPr/>
        </p:nvSpPr>
        <p:spPr>
          <a:xfrm>
            <a:off x="4922111" y="2197692"/>
            <a:ext cx="1041889" cy="354771"/>
          </a:xfrm>
          <a:prstGeom prst="rect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1050" b="0" kern="0">
                <a:solidFill>
                  <a:prstClr val="white"/>
                </a:solidFill>
                <a:latin typeface="Calibri" panose="020F0502020204030204"/>
              </a:rPr>
              <a:t>Temp. Trans. Properties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xmlns="" id="{623FBE60-999E-4068-A012-FA6F742C814A}"/>
              </a:ext>
            </a:extLst>
          </p:cNvPr>
          <p:cNvSpPr/>
          <p:nvPr/>
        </p:nvSpPr>
        <p:spPr>
          <a:xfrm>
            <a:off x="6448676" y="3050546"/>
            <a:ext cx="1063868" cy="354771"/>
          </a:xfrm>
          <a:prstGeom prst="rect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1050" b="0" kern="0">
                <a:solidFill>
                  <a:prstClr val="white"/>
                </a:solidFill>
                <a:latin typeface="Calibri" panose="020F0502020204030204"/>
              </a:rPr>
              <a:t>OEM Model XJC Temp. Trans.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xmlns="" id="{6607AFA7-5290-4FB5-99A6-6013DFD15CCA}"/>
              </a:ext>
            </a:extLst>
          </p:cNvPr>
          <p:cNvSpPr/>
          <p:nvPr/>
        </p:nvSpPr>
        <p:spPr>
          <a:xfrm>
            <a:off x="4922110" y="3050546"/>
            <a:ext cx="1041889" cy="354771"/>
          </a:xfrm>
          <a:prstGeom prst="rect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1050" b="0" kern="0">
                <a:solidFill>
                  <a:prstClr val="white"/>
                </a:solidFill>
                <a:latin typeface="Calibri" panose="020F0502020204030204"/>
              </a:rPr>
              <a:t>XJC Properties</a:t>
            </a: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xmlns="" id="{92F53969-E2FB-414F-8CCF-12B2F09B9F0A}"/>
              </a:ext>
            </a:extLst>
          </p:cNvPr>
          <p:cNvCxnSpPr>
            <a:cxnSpLocks/>
            <a:stCxn id="101" idx="0"/>
            <a:endCxn id="99" idx="2"/>
          </p:cNvCxnSpPr>
          <p:nvPr/>
        </p:nvCxnSpPr>
        <p:spPr>
          <a:xfrm flipV="1">
            <a:off x="6980610" y="1699609"/>
            <a:ext cx="1" cy="498083"/>
          </a:xfrm>
          <a:prstGeom prst="straightConnector1">
            <a:avLst/>
          </a:prstGeom>
          <a:noFill/>
          <a:ln w="38100" cap="flat" cmpd="sng" algn="ctr">
            <a:solidFill>
              <a:srgbClr val="4472C4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xmlns="" id="{79F87E61-DD9C-4987-9D6E-03F10AAE8408}"/>
              </a:ext>
            </a:extLst>
          </p:cNvPr>
          <p:cNvCxnSpPr>
            <a:cxnSpLocks/>
            <a:stCxn id="102" idx="0"/>
            <a:endCxn id="100" idx="2"/>
          </p:cNvCxnSpPr>
          <p:nvPr/>
        </p:nvCxnSpPr>
        <p:spPr>
          <a:xfrm flipV="1">
            <a:off x="5443055" y="1699609"/>
            <a:ext cx="0" cy="498083"/>
          </a:xfrm>
          <a:prstGeom prst="straightConnector1">
            <a:avLst/>
          </a:prstGeom>
          <a:noFill/>
          <a:ln w="38100" cap="flat" cmpd="sng" algn="ctr">
            <a:solidFill>
              <a:srgbClr val="4472C4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xmlns="" id="{43A9D140-83A1-4E21-A0EE-8460795C571E}"/>
              </a:ext>
            </a:extLst>
          </p:cNvPr>
          <p:cNvCxnSpPr>
            <a:cxnSpLocks/>
            <a:stCxn id="104" idx="0"/>
            <a:endCxn id="102" idx="2"/>
          </p:cNvCxnSpPr>
          <p:nvPr/>
        </p:nvCxnSpPr>
        <p:spPr>
          <a:xfrm flipV="1">
            <a:off x="5443055" y="2552463"/>
            <a:ext cx="1" cy="498083"/>
          </a:xfrm>
          <a:prstGeom prst="straightConnector1">
            <a:avLst/>
          </a:prstGeom>
          <a:noFill/>
          <a:ln w="38100" cap="flat" cmpd="sng" algn="ctr">
            <a:solidFill>
              <a:srgbClr val="4472C4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xmlns="" id="{B5D27426-FB07-4E7F-802A-D1840DFBC35C}"/>
              </a:ext>
            </a:extLst>
          </p:cNvPr>
          <p:cNvCxnSpPr>
            <a:cxnSpLocks/>
            <a:stCxn id="103" idx="0"/>
            <a:endCxn id="101" idx="2"/>
          </p:cNvCxnSpPr>
          <p:nvPr/>
        </p:nvCxnSpPr>
        <p:spPr>
          <a:xfrm flipV="1">
            <a:off x="6980610" y="2552463"/>
            <a:ext cx="0" cy="498083"/>
          </a:xfrm>
          <a:prstGeom prst="straightConnector1">
            <a:avLst/>
          </a:prstGeom>
          <a:noFill/>
          <a:ln w="38100" cap="flat" cmpd="sng" algn="ctr">
            <a:solidFill>
              <a:srgbClr val="4472C4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09" name="Straight Arrow Connector 20">
            <a:extLst>
              <a:ext uri="{FF2B5EF4-FFF2-40B4-BE49-F238E27FC236}">
                <a16:creationId xmlns:a16="http://schemas.microsoft.com/office/drawing/2014/main" xmlns="" id="{A3DB4B40-23F9-4AE5-B185-57C3F2ABAF6F}"/>
              </a:ext>
            </a:extLst>
          </p:cNvPr>
          <p:cNvCxnSpPr>
            <a:cxnSpLocks/>
            <a:stCxn id="104" idx="1"/>
            <a:endCxn id="100" idx="1"/>
          </p:cNvCxnSpPr>
          <p:nvPr/>
        </p:nvCxnSpPr>
        <p:spPr>
          <a:xfrm rot="10800000" flipH="1">
            <a:off x="4922110" y="1522224"/>
            <a:ext cx="73637" cy="1705707"/>
          </a:xfrm>
          <a:prstGeom prst="bentConnector3">
            <a:avLst>
              <a:gd name="adj1" fmla="val -232833"/>
            </a:avLst>
          </a:prstGeom>
          <a:noFill/>
          <a:ln w="38100" cap="flat" cmpd="sng" algn="ctr">
            <a:solidFill>
              <a:srgbClr val="4472C4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xmlns="" id="{847907F5-A06B-4581-8B11-E833A43AE65B}"/>
              </a:ext>
            </a:extLst>
          </p:cNvPr>
          <p:cNvCxnSpPr>
            <a:cxnSpLocks/>
            <a:stCxn id="100" idx="3"/>
            <a:endCxn id="99" idx="1"/>
          </p:cNvCxnSpPr>
          <p:nvPr/>
        </p:nvCxnSpPr>
        <p:spPr>
          <a:xfrm>
            <a:off x="5890365" y="1522224"/>
            <a:ext cx="691295" cy="0"/>
          </a:xfrm>
          <a:prstGeom prst="straightConnector1">
            <a:avLst/>
          </a:prstGeom>
          <a:noFill/>
          <a:ln w="38100" cap="flat" cmpd="sng" algn="ctr">
            <a:solidFill>
              <a:srgbClr val="4472C4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xmlns="" id="{F47A9ED1-FE4D-4B68-B602-DBE45BEE1189}"/>
              </a:ext>
            </a:extLst>
          </p:cNvPr>
          <p:cNvCxnSpPr>
            <a:cxnSpLocks/>
            <a:stCxn id="102" idx="3"/>
            <a:endCxn id="101" idx="1"/>
          </p:cNvCxnSpPr>
          <p:nvPr/>
        </p:nvCxnSpPr>
        <p:spPr>
          <a:xfrm>
            <a:off x="5963999" y="2375078"/>
            <a:ext cx="531935" cy="0"/>
          </a:xfrm>
          <a:prstGeom prst="straightConnector1">
            <a:avLst/>
          </a:prstGeom>
          <a:noFill/>
          <a:ln w="38100" cap="flat" cmpd="sng" algn="ctr">
            <a:solidFill>
              <a:srgbClr val="4472C4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xmlns="" id="{69A707AE-24C1-4F2C-A92A-BF546EB4E11D}"/>
              </a:ext>
            </a:extLst>
          </p:cNvPr>
          <p:cNvCxnSpPr>
            <a:cxnSpLocks/>
            <a:stCxn id="104" idx="3"/>
            <a:endCxn id="103" idx="1"/>
          </p:cNvCxnSpPr>
          <p:nvPr/>
        </p:nvCxnSpPr>
        <p:spPr>
          <a:xfrm>
            <a:off x="5963999" y="3227931"/>
            <a:ext cx="484678" cy="0"/>
          </a:xfrm>
          <a:prstGeom prst="straightConnector1">
            <a:avLst/>
          </a:prstGeom>
          <a:noFill/>
          <a:ln w="38100" cap="flat" cmpd="sng" algn="ctr">
            <a:solidFill>
              <a:srgbClr val="4472C4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13" name="Rectangle 112">
            <a:extLst>
              <a:ext uri="{FF2B5EF4-FFF2-40B4-BE49-F238E27FC236}">
                <a16:creationId xmlns:a16="http://schemas.microsoft.com/office/drawing/2014/main" xmlns="" id="{E7381A91-D8FB-4D27-BC37-AFEB5A88F7FC}"/>
              </a:ext>
            </a:extLst>
          </p:cNvPr>
          <p:cNvSpPr/>
          <p:nvPr/>
        </p:nvSpPr>
        <p:spPr>
          <a:xfrm>
            <a:off x="7614754" y="2197692"/>
            <a:ext cx="969353" cy="354771"/>
          </a:xfrm>
          <a:prstGeom prst="rect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1050" b="0" kern="0">
                <a:solidFill>
                  <a:prstClr val="white"/>
                </a:solidFill>
                <a:latin typeface="Calibri" panose="020F0502020204030204"/>
              </a:rPr>
              <a:t>Pressure Transmitter</a:t>
            </a:r>
          </a:p>
        </p:txBody>
      </p:sp>
      <p:cxnSp>
        <p:nvCxnSpPr>
          <p:cNvPr id="114" name="Straight Arrow Connector 33">
            <a:extLst>
              <a:ext uri="{FF2B5EF4-FFF2-40B4-BE49-F238E27FC236}">
                <a16:creationId xmlns:a16="http://schemas.microsoft.com/office/drawing/2014/main" xmlns="" id="{91A21622-E6FD-47FB-9FD8-EA7C85B42FF7}"/>
              </a:ext>
            </a:extLst>
          </p:cNvPr>
          <p:cNvCxnSpPr>
            <a:cxnSpLocks/>
            <a:stCxn id="113" idx="0"/>
            <a:endCxn id="99" idx="2"/>
          </p:cNvCxnSpPr>
          <p:nvPr/>
        </p:nvCxnSpPr>
        <p:spPr>
          <a:xfrm rot="16200000" flipV="1">
            <a:off x="7290979" y="1389241"/>
            <a:ext cx="498083" cy="1118820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rgbClr val="4472C4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15" name="&quot;Not Allowed&quot; Symbol 114">
            <a:extLst>
              <a:ext uri="{FF2B5EF4-FFF2-40B4-BE49-F238E27FC236}">
                <a16:creationId xmlns:a16="http://schemas.microsoft.com/office/drawing/2014/main" xmlns="" id="{AA50413F-FD77-4861-8EF7-87447B039041}"/>
              </a:ext>
            </a:extLst>
          </p:cNvPr>
          <p:cNvSpPr/>
          <p:nvPr/>
        </p:nvSpPr>
        <p:spPr>
          <a:xfrm>
            <a:off x="5321071" y="1875026"/>
            <a:ext cx="243966" cy="243966"/>
          </a:xfrm>
          <a:prstGeom prst="noSmoking">
            <a:avLst/>
          </a:prstGeom>
          <a:solidFill>
            <a:srgbClr val="FF0000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AU" sz="1350" b="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xmlns="" id="{0DFE28AF-44DB-4C8B-8799-720E1562FE56}"/>
              </a:ext>
            </a:extLst>
          </p:cNvPr>
          <p:cNvSpPr txBox="1"/>
          <p:nvPr/>
        </p:nvSpPr>
        <p:spPr>
          <a:xfrm>
            <a:off x="5554076" y="1895198"/>
            <a:ext cx="8963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dirty="0">
                <a:solidFill>
                  <a:srgbClr val="C00000"/>
                </a:solidFill>
                <a:latin typeface="Calibri" panose="020F0502020204030204"/>
              </a:rPr>
              <a:t>Cannot modify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xmlns="" id="{DC4A4423-74E9-4DB8-BF35-1FEDA29AA170}"/>
              </a:ext>
            </a:extLst>
          </p:cNvPr>
          <p:cNvSpPr txBox="1"/>
          <p:nvPr/>
        </p:nvSpPr>
        <p:spPr>
          <a:xfrm>
            <a:off x="6093991" y="1344839"/>
            <a:ext cx="3209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black"/>
                </a:solidFill>
                <a:latin typeface="Calibri" panose="020F0502020204030204"/>
              </a:rPr>
              <a:t>for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D055837B-8DD2-43E8-8091-629A784AA144}"/>
              </a:ext>
            </a:extLst>
          </p:cNvPr>
          <p:cNvSpPr txBox="1"/>
          <p:nvPr/>
        </p:nvSpPr>
        <p:spPr>
          <a:xfrm>
            <a:off x="6084955" y="2183849"/>
            <a:ext cx="3209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 dirty="0">
                <a:solidFill>
                  <a:prstClr val="black"/>
                </a:solidFill>
                <a:latin typeface="Calibri" panose="020F0502020204030204"/>
              </a:rPr>
              <a:t>for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A16AA435-BA3E-4E1E-89CE-F2FF3D200E80}"/>
              </a:ext>
            </a:extLst>
          </p:cNvPr>
          <p:cNvSpPr txBox="1"/>
          <p:nvPr/>
        </p:nvSpPr>
        <p:spPr>
          <a:xfrm>
            <a:off x="6075919" y="3022859"/>
            <a:ext cx="3209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black"/>
                </a:solidFill>
                <a:latin typeface="Calibri" panose="020F0502020204030204"/>
              </a:rPr>
              <a:t>for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xmlns="" id="{C3F3ABE7-CC96-4951-AEC3-836AA339A24F}"/>
              </a:ext>
            </a:extLst>
          </p:cNvPr>
          <p:cNvSpPr/>
          <p:nvPr/>
        </p:nvSpPr>
        <p:spPr>
          <a:xfrm>
            <a:off x="5324053" y="3651500"/>
            <a:ext cx="1041889" cy="354771"/>
          </a:xfrm>
          <a:prstGeom prst="rect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1050" b="0" kern="0">
                <a:solidFill>
                  <a:prstClr val="white"/>
                </a:solidFill>
                <a:latin typeface="Calibri" panose="020F0502020204030204"/>
              </a:rPr>
              <a:t>OEM Metadata </a:t>
            </a: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xmlns="" id="{E1459C69-DBB6-48EC-8DED-ADA548725103}"/>
              </a:ext>
            </a:extLst>
          </p:cNvPr>
          <p:cNvCxnSpPr>
            <a:cxnSpLocks/>
            <a:stCxn id="104" idx="2"/>
            <a:endCxn id="120" idx="0"/>
          </p:cNvCxnSpPr>
          <p:nvPr/>
        </p:nvCxnSpPr>
        <p:spPr>
          <a:xfrm>
            <a:off x="5443055" y="3405317"/>
            <a:ext cx="401943" cy="246183"/>
          </a:xfrm>
          <a:prstGeom prst="straightConnector1">
            <a:avLst/>
          </a:prstGeom>
          <a:noFill/>
          <a:ln w="38100" cap="flat" cmpd="sng" algn="ctr">
            <a:solidFill>
              <a:srgbClr val="4472C4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xmlns="" id="{05C4BAA0-6485-46FA-A9F5-D4803EF8875C}"/>
              </a:ext>
            </a:extLst>
          </p:cNvPr>
          <p:cNvSpPr txBox="1"/>
          <p:nvPr/>
        </p:nvSpPr>
        <p:spPr>
          <a:xfrm>
            <a:off x="5768098" y="3409351"/>
            <a:ext cx="4619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black"/>
                </a:solidFill>
                <a:latin typeface="Calibri" panose="020F0502020204030204"/>
              </a:rPr>
              <a:t>group</a:t>
            </a:r>
          </a:p>
        </p:txBody>
      </p:sp>
      <p:cxnSp>
        <p:nvCxnSpPr>
          <p:cNvPr id="123" name="Straight Arrow Connector 20">
            <a:extLst>
              <a:ext uri="{FF2B5EF4-FFF2-40B4-BE49-F238E27FC236}">
                <a16:creationId xmlns:a16="http://schemas.microsoft.com/office/drawing/2014/main" xmlns="" id="{EED1FFA1-17FD-43F3-BCB4-99A4C8E2E45D}"/>
              </a:ext>
            </a:extLst>
          </p:cNvPr>
          <p:cNvCxnSpPr>
            <a:cxnSpLocks/>
            <a:stCxn id="120" idx="3"/>
            <a:endCxn id="100" idx="0"/>
          </p:cNvCxnSpPr>
          <p:nvPr/>
        </p:nvCxnSpPr>
        <p:spPr>
          <a:xfrm flipH="1" flipV="1">
            <a:off x="5443056" y="1344838"/>
            <a:ext cx="922886" cy="2484047"/>
          </a:xfrm>
          <a:prstGeom prst="bentConnector4">
            <a:avLst>
              <a:gd name="adj1" fmla="val -264374"/>
              <a:gd name="adj2" fmla="val 106902"/>
            </a:avLst>
          </a:prstGeom>
          <a:noFill/>
          <a:ln w="38100" cap="flat" cmpd="sng" algn="ctr">
            <a:solidFill>
              <a:srgbClr val="C00000"/>
            </a:solidFill>
            <a:prstDash val="dash"/>
            <a:miter lim="800000"/>
            <a:headEnd type="none" w="med" len="med"/>
            <a:tailEnd type="arrow" w="med" len="med"/>
          </a:ln>
          <a:effectLst/>
        </p:spPr>
      </p:cxnSp>
      <p:sp>
        <p:nvSpPr>
          <p:cNvPr id="124" name="&quot;Not Allowed&quot; Symbol 123">
            <a:extLst>
              <a:ext uri="{FF2B5EF4-FFF2-40B4-BE49-F238E27FC236}">
                <a16:creationId xmlns:a16="http://schemas.microsoft.com/office/drawing/2014/main" xmlns="" id="{848F771E-4235-4F06-8BB9-323D044E5C34}"/>
              </a:ext>
            </a:extLst>
          </p:cNvPr>
          <p:cNvSpPr/>
          <p:nvPr/>
        </p:nvSpPr>
        <p:spPr>
          <a:xfrm>
            <a:off x="6044619" y="1029460"/>
            <a:ext cx="243966" cy="243966"/>
          </a:xfrm>
          <a:prstGeom prst="noSmoking">
            <a:avLst/>
          </a:prstGeom>
          <a:solidFill>
            <a:srgbClr val="FF0000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AU" sz="1350" b="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xmlns="" id="{622EA0C7-48B7-405E-8B4D-2E3802F89DFA}"/>
              </a:ext>
            </a:extLst>
          </p:cNvPr>
          <p:cNvSpPr txBox="1"/>
          <p:nvPr/>
        </p:nvSpPr>
        <p:spPr>
          <a:xfrm>
            <a:off x="5451425" y="945506"/>
            <a:ext cx="5421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black"/>
                </a:solidFill>
                <a:latin typeface="Calibri" panose="020F0502020204030204"/>
              </a:rPr>
              <a:t>Copy of</a:t>
            </a:r>
          </a:p>
        </p:txBody>
      </p:sp>
      <p:sp>
        <p:nvSpPr>
          <p:cNvPr id="126" name="&quot;Not Allowed&quot; Symbol 125">
            <a:extLst>
              <a:ext uri="{FF2B5EF4-FFF2-40B4-BE49-F238E27FC236}">
                <a16:creationId xmlns:a16="http://schemas.microsoft.com/office/drawing/2014/main" xmlns="" id="{9E671892-51B1-4DCF-BD07-9FB6473E10A4}"/>
              </a:ext>
            </a:extLst>
          </p:cNvPr>
          <p:cNvSpPr/>
          <p:nvPr/>
        </p:nvSpPr>
        <p:spPr>
          <a:xfrm>
            <a:off x="6266222" y="3688224"/>
            <a:ext cx="243966" cy="243966"/>
          </a:xfrm>
          <a:prstGeom prst="noSmoking">
            <a:avLst/>
          </a:prstGeom>
          <a:solidFill>
            <a:srgbClr val="FF0000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AU" sz="1350" b="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xmlns="" id="{7630A84D-593D-435F-8907-9BE508317298}"/>
              </a:ext>
            </a:extLst>
          </p:cNvPr>
          <p:cNvSpPr txBox="1"/>
          <p:nvPr/>
        </p:nvSpPr>
        <p:spPr>
          <a:xfrm>
            <a:off x="6463766" y="3480419"/>
            <a:ext cx="1125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>
                <a:solidFill>
                  <a:srgbClr val="C00000"/>
                </a:solidFill>
                <a:latin typeface="Calibri" panose="020F0502020204030204"/>
              </a:rPr>
              <a:t>Aim to avoid this</a:t>
            </a:r>
            <a:br>
              <a:rPr lang="en-AU" sz="900">
                <a:solidFill>
                  <a:srgbClr val="C00000"/>
                </a:solidFill>
                <a:latin typeface="Calibri" panose="020F0502020204030204"/>
              </a:rPr>
            </a:br>
            <a:r>
              <a:rPr lang="en-AU" sz="900">
                <a:solidFill>
                  <a:srgbClr val="C00000"/>
                </a:solidFill>
                <a:latin typeface="Calibri" panose="020F0502020204030204"/>
              </a:rPr>
              <a:t>type of duplication.</a:t>
            </a:r>
          </a:p>
        </p:txBody>
      </p:sp>
      <p:sp>
        <p:nvSpPr>
          <p:cNvPr id="128" name="Freeform: Shape 127">
            <a:extLst>
              <a:ext uri="{FF2B5EF4-FFF2-40B4-BE49-F238E27FC236}">
                <a16:creationId xmlns:a16="http://schemas.microsoft.com/office/drawing/2014/main" xmlns="" id="{0DF436CB-A82E-49CB-9B0E-76EECB6C1AA5}"/>
              </a:ext>
            </a:extLst>
          </p:cNvPr>
          <p:cNvSpPr/>
          <p:nvPr/>
        </p:nvSpPr>
        <p:spPr>
          <a:xfrm>
            <a:off x="4604964" y="2552463"/>
            <a:ext cx="235720" cy="426426"/>
          </a:xfrm>
          <a:custGeom>
            <a:avLst/>
            <a:gdLst>
              <a:gd name="connsiteX0" fmla="*/ 185454 w 314293"/>
              <a:gd name="connsiteY0" fmla="*/ 484748 h 568568"/>
              <a:gd name="connsiteX1" fmla="*/ 227364 w 314293"/>
              <a:gd name="connsiteY1" fmla="*/ 526658 h 568568"/>
              <a:gd name="connsiteX2" fmla="*/ 185454 w 314293"/>
              <a:gd name="connsiteY2" fmla="*/ 568568 h 568568"/>
              <a:gd name="connsiteX3" fmla="*/ 143544 w 314293"/>
              <a:gd name="connsiteY3" fmla="*/ 526658 h 568568"/>
              <a:gd name="connsiteX4" fmla="*/ 185454 w 314293"/>
              <a:gd name="connsiteY4" fmla="*/ 484748 h 568568"/>
              <a:gd name="connsiteX5" fmla="*/ 151649 w 314293"/>
              <a:gd name="connsiteY5" fmla="*/ 0 h 568568"/>
              <a:gd name="connsiteX6" fmla="*/ 314293 w 314293"/>
              <a:gd name="connsiteY6" fmla="*/ 162644 h 568568"/>
              <a:gd name="connsiteX7" fmla="*/ 266657 w 314293"/>
              <a:gd name="connsiteY7" fmla="*/ 277651 h 568568"/>
              <a:gd name="connsiteX8" fmla="*/ 220383 w 314293"/>
              <a:gd name="connsiteY8" fmla="*/ 308849 h 568568"/>
              <a:gd name="connsiteX9" fmla="*/ 220383 w 314293"/>
              <a:gd name="connsiteY9" fmla="*/ 427931 h 568568"/>
              <a:gd name="connsiteX10" fmla="*/ 143875 w 314293"/>
              <a:gd name="connsiteY10" fmla="*/ 427931 h 568568"/>
              <a:gd name="connsiteX11" fmla="*/ 143875 w 314293"/>
              <a:gd name="connsiteY11" fmla="*/ 242547 h 568568"/>
              <a:gd name="connsiteX12" fmla="*/ 158679 w 314293"/>
              <a:gd name="connsiteY12" fmla="*/ 242547 h 568568"/>
              <a:gd name="connsiteX13" fmla="*/ 183303 w 314293"/>
              <a:gd name="connsiteY13" fmla="*/ 237575 h 568568"/>
              <a:gd name="connsiteX14" fmla="*/ 232971 w 314293"/>
              <a:gd name="connsiteY14" fmla="*/ 162644 h 568568"/>
              <a:gd name="connsiteX15" fmla="*/ 151649 w 314293"/>
              <a:gd name="connsiteY15" fmla="*/ 81322 h 568568"/>
              <a:gd name="connsiteX16" fmla="*/ 70327 w 314293"/>
              <a:gd name="connsiteY16" fmla="*/ 162644 h 568568"/>
              <a:gd name="connsiteX17" fmla="*/ 63725 w 314293"/>
              <a:gd name="connsiteY17" fmla="*/ 162644 h 568568"/>
              <a:gd name="connsiteX18" fmla="*/ 0 w 314293"/>
              <a:gd name="connsiteY18" fmla="*/ 108184 h 568568"/>
              <a:gd name="connsiteX19" fmla="*/ 1786 w 314293"/>
              <a:gd name="connsiteY19" fmla="*/ 99336 h 568568"/>
              <a:gd name="connsiteX20" fmla="*/ 151649 w 314293"/>
              <a:gd name="connsiteY20" fmla="*/ 0 h 568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14293" h="568568">
                <a:moveTo>
                  <a:pt x="185454" y="484748"/>
                </a:moveTo>
                <a:cubicBezTo>
                  <a:pt x="208600" y="484748"/>
                  <a:pt x="227364" y="503512"/>
                  <a:pt x="227364" y="526658"/>
                </a:cubicBezTo>
                <a:cubicBezTo>
                  <a:pt x="227364" y="549804"/>
                  <a:pt x="208600" y="568568"/>
                  <a:pt x="185454" y="568568"/>
                </a:cubicBezTo>
                <a:cubicBezTo>
                  <a:pt x="162308" y="568568"/>
                  <a:pt x="143544" y="549804"/>
                  <a:pt x="143544" y="526658"/>
                </a:cubicBezTo>
                <a:cubicBezTo>
                  <a:pt x="143544" y="503512"/>
                  <a:pt x="162308" y="484748"/>
                  <a:pt x="185454" y="484748"/>
                </a:cubicBezTo>
                <a:close/>
                <a:moveTo>
                  <a:pt x="151649" y="0"/>
                </a:moveTo>
                <a:cubicBezTo>
                  <a:pt x="241475" y="0"/>
                  <a:pt x="314293" y="72818"/>
                  <a:pt x="314293" y="162644"/>
                </a:cubicBezTo>
                <a:cubicBezTo>
                  <a:pt x="314293" y="207557"/>
                  <a:pt x="296089" y="248218"/>
                  <a:pt x="266657" y="277651"/>
                </a:cubicBezTo>
                <a:lnTo>
                  <a:pt x="220383" y="308849"/>
                </a:lnTo>
                <a:lnTo>
                  <a:pt x="220383" y="427931"/>
                </a:lnTo>
                <a:lnTo>
                  <a:pt x="143875" y="427931"/>
                </a:lnTo>
                <a:lnTo>
                  <a:pt x="143875" y="242547"/>
                </a:lnTo>
                <a:lnTo>
                  <a:pt x="158679" y="242547"/>
                </a:lnTo>
                <a:lnTo>
                  <a:pt x="183303" y="237575"/>
                </a:lnTo>
                <a:cubicBezTo>
                  <a:pt x="212491" y="225230"/>
                  <a:pt x="232971" y="196329"/>
                  <a:pt x="232971" y="162644"/>
                </a:cubicBezTo>
                <a:cubicBezTo>
                  <a:pt x="232971" y="117731"/>
                  <a:pt x="196563" y="81322"/>
                  <a:pt x="151649" y="81322"/>
                </a:cubicBezTo>
                <a:cubicBezTo>
                  <a:pt x="106737" y="81322"/>
                  <a:pt x="70327" y="117731"/>
                  <a:pt x="70327" y="162644"/>
                </a:cubicBezTo>
                <a:lnTo>
                  <a:pt x="63725" y="162644"/>
                </a:lnTo>
                <a:lnTo>
                  <a:pt x="0" y="108184"/>
                </a:lnTo>
                <a:lnTo>
                  <a:pt x="1786" y="99336"/>
                </a:lnTo>
                <a:cubicBezTo>
                  <a:pt x="26477" y="40960"/>
                  <a:pt x="84279" y="0"/>
                  <a:pt x="151649" y="0"/>
                </a:cubicBezTo>
                <a:close/>
              </a:path>
            </a:pathLst>
          </a:custGeom>
          <a:solidFill>
            <a:srgbClr val="FFC0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AU" sz="1350" b="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xmlns="" id="{95A13709-358C-4EAF-B3DE-4481DA42D00F}"/>
              </a:ext>
            </a:extLst>
          </p:cNvPr>
          <p:cNvSpPr txBox="1"/>
          <p:nvPr/>
        </p:nvSpPr>
        <p:spPr>
          <a:xfrm>
            <a:off x="3922304" y="1295741"/>
            <a:ext cx="5725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black"/>
                </a:solidFill>
                <a:latin typeface="Calibri" panose="020F0502020204030204"/>
              </a:rPr>
              <a:t>includes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xmlns="" id="{27BC6D0C-2D4B-43C8-B95B-3997E83BF873}"/>
              </a:ext>
            </a:extLst>
          </p:cNvPr>
          <p:cNvSpPr txBox="1"/>
          <p:nvPr/>
        </p:nvSpPr>
        <p:spPr>
          <a:xfrm>
            <a:off x="5485379" y="2600295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black"/>
                </a:solidFill>
                <a:latin typeface="Calibri" panose="020F0502020204030204"/>
              </a:rPr>
              <a:t>parent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xmlns="" id="{6689AA1D-CD0C-4B7F-A602-8546A153FEDC}"/>
              </a:ext>
            </a:extLst>
          </p:cNvPr>
          <p:cNvSpPr/>
          <p:nvPr/>
        </p:nvSpPr>
        <p:spPr>
          <a:xfrm>
            <a:off x="3603994" y="1780521"/>
            <a:ext cx="894618" cy="354771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1050" b="0" kern="0">
                <a:solidFill>
                  <a:prstClr val="white"/>
                </a:solidFill>
                <a:latin typeface="Calibri" panose="020F0502020204030204"/>
              </a:rPr>
              <a:t>Extended Metadata</a:t>
            </a:r>
          </a:p>
        </p:txBody>
      </p:sp>
      <p:cxnSp>
        <p:nvCxnSpPr>
          <p:cNvPr id="132" name="Straight Arrow Connector 40">
            <a:extLst>
              <a:ext uri="{FF2B5EF4-FFF2-40B4-BE49-F238E27FC236}">
                <a16:creationId xmlns:a16="http://schemas.microsoft.com/office/drawing/2014/main" xmlns="" id="{5EEBB7F7-1BDD-43D1-B864-24F2A737C2BF}"/>
              </a:ext>
            </a:extLst>
          </p:cNvPr>
          <p:cNvCxnSpPr>
            <a:cxnSpLocks/>
            <a:stCxn id="131" idx="0"/>
            <a:endCxn id="100" idx="1"/>
          </p:cNvCxnSpPr>
          <p:nvPr/>
        </p:nvCxnSpPr>
        <p:spPr>
          <a:xfrm rot="5400000" flipH="1" flipV="1">
            <a:off x="4394376" y="1179151"/>
            <a:ext cx="258297" cy="944444"/>
          </a:xfrm>
          <a:prstGeom prst="bentConnector2">
            <a:avLst/>
          </a:prstGeom>
          <a:noFill/>
          <a:ln w="38100" cap="flat" cmpd="sng" algn="ctr">
            <a:solidFill>
              <a:srgbClr val="4472C4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33" name="Straight Arrow Connector 40">
            <a:extLst>
              <a:ext uri="{FF2B5EF4-FFF2-40B4-BE49-F238E27FC236}">
                <a16:creationId xmlns:a16="http://schemas.microsoft.com/office/drawing/2014/main" xmlns="" id="{54BC6043-DA53-4153-B55F-CF8E3EC40D2A}"/>
              </a:ext>
            </a:extLst>
          </p:cNvPr>
          <p:cNvCxnSpPr>
            <a:cxnSpLocks/>
            <a:stCxn id="104" idx="1"/>
            <a:endCxn id="131" idx="2"/>
          </p:cNvCxnSpPr>
          <p:nvPr/>
        </p:nvCxnSpPr>
        <p:spPr>
          <a:xfrm rot="10800000">
            <a:off x="4051303" y="2135292"/>
            <a:ext cx="870807" cy="1092639"/>
          </a:xfrm>
          <a:prstGeom prst="bentConnector2">
            <a:avLst/>
          </a:prstGeom>
          <a:noFill/>
          <a:ln w="38100" cap="flat" cmpd="sng" algn="ctr">
            <a:solidFill>
              <a:srgbClr val="4472C4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88127F80-980D-4862-9447-4E76583886D7}"/>
              </a:ext>
            </a:extLst>
          </p:cNvPr>
          <p:cNvSpPr txBox="1"/>
          <p:nvPr/>
        </p:nvSpPr>
        <p:spPr>
          <a:xfrm>
            <a:off x="3476588" y="2269632"/>
            <a:ext cx="5725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black"/>
                </a:solidFill>
                <a:latin typeface="Calibri" panose="020F0502020204030204"/>
              </a:rPr>
              <a:t>includes</a:t>
            </a:r>
          </a:p>
        </p:txBody>
      </p:sp>
    </p:spTree>
    <p:extLst>
      <p:ext uri="{BB962C8B-B14F-4D97-AF65-F5344CB8AC3E}">
        <p14:creationId xmlns:p14="http://schemas.microsoft.com/office/powerpoint/2010/main" val="325777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97" grpId="1"/>
      <p:bldP spid="115" grpId="0" animBg="1"/>
      <p:bldP spid="115" grpId="1" animBg="1"/>
      <p:bldP spid="116" grpId="0"/>
      <p:bldP spid="116" grpId="1"/>
      <p:bldP spid="120" grpId="0" animBg="1"/>
      <p:bldP spid="120" grpId="1" animBg="1"/>
      <p:bldP spid="122" grpId="0"/>
      <p:bldP spid="122" grpId="1"/>
      <p:bldP spid="124" grpId="0" animBg="1"/>
      <p:bldP spid="124" grpId="1" animBg="1"/>
      <p:bldP spid="125" grpId="0"/>
      <p:bldP spid="125" grpId="1"/>
      <p:bldP spid="126" grpId="0" animBg="1"/>
      <p:bldP spid="126" grpId="1" animBg="1"/>
      <p:bldP spid="127" grpId="0"/>
      <p:bldP spid="127" grpId="1"/>
      <p:bldP spid="128" grpId="0" animBg="1"/>
      <p:bldP spid="128" grpId="1" animBg="1"/>
      <p:bldP spid="129" grpId="0"/>
      <p:bldP spid="129" grpId="1"/>
      <p:bldP spid="129" grpId="2"/>
      <p:bldP spid="130" grpId="0"/>
      <p:bldP spid="131" grpId="0" animBg="1"/>
      <p:bldP spid="134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2"/>
          <p:cNvSpPr/>
          <p:nvPr/>
        </p:nvSpPr>
        <p:spPr>
          <a:xfrm>
            <a:off x="517680" y="792000"/>
            <a:ext cx="8482320" cy="315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720" tIns="40680" rIns="81720" bIns="40680"/>
          <a:lstStyle/>
          <a:p>
            <a:pPr marL="251994" indent="-250914" defTabSz="685800" eaLnBrk="0" hangingPunct="0">
              <a:buClr>
                <a:srgbClr val="4600F5"/>
              </a:buClr>
              <a:buFont typeface="Wingdings" charset="2"/>
              <a:buChar char=""/>
            </a:pPr>
            <a:endParaRPr lang="en-AU" sz="1800" b="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Use ISDDs to define the property sets associated with all Functional Locations, Models and Uniquely Identified Assets </a:t>
            </a:r>
          </a:p>
          <a:p>
            <a:r>
              <a:rPr lang="en-AU" dirty="0"/>
              <a:t>Allow new ISDD versions to be applied to existing Sites, Areas and Units under an </a:t>
            </a:r>
            <a:r>
              <a:rPr lang="en-AU" dirty="0" err="1"/>
              <a:t>MoC</a:t>
            </a:r>
            <a:r>
              <a:rPr lang="en-AU" dirty="0"/>
              <a:t> process</a:t>
            </a:r>
          </a:p>
          <a:p>
            <a:r>
              <a:rPr lang="en-AU" dirty="0"/>
              <a:t>Use ISDDs for packages</a:t>
            </a:r>
          </a:p>
          <a:p>
            <a:r>
              <a:rPr lang="en-US" dirty="0"/>
              <a:t>ISDD Team will</a:t>
            </a:r>
          </a:p>
          <a:p>
            <a:pPr lvl="1"/>
            <a:r>
              <a:rPr lang="en-US" dirty="0"/>
              <a:t>develop, publish and maintain most important ISDDs</a:t>
            </a:r>
          </a:p>
          <a:p>
            <a:pPr lvl="1"/>
            <a:r>
              <a:rPr lang="en-US" dirty="0"/>
              <a:t>develop and publish associated documentation for each ISDD it publishes.</a:t>
            </a:r>
          </a:p>
          <a:p>
            <a:pPr lvl="1"/>
            <a:r>
              <a:rPr lang="en-US" dirty="0"/>
              <a:t>develop and publish requirements documentation</a:t>
            </a:r>
          </a:p>
          <a:p>
            <a:pPr lvl="1"/>
            <a:r>
              <a:rPr lang="en-US" dirty="0"/>
              <a:t>develop associated validation process, using OIIE/OGI Pilot testbed</a:t>
            </a:r>
          </a:p>
          <a:p>
            <a:r>
              <a:rPr lang="en-US" dirty="0"/>
              <a:t>Future candidate ISDDs can then be built by anyone and submitted as candidates for validation and publication by MIMOSA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ISDD Path Forward</a:t>
            </a:r>
          </a:p>
        </p:txBody>
      </p:sp>
    </p:spTree>
    <p:extLst>
      <p:ext uri="{BB962C8B-B14F-4D97-AF65-F5344CB8AC3E}">
        <p14:creationId xmlns:p14="http://schemas.microsoft.com/office/powerpoint/2010/main" val="217722386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88B663-30C3-4CD0-9371-05C483C2D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4084"/>
            <a:ext cx="7886700" cy="540000"/>
          </a:xfrm>
        </p:spPr>
        <p:txBody>
          <a:bodyPr>
            <a:normAutofit fontScale="90000"/>
          </a:bodyPr>
          <a:lstStyle/>
          <a:p>
            <a:pPr algn="ctr"/>
            <a:r>
              <a:rPr lang="en-AU" b="1" dirty="0">
                <a:solidFill>
                  <a:srgbClr val="008000"/>
                </a:solidFill>
                <a:latin typeface="+mn-lt"/>
              </a:rPr>
              <a:t>Critical Infrastructure Management Process</a:t>
            </a:r>
            <a:r>
              <a:rPr lang="en-AU" b="1" dirty="0">
                <a:solidFill>
                  <a:srgbClr val="008000"/>
                </a:solidFill>
                <a:latin typeface="+mn-lt"/>
                <a:cs typeface="Calibri Light"/>
              </a:rPr>
              <a:t/>
            </a:r>
            <a:br>
              <a:rPr lang="en-AU" b="1" dirty="0">
                <a:solidFill>
                  <a:srgbClr val="008000"/>
                </a:solidFill>
                <a:latin typeface="+mn-lt"/>
                <a:cs typeface="Calibri Light"/>
              </a:rPr>
            </a:br>
            <a:r>
              <a:rPr lang="en-AU" b="1" dirty="0">
                <a:solidFill>
                  <a:srgbClr val="008000"/>
                </a:solidFill>
                <a:latin typeface="+mn-lt"/>
              </a:rPr>
              <a:t>   </a:t>
            </a:r>
            <a:r>
              <a:rPr lang="en-AU" sz="2700" b="1" dirty="0">
                <a:solidFill>
                  <a:srgbClr val="008000"/>
                </a:solidFill>
                <a:latin typeface="+mn-lt"/>
              </a:rPr>
              <a:t>Public/Private Cross-Sector</a:t>
            </a:r>
            <a:endParaRPr lang="en-AU" sz="2700" b="1" dirty="0">
              <a:solidFill>
                <a:srgbClr val="008000"/>
              </a:solidFill>
              <a:latin typeface="+mn-lt"/>
              <a:cs typeface="Calibri Light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2B23068E-86A8-4472-B7DA-4DBFF7B3FBE2}"/>
              </a:ext>
            </a:extLst>
          </p:cNvPr>
          <p:cNvGrpSpPr/>
          <p:nvPr/>
        </p:nvGrpSpPr>
        <p:grpSpPr>
          <a:xfrm>
            <a:off x="938338" y="1002687"/>
            <a:ext cx="7154968" cy="3932169"/>
            <a:chOff x="1063689" y="1149204"/>
            <a:chExt cx="10133045" cy="5568833"/>
          </a:xfrm>
        </p:grpSpPr>
        <p:graphicFrame>
          <p:nvGraphicFramePr>
            <p:cNvPr id="34" name="Content Placeholder 3">
              <a:extLst>
                <a:ext uri="{FF2B5EF4-FFF2-40B4-BE49-F238E27FC236}">
                  <a16:creationId xmlns:a16="http://schemas.microsoft.com/office/drawing/2014/main" xmlns="" id="{D775CD53-0C5B-4FF1-822E-460B36C2EB3D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960835939"/>
                </p:ext>
              </p:extLst>
            </p:nvPr>
          </p:nvGraphicFramePr>
          <p:xfrm>
            <a:off x="1063689" y="1149204"/>
            <a:ext cx="9535887" cy="415991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xmlns="" id="{D3F9468E-4094-4156-AFDA-4ADCB72ADB20}"/>
                </a:ext>
              </a:extLst>
            </p:cNvPr>
            <p:cNvGrpSpPr/>
            <p:nvPr/>
          </p:nvGrpSpPr>
          <p:grpSpPr>
            <a:xfrm>
              <a:off x="3125754" y="4991874"/>
              <a:ext cx="8070980" cy="1726163"/>
              <a:chOff x="2304661" y="2948473"/>
              <a:chExt cx="8070980" cy="1875454"/>
            </a:xfrm>
          </p:grpSpPr>
          <p:sp>
            <p:nvSpPr>
              <p:cNvPr id="36" name="Rounded Rectangle 24">
                <a:extLst>
                  <a:ext uri="{FF2B5EF4-FFF2-40B4-BE49-F238E27FC236}">
                    <a16:creationId xmlns:a16="http://schemas.microsoft.com/office/drawing/2014/main" xmlns="" id="{0D9DDBF9-5BEE-4C1F-9492-0244E3953FDC}"/>
                  </a:ext>
                </a:extLst>
              </p:cNvPr>
              <p:cNvSpPr/>
              <p:nvPr/>
            </p:nvSpPr>
            <p:spPr>
              <a:xfrm>
                <a:off x="2304661" y="2948473"/>
                <a:ext cx="8070980" cy="1875454"/>
              </a:xfrm>
              <a:prstGeom prst="roundRect">
                <a:avLst/>
              </a:prstGeom>
              <a:solidFill>
                <a:srgbClr val="5B9BD5">
                  <a:lumMod val="20000"/>
                  <a:lumOff val="80000"/>
                </a:srgb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xmlns="" id="{5AACB638-3D7F-47D0-8AA4-5E6B218050E1}"/>
                  </a:ext>
                </a:extLst>
              </p:cNvPr>
              <p:cNvGrpSpPr/>
              <p:nvPr/>
            </p:nvGrpSpPr>
            <p:grpSpPr>
              <a:xfrm>
                <a:off x="2435289" y="3051110"/>
                <a:ext cx="1856793" cy="1670180"/>
                <a:chOff x="2435289" y="3051110"/>
                <a:chExt cx="1856793" cy="1670180"/>
              </a:xfrm>
            </p:grpSpPr>
            <p:sp>
              <p:nvSpPr>
                <p:cNvPr id="59" name="Rounded Rectangle 47">
                  <a:extLst>
                    <a:ext uri="{FF2B5EF4-FFF2-40B4-BE49-F238E27FC236}">
                      <a16:creationId xmlns:a16="http://schemas.microsoft.com/office/drawing/2014/main" xmlns="" id="{EC8FC61E-88CB-447D-930B-EF566CABAD10}"/>
                    </a:ext>
                  </a:extLst>
                </p:cNvPr>
                <p:cNvSpPr/>
                <p:nvPr/>
              </p:nvSpPr>
              <p:spPr>
                <a:xfrm>
                  <a:off x="2435289" y="3051110"/>
                  <a:ext cx="1856793" cy="1670180"/>
                </a:xfrm>
                <a:prstGeom prst="round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05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xmlns="" id="{7D92E3F1-FAD0-48B9-8422-33E438631321}"/>
                    </a:ext>
                  </a:extLst>
                </p:cNvPr>
                <p:cNvSpPr txBox="1"/>
                <p:nvPr/>
              </p:nvSpPr>
              <p:spPr>
                <a:xfrm>
                  <a:off x="2561252" y="4374263"/>
                  <a:ext cx="1618148" cy="307827"/>
                </a:xfrm>
                <a:prstGeom prst="rect">
                  <a:avLst/>
                </a:prstGeom>
                <a:solidFill>
                  <a:srgbClr val="ED7D31">
                    <a:lumMod val="60000"/>
                    <a:lumOff val="40000"/>
                  </a:srgbClr>
                </a:solidFill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AU" sz="700" b="0" i="0" u="none" strike="noStrike" kern="0" cap="none" spc="0" normalizeH="0" baseline="0" noProof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uLnTx/>
                      <a:uFillTx/>
                      <a:latin typeface="Calibri" panose="020F0502020204030204"/>
                      <a:cs typeface="+mn-cs"/>
                    </a:rPr>
                    <a:t>Industrial Process Models</a:t>
                  </a:r>
                </a:p>
              </p:txBody>
            </p:sp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xmlns="" id="{F2E9D0CA-F46F-4AB6-9BF0-68396332E68C}"/>
                    </a:ext>
                  </a:extLst>
                </p:cNvPr>
                <p:cNvSpPr txBox="1"/>
                <p:nvPr/>
              </p:nvSpPr>
              <p:spPr>
                <a:xfrm>
                  <a:off x="2561252" y="4066441"/>
                  <a:ext cx="1618146" cy="307827"/>
                </a:xfrm>
                <a:prstGeom prst="rect">
                  <a:avLst/>
                </a:prstGeom>
                <a:solidFill>
                  <a:srgbClr val="D0B8B4"/>
                </a:solidFill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AU" sz="700" b="0" i="0" u="none" strike="noStrike" kern="0" cap="none" spc="0" normalizeH="0" baseline="0" noProof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uLnTx/>
                      <a:uFillTx/>
                      <a:latin typeface="Calibri" panose="020F0502020204030204"/>
                      <a:cs typeface="+mn-cs"/>
                    </a:rPr>
                    <a:t>Systems Models</a:t>
                  </a:r>
                </a:p>
              </p:txBody>
            </p:sp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xmlns="" id="{F4811165-81C9-4559-A0C2-CC2513A90CEB}"/>
                    </a:ext>
                  </a:extLst>
                </p:cNvPr>
                <p:cNvSpPr txBox="1"/>
                <p:nvPr/>
              </p:nvSpPr>
              <p:spPr>
                <a:xfrm>
                  <a:off x="2561254" y="3767682"/>
                  <a:ext cx="1618146" cy="307827"/>
                </a:xfrm>
                <a:prstGeom prst="rect">
                  <a:avLst/>
                </a:prstGeom>
                <a:solidFill>
                  <a:srgbClr val="739495"/>
                </a:solidFill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AU" sz="700" b="0" i="0" u="none" strike="noStrike" kern="0" cap="none" spc="0" normalizeH="0" baseline="0" noProof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uLnTx/>
                      <a:uFillTx/>
                      <a:latin typeface="Calibri" panose="020F0502020204030204"/>
                      <a:cs typeface="+mn-cs"/>
                    </a:rPr>
                    <a:t>Components Models</a:t>
                  </a:r>
                </a:p>
              </p:txBody>
            </p:sp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xmlns="" id="{C462CDFC-5DA0-4CF4-974D-A9B5C60E2849}"/>
                    </a:ext>
                  </a:extLst>
                </p:cNvPr>
                <p:cNvSpPr txBox="1"/>
                <p:nvPr/>
              </p:nvSpPr>
              <p:spPr>
                <a:xfrm>
                  <a:off x="2561252" y="3468928"/>
                  <a:ext cx="1618146" cy="307827"/>
                </a:xfrm>
                <a:prstGeom prst="rect">
                  <a:avLst/>
                </a:prstGeom>
                <a:solidFill>
                  <a:srgbClr val="ED5113"/>
                </a:solidFill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AU" sz="700" b="0" i="0" u="none" strike="noStrike" kern="0" cap="none" spc="0" normalizeH="0" baseline="0" noProof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uLnTx/>
                      <a:uFillTx/>
                      <a:latin typeface="Calibri" panose="020F0502020204030204"/>
                      <a:cs typeface="+mn-cs"/>
                    </a:rPr>
                    <a:t>Business Process Models</a:t>
                  </a:r>
                </a:p>
              </p:txBody>
            </p:sp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xmlns="" id="{B74FC1CB-61DD-4DD4-BCCB-E03F77091C61}"/>
                    </a:ext>
                  </a:extLst>
                </p:cNvPr>
                <p:cNvSpPr txBox="1"/>
                <p:nvPr/>
              </p:nvSpPr>
              <p:spPr>
                <a:xfrm>
                  <a:off x="2561252" y="3156573"/>
                  <a:ext cx="1618148" cy="307827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AU" sz="700" b="0" i="0" u="none" strike="noStrike" kern="0" cap="none" spc="0" normalizeH="0" baseline="0" noProof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uLnTx/>
                      <a:uFillTx/>
                      <a:latin typeface="Calibri" panose="020F0502020204030204"/>
                      <a:cs typeface="+mn-cs"/>
                    </a:rPr>
                    <a:t>Risk Models</a:t>
                  </a:r>
                </a:p>
              </p:txBody>
            </p:sp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xmlns="" id="{14BA17C8-E495-4682-8C1E-4ED61D0FB6EE}"/>
                  </a:ext>
                </a:extLst>
              </p:cNvPr>
              <p:cNvGrpSpPr/>
              <p:nvPr/>
            </p:nvGrpSpPr>
            <p:grpSpPr>
              <a:xfrm>
                <a:off x="4418046" y="3051110"/>
                <a:ext cx="1856793" cy="1670180"/>
                <a:chOff x="2435289" y="3051110"/>
                <a:chExt cx="1856793" cy="1670180"/>
              </a:xfrm>
            </p:grpSpPr>
            <p:sp>
              <p:nvSpPr>
                <p:cNvPr id="53" name="Rounded Rectangle 41">
                  <a:extLst>
                    <a:ext uri="{FF2B5EF4-FFF2-40B4-BE49-F238E27FC236}">
                      <a16:creationId xmlns:a16="http://schemas.microsoft.com/office/drawing/2014/main" xmlns="" id="{2A556EE1-387D-4A98-ABD1-1B00816A686A}"/>
                    </a:ext>
                  </a:extLst>
                </p:cNvPr>
                <p:cNvSpPr/>
                <p:nvPr/>
              </p:nvSpPr>
              <p:spPr>
                <a:xfrm>
                  <a:off x="2435289" y="3051110"/>
                  <a:ext cx="1856793" cy="1670180"/>
                </a:xfrm>
                <a:prstGeom prst="round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05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xmlns="" id="{D0C4DA82-907D-4547-9DA0-B0C25976A367}"/>
                    </a:ext>
                  </a:extLst>
                </p:cNvPr>
                <p:cNvSpPr txBox="1"/>
                <p:nvPr/>
              </p:nvSpPr>
              <p:spPr>
                <a:xfrm>
                  <a:off x="2561252" y="4365191"/>
                  <a:ext cx="1618148" cy="307827"/>
                </a:xfrm>
                <a:prstGeom prst="rect">
                  <a:avLst/>
                </a:prstGeom>
                <a:solidFill>
                  <a:srgbClr val="ED7D31">
                    <a:lumMod val="60000"/>
                    <a:lumOff val="40000"/>
                  </a:srgbClr>
                </a:solidFill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AU" sz="700" b="0" i="0" u="none" strike="noStrike" kern="0" cap="none" spc="0" normalizeH="0" baseline="0" noProof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uLnTx/>
                      <a:uFillTx/>
                      <a:latin typeface="Calibri" panose="020F0502020204030204"/>
                      <a:cs typeface="+mn-cs"/>
                    </a:rPr>
                    <a:t>Industrial Process Models</a:t>
                  </a: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xmlns="" id="{1276DDDE-F783-4FBC-B6D6-A2E259A81E58}"/>
                    </a:ext>
                  </a:extLst>
                </p:cNvPr>
                <p:cNvSpPr txBox="1"/>
                <p:nvPr/>
              </p:nvSpPr>
              <p:spPr>
                <a:xfrm>
                  <a:off x="2561252" y="4066440"/>
                  <a:ext cx="1618146" cy="307827"/>
                </a:xfrm>
                <a:prstGeom prst="rect">
                  <a:avLst/>
                </a:prstGeom>
                <a:solidFill>
                  <a:srgbClr val="D0B8B4"/>
                </a:solidFill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AU" sz="700" b="0" i="0" u="none" strike="noStrike" kern="0" cap="none" spc="0" normalizeH="0" baseline="0" noProof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uLnTx/>
                      <a:uFillTx/>
                      <a:latin typeface="Calibri" panose="020F0502020204030204"/>
                      <a:cs typeface="+mn-cs"/>
                    </a:rPr>
                    <a:t>Systems Models</a:t>
                  </a:r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xmlns="" id="{323EA5E2-A989-4A6E-B043-47B6C72E708B}"/>
                    </a:ext>
                  </a:extLst>
                </p:cNvPr>
                <p:cNvSpPr txBox="1"/>
                <p:nvPr/>
              </p:nvSpPr>
              <p:spPr>
                <a:xfrm>
                  <a:off x="2561254" y="3767684"/>
                  <a:ext cx="1618146" cy="307827"/>
                </a:xfrm>
                <a:prstGeom prst="rect">
                  <a:avLst/>
                </a:prstGeom>
                <a:solidFill>
                  <a:srgbClr val="739495"/>
                </a:solidFill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AU" sz="700" b="0" i="0" u="none" strike="noStrike" kern="0" cap="none" spc="0" normalizeH="0" baseline="0" noProof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uLnTx/>
                      <a:uFillTx/>
                      <a:latin typeface="Calibri" panose="020F0502020204030204"/>
                      <a:cs typeface="+mn-cs"/>
                    </a:rPr>
                    <a:t>Components Models</a:t>
                  </a:r>
                </a:p>
              </p:txBody>
            </p:sp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xmlns="" id="{FFF83C42-8538-4016-A185-F7406B261D5D}"/>
                    </a:ext>
                  </a:extLst>
                </p:cNvPr>
                <p:cNvSpPr txBox="1"/>
                <p:nvPr/>
              </p:nvSpPr>
              <p:spPr>
                <a:xfrm>
                  <a:off x="2561252" y="3468928"/>
                  <a:ext cx="1618146" cy="307827"/>
                </a:xfrm>
                <a:prstGeom prst="rect">
                  <a:avLst/>
                </a:prstGeom>
                <a:solidFill>
                  <a:srgbClr val="ED5113"/>
                </a:solidFill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AU" sz="700" b="0" i="0" u="none" strike="noStrike" kern="0" cap="none" spc="0" normalizeH="0" baseline="0" noProof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uLnTx/>
                      <a:uFillTx/>
                      <a:latin typeface="Calibri" panose="020F0502020204030204"/>
                      <a:cs typeface="+mn-cs"/>
                    </a:rPr>
                    <a:t>Business Process</a:t>
                  </a:r>
                  <a:r>
                    <a:rPr kumimoji="0" lang="en-AU" sz="700" b="0" i="0" u="none" strike="noStrike" kern="0" cap="none" spc="0" normalizeH="0" noProof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uLnTx/>
                      <a:uFillTx/>
                      <a:latin typeface="Calibri" panose="020F0502020204030204"/>
                      <a:cs typeface="+mn-cs"/>
                    </a:rPr>
                    <a:t> Models</a:t>
                  </a:r>
                  <a:endParaRPr kumimoji="0" lang="en-AU" sz="700" b="0" i="0" u="none" strike="noStrike" kern="0" cap="none" spc="0" normalizeH="0" baseline="0" noProof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xmlns="" id="{34E221CA-17F1-48D5-8062-1A4EB9A250AD}"/>
                    </a:ext>
                  </a:extLst>
                </p:cNvPr>
                <p:cNvSpPr txBox="1"/>
                <p:nvPr/>
              </p:nvSpPr>
              <p:spPr>
                <a:xfrm>
                  <a:off x="2547971" y="3156573"/>
                  <a:ext cx="1631428" cy="307827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AU" sz="700" b="0" i="0" u="none" strike="noStrike" kern="0" cap="none" spc="0" normalizeH="0" baseline="0" noProof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uLnTx/>
                      <a:uFillTx/>
                      <a:latin typeface="Calibri" panose="020F0502020204030204"/>
                      <a:cs typeface="+mn-cs"/>
                    </a:rPr>
                    <a:t>Risk Models</a:t>
                  </a:r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xmlns="" id="{9A5C8620-83C6-461C-9AED-01100616E34E}"/>
                  </a:ext>
                </a:extLst>
              </p:cNvPr>
              <p:cNvGrpSpPr/>
              <p:nvPr/>
            </p:nvGrpSpPr>
            <p:grpSpPr>
              <a:xfrm>
                <a:off x="6400803" y="3051110"/>
                <a:ext cx="1856793" cy="1670180"/>
                <a:chOff x="2435289" y="3051110"/>
                <a:chExt cx="1856793" cy="1670180"/>
              </a:xfrm>
            </p:grpSpPr>
            <p:sp>
              <p:nvSpPr>
                <p:cNvPr id="47" name="Rounded Rectangle 35">
                  <a:extLst>
                    <a:ext uri="{FF2B5EF4-FFF2-40B4-BE49-F238E27FC236}">
                      <a16:creationId xmlns:a16="http://schemas.microsoft.com/office/drawing/2014/main" xmlns="" id="{DA7413FB-B715-417C-BFC0-9D84C559959D}"/>
                    </a:ext>
                  </a:extLst>
                </p:cNvPr>
                <p:cNvSpPr/>
                <p:nvPr/>
              </p:nvSpPr>
              <p:spPr>
                <a:xfrm>
                  <a:off x="2435289" y="3051110"/>
                  <a:ext cx="1856793" cy="1670180"/>
                </a:xfrm>
                <a:prstGeom prst="round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05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xmlns="" id="{6CE6EC68-95DE-453B-AD08-57D0A4D97E4B}"/>
                    </a:ext>
                  </a:extLst>
                </p:cNvPr>
                <p:cNvSpPr txBox="1"/>
                <p:nvPr/>
              </p:nvSpPr>
              <p:spPr>
                <a:xfrm>
                  <a:off x="2561252" y="4365191"/>
                  <a:ext cx="1618148" cy="307827"/>
                </a:xfrm>
                <a:prstGeom prst="rect">
                  <a:avLst/>
                </a:prstGeom>
                <a:solidFill>
                  <a:srgbClr val="ED7D31">
                    <a:lumMod val="60000"/>
                    <a:lumOff val="40000"/>
                  </a:srgbClr>
                </a:solidFill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AU" sz="700" b="0" i="0" u="none" strike="noStrike" kern="0" cap="none" spc="0" normalizeH="0" baseline="0" noProof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uLnTx/>
                      <a:uFillTx/>
                      <a:latin typeface="Calibri" panose="020F0502020204030204"/>
                      <a:cs typeface="+mn-cs"/>
                    </a:rPr>
                    <a:t>Industrial Process Models</a:t>
                  </a:r>
                </a:p>
              </p:txBody>
            </p:sp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xmlns="" id="{F2201F63-9231-43AB-ACFA-EECF9D57F630}"/>
                    </a:ext>
                  </a:extLst>
                </p:cNvPr>
                <p:cNvSpPr txBox="1"/>
                <p:nvPr/>
              </p:nvSpPr>
              <p:spPr>
                <a:xfrm>
                  <a:off x="2561252" y="4066440"/>
                  <a:ext cx="1618146" cy="307827"/>
                </a:xfrm>
                <a:prstGeom prst="rect">
                  <a:avLst/>
                </a:prstGeom>
                <a:solidFill>
                  <a:srgbClr val="D0B8B4"/>
                </a:solidFill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AU" sz="700" b="0" i="0" u="none" strike="noStrike" kern="0" cap="none" spc="0" normalizeH="0" baseline="0" noProof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uLnTx/>
                      <a:uFillTx/>
                      <a:latin typeface="Calibri" panose="020F0502020204030204"/>
                      <a:cs typeface="+mn-cs"/>
                    </a:rPr>
                    <a:t>Systems Models</a:t>
                  </a:r>
                </a:p>
              </p:txBody>
            </p: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xmlns="" id="{46CA5379-FDD5-4AF1-9062-97256E476D9E}"/>
                    </a:ext>
                  </a:extLst>
                </p:cNvPr>
                <p:cNvSpPr txBox="1"/>
                <p:nvPr/>
              </p:nvSpPr>
              <p:spPr>
                <a:xfrm>
                  <a:off x="2561254" y="3767684"/>
                  <a:ext cx="1618146" cy="307827"/>
                </a:xfrm>
                <a:prstGeom prst="rect">
                  <a:avLst/>
                </a:prstGeom>
                <a:solidFill>
                  <a:srgbClr val="739495"/>
                </a:solidFill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AU" sz="700" b="0" i="0" u="none" strike="noStrike" kern="0" cap="none" spc="0" normalizeH="0" baseline="0" noProof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uLnTx/>
                      <a:uFillTx/>
                      <a:latin typeface="Calibri" panose="020F0502020204030204"/>
                      <a:cs typeface="+mn-cs"/>
                    </a:rPr>
                    <a:t>Components Models</a:t>
                  </a:r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xmlns="" id="{EFE553C9-7C24-4F5C-8F8C-30323BDD319F}"/>
                    </a:ext>
                  </a:extLst>
                </p:cNvPr>
                <p:cNvSpPr txBox="1"/>
                <p:nvPr/>
              </p:nvSpPr>
              <p:spPr>
                <a:xfrm>
                  <a:off x="2561252" y="3468928"/>
                  <a:ext cx="1618146" cy="307827"/>
                </a:xfrm>
                <a:prstGeom prst="rect">
                  <a:avLst/>
                </a:prstGeom>
                <a:solidFill>
                  <a:srgbClr val="ED5113"/>
                </a:solidFill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AU" sz="700" b="0" i="0" u="none" strike="noStrike" kern="0" cap="none" spc="0" normalizeH="0" baseline="0" noProof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uLnTx/>
                      <a:uFillTx/>
                      <a:latin typeface="Calibri" panose="020F0502020204030204"/>
                      <a:cs typeface="+mn-cs"/>
                    </a:rPr>
                    <a:t>Business Process</a:t>
                  </a:r>
                  <a:r>
                    <a:rPr kumimoji="0" lang="en-AU" sz="700" b="0" i="0" u="none" strike="noStrike" kern="0" cap="none" spc="0" normalizeH="0" noProof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uLnTx/>
                      <a:uFillTx/>
                      <a:latin typeface="Calibri" panose="020F0502020204030204"/>
                      <a:cs typeface="+mn-cs"/>
                    </a:rPr>
                    <a:t> Models</a:t>
                  </a:r>
                  <a:endParaRPr kumimoji="0" lang="en-AU" sz="700" b="0" i="0" u="none" strike="noStrike" kern="0" cap="none" spc="0" normalizeH="0" baseline="0" noProof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xmlns="" id="{4A05B102-B951-486A-9A5A-04B3012D85A1}"/>
                    </a:ext>
                  </a:extLst>
                </p:cNvPr>
                <p:cNvSpPr txBox="1"/>
                <p:nvPr/>
              </p:nvSpPr>
              <p:spPr>
                <a:xfrm>
                  <a:off x="2547557" y="3156573"/>
                  <a:ext cx="1631843" cy="307827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AU" sz="700" b="0" i="0" u="none" strike="noStrike" kern="0" cap="none" spc="0" normalizeH="0" baseline="0" noProof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uLnTx/>
                      <a:uFillTx/>
                      <a:latin typeface="Calibri" panose="020F0502020204030204"/>
                      <a:cs typeface="+mn-cs"/>
                    </a:rPr>
                    <a:t>Risk Models</a:t>
                  </a:r>
                </a:p>
              </p:txBody>
            </p:sp>
          </p:grp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xmlns="" id="{300B9F48-7696-4252-B9E5-2066FB8687CD}"/>
                  </a:ext>
                </a:extLst>
              </p:cNvPr>
              <p:cNvGrpSpPr/>
              <p:nvPr/>
            </p:nvGrpSpPr>
            <p:grpSpPr>
              <a:xfrm>
                <a:off x="8369864" y="3049049"/>
                <a:ext cx="1856793" cy="1670180"/>
                <a:chOff x="2435289" y="3051110"/>
                <a:chExt cx="1856793" cy="1670180"/>
              </a:xfrm>
            </p:grpSpPr>
            <p:sp>
              <p:nvSpPr>
                <p:cNvPr id="41" name="Rounded Rectangle 29">
                  <a:extLst>
                    <a:ext uri="{FF2B5EF4-FFF2-40B4-BE49-F238E27FC236}">
                      <a16:creationId xmlns:a16="http://schemas.microsoft.com/office/drawing/2014/main" xmlns="" id="{E6402B45-ED8A-4AB9-ABBF-AA070C709A87}"/>
                    </a:ext>
                  </a:extLst>
                </p:cNvPr>
                <p:cNvSpPr/>
                <p:nvPr/>
              </p:nvSpPr>
              <p:spPr>
                <a:xfrm>
                  <a:off x="2435289" y="3051110"/>
                  <a:ext cx="1856793" cy="1670180"/>
                </a:xfrm>
                <a:prstGeom prst="round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05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xmlns="" id="{85917FFD-CC5A-41AD-ACA9-EC60D35F3B8A}"/>
                    </a:ext>
                  </a:extLst>
                </p:cNvPr>
                <p:cNvSpPr txBox="1"/>
                <p:nvPr/>
              </p:nvSpPr>
              <p:spPr>
                <a:xfrm>
                  <a:off x="2561252" y="4365194"/>
                  <a:ext cx="1618148" cy="307827"/>
                </a:xfrm>
                <a:prstGeom prst="rect">
                  <a:avLst/>
                </a:prstGeom>
                <a:solidFill>
                  <a:srgbClr val="ED7D31">
                    <a:lumMod val="60000"/>
                    <a:lumOff val="40000"/>
                  </a:srgbClr>
                </a:solidFill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AU" sz="700" b="0" i="0" u="none" strike="noStrike" kern="0" cap="none" spc="0" normalizeH="0" baseline="0" noProof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uLnTx/>
                      <a:uFillTx/>
                      <a:latin typeface="Calibri" panose="020F0502020204030204"/>
                      <a:cs typeface="+mn-cs"/>
                    </a:rPr>
                    <a:t>Industrial Process Models</a:t>
                  </a:r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xmlns="" id="{FF1D08B3-6BBB-436F-B19B-7EAB5101FC20}"/>
                    </a:ext>
                  </a:extLst>
                </p:cNvPr>
                <p:cNvSpPr txBox="1"/>
                <p:nvPr/>
              </p:nvSpPr>
              <p:spPr>
                <a:xfrm>
                  <a:off x="2561252" y="4066440"/>
                  <a:ext cx="1618146" cy="307827"/>
                </a:xfrm>
                <a:prstGeom prst="rect">
                  <a:avLst/>
                </a:prstGeom>
                <a:solidFill>
                  <a:srgbClr val="D0B8B4"/>
                </a:solidFill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AU" sz="700" b="0" i="0" u="none" strike="noStrike" kern="0" cap="none" spc="0" normalizeH="0" baseline="0" noProof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uLnTx/>
                      <a:uFillTx/>
                      <a:latin typeface="Calibri" panose="020F0502020204030204"/>
                      <a:cs typeface="+mn-cs"/>
                    </a:rPr>
                    <a:t>Systems Models</a:t>
                  </a:r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xmlns="" id="{37E9F222-E161-4F9F-9625-8470278BED19}"/>
                    </a:ext>
                  </a:extLst>
                </p:cNvPr>
                <p:cNvSpPr txBox="1"/>
                <p:nvPr/>
              </p:nvSpPr>
              <p:spPr>
                <a:xfrm>
                  <a:off x="2561254" y="3767686"/>
                  <a:ext cx="1618146" cy="307827"/>
                </a:xfrm>
                <a:prstGeom prst="rect">
                  <a:avLst/>
                </a:prstGeom>
                <a:solidFill>
                  <a:srgbClr val="739495"/>
                </a:solidFill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AU" sz="700" b="0" i="0" u="none" strike="noStrike" kern="0" cap="none" spc="0" normalizeH="0" baseline="0" noProof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uLnTx/>
                      <a:uFillTx/>
                      <a:latin typeface="Calibri" panose="020F0502020204030204"/>
                      <a:cs typeface="+mn-cs"/>
                    </a:rPr>
                    <a:t>Components Models</a:t>
                  </a:r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xmlns="" id="{F05412BB-4800-4C0E-A8EB-05125E65BF2B}"/>
                    </a:ext>
                  </a:extLst>
                </p:cNvPr>
                <p:cNvSpPr txBox="1"/>
                <p:nvPr/>
              </p:nvSpPr>
              <p:spPr>
                <a:xfrm>
                  <a:off x="2561252" y="3468928"/>
                  <a:ext cx="1618146" cy="307827"/>
                </a:xfrm>
                <a:prstGeom prst="rect">
                  <a:avLst/>
                </a:prstGeom>
                <a:solidFill>
                  <a:srgbClr val="ED5113"/>
                </a:solidFill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AU" sz="700" b="0" i="0" u="none" strike="noStrike" kern="0" cap="none" spc="0" normalizeH="0" baseline="0" noProof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uLnTx/>
                      <a:uFillTx/>
                      <a:latin typeface="Calibri" panose="020F0502020204030204"/>
                      <a:cs typeface="+mn-cs"/>
                    </a:rPr>
                    <a:t>Business Process</a:t>
                  </a:r>
                  <a:r>
                    <a:rPr kumimoji="0" lang="en-AU" sz="700" b="0" i="0" u="none" strike="noStrike" kern="0" cap="none" spc="0" normalizeH="0" noProof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uLnTx/>
                      <a:uFillTx/>
                      <a:latin typeface="Calibri" panose="020F0502020204030204"/>
                      <a:cs typeface="+mn-cs"/>
                    </a:rPr>
                    <a:t> Models</a:t>
                  </a:r>
                  <a:endParaRPr kumimoji="0" lang="en-AU" sz="700" b="0" i="0" u="none" strike="noStrike" kern="0" cap="none" spc="0" normalizeH="0" baseline="0" noProof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xmlns="" id="{4285345A-C6D1-45B4-8621-7D5DD0BCF6E1}"/>
                    </a:ext>
                  </a:extLst>
                </p:cNvPr>
                <p:cNvSpPr txBox="1"/>
                <p:nvPr/>
              </p:nvSpPr>
              <p:spPr>
                <a:xfrm>
                  <a:off x="2561252" y="3156573"/>
                  <a:ext cx="1618148" cy="307827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AU" sz="700" b="0" i="0" u="none" strike="noStrike" kern="0" cap="none" spc="0" normalizeH="0" baseline="0" noProof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uLnTx/>
                      <a:uFillTx/>
                      <a:latin typeface="Calibri" panose="020F0502020204030204"/>
                      <a:cs typeface="+mn-cs"/>
                    </a:rPr>
                    <a:t>Risk Models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38786479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+mn-lt"/>
              </a:rPr>
              <a:t>ISDD Build and Use Plan for 2018/2019</a:t>
            </a:r>
            <a:endParaRPr lang="en-AU" sz="2800" b="1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0704B79A-B478-43EF-A8A0-D61C7EDB496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949325"/>
            <a:ext cx="7886700" cy="3683000"/>
          </a:xfrm>
        </p:spPr>
        <p:txBody>
          <a:bodyPr anchor="t"/>
          <a:lstStyle/>
          <a:p>
            <a:endParaRPr lang="en-US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C120607-148A-4FAC-9A08-BB7D0E5FAF2C}"/>
              </a:ext>
            </a:extLst>
          </p:cNvPr>
          <p:cNvSpPr/>
          <p:nvPr/>
        </p:nvSpPr>
        <p:spPr>
          <a:xfrm>
            <a:off x="2438399" y="973666"/>
            <a:ext cx="1908047" cy="3276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b="0">
                <a:solidFill>
                  <a:prstClr val="white"/>
                </a:solidFill>
              </a:rPr>
              <a:t>75 ISA Rev 1 Sheets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prstClr val="white"/>
              </a:solidFill>
              <a:latin typeface="Calibri" panose="020F0502020204030204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b="0">
                <a:solidFill>
                  <a:prstClr val="white"/>
                </a:solidFill>
                <a:latin typeface="Calibri" panose="020F0502020204030204"/>
              </a:rPr>
              <a:t>OIIE/OGI Pilot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b="0">
                <a:solidFill>
                  <a:prstClr val="white"/>
                </a:solidFill>
                <a:latin typeface="Calibri" panose="020F0502020204030204"/>
              </a:rPr>
              <a:t>Sub-Phase 1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prstClr val="white"/>
              </a:solidFill>
              <a:latin typeface="Calibri" panose="020F0502020204030204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prstClr val="white"/>
              </a:solidFill>
              <a:latin typeface="Calibri" panose="020F0502020204030204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prstClr val="white"/>
              </a:solidFill>
              <a:latin typeface="Calibri" panose="020F0502020204030204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prstClr val="white"/>
              </a:solidFill>
              <a:latin typeface="Calibri" panose="020F0502020204030204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prstClr val="white"/>
              </a:solidFill>
              <a:latin typeface="Calibri" panose="020F0502020204030204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prstClr val="white"/>
              </a:solidFill>
              <a:latin typeface="Calibri" panose="020F0502020204030204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prstClr val="white"/>
              </a:solidFill>
              <a:latin typeface="Calibri" panose="020F0502020204030204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prstClr val="white"/>
              </a:solidFill>
              <a:latin typeface="Calibri" panose="020F0502020204030204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prstClr val="white"/>
              </a:solidFill>
              <a:latin typeface="Calibri" panose="020F0502020204030204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prstClr val="white"/>
              </a:solidFill>
              <a:latin typeface="Calibri" panose="020F0502020204030204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prstClr val="white"/>
                </a:solidFill>
                <a:latin typeface="Calibri" panose="020F0502020204030204"/>
              </a:rPr>
              <a:t>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213A19E-01CE-47C6-B653-50F9A82D6F62}"/>
              </a:ext>
            </a:extLst>
          </p:cNvPr>
          <p:cNvSpPr/>
          <p:nvPr/>
        </p:nvSpPr>
        <p:spPr>
          <a:xfrm>
            <a:off x="6248400" y="971550"/>
            <a:ext cx="2500382" cy="36739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7C4C64B-E37C-4C49-B65A-B9A5C8D4FE31}"/>
              </a:ext>
            </a:extLst>
          </p:cNvPr>
          <p:cNvSpPr txBox="1"/>
          <p:nvPr/>
        </p:nvSpPr>
        <p:spPr>
          <a:xfrm>
            <a:off x="98976" y="995900"/>
            <a:ext cx="236764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b="0" u="sng" dirty="0">
                <a:solidFill>
                  <a:prstClr val="black"/>
                </a:solidFill>
                <a:latin typeface="Calibri" panose="020F0502020204030204"/>
                <a:cs typeface="+mn-cs"/>
              </a:rPr>
              <a:t>Numbers of Properties on ISDs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b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All properties needed for digitalization</a:t>
            </a:r>
          </a:p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50" b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ISA- 150-350</a:t>
            </a:r>
          </a:p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50" b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API- 100-900*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sz="1350" b="0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5368C9C-FD79-43B2-A076-04D962805CFD}"/>
              </a:ext>
            </a:extLst>
          </p:cNvPr>
          <p:cNvSpPr txBox="1"/>
          <p:nvPr/>
        </p:nvSpPr>
        <p:spPr>
          <a:xfrm>
            <a:off x="1" y="2152026"/>
            <a:ext cx="22603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b="0" u="sng" dirty="0">
                <a:solidFill>
                  <a:prstClr val="black"/>
                </a:solidFill>
                <a:latin typeface="Calibri" panose="020F0502020204030204"/>
                <a:cs typeface="+mn-cs"/>
              </a:rPr>
              <a:t>CFIHOS 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b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Limited number of properties based on current industry use practices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2034981-D352-4691-B842-A069869AD00D}"/>
              </a:ext>
            </a:extLst>
          </p:cNvPr>
          <p:cNvSpPr txBox="1"/>
          <p:nvPr/>
        </p:nvSpPr>
        <p:spPr>
          <a:xfrm>
            <a:off x="6244646" y="1052468"/>
            <a:ext cx="2518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b="0">
                <a:solidFill>
                  <a:prstClr val="black"/>
                </a:solidFill>
                <a:latin typeface="Calibri" panose="020F0502020204030204"/>
                <a:cs typeface="+mn-cs"/>
              </a:rPr>
              <a:t>+ISDDs based on CFIHOS Classes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2A05999-0E5D-4AC5-B230-47BDBD6DB56F}"/>
              </a:ext>
            </a:extLst>
          </p:cNvPr>
          <p:cNvSpPr/>
          <p:nvPr/>
        </p:nvSpPr>
        <p:spPr>
          <a:xfrm>
            <a:off x="5791199" y="977427"/>
            <a:ext cx="457200" cy="326966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b="0">
                <a:solidFill>
                  <a:prstClr val="white"/>
                </a:solidFill>
                <a:latin typeface="Calibri" panose="020F0502020204030204"/>
              </a:rPr>
              <a:t>+15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prstClr val="white"/>
              </a:solidFill>
              <a:latin typeface="Calibri" panose="020F0502020204030204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b="0">
                <a:solidFill>
                  <a:prstClr val="white"/>
                </a:solidFill>
                <a:latin typeface="Calibri" panose="020F0502020204030204"/>
              </a:rPr>
              <a:t>O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b="0">
                <a:solidFill>
                  <a:prstClr val="white"/>
                </a:solidFill>
                <a:latin typeface="Calibri" panose="020F0502020204030204"/>
              </a:rPr>
              <a:t>t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b="0">
                <a:solidFill>
                  <a:prstClr val="white"/>
                </a:solidFill>
                <a:latin typeface="Calibri" panose="020F0502020204030204"/>
              </a:rPr>
              <a:t>h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b="0">
                <a:solidFill>
                  <a:prstClr val="white"/>
                </a:solidFill>
                <a:latin typeface="Calibri" panose="020F0502020204030204"/>
              </a:rPr>
              <a:t>e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b="0">
                <a:solidFill>
                  <a:prstClr val="white"/>
                </a:solidFill>
                <a:latin typeface="Calibri" panose="020F0502020204030204"/>
              </a:rPr>
              <a:t>r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  <a:latin typeface="Calibri" panose="020F0502020204030204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b="0">
                <a:solidFill>
                  <a:prstClr val="white"/>
                </a:solidFill>
                <a:latin typeface="Calibri" panose="020F0502020204030204"/>
              </a:rPr>
              <a:t>I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b="0">
                <a:solidFill>
                  <a:prstClr val="white"/>
                </a:solidFill>
                <a:latin typeface="Calibri" panose="020F0502020204030204"/>
              </a:rPr>
              <a:t>S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b="0">
                <a:solidFill>
                  <a:prstClr val="white"/>
                </a:solidFill>
                <a:latin typeface="Calibri" panose="020F0502020204030204"/>
              </a:rPr>
              <a:t>D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b="0">
                <a:solidFill>
                  <a:prstClr val="white"/>
                </a:solidFill>
                <a:latin typeface="Calibri" panose="020F0502020204030204"/>
              </a:rPr>
              <a:t>D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b="0">
                <a:solidFill>
                  <a:prstClr val="white"/>
                </a:solidFill>
                <a:latin typeface="Calibri" panose="020F0502020204030204"/>
              </a:rPr>
              <a:t>S</a:t>
            </a:r>
            <a:endParaRPr lang="en-US" sz="1350" b="0">
              <a:solidFill>
                <a:prstClr val="white"/>
              </a:solidFill>
              <a:latin typeface="Calibri" panose="020F0502020204030204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prstClr val="white"/>
              </a:solidFill>
              <a:latin typeface="Calibri" panose="020F0502020204030204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prstClr val="white"/>
                </a:solidFill>
                <a:latin typeface="Calibri" panose="020F0502020204030204"/>
              </a:rPr>
              <a:t>D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prstClr val="white"/>
              </a:solidFill>
              <a:latin typeface="Calibri" panose="020F0502020204030204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prstClr val="white"/>
              </a:solidFill>
              <a:latin typeface="Calibri" panose="020F0502020204030204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prstClr val="white"/>
              </a:solidFill>
              <a:latin typeface="Calibri" panose="020F0502020204030204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prstClr val="white"/>
              </a:solidFill>
              <a:latin typeface="Calibri" panose="020F0502020204030204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prstClr val="white"/>
              </a:solidFill>
              <a:latin typeface="Calibri" panose="020F0502020204030204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prstClr val="white"/>
              </a:solidFill>
              <a:latin typeface="Calibri" panose="020F0502020204030204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85E33D9-3B17-442C-BFD2-47BAF2840D13}"/>
              </a:ext>
            </a:extLst>
          </p:cNvPr>
          <p:cNvSpPr/>
          <p:nvPr/>
        </p:nvSpPr>
        <p:spPr>
          <a:xfrm>
            <a:off x="4346448" y="971550"/>
            <a:ext cx="301752" cy="3276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b="0">
                <a:solidFill>
                  <a:prstClr val="white"/>
                </a:solidFill>
                <a:latin typeface="Calibri" panose="020F0502020204030204"/>
              </a:rPr>
              <a:t>+5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prstClr val="white"/>
              </a:solidFill>
              <a:latin typeface="Calibri" panose="020F0502020204030204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b="0">
                <a:solidFill>
                  <a:prstClr val="white"/>
                </a:solidFill>
                <a:latin typeface="Calibri" panose="020F0502020204030204"/>
              </a:rPr>
              <a:t>O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b="0">
                <a:solidFill>
                  <a:prstClr val="white"/>
                </a:solidFill>
                <a:latin typeface="Calibri" panose="020F0502020204030204"/>
              </a:rPr>
              <a:t>t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b="0">
                <a:solidFill>
                  <a:prstClr val="white"/>
                </a:solidFill>
                <a:latin typeface="Calibri" panose="020F0502020204030204"/>
              </a:rPr>
              <a:t>h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b="0">
                <a:solidFill>
                  <a:prstClr val="white"/>
                </a:solidFill>
                <a:latin typeface="Calibri" panose="020F0502020204030204"/>
              </a:rPr>
              <a:t>e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b="0">
                <a:solidFill>
                  <a:prstClr val="white"/>
                </a:solidFill>
                <a:latin typeface="Calibri" panose="020F0502020204030204"/>
              </a:rPr>
              <a:t>r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  <a:latin typeface="Calibri" panose="020F0502020204030204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b="0">
                <a:solidFill>
                  <a:prstClr val="white"/>
                </a:solidFill>
                <a:latin typeface="Calibri" panose="020F0502020204030204"/>
              </a:rPr>
              <a:t>I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b="0">
                <a:solidFill>
                  <a:prstClr val="white"/>
                </a:solidFill>
                <a:latin typeface="Calibri" panose="020F0502020204030204"/>
              </a:rPr>
              <a:t>S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b="0">
                <a:solidFill>
                  <a:prstClr val="white"/>
                </a:solidFill>
                <a:latin typeface="Calibri" panose="020F0502020204030204"/>
              </a:rPr>
              <a:t>D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b="0">
                <a:solidFill>
                  <a:prstClr val="white"/>
                </a:solidFill>
                <a:latin typeface="Calibri" panose="020F0502020204030204"/>
              </a:rPr>
              <a:t>D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b="0">
                <a:solidFill>
                  <a:prstClr val="white"/>
                </a:solidFill>
                <a:latin typeface="Calibri" panose="020F0502020204030204"/>
              </a:rPr>
              <a:t>S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prstClr val="white"/>
              </a:solidFill>
              <a:latin typeface="Calibri" panose="020F0502020204030204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prstClr val="white"/>
                </a:solidFill>
                <a:latin typeface="Calibri" panose="020F0502020204030204"/>
              </a:rPr>
              <a:t>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3822A2C-17D0-47C9-920B-1454F97074B6}"/>
              </a:ext>
            </a:extLst>
          </p:cNvPr>
          <p:cNvSpPr txBox="1"/>
          <p:nvPr/>
        </p:nvSpPr>
        <p:spPr>
          <a:xfrm>
            <a:off x="6325961" y="3117551"/>
            <a:ext cx="2864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50" b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Will work with members and industry to prioritize Sets B and D and work around strategy for all remaining classes.</a:t>
            </a:r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xmlns="" id="{6214A1B3-FB9B-4F0B-B713-9B3B12558BA0}"/>
              </a:ext>
            </a:extLst>
          </p:cNvPr>
          <p:cNvSpPr/>
          <p:nvPr/>
        </p:nvSpPr>
        <p:spPr>
          <a:xfrm rot="5400000">
            <a:off x="6524247" y="1044652"/>
            <a:ext cx="1937051" cy="2488744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FBD1F7D-360F-4BFF-8B77-E2BD83703B1C}"/>
              </a:ext>
            </a:extLst>
          </p:cNvPr>
          <p:cNvSpPr txBox="1"/>
          <p:nvPr/>
        </p:nvSpPr>
        <p:spPr>
          <a:xfrm>
            <a:off x="6375981" y="1428750"/>
            <a:ext cx="1853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Business-Driven Work Arounds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D8B2CBB-EA2A-4914-A165-E94174DB76F2}"/>
              </a:ext>
            </a:extLst>
          </p:cNvPr>
          <p:cNvSpPr txBox="1"/>
          <p:nvPr/>
        </p:nvSpPr>
        <p:spPr>
          <a:xfrm>
            <a:off x="1360" y="3253360"/>
            <a:ext cx="24356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+mn-lt"/>
              </a:rPr>
              <a:t>ISA Rev 1 Sheets can now be converted to ISDDs through mostly automatic processing.  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D140331-B750-4894-82CF-6D1E602DAC6B}"/>
              </a:ext>
            </a:extLst>
          </p:cNvPr>
          <p:cNvSpPr/>
          <p:nvPr/>
        </p:nvSpPr>
        <p:spPr>
          <a:xfrm>
            <a:off x="4648200" y="971550"/>
            <a:ext cx="1155601" cy="3276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b="0">
                <a:solidFill>
                  <a:prstClr val="white"/>
                </a:solidFill>
              </a:rPr>
              <a:t>+25 ISA Rev 1 </a:t>
            </a:r>
            <a:r>
              <a:rPr lang="en-US" b="0">
                <a:solidFill>
                  <a:prstClr val="white"/>
                </a:solidFill>
              </a:rPr>
              <a:t>Sheets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  <a:latin typeface="Calibri" panose="020F0502020204030204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b="0">
                <a:solidFill>
                  <a:prstClr val="white"/>
                </a:solidFill>
                <a:latin typeface="Calibri" panose="020F0502020204030204"/>
              </a:rPr>
              <a:t>OIIE/OGI Pilot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b="0">
                <a:solidFill>
                  <a:prstClr val="white"/>
                </a:solidFill>
                <a:latin typeface="Calibri" panose="020F0502020204030204"/>
              </a:rPr>
              <a:t>Sub-Phase 2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prstClr val="white"/>
              </a:solidFill>
              <a:latin typeface="Calibri" panose="020F0502020204030204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prstClr val="white"/>
              </a:solidFill>
              <a:latin typeface="Calibri" panose="020F0502020204030204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prstClr val="white"/>
              </a:solidFill>
              <a:latin typeface="Calibri" panose="020F0502020204030204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prstClr val="white"/>
              </a:solidFill>
              <a:latin typeface="Calibri" panose="020F0502020204030204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prstClr val="white"/>
              </a:solidFill>
              <a:latin typeface="Calibri" panose="020F0502020204030204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prstClr val="white"/>
              </a:solidFill>
              <a:latin typeface="Calibri" panose="020F0502020204030204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prstClr val="white"/>
              </a:solidFill>
              <a:latin typeface="Calibri" panose="020F0502020204030204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prstClr val="white"/>
              </a:solidFill>
              <a:latin typeface="Calibri" panose="020F0502020204030204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prstClr val="white"/>
              </a:solidFill>
              <a:latin typeface="Calibri" panose="020F0502020204030204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prstClr val="white"/>
                </a:solidFill>
                <a:latin typeface="Calibri" panose="020F0502020204030204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61669609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5" name="Shape 145"/>
          <p:cNvCxnSpPr>
            <a:cxnSpLocks/>
          </p:cNvCxnSpPr>
          <p:nvPr/>
        </p:nvCxnSpPr>
        <p:spPr>
          <a:xfrm>
            <a:off x="5907396" y="2933824"/>
            <a:ext cx="750415" cy="0"/>
          </a:xfrm>
          <a:prstGeom prst="straightConnector1">
            <a:avLst/>
          </a:prstGeom>
          <a:noFill/>
          <a:ln w="38100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8" name="Shape 158"/>
          <p:cNvSpPr txBox="1"/>
          <p:nvPr/>
        </p:nvSpPr>
        <p:spPr>
          <a:xfrm>
            <a:off x="5917288" y="2408221"/>
            <a:ext cx="1785000" cy="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100"/>
            </a:pPr>
            <a:r>
              <a:rPr lang="en-GB" sz="1200">
                <a:solidFill>
                  <a:prstClr val="black"/>
                </a:solidFill>
                <a:latin typeface="Roboto"/>
                <a:ea typeface="Roboto"/>
                <a:cs typeface="Roboto"/>
                <a:sym typeface="Roboto"/>
              </a:rPr>
              <a:t>Devices &amp;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100"/>
            </a:pPr>
            <a:r>
              <a:rPr lang="en-GB" sz="1200">
                <a:solidFill>
                  <a:prstClr val="black"/>
                </a:solidFill>
                <a:latin typeface="Roboto"/>
                <a:ea typeface="Roboto"/>
                <a:cs typeface="Roboto"/>
                <a:sym typeface="Roboto"/>
              </a:rPr>
              <a:t>Equipment </a:t>
            </a:r>
            <a:endParaRPr sz="1200">
              <a:solidFill>
                <a:prstClr val="black"/>
              </a:solidFill>
              <a:latin typeface="Roboto"/>
              <a:ea typeface="Roboto"/>
              <a:cs typeface="Roboto"/>
              <a:sym typeface="Roboto"/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800" b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29" name="Shape 129"/>
          <p:cNvGrpSpPr/>
          <p:nvPr/>
        </p:nvGrpSpPr>
        <p:grpSpPr>
          <a:xfrm>
            <a:off x="669691" y="1445176"/>
            <a:ext cx="2994726" cy="1384500"/>
            <a:chOff x="636324" y="1844095"/>
            <a:chExt cx="2994726" cy="1384500"/>
          </a:xfrm>
        </p:grpSpPr>
        <p:sp>
          <p:nvSpPr>
            <p:cNvPr id="130" name="Shape 130"/>
            <p:cNvSpPr txBox="1"/>
            <p:nvPr/>
          </p:nvSpPr>
          <p:spPr>
            <a:xfrm>
              <a:off x="636324" y="1844095"/>
              <a:ext cx="1542000" cy="138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 defTabSz="685800" fontAlgn="auto">
                <a:spcBef>
                  <a:spcPts val="0"/>
                </a:spcBef>
                <a:spcAft>
                  <a:spcPts val="0"/>
                </a:spcAft>
              </a:pPr>
              <a:endParaRPr sz="1200">
                <a:solidFill>
                  <a:prstClr val="black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algn="r" defTabSz="685800" fontAlgn="auto">
                <a:spcBef>
                  <a:spcPts val="0"/>
                </a:spcBef>
                <a:spcAft>
                  <a:spcPts val="0"/>
                </a:spcAft>
              </a:pPr>
              <a:endParaRPr sz="1200">
                <a:solidFill>
                  <a:prstClr val="black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algn="r" defTabSz="685800" fontAlgn="auto">
                <a:spcBef>
                  <a:spcPts val="0"/>
                </a:spcBef>
                <a:spcAft>
                  <a:spcPts val="1600"/>
                </a:spcAft>
              </a:pPr>
              <a:endParaRPr sz="800">
                <a:solidFill>
                  <a:prstClr val="black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31" name="Shape 131"/>
            <p:cNvCxnSpPr>
              <a:cxnSpLocks/>
            </p:cNvCxnSpPr>
            <p:nvPr/>
          </p:nvCxnSpPr>
          <p:spPr>
            <a:xfrm flipH="1">
              <a:off x="2592743" y="2536350"/>
              <a:ext cx="1038307" cy="0"/>
            </a:xfrm>
            <a:prstGeom prst="straightConnector1">
              <a:avLst/>
            </a:prstGeom>
            <a:noFill/>
            <a:ln w="38100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cxnSp>
        <p:nvCxnSpPr>
          <p:cNvPr id="133" name="Shape 133"/>
          <p:cNvCxnSpPr/>
          <p:nvPr/>
        </p:nvCxnSpPr>
        <p:spPr>
          <a:xfrm>
            <a:off x="4941467" y="1247296"/>
            <a:ext cx="1715100" cy="0"/>
          </a:xfrm>
          <a:prstGeom prst="straightConnector1">
            <a:avLst/>
          </a:prstGeom>
          <a:noFill/>
          <a:ln w="38100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" name="Group 1"/>
          <p:cNvGrpSpPr/>
          <p:nvPr/>
        </p:nvGrpSpPr>
        <p:grpSpPr>
          <a:xfrm>
            <a:off x="2847962" y="2184334"/>
            <a:ext cx="3514811" cy="1819869"/>
            <a:chOff x="2814594" y="2377883"/>
            <a:chExt cx="3514811" cy="1819869"/>
          </a:xfrm>
        </p:grpSpPr>
        <p:sp>
          <p:nvSpPr>
            <p:cNvPr id="136" name="Shape 136"/>
            <p:cNvSpPr/>
            <p:nvPr/>
          </p:nvSpPr>
          <p:spPr>
            <a:xfrm>
              <a:off x="3300911" y="2377883"/>
              <a:ext cx="2541910" cy="950456"/>
            </a:xfrm>
            <a:custGeom>
              <a:avLst/>
              <a:gdLst/>
              <a:ahLst/>
              <a:cxnLst/>
              <a:rect l="0" t="0" r="0" b="0"/>
              <a:pathLst>
                <a:path w="126826" h="43529" extrusionOk="0">
                  <a:moveTo>
                    <a:pt x="0" y="20002"/>
                  </a:moveTo>
                  <a:lnTo>
                    <a:pt x="63389" y="43529"/>
                  </a:lnTo>
                  <a:lnTo>
                    <a:pt x="126826" y="19907"/>
                  </a:lnTo>
                  <a:lnTo>
                    <a:pt x="6358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</p:sp>
        <p:sp>
          <p:nvSpPr>
            <p:cNvPr id="137" name="Shape 137"/>
            <p:cNvSpPr/>
            <p:nvPr/>
          </p:nvSpPr>
          <p:spPr>
            <a:xfrm>
              <a:off x="2814594" y="2813402"/>
              <a:ext cx="1758228" cy="1384350"/>
            </a:xfrm>
            <a:custGeom>
              <a:avLst/>
              <a:gdLst/>
              <a:ahLst/>
              <a:cxnLst/>
              <a:rect l="0" t="0" r="0" b="0"/>
              <a:pathLst>
                <a:path w="87725" h="63817" extrusionOk="0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rgbClr val="551561"/>
            </a:solidFill>
            <a:ln>
              <a:noFill/>
            </a:ln>
          </p:spPr>
        </p:sp>
        <p:sp>
          <p:nvSpPr>
            <p:cNvPr id="138" name="Shape 138"/>
            <p:cNvSpPr/>
            <p:nvPr/>
          </p:nvSpPr>
          <p:spPr>
            <a:xfrm flipH="1">
              <a:off x="4571177" y="2813402"/>
              <a:ext cx="1758228" cy="1384350"/>
            </a:xfrm>
            <a:custGeom>
              <a:avLst/>
              <a:gdLst/>
              <a:ahLst/>
              <a:cxnLst/>
              <a:rect l="0" t="0" r="0" b="0"/>
              <a:pathLst>
                <a:path w="87725" h="63817" extrusionOk="0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rgbClr val="9225A5"/>
            </a:solidFill>
            <a:ln>
              <a:noFill/>
            </a:ln>
          </p:spPr>
        </p:sp>
      </p:grpSp>
      <p:grpSp>
        <p:nvGrpSpPr>
          <p:cNvPr id="4" name="Group 3"/>
          <p:cNvGrpSpPr/>
          <p:nvPr/>
        </p:nvGrpSpPr>
        <p:grpSpPr>
          <a:xfrm>
            <a:off x="3419947" y="1600201"/>
            <a:ext cx="2375410" cy="1289839"/>
            <a:chOff x="3386580" y="1793749"/>
            <a:chExt cx="2375410" cy="1289839"/>
          </a:xfrm>
        </p:grpSpPr>
        <p:sp>
          <p:nvSpPr>
            <p:cNvPr id="139" name="Shape 139"/>
            <p:cNvSpPr/>
            <p:nvPr/>
          </p:nvSpPr>
          <p:spPr>
            <a:xfrm>
              <a:off x="3792524" y="1793749"/>
              <a:ext cx="1565850" cy="585863"/>
            </a:xfrm>
            <a:custGeom>
              <a:avLst/>
              <a:gdLst/>
              <a:ahLst/>
              <a:cxnLst/>
              <a:rect l="0" t="0" r="0" b="0"/>
              <a:pathLst>
                <a:path w="24053" h="8150" extrusionOk="0">
                  <a:moveTo>
                    <a:pt x="0" y="3827"/>
                  </a:moveTo>
                  <a:lnTo>
                    <a:pt x="11976" y="8150"/>
                  </a:lnTo>
                  <a:lnTo>
                    <a:pt x="24053" y="3827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</p:sp>
        <p:sp>
          <p:nvSpPr>
            <p:cNvPr id="140" name="Shape 140"/>
            <p:cNvSpPr/>
            <p:nvPr/>
          </p:nvSpPr>
          <p:spPr>
            <a:xfrm>
              <a:off x="3386580" y="2068262"/>
              <a:ext cx="1189300" cy="1015326"/>
            </a:xfrm>
            <a:custGeom>
              <a:avLst/>
              <a:gdLst/>
              <a:ahLst/>
              <a:cxnLst/>
              <a:rect l="0" t="0" r="0" b="0"/>
              <a:pathLst>
                <a:path w="18238" h="14114" extrusionOk="0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rgbClr val="551561"/>
            </a:solidFill>
            <a:ln>
              <a:noFill/>
            </a:ln>
          </p:spPr>
        </p:sp>
        <p:sp>
          <p:nvSpPr>
            <p:cNvPr id="141" name="Shape 141"/>
            <p:cNvSpPr/>
            <p:nvPr/>
          </p:nvSpPr>
          <p:spPr>
            <a:xfrm flipH="1">
              <a:off x="4572690" y="2068262"/>
              <a:ext cx="1189300" cy="1015326"/>
            </a:xfrm>
            <a:custGeom>
              <a:avLst/>
              <a:gdLst/>
              <a:ahLst/>
              <a:cxnLst/>
              <a:rect l="0" t="0" r="0" b="0"/>
              <a:pathLst>
                <a:path w="18238" h="14114" extrusionOk="0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rgbClr val="761E86"/>
            </a:solidFill>
            <a:ln>
              <a:noFill/>
            </a:ln>
          </p:spPr>
        </p:sp>
      </p:grpSp>
      <p:grpSp>
        <p:nvGrpSpPr>
          <p:cNvPr id="5" name="Group 4"/>
          <p:cNvGrpSpPr/>
          <p:nvPr/>
        </p:nvGrpSpPr>
        <p:grpSpPr>
          <a:xfrm>
            <a:off x="3915754" y="752201"/>
            <a:ext cx="1383797" cy="1201140"/>
            <a:chOff x="3882386" y="945750"/>
            <a:chExt cx="1383797" cy="1201140"/>
          </a:xfrm>
        </p:grpSpPr>
        <p:sp>
          <p:nvSpPr>
            <p:cNvPr id="142" name="Shape 142"/>
            <p:cNvSpPr/>
            <p:nvPr/>
          </p:nvSpPr>
          <p:spPr>
            <a:xfrm>
              <a:off x="3882386" y="945750"/>
              <a:ext cx="693508" cy="1201140"/>
            </a:xfrm>
            <a:custGeom>
              <a:avLst/>
              <a:gdLst/>
              <a:ahLst/>
              <a:cxnLst/>
              <a:rect l="0" t="0" r="0" b="0"/>
              <a:pathLst>
                <a:path w="10635" h="16697" extrusionOk="0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rgbClr val="551561"/>
            </a:solidFill>
            <a:ln>
              <a:noFill/>
            </a:ln>
          </p:spPr>
        </p:sp>
        <p:sp>
          <p:nvSpPr>
            <p:cNvPr id="143" name="Shape 143"/>
            <p:cNvSpPr/>
            <p:nvPr/>
          </p:nvSpPr>
          <p:spPr>
            <a:xfrm flipH="1">
              <a:off x="4572675" y="945750"/>
              <a:ext cx="693508" cy="1201140"/>
            </a:xfrm>
            <a:custGeom>
              <a:avLst/>
              <a:gdLst/>
              <a:ahLst/>
              <a:cxnLst/>
              <a:rect l="0" t="0" r="0" b="0"/>
              <a:pathLst>
                <a:path w="10635" h="16697" extrusionOk="0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rgbClr val="701C7F"/>
            </a:solidFill>
            <a:ln>
              <a:noFill/>
            </a:ln>
          </p:spPr>
        </p:sp>
      </p:grpSp>
      <p:pic>
        <p:nvPicPr>
          <p:cNvPr id="147" name="Shape 1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57811" y="2897190"/>
            <a:ext cx="860425" cy="1189515"/>
          </a:xfrm>
          <a:prstGeom prst="rect">
            <a:avLst/>
          </a:prstGeom>
          <a:noFill/>
          <a:ln w="19050" cap="flat" cmpd="sng">
            <a:solidFill>
              <a:srgbClr val="C55A1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8" name="Shape 1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16461" y="3145264"/>
            <a:ext cx="757250" cy="1102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9" name="Shape 1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20684" y="3125803"/>
            <a:ext cx="860427" cy="1189501"/>
          </a:xfrm>
          <a:prstGeom prst="rect">
            <a:avLst/>
          </a:prstGeom>
          <a:noFill/>
          <a:ln w="19050" cap="flat" cmpd="sng">
            <a:solidFill>
              <a:srgbClr val="C55A1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0" name="Shape 1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68387" y="3320089"/>
            <a:ext cx="757250" cy="1102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2" name="Shape 15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33493" y="793027"/>
            <a:ext cx="2711793" cy="1189525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53" name="Shape 153"/>
          <p:cNvSpPr txBox="1"/>
          <p:nvPr/>
        </p:nvSpPr>
        <p:spPr>
          <a:xfrm>
            <a:off x="658840" y="590861"/>
            <a:ext cx="5522215" cy="3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srgbClr val="4C1130"/>
              </a:solidFill>
              <a:latin typeface="Calibri" panose="020F0502020204030204"/>
            </a:endParaRPr>
          </a:p>
        </p:txBody>
      </p:sp>
      <p:pic>
        <p:nvPicPr>
          <p:cNvPr id="154" name="Shape 1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30284" y="3278203"/>
            <a:ext cx="860427" cy="1189501"/>
          </a:xfrm>
          <a:prstGeom prst="rect">
            <a:avLst/>
          </a:prstGeom>
          <a:noFill/>
          <a:ln w="19050" cap="flat" cmpd="sng">
            <a:solidFill>
              <a:srgbClr val="C55A1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5" name="Shape 1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7987" y="3472489"/>
            <a:ext cx="757250" cy="1102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56" name="Shape 156"/>
          <p:cNvSpPr txBox="1"/>
          <p:nvPr/>
        </p:nvSpPr>
        <p:spPr>
          <a:xfrm>
            <a:off x="5004667" y="942726"/>
            <a:ext cx="1358100" cy="1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100"/>
            </a:pPr>
            <a:r>
              <a:rPr lang="en-GB" sz="1200">
                <a:solidFill>
                  <a:prstClr val="black"/>
                </a:solidFill>
                <a:latin typeface="Roboto"/>
                <a:ea typeface="Roboto"/>
                <a:cs typeface="Roboto"/>
                <a:sym typeface="Roboto"/>
              </a:rPr>
              <a:t>Complex Unit</a:t>
            </a:r>
            <a:endParaRPr sz="1800" b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7" name="Shape 157"/>
          <p:cNvSpPr txBox="1"/>
          <p:nvPr/>
        </p:nvSpPr>
        <p:spPr>
          <a:xfrm>
            <a:off x="1976917" y="1633538"/>
            <a:ext cx="1687500" cy="1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 defTabSz="685800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100"/>
            </a:pPr>
            <a:r>
              <a:rPr lang="en-GB" sz="1200">
                <a:solidFill>
                  <a:prstClr val="black"/>
                </a:solidFill>
                <a:latin typeface="Roboto"/>
                <a:ea typeface="Roboto"/>
                <a:cs typeface="Roboto"/>
                <a:sym typeface="Roboto"/>
              </a:rPr>
              <a:t>Equipment</a:t>
            </a:r>
          </a:p>
          <a:p>
            <a:pPr algn="r" defTabSz="685800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100"/>
            </a:pPr>
            <a:r>
              <a:rPr lang="en-GB" sz="1200">
                <a:solidFill>
                  <a:prstClr val="black"/>
                </a:solidFill>
                <a:latin typeface="Roboto"/>
                <a:ea typeface="Roboto"/>
                <a:cs typeface="Roboto"/>
                <a:sym typeface="Roboto"/>
              </a:rPr>
              <a:t>Packages</a:t>
            </a:r>
            <a:endParaRPr sz="1800" b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9" name="Shape 159"/>
          <p:cNvSpPr txBox="1"/>
          <p:nvPr/>
        </p:nvSpPr>
        <p:spPr>
          <a:xfrm>
            <a:off x="6575836" y="4571200"/>
            <a:ext cx="2369482" cy="181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defTabSz="685800" fontAlgn="auto">
              <a:spcBef>
                <a:spcPts val="0"/>
              </a:spcBef>
              <a:spcAft>
                <a:spcPts val="1600"/>
              </a:spcAft>
              <a:buClr>
                <a:prstClr val="black"/>
              </a:buClr>
              <a:buSzPts val="1100"/>
            </a:pPr>
            <a:r>
              <a:rPr lang="en-GB" sz="1200" b="0">
                <a:solidFill>
                  <a:prstClr val="black"/>
                </a:solidFill>
                <a:latin typeface="Roboto"/>
                <a:ea typeface="Roboto"/>
                <a:cs typeface="Roboto"/>
                <a:sym typeface="Roboto"/>
              </a:rPr>
              <a:t>ISDDs for Devices &amp; Equipment</a:t>
            </a:r>
            <a:endParaRPr sz="1200" b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540520E-90FD-45B4-8184-E70B7A8FFAE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5282" t="37161" r="56558" b="51106"/>
          <a:stretch/>
        </p:blipFill>
        <p:spPr>
          <a:xfrm>
            <a:off x="6939197" y="2260434"/>
            <a:ext cx="662600" cy="6035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040C177A-7563-4B9D-9260-01BDE8C0BC9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740" t="39855" r="78718" b="54665"/>
          <a:stretch/>
        </p:blipFill>
        <p:spPr>
          <a:xfrm>
            <a:off x="7668210" y="2711563"/>
            <a:ext cx="384679" cy="2818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8A34B54D-4009-4255-99D1-F15B9FA6538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4445" t="37161" r="28922" b="51106"/>
          <a:stretch/>
        </p:blipFill>
        <p:spPr>
          <a:xfrm>
            <a:off x="8236586" y="2619443"/>
            <a:ext cx="888428" cy="5517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EA5D7A57-7B90-4F51-B046-EAA6D24FCF0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705" t="61228" r="22663" b="19116"/>
          <a:stretch/>
        </p:blipFill>
        <p:spPr>
          <a:xfrm>
            <a:off x="15590" y="2010355"/>
            <a:ext cx="2577154" cy="1011104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B670720F-0213-4DC7-826D-2D6F8CF1A5F6}"/>
              </a:ext>
            </a:extLst>
          </p:cNvPr>
          <p:cNvGrpSpPr/>
          <p:nvPr/>
        </p:nvGrpSpPr>
        <p:grpSpPr>
          <a:xfrm>
            <a:off x="189578" y="2897074"/>
            <a:ext cx="2627177" cy="1512690"/>
            <a:chOff x="156210" y="3336275"/>
            <a:chExt cx="2627177" cy="151269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0507D550-78E4-4471-9879-9C260F474CB7}"/>
                </a:ext>
              </a:extLst>
            </p:cNvPr>
            <p:cNvSpPr/>
            <p:nvPr/>
          </p:nvSpPr>
          <p:spPr>
            <a:xfrm>
              <a:off x="156210" y="3336275"/>
              <a:ext cx="2627177" cy="1512690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AU" sz="1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pic>
          <p:nvPicPr>
            <p:cNvPr id="44" name="Shape 147">
              <a:extLst>
                <a:ext uri="{FF2B5EF4-FFF2-40B4-BE49-F238E27FC236}">
                  <a16:creationId xmlns:a16="http://schemas.microsoft.com/office/drawing/2014/main" xmlns="" id="{C18130A4-3E56-4846-A995-DE390A220D1E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44925" y="3401066"/>
              <a:ext cx="860425" cy="1189515"/>
            </a:xfrm>
            <a:prstGeom prst="rect">
              <a:avLst/>
            </a:prstGeom>
            <a:noFill/>
            <a:ln w="19050" cap="flat" cmpd="sng">
              <a:solidFill>
                <a:srgbClr val="C55A11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45" name="Shape 148">
              <a:extLst>
                <a:ext uri="{FF2B5EF4-FFF2-40B4-BE49-F238E27FC236}">
                  <a16:creationId xmlns:a16="http://schemas.microsoft.com/office/drawing/2014/main" xmlns="" id="{62D1C843-CE5B-4611-ACA9-87A3B7A521FE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03576" y="3649141"/>
              <a:ext cx="757250" cy="11022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46" name="Shape 149">
              <a:extLst>
                <a:ext uri="{FF2B5EF4-FFF2-40B4-BE49-F238E27FC236}">
                  <a16:creationId xmlns:a16="http://schemas.microsoft.com/office/drawing/2014/main" xmlns="" id="{AAEB13DD-5C11-4C39-A416-0B3278D8618A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907798" y="3401080"/>
              <a:ext cx="860427" cy="1189501"/>
            </a:xfrm>
            <a:prstGeom prst="rect">
              <a:avLst/>
            </a:prstGeom>
            <a:noFill/>
            <a:ln w="19050" cap="flat" cmpd="sng">
              <a:solidFill>
                <a:srgbClr val="C55A11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47" name="Shape 150">
              <a:extLst>
                <a:ext uri="{FF2B5EF4-FFF2-40B4-BE49-F238E27FC236}">
                  <a16:creationId xmlns:a16="http://schemas.microsoft.com/office/drawing/2014/main" xmlns="" id="{A754DCE7-3563-491A-9D4C-03985A4E3864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155501" y="3595367"/>
              <a:ext cx="757250" cy="1155974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48" name="Shape 154">
              <a:extLst>
                <a:ext uri="{FF2B5EF4-FFF2-40B4-BE49-F238E27FC236}">
                  <a16:creationId xmlns:a16="http://schemas.microsoft.com/office/drawing/2014/main" xmlns="" id="{34BA1530-1CE8-4639-9707-D2745A9F38A7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517398" y="3401066"/>
              <a:ext cx="860427" cy="1189501"/>
            </a:xfrm>
            <a:prstGeom prst="rect">
              <a:avLst/>
            </a:prstGeom>
            <a:noFill/>
            <a:ln w="19050" cap="flat" cmpd="sng">
              <a:solidFill>
                <a:srgbClr val="C55A11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49" name="Shape 155">
              <a:extLst>
                <a:ext uri="{FF2B5EF4-FFF2-40B4-BE49-F238E27FC236}">
                  <a16:creationId xmlns:a16="http://schemas.microsoft.com/office/drawing/2014/main" xmlns="" id="{31A49255-A218-4644-A012-0C23B87D302A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765101" y="3595352"/>
              <a:ext cx="757250" cy="1155973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52" name="Shape 159">
            <a:extLst>
              <a:ext uri="{FF2B5EF4-FFF2-40B4-BE49-F238E27FC236}">
                <a16:creationId xmlns:a16="http://schemas.microsoft.com/office/drawing/2014/main" xmlns="" id="{155F75E1-4392-433C-B6F0-23EA6525F5F6}"/>
              </a:ext>
            </a:extLst>
          </p:cNvPr>
          <p:cNvSpPr txBox="1"/>
          <p:nvPr/>
        </p:nvSpPr>
        <p:spPr>
          <a:xfrm>
            <a:off x="108007" y="4416397"/>
            <a:ext cx="2822078" cy="1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defTabSz="685800" fontAlgn="auto">
              <a:spcBef>
                <a:spcPts val="0"/>
              </a:spcBef>
              <a:spcAft>
                <a:spcPts val="1600"/>
              </a:spcAft>
              <a:buClr>
                <a:prstClr val="black"/>
              </a:buClr>
              <a:buSzPts val="1100"/>
            </a:pPr>
            <a:r>
              <a:rPr lang="en-GB" sz="1200" b="0" dirty="0">
                <a:solidFill>
                  <a:prstClr val="black"/>
                </a:solidFill>
                <a:latin typeface="Roboto"/>
                <a:ea typeface="Roboto"/>
                <a:cs typeface="Roboto"/>
                <a:sym typeface="Roboto"/>
              </a:rPr>
              <a:t>Standardised ISDD Group for Package</a:t>
            </a:r>
            <a:endParaRPr sz="1200" b="0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64096" y="2827910"/>
            <a:ext cx="893254" cy="1281469"/>
            <a:chOff x="1830728" y="3021458"/>
            <a:chExt cx="893254" cy="1281469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30728" y="3068062"/>
              <a:ext cx="893254" cy="1234865"/>
            </a:xfrm>
            <a:prstGeom prst="rect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2045052" y="3021458"/>
              <a:ext cx="37061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400" b="0">
                  <a:solidFill>
                    <a:prstClr val="black"/>
                  </a:solidFill>
                  <a:latin typeface="Calibri" panose="020F0502020204030204"/>
                </a:rPr>
                <a:t>Pumping</a:t>
              </a:r>
              <a:br>
                <a:rPr lang="en-AU" sz="400" b="0">
                  <a:solidFill>
                    <a:prstClr val="black"/>
                  </a:solidFill>
                  <a:latin typeface="Calibri" panose="020F0502020204030204"/>
                </a:rPr>
              </a:br>
              <a:r>
                <a:rPr lang="en-AU" sz="400" b="0">
                  <a:solidFill>
                    <a:prstClr val="black"/>
                  </a:solidFill>
                  <a:latin typeface="Calibri" panose="020F0502020204030204"/>
                </a:rPr>
                <a:t>Package</a:t>
              </a:r>
            </a:p>
          </p:txBody>
        </p:sp>
      </p:grpSp>
      <p:sp>
        <p:nvSpPr>
          <p:cNvPr id="50" name="Shape 170"/>
          <p:cNvSpPr/>
          <p:nvPr/>
        </p:nvSpPr>
        <p:spPr>
          <a:xfrm>
            <a:off x="-83050" y="130413"/>
            <a:ext cx="5533342" cy="19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sz="1800" dirty="0">
              <a:solidFill>
                <a:srgbClr val="0000C8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800" b="1" dirty="0">
                <a:solidFill>
                  <a:srgbClr val="008000"/>
                </a:solidFill>
                <a:latin typeface="+mn-lt"/>
              </a:rPr>
              <a:t>Package ISDDs: The Bigger Picture</a:t>
            </a:r>
          </a:p>
        </p:txBody>
      </p:sp>
    </p:spTree>
    <p:extLst>
      <p:ext uri="{BB962C8B-B14F-4D97-AF65-F5344CB8AC3E}">
        <p14:creationId xmlns:p14="http://schemas.microsoft.com/office/powerpoint/2010/main" val="414569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/>
      <p:bldP spid="157" grpId="0"/>
      <p:bldP spid="52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46957" y="50034"/>
            <a:ext cx="8784150" cy="4893730"/>
            <a:chOff x="163275" y="143700"/>
            <a:chExt cx="8894528" cy="5033668"/>
          </a:xfrm>
        </p:grpSpPr>
        <p:sp>
          <p:nvSpPr>
            <p:cNvPr id="164" name="Shape 164"/>
            <p:cNvSpPr/>
            <p:nvPr/>
          </p:nvSpPr>
          <p:spPr>
            <a:xfrm>
              <a:off x="163275" y="143700"/>
              <a:ext cx="3258900" cy="4852800"/>
            </a:xfrm>
            <a:prstGeom prst="snip1Rect">
              <a:avLst>
                <a:gd name="adj" fmla="val 16667"/>
              </a:avLst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12" scaled="0"/>
            </a:gradFill>
            <a:ln w="1905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b="0"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rPr>
                <a:t>BOD: </a:t>
              </a:r>
              <a:r>
                <a:rPr lang="en-GB" b="0" err="1"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rPr>
                <a:t>ProcessModelRequestforPackage</a:t>
              </a:r>
              <a:r>
                <a:rPr lang="en-GB" b="0"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b="0" err="1"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rPr>
                <a:t>ProcessModelRequestFor</a:t>
              </a:r>
              <a:r>
                <a:rPr lang="en-GB" sz="1800" b="0" err="1"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rPr>
                <a:t>Package</a:t>
              </a:r>
              <a:endParaRPr b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Shape 165"/>
            <p:cNvSpPr/>
            <p:nvPr/>
          </p:nvSpPr>
          <p:spPr>
            <a:xfrm>
              <a:off x="232801" y="675550"/>
              <a:ext cx="3115500" cy="363000"/>
            </a:xfrm>
            <a:prstGeom prst="rect">
              <a:avLst/>
            </a:prstGeom>
            <a:gradFill>
              <a:gsLst>
                <a:gs pos="0">
                  <a:srgbClr val="D1D1D1"/>
                </a:gs>
                <a:gs pos="50000">
                  <a:srgbClr val="C7C7C7"/>
                </a:gs>
                <a:gs pos="100000">
                  <a:srgbClr val="C0C0C0"/>
                </a:gs>
              </a:gsLst>
              <a:lin ang="5400012" scaled="0"/>
            </a:gradFill>
            <a:ln w="9525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b="0"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rPr>
                <a:t>Application Area</a:t>
              </a:r>
              <a:endParaRPr sz="11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6" name="Shape 166"/>
            <p:cNvSpPr/>
            <p:nvPr/>
          </p:nvSpPr>
          <p:spPr>
            <a:xfrm>
              <a:off x="232801" y="1083475"/>
              <a:ext cx="3115500" cy="3876000"/>
            </a:xfrm>
            <a:prstGeom prst="rect">
              <a:avLst/>
            </a:prstGeom>
            <a:gradFill>
              <a:gsLst>
                <a:gs pos="0">
                  <a:srgbClr val="B4D4A5"/>
                </a:gs>
                <a:gs pos="50000">
                  <a:srgbClr val="A8CD97"/>
                </a:gs>
                <a:gs pos="100000">
                  <a:srgbClr val="9BC985"/>
                </a:gs>
              </a:gsLst>
              <a:lin ang="5400012" scaled="0"/>
            </a:gradFill>
            <a:ln w="1905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b="0"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rPr>
                <a:t>Data Area</a:t>
              </a:r>
              <a:endParaRPr sz="11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7" name="Shape 167"/>
            <p:cNvSpPr/>
            <p:nvPr/>
          </p:nvSpPr>
          <p:spPr>
            <a:xfrm>
              <a:off x="339749" y="1325075"/>
              <a:ext cx="2928000" cy="305400"/>
            </a:xfrm>
            <a:prstGeom prst="rect">
              <a:avLst/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12" scaled="0"/>
            </a:gradFill>
            <a:ln w="1905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b="0"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rPr>
                <a:t>Verb: Process</a:t>
              </a:r>
              <a:endParaRPr sz="11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8" name="Shape 168"/>
            <p:cNvSpPr/>
            <p:nvPr/>
          </p:nvSpPr>
          <p:spPr>
            <a:xfrm>
              <a:off x="341901" y="1712625"/>
              <a:ext cx="2928000" cy="3165000"/>
            </a:xfrm>
            <a:prstGeom prst="rect">
              <a:avLst/>
            </a:prstGeom>
            <a:gradFill>
              <a:gsLst>
                <a:gs pos="0">
                  <a:srgbClr val="B0CAE9"/>
                </a:gs>
                <a:gs pos="50000">
                  <a:srgbClr val="A1C1E4"/>
                </a:gs>
                <a:gs pos="100000">
                  <a:srgbClr val="90B8E4"/>
                </a:gs>
              </a:gsLst>
              <a:lin ang="5400012" scaled="0"/>
            </a:gradFill>
            <a:ln w="19050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b="0"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rPr>
                <a:t>Noun: ModelRequestFor</a:t>
              </a:r>
              <a:r>
                <a:rPr lang="en-GB" sz="1800" b="0"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rPr>
                <a:t>Package</a:t>
              </a:r>
              <a:endParaRPr b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Shape 193">
              <a:extLst>
                <a:ext uri="{FF2B5EF4-FFF2-40B4-BE49-F238E27FC236}">
                  <a16:creationId xmlns:a16="http://schemas.microsoft.com/office/drawing/2014/main" xmlns="" id="{8A4063FE-2A2D-49CC-84D2-3557E8F7A032}"/>
                </a:ext>
              </a:extLst>
            </p:cNvPr>
            <p:cNvSpPr/>
            <p:nvPr/>
          </p:nvSpPr>
          <p:spPr>
            <a:xfrm>
              <a:off x="406624" y="2023111"/>
              <a:ext cx="2796230" cy="2808589"/>
            </a:xfrm>
            <a:prstGeom prst="rect">
              <a:avLst/>
            </a:prstGeom>
            <a:gradFill>
              <a:gsLst>
                <a:gs pos="0">
                  <a:srgbClr val="A6B6DE"/>
                </a:gs>
                <a:gs pos="50000">
                  <a:srgbClr val="98AAD9"/>
                </a:gs>
                <a:gs pos="100000">
                  <a:srgbClr val="859CD7"/>
                </a:gs>
              </a:gsLst>
              <a:lin ang="5400012" scaled="0"/>
            </a:gradFill>
            <a:ln w="19050" cap="flat" cmpd="sng">
              <a:solidFill>
                <a:srgbClr val="7030A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b="0"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rPr>
                <a:t>MIMOSA CCOM</a:t>
              </a:r>
              <a:endParaRPr sz="12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9" name="Shape 169"/>
            <p:cNvSpPr/>
            <p:nvPr/>
          </p:nvSpPr>
          <p:spPr>
            <a:xfrm flipH="1">
              <a:off x="2878942" y="1630475"/>
              <a:ext cx="2831829" cy="1632300"/>
            </a:xfrm>
            <a:prstGeom prst="homePlate">
              <a:avLst>
                <a:gd name="adj" fmla="val 89756"/>
              </a:avLst>
            </a:prstGeom>
            <a:solidFill>
              <a:schemeClr val="accent3">
                <a:alpha val="498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b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2" name="Shape 192"/>
            <p:cNvGrpSpPr/>
            <p:nvPr/>
          </p:nvGrpSpPr>
          <p:grpSpPr>
            <a:xfrm>
              <a:off x="457898" y="2289820"/>
              <a:ext cx="1317979" cy="902801"/>
              <a:chOff x="378963" y="2113676"/>
              <a:chExt cx="1317979" cy="902801"/>
            </a:xfrm>
          </p:grpSpPr>
          <p:sp>
            <p:nvSpPr>
              <p:cNvPr id="193" name="Shape 193"/>
              <p:cNvSpPr/>
              <p:nvPr/>
            </p:nvSpPr>
            <p:spPr>
              <a:xfrm>
                <a:off x="378963" y="2113676"/>
                <a:ext cx="1317979" cy="902801"/>
              </a:xfrm>
              <a:prstGeom prst="roundRect">
                <a:avLst>
                  <a:gd name="adj" fmla="val 9325"/>
                </a:avLst>
              </a:prstGeom>
              <a:solidFill>
                <a:srgbClr val="7030A0">
                  <a:alpha val="32941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sz="900" b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94" name="Shape 194"/>
              <p:cNvSpPr/>
              <p:nvPr/>
            </p:nvSpPr>
            <p:spPr>
              <a:xfrm>
                <a:off x="417675" y="2171700"/>
                <a:ext cx="1209600" cy="141900"/>
              </a:xfrm>
              <a:prstGeom prst="rect">
                <a:avLst/>
              </a:prstGeom>
              <a:gradFill>
                <a:gsLst>
                  <a:gs pos="0">
                    <a:srgbClr val="FFDC9B"/>
                  </a:gs>
                  <a:gs pos="50000">
                    <a:srgbClr val="FFD68D"/>
                  </a:gs>
                  <a:gs pos="100000">
                    <a:srgbClr val="FFD478"/>
                  </a:gs>
                </a:gsLst>
                <a:lin ang="5400012" scaled="0"/>
              </a:gradFill>
              <a:ln w="19050" cap="flat" cmpd="sng">
                <a:solidFill>
                  <a:schemeClr val="accent4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900" b="0">
                    <a:solidFill>
                      <a:prstClr val="black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Entity: </a:t>
                </a:r>
                <a:r>
                  <a:rPr lang="en-GB" sz="900">
                    <a:solidFill>
                      <a:srgbClr val="99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VF AC Drive</a:t>
                </a:r>
                <a:endParaRPr sz="900" b="0">
                  <a:solidFill>
                    <a:srgbClr val="4472C4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195" name="Shape 195"/>
              <p:cNvGrpSpPr/>
              <p:nvPr/>
            </p:nvGrpSpPr>
            <p:grpSpPr>
              <a:xfrm>
                <a:off x="540460" y="2350342"/>
                <a:ext cx="884600" cy="536200"/>
                <a:chOff x="457076" y="3305023"/>
                <a:chExt cx="884600" cy="536200"/>
              </a:xfrm>
            </p:grpSpPr>
            <p:sp>
              <p:nvSpPr>
                <p:cNvPr id="196" name="Shape 196"/>
                <p:cNvSpPr/>
                <p:nvPr/>
              </p:nvSpPr>
              <p:spPr>
                <a:xfrm>
                  <a:off x="457076" y="3403823"/>
                  <a:ext cx="776100" cy="437400"/>
                </a:xfrm>
                <a:prstGeom prst="snip1Rect">
                  <a:avLst>
                    <a:gd name="adj" fmla="val 16667"/>
                  </a:avLst>
                </a:prstGeom>
                <a:gradFill>
                  <a:gsLst>
                    <a:gs pos="0">
                      <a:srgbClr val="FFDC9B"/>
                    </a:gs>
                    <a:gs pos="50000">
                      <a:srgbClr val="FFD68D"/>
                    </a:gs>
                    <a:gs pos="100000">
                      <a:srgbClr val="FFD478"/>
                    </a:gs>
                  </a:gsLst>
                  <a:lin ang="5400012" scaled="0"/>
                </a:gradFill>
                <a:ln w="19050" cap="flat" cmpd="sng">
                  <a:solidFill>
                    <a:schemeClr val="accent4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sz="80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97" name="Shape 197"/>
                <p:cNvSpPr/>
                <p:nvPr/>
              </p:nvSpPr>
              <p:spPr>
                <a:xfrm>
                  <a:off x="507098" y="3350825"/>
                  <a:ext cx="776100" cy="437400"/>
                </a:xfrm>
                <a:prstGeom prst="snip1Rect">
                  <a:avLst>
                    <a:gd name="adj" fmla="val 16667"/>
                  </a:avLst>
                </a:prstGeom>
                <a:gradFill>
                  <a:gsLst>
                    <a:gs pos="0">
                      <a:srgbClr val="FFDC9B"/>
                    </a:gs>
                    <a:gs pos="50000">
                      <a:srgbClr val="FFD68D"/>
                    </a:gs>
                    <a:gs pos="100000">
                      <a:srgbClr val="FFD478"/>
                    </a:gs>
                  </a:gsLst>
                  <a:lin ang="5400012" scaled="0"/>
                </a:gradFill>
                <a:ln w="19050" cap="flat" cmpd="sng">
                  <a:solidFill>
                    <a:schemeClr val="accent4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sz="80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98" name="Shape 198"/>
                <p:cNvSpPr/>
                <p:nvPr/>
              </p:nvSpPr>
              <p:spPr>
                <a:xfrm>
                  <a:off x="565576" y="3305023"/>
                  <a:ext cx="776100" cy="437400"/>
                </a:xfrm>
                <a:prstGeom prst="snip1Rect">
                  <a:avLst>
                    <a:gd name="adj" fmla="val 16667"/>
                  </a:avLst>
                </a:prstGeom>
                <a:gradFill>
                  <a:gsLst>
                    <a:gs pos="0">
                      <a:srgbClr val="FFDC9B"/>
                    </a:gs>
                    <a:gs pos="50000">
                      <a:srgbClr val="FFD68D"/>
                    </a:gs>
                    <a:gs pos="100000">
                      <a:srgbClr val="FFD478"/>
                    </a:gs>
                  </a:gsLst>
                  <a:lin ang="5400012" scaled="0"/>
                </a:gradFill>
                <a:ln w="19050" cap="flat" cmpd="sng">
                  <a:solidFill>
                    <a:schemeClr val="accent4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GB" sz="1100" b="0">
                      <a:solidFill>
                        <a:prstClr val="black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ISDD Instances</a:t>
                  </a:r>
                  <a:endParaRPr sz="1100" b="0">
                    <a:solidFill>
                      <a:prstClr val="black"/>
                    </a:solidFill>
                    <a:latin typeface="Calibri" panose="020F0502020204030204"/>
                  </a:endParaRPr>
                </a:p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sz="80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</p:grpSp>
        <p:sp>
          <p:nvSpPr>
            <p:cNvPr id="199" name="Shape 199"/>
            <p:cNvSpPr/>
            <p:nvPr/>
          </p:nvSpPr>
          <p:spPr>
            <a:xfrm flipH="1">
              <a:off x="2552071" y="2621075"/>
              <a:ext cx="2472900" cy="1632300"/>
            </a:xfrm>
            <a:prstGeom prst="homePlate">
              <a:avLst>
                <a:gd name="adj" fmla="val 75141"/>
              </a:avLst>
            </a:prstGeom>
            <a:solidFill>
              <a:schemeClr val="accent3">
                <a:alpha val="498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b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Shape 200"/>
            <p:cNvSpPr/>
            <p:nvPr/>
          </p:nvSpPr>
          <p:spPr>
            <a:xfrm flipH="1">
              <a:off x="3237871" y="3535475"/>
              <a:ext cx="2472900" cy="1632300"/>
            </a:xfrm>
            <a:prstGeom prst="homePlate">
              <a:avLst>
                <a:gd name="adj" fmla="val 75696"/>
              </a:avLst>
            </a:prstGeom>
            <a:solidFill>
              <a:schemeClr val="accent3">
                <a:alpha val="498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b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1" name="Shape 20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583213" y="2625518"/>
              <a:ext cx="1091913" cy="1509499"/>
            </a:xfrm>
            <a:prstGeom prst="rect">
              <a:avLst/>
            </a:prstGeom>
            <a:noFill/>
            <a:ln w="19050" cap="flat" cmpd="sng">
              <a:solidFill>
                <a:srgbClr val="C55A11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203" name="Shape 20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548278" y="3582595"/>
              <a:ext cx="1091899" cy="1509500"/>
            </a:xfrm>
            <a:prstGeom prst="rect">
              <a:avLst/>
            </a:prstGeom>
            <a:noFill/>
            <a:ln w="19050" cap="flat" cmpd="sng">
              <a:solidFill>
                <a:srgbClr val="C55A11"/>
              </a:solidFill>
              <a:prstDash val="solid"/>
              <a:round/>
              <a:headEnd type="none" w="sm" len="sm"/>
              <a:tailEnd type="none" w="sm" len="sm"/>
            </a:ln>
          </p:spPr>
        </p:pic>
        <p:grpSp>
          <p:nvGrpSpPr>
            <p:cNvPr id="204" name="Shape 204"/>
            <p:cNvGrpSpPr/>
            <p:nvPr/>
          </p:nvGrpSpPr>
          <p:grpSpPr>
            <a:xfrm>
              <a:off x="1070765" y="3127229"/>
              <a:ext cx="1429467" cy="948603"/>
              <a:chOff x="392665" y="2113676"/>
              <a:chExt cx="1311919" cy="948603"/>
            </a:xfrm>
          </p:grpSpPr>
          <p:sp>
            <p:nvSpPr>
              <p:cNvPr id="205" name="Shape 205"/>
              <p:cNvSpPr/>
              <p:nvPr/>
            </p:nvSpPr>
            <p:spPr>
              <a:xfrm>
                <a:off x="392665" y="2113676"/>
                <a:ext cx="1311919" cy="948603"/>
              </a:xfrm>
              <a:prstGeom prst="roundRect">
                <a:avLst>
                  <a:gd name="adj" fmla="val 9482"/>
                </a:avLst>
              </a:prstGeom>
              <a:solidFill>
                <a:srgbClr val="7030A0">
                  <a:alpha val="32941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sz="900" b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06" name="Shape 206"/>
              <p:cNvSpPr/>
              <p:nvPr/>
            </p:nvSpPr>
            <p:spPr>
              <a:xfrm>
                <a:off x="417675" y="2171700"/>
                <a:ext cx="1209600" cy="141900"/>
              </a:xfrm>
              <a:prstGeom prst="rect">
                <a:avLst/>
              </a:prstGeom>
              <a:gradFill>
                <a:gsLst>
                  <a:gs pos="0">
                    <a:srgbClr val="FFDC9B"/>
                  </a:gs>
                  <a:gs pos="50000">
                    <a:srgbClr val="FFD68D"/>
                  </a:gs>
                  <a:gs pos="100000">
                    <a:srgbClr val="FFD478"/>
                  </a:gs>
                </a:gsLst>
                <a:lin ang="5400012" scaled="0"/>
              </a:gradFill>
              <a:ln w="19050" cap="flat" cmpd="sng">
                <a:solidFill>
                  <a:schemeClr val="accent4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900" b="0">
                    <a:solidFill>
                      <a:prstClr val="black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Entity: </a:t>
                </a:r>
                <a:r>
                  <a:rPr lang="en-GB" sz="900">
                    <a:solidFill>
                      <a:srgbClr val="70AD47">
                        <a:lumMod val="75000"/>
                      </a:srgbClr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Controller</a:t>
                </a:r>
                <a:endParaRPr sz="900">
                  <a:solidFill>
                    <a:srgbClr val="70AD47">
                      <a:lumMod val="75000"/>
                    </a:srgbClr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207" name="Shape 207"/>
              <p:cNvGrpSpPr/>
              <p:nvPr/>
            </p:nvGrpSpPr>
            <p:grpSpPr>
              <a:xfrm>
                <a:off x="540460" y="2350342"/>
                <a:ext cx="884600" cy="536200"/>
                <a:chOff x="457076" y="3305023"/>
                <a:chExt cx="884600" cy="536200"/>
              </a:xfrm>
            </p:grpSpPr>
            <p:sp>
              <p:nvSpPr>
                <p:cNvPr id="208" name="Shape 208"/>
                <p:cNvSpPr/>
                <p:nvPr/>
              </p:nvSpPr>
              <p:spPr>
                <a:xfrm>
                  <a:off x="457076" y="3403823"/>
                  <a:ext cx="776100" cy="437400"/>
                </a:xfrm>
                <a:prstGeom prst="snip1Rect">
                  <a:avLst>
                    <a:gd name="adj" fmla="val 16667"/>
                  </a:avLst>
                </a:prstGeom>
                <a:gradFill>
                  <a:gsLst>
                    <a:gs pos="0">
                      <a:srgbClr val="FFDC9B"/>
                    </a:gs>
                    <a:gs pos="50000">
                      <a:srgbClr val="FFD68D"/>
                    </a:gs>
                    <a:gs pos="100000">
                      <a:srgbClr val="FFD478"/>
                    </a:gs>
                  </a:gsLst>
                  <a:lin ang="5400012" scaled="0"/>
                </a:gradFill>
                <a:ln w="19050" cap="flat" cmpd="sng">
                  <a:solidFill>
                    <a:schemeClr val="accent4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sz="80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09" name="Shape 209"/>
                <p:cNvSpPr/>
                <p:nvPr/>
              </p:nvSpPr>
              <p:spPr>
                <a:xfrm>
                  <a:off x="507098" y="3350825"/>
                  <a:ext cx="776100" cy="437400"/>
                </a:xfrm>
                <a:prstGeom prst="snip1Rect">
                  <a:avLst>
                    <a:gd name="adj" fmla="val 16667"/>
                  </a:avLst>
                </a:prstGeom>
                <a:gradFill>
                  <a:gsLst>
                    <a:gs pos="0">
                      <a:srgbClr val="FFDC9B"/>
                    </a:gs>
                    <a:gs pos="50000">
                      <a:srgbClr val="FFD68D"/>
                    </a:gs>
                    <a:gs pos="100000">
                      <a:srgbClr val="FFD478"/>
                    </a:gs>
                  </a:gsLst>
                  <a:lin ang="5400012" scaled="0"/>
                </a:gradFill>
                <a:ln w="19050" cap="flat" cmpd="sng">
                  <a:solidFill>
                    <a:schemeClr val="accent4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sz="80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10" name="Shape 210"/>
                <p:cNvSpPr/>
                <p:nvPr/>
              </p:nvSpPr>
              <p:spPr>
                <a:xfrm>
                  <a:off x="565576" y="3305023"/>
                  <a:ext cx="776100" cy="437400"/>
                </a:xfrm>
                <a:prstGeom prst="snip1Rect">
                  <a:avLst>
                    <a:gd name="adj" fmla="val 16667"/>
                  </a:avLst>
                </a:prstGeom>
                <a:gradFill>
                  <a:gsLst>
                    <a:gs pos="0">
                      <a:srgbClr val="FFDC9B"/>
                    </a:gs>
                    <a:gs pos="50000">
                      <a:srgbClr val="FFD68D"/>
                    </a:gs>
                    <a:gs pos="100000">
                      <a:srgbClr val="FFD478"/>
                    </a:gs>
                  </a:gsLst>
                  <a:lin ang="5400012" scaled="0"/>
                </a:gradFill>
                <a:ln w="19050" cap="flat" cmpd="sng">
                  <a:solidFill>
                    <a:schemeClr val="accent4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GB" sz="1100" b="0">
                      <a:solidFill>
                        <a:prstClr val="black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ISDD Instances</a:t>
                  </a:r>
                  <a:endParaRPr sz="1100" b="0">
                    <a:solidFill>
                      <a:prstClr val="black"/>
                    </a:solidFill>
                    <a:latin typeface="Calibri" panose="020F0502020204030204"/>
                  </a:endParaRPr>
                </a:p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sz="80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</p:grpSp>
        <p:grpSp>
          <p:nvGrpSpPr>
            <p:cNvPr id="211" name="Shape 211"/>
            <p:cNvGrpSpPr/>
            <p:nvPr/>
          </p:nvGrpSpPr>
          <p:grpSpPr>
            <a:xfrm>
              <a:off x="6103214" y="681186"/>
              <a:ext cx="2954589" cy="1797797"/>
              <a:chOff x="165285" y="245563"/>
              <a:chExt cx="2905201" cy="1508598"/>
            </a:xfrm>
          </p:grpSpPr>
          <p:cxnSp>
            <p:nvCxnSpPr>
              <p:cNvPr id="212" name="Shape 212"/>
              <p:cNvCxnSpPr>
                <a:stCxn id="213" idx="1"/>
                <a:endCxn id="214" idx="1"/>
              </p:cNvCxnSpPr>
              <p:nvPr/>
            </p:nvCxnSpPr>
            <p:spPr>
              <a:xfrm>
                <a:off x="165286" y="844321"/>
                <a:ext cx="210900" cy="341100"/>
              </a:xfrm>
              <a:prstGeom prst="bentConnector3">
                <a:avLst>
                  <a:gd name="adj1" fmla="val 25825"/>
                </a:avLst>
              </a:pr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cxnSp>
            <p:nvCxnSpPr>
              <p:cNvPr id="215" name="Shape 215"/>
              <p:cNvCxnSpPr>
                <a:cxnSpLocks/>
                <a:stCxn id="213" idx="1"/>
                <a:endCxn id="216" idx="1"/>
              </p:cNvCxnSpPr>
              <p:nvPr/>
            </p:nvCxnSpPr>
            <p:spPr>
              <a:xfrm rot="10800000" flipH="1" flipV="1">
                <a:off x="165285" y="844321"/>
                <a:ext cx="216813" cy="740951"/>
              </a:xfrm>
              <a:prstGeom prst="bentConnector3">
                <a:avLst>
                  <a:gd name="adj1" fmla="val 24190"/>
                </a:avLst>
              </a:pr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cxnSp>
            <p:nvCxnSpPr>
              <p:cNvPr id="217" name="Shape 217"/>
              <p:cNvCxnSpPr>
                <a:stCxn id="218" idx="1"/>
                <a:endCxn id="219" idx="1"/>
              </p:cNvCxnSpPr>
              <p:nvPr/>
            </p:nvCxnSpPr>
            <p:spPr>
              <a:xfrm>
                <a:off x="1671762" y="841808"/>
                <a:ext cx="249900" cy="350400"/>
              </a:xfrm>
              <a:prstGeom prst="bentConnector3">
                <a:avLst>
                  <a:gd name="adj1" fmla="val 37273"/>
                </a:avLst>
              </a:pr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cxnSp>
            <p:nvCxnSpPr>
              <p:cNvPr id="220" name="Shape 220"/>
              <p:cNvCxnSpPr>
                <a:stCxn id="218" idx="1"/>
                <a:endCxn id="221" idx="1"/>
              </p:cNvCxnSpPr>
              <p:nvPr/>
            </p:nvCxnSpPr>
            <p:spPr>
              <a:xfrm>
                <a:off x="1671762" y="841808"/>
                <a:ext cx="249900" cy="748500"/>
              </a:xfrm>
              <a:prstGeom prst="bentConnector3">
                <a:avLst>
                  <a:gd name="adj1" fmla="val 37135"/>
                </a:avLst>
              </a:pr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sp>
            <p:nvSpPr>
              <p:cNvPr id="222" name="Shape 222"/>
              <p:cNvSpPr/>
              <p:nvPr/>
            </p:nvSpPr>
            <p:spPr>
              <a:xfrm>
                <a:off x="165286" y="245563"/>
                <a:ext cx="2905200" cy="402300"/>
              </a:xfrm>
              <a:prstGeom prst="rect">
                <a:avLst/>
              </a:prstGeom>
              <a:solidFill>
                <a:srgbClr val="FBE4D4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b="0">
                    <a:solidFill>
                      <a:prstClr val="black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Use Case: </a:t>
                </a:r>
                <a:endParaRPr sz="1100" b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500" b="0">
                    <a:solidFill>
                      <a:prstClr val="black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Make-Model Match-Up (Package)</a:t>
                </a:r>
                <a:endParaRPr sz="105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3" name="Shape 213"/>
              <p:cNvSpPr/>
              <p:nvPr/>
            </p:nvSpPr>
            <p:spPr>
              <a:xfrm>
                <a:off x="165286" y="705421"/>
                <a:ext cx="1400100" cy="277800"/>
              </a:xfrm>
              <a:prstGeom prst="rect">
                <a:avLst/>
              </a:prstGeom>
              <a:solidFill>
                <a:srgbClr val="FBE4D4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900" b="0">
                    <a:solidFill>
                      <a:prstClr val="black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Scenario: RFI for Possible Models for Package</a:t>
                </a:r>
                <a:endParaRPr sz="110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8" name="Shape 218"/>
              <p:cNvSpPr/>
              <p:nvPr/>
            </p:nvSpPr>
            <p:spPr>
              <a:xfrm>
                <a:off x="1671762" y="700208"/>
                <a:ext cx="1398600" cy="283200"/>
              </a:xfrm>
              <a:prstGeom prst="rect">
                <a:avLst/>
              </a:prstGeom>
              <a:solidFill>
                <a:srgbClr val="FBE4D4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900" b="0">
                    <a:solidFill>
                      <a:prstClr val="black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Scenario: RFI Standard Model Properties</a:t>
                </a:r>
                <a:endParaRPr sz="110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4" name="Shape 214"/>
              <p:cNvSpPr/>
              <p:nvPr/>
            </p:nvSpPr>
            <p:spPr>
              <a:xfrm>
                <a:off x="376092" y="1046188"/>
                <a:ext cx="1189200" cy="278400"/>
              </a:xfrm>
              <a:prstGeom prst="rect">
                <a:avLst/>
              </a:prstGeom>
              <a:solidFill>
                <a:srgbClr val="FFFF00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800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Event 1: Process Model Request For Package</a:t>
                </a:r>
                <a:endParaRPr sz="110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6" name="Shape 216"/>
              <p:cNvSpPr/>
              <p:nvPr/>
            </p:nvSpPr>
            <p:spPr>
              <a:xfrm>
                <a:off x="382099" y="1416383"/>
                <a:ext cx="1183200" cy="337778"/>
              </a:xfrm>
              <a:prstGeom prst="rect">
                <a:avLst/>
              </a:prstGeom>
              <a:solidFill>
                <a:srgbClr val="FBE4D4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800" b="0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Event 2: Acknowledge Model Request For Package</a:t>
                </a:r>
                <a:endParaRPr sz="110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1" name="Shape 221"/>
              <p:cNvSpPr/>
              <p:nvPr/>
            </p:nvSpPr>
            <p:spPr>
              <a:xfrm>
                <a:off x="1921532" y="1451147"/>
                <a:ext cx="1144500" cy="278400"/>
              </a:xfrm>
              <a:prstGeom prst="rect">
                <a:avLst/>
              </a:prstGeom>
              <a:solidFill>
                <a:srgbClr val="FBE4D4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sz="800" b="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800" b="0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Event 4: Show Standard Datasheets</a:t>
                </a:r>
                <a:endParaRPr sz="1100" b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sz="800" b="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Shape 219"/>
              <p:cNvSpPr/>
              <p:nvPr/>
            </p:nvSpPr>
            <p:spPr>
              <a:xfrm>
                <a:off x="1921531" y="1052908"/>
                <a:ext cx="1144500" cy="278400"/>
              </a:xfrm>
              <a:prstGeom prst="rect">
                <a:avLst/>
              </a:prstGeom>
              <a:solidFill>
                <a:srgbClr val="FBE4D4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sz="800" b="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800" b="0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Event 3: Get Model Datasheets</a:t>
                </a:r>
                <a:endParaRPr sz="1100" b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sz="800" b="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5" name="Shape 185"/>
            <p:cNvGrpSpPr/>
            <p:nvPr/>
          </p:nvGrpSpPr>
          <p:grpSpPr>
            <a:xfrm>
              <a:off x="1726894" y="3964639"/>
              <a:ext cx="1463040" cy="813024"/>
              <a:chOff x="388033" y="2113676"/>
              <a:chExt cx="1371600" cy="813024"/>
            </a:xfrm>
          </p:grpSpPr>
          <p:sp>
            <p:nvSpPr>
              <p:cNvPr id="186" name="Shape 186"/>
              <p:cNvSpPr/>
              <p:nvPr/>
            </p:nvSpPr>
            <p:spPr>
              <a:xfrm>
                <a:off x="388033" y="2113676"/>
                <a:ext cx="1371600" cy="813024"/>
              </a:xfrm>
              <a:prstGeom prst="roundRect">
                <a:avLst>
                  <a:gd name="adj" fmla="val 8232"/>
                </a:avLst>
              </a:prstGeom>
              <a:solidFill>
                <a:srgbClr val="7030A0">
                  <a:alpha val="32941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sz="900" b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87" name="Shape 187"/>
              <p:cNvSpPr/>
              <p:nvPr/>
            </p:nvSpPr>
            <p:spPr>
              <a:xfrm>
                <a:off x="388033" y="2167275"/>
                <a:ext cx="1371600" cy="150750"/>
              </a:xfrm>
              <a:prstGeom prst="rect">
                <a:avLst/>
              </a:prstGeom>
              <a:gradFill>
                <a:gsLst>
                  <a:gs pos="0">
                    <a:srgbClr val="FFDC9B"/>
                  </a:gs>
                  <a:gs pos="50000">
                    <a:srgbClr val="FFD68D"/>
                  </a:gs>
                  <a:gs pos="100000">
                    <a:srgbClr val="FFD478"/>
                  </a:gs>
                </a:gsLst>
                <a:lin ang="5400012" scaled="0"/>
              </a:gradFill>
              <a:ln w="19050" cap="flat" cmpd="sng">
                <a:solidFill>
                  <a:schemeClr val="accent4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900" b="0">
                    <a:solidFill>
                      <a:prstClr val="black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Entity: </a:t>
                </a:r>
                <a:r>
                  <a:rPr lang="en-GB" sz="90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Centrifugal Pump</a:t>
                </a:r>
                <a:endParaRPr sz="900" b="0">
                  <a:solidFill>
                    <a:srgbClr val="990000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188" name="Shape 188"/>
              <p:cNvGrpSpPr/>
              <p:nvPr/>
            </p:nvGrpSpPr>
            <p:grpSpPr>
              <a:xfrm>
                <a:off x="540460" y="2350342"/>
                <a:ext cx="884600" cy="536200"/>
                <a:chOff x="457076" y="3305023"/>
                <a:chExt cx="884600" cy="536200"/>
              </a:xfrm>
            </p:grpSpPr>
            <p:sp>
              <p:nvSpPr>
                <p:cNvPr id="189" name="Shape 189"/>
                <p:cNvSpPr/>
                <p:nvPr/>
              </p:nvSpPr>
              <p:spPr>
                <a:xfrm>
                  <a:off x="457076" y="3403823"/>
                  <a:ext cx="776100" cy="437400"/>
                </a:xfrm>
                <a:prstGeom prst="snip1Rect">
                  <a:avLst>
                    <a:gd name="adj" fmla="val 16667"/>
                  </a:avLst>
                </a:prstGeom>
                <a:gradFill>
                  <a:gsLst>
                    <a:gs pos="0">
                      <a:srgbClr val="FFDC9B"/>
                    </a:gs>
                    <a:gs pos="50000">
                      <a:srgbClr val="FFD68D"/>
                    </a:gs>
                    <a:gs pos="100000">
                      <a:srgbClr val="FFD478"/>
                    </a:gs>
                  </a:gsLst>
                  <a:lin ang="5400012" scaled="0"/>
                </a:gradFill>
                <a:ln w="19050" cap="flat" cmpd="sng">
                  <a:solidFill>
                    <a:schemeClr val="accent4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sz="80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90" name="Shape 190"/>
                <p:cNvSpPr/>
                <p:nvPr/>
              </p:nvSpPr>
              <p:spPr>
                <a:xfrm>
                  <a:off x="507098" y="3350825"/>
                  <a:ext cx="776100" cy="437400"/>
                </a:xfrm>
                <a:prstGeom prst="snip1Rect">
                  <a:avLst>
                    <a:gd name="adj" fmla="val 16667"/>
                  </a:avLst>
                </a:prstGeom>
                <a:gradFill>
                  <a:gsLst>
                    <a:gs pos="0">
                      <a:srgbClr val="FFDC9B"/>
                    </a:gs>
                    <a:gs pos="50000">
                      <a:srgbClr val="FFD68D"/>
                    </a:gs>
                    <a:gs pos="100000">
                      <a:srgbClr val="FFD478"/>
                    </a:gs>
                  </a:gsLst>
                  <a:lin ang="5400012" scaled="0"/>
                </a:gradFill>
                <a:ln w="19050" cap="flat" cmpd="sng">
                  <a:solidFill>
                    <a:schemeClr val="accent4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sz="80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91" name="Shape 191"/>
                <p:cNvSpPr/>
                <p:nvPr/>
              </p:nvSpPr>
              <p:spPr>
                <a:xfrm>
                  <a:off x="565576" y="3305023"/>
                  <a:ext cx="776100" cy="437400"/>
                </a:xfrm>
                <a:prstGeom prst="snip1Rect">
                  <a:avLst>
                    <a:gd name="adj" fmla="val 16667"/>
                  </a:avLst>
                </a:prstGeom>
                <a:gradFill>
                  <a:gsLst>
                    <a:gs pos="0">
                      <a:srgbClr val="FFDC9B"/>
                    </a:gs>
                    <a:gs pos="50000">
                      <a:srgbClr val="FFD68D"/>
                    </a:gs>
                    <a:gs pos="100000">
                      <a:srgbClr val="FFD478"/>
                    </a:gs>
                  </a:gsLst>
                  <a:lin ang="5400012" scaled="0"/>
                </a:gradFill>
                <a:ln w="19050" cap="flat" cmpd="sng">
                  <a:solidFill>
                    <a:schemeClr val="accent4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GB" sz="1100" b="0">
                      <a:solidFill>
                        <a:prstClr val="black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ISDD Instances</a:t>
                  </a:r>
                  <a:endParaRPr sz="1100" b="0">
                    <a:solidFill>
                      <a:prstClr val="black"/>
                    </a:solidFill>
                    <a:latin typeface="Calibri" panose="020F0502020204030204"/>
                  </a:endParaRPr>
                </a:p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sz="80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45466481-64AC-474B-9DC6-83CE3053A6B4}"/>
                </a:ext>
              </a:extLst>
            </p:cNvPr>
            <p:cNvSpPr txBox="1"/>
            <p:nvPr/>
          </p:nvSpPr>
          <p:spPr>
            <a:xfrm>
              <a:off x="6037711" y="2776711"/>
              <a:ext cx="2954588" cy="2400657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285743" indent="-285743" defTabSz="68580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AU" sz="1500" b="0">
                  <a:solidFill>
                    <a:prstClr val="black"/>
                  </a:solidFill>
                  <a:latin typeface="Calibri" panose="020F0502020204030204"/>
                </a:rPr>
                <a:t>Use case for Make-Model Match-Up</a:t>
              </a:r>
            </a:p>
            <a:p>
              <a:pPr marL="285743" indent="-285743" defTabSz="68580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AU" sz="1500" b="0">
                  <a:solidFill>
                    <a:prstClr val="black"/>
                  </a:solidFill>
                  <a:latin typeface="Calibri" panose="020F0502020204030204"/>
                </a:rPr>
                <a:t>Scenarios for individual devices, equipment </a:t>
              </a:r>
              <a:r>
                <a:rPr lang="en-AU" sz="1500">
                  <a:solidFill>
                    <a:prstClr val="black"/>
                  </a:solidFill>
                  <a:latin typeface="Calibri" panose="020F0502020204030204"/>
                </a:rPr>
                <a:t>and packages</a:t>
              </a:r>
              <a:r>
                <a:rPr lang="en-AU" sz="1500" b="0">
                  <a:solidFill>
                    <a:prstClr val="black"/>
                  </a:solidFill>
                  <a:latin typeface="Calibri" panose="020F0502020204030204"/>
                </a:rPr>
                <a:t>.</a:t>
              </a:r>
            </a:p>
            <a:p>
              <a:pPr marL="285743" indent="-285743" defTabSz="68580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AU" sz="1500" b="0">
                  <a:solidFill>
                    <a:prstClr val="black"/>
                  </a:solidFill>
                  <a:latin typeface="Calibri" panose="020F0502020204030204"/>
                </a:rPr>
                <a:t>Scenario for retrieving model datasheets is reused across use cases.</a:t>
              </a:r>
            </a:p>
            <a:p>
              <a:pPr marL="285743" indent="-285743" defTabSz="68580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AU" sz="1500">
                  <a:solidFill>
                    <a:prstClr val="black"/>
                  </a:solidFill>
                  <a:latin typeface="Calibri" panose="020F0502020204030204"/>
                </a:rPr>
                <a:t>BOD for packages </a:t>
              </a:r>
              <a:r>
                <a:rPr lang="en-AU" sz="1500" b="0">
                  <a:solidFill>
                    <a:prstClr val="black"/>
                  </a:solidFill>
                  <a:latin typeface="Calibri" panose="020F0502020204030204"/>
                </a:rPr>
                <a:t>ensures the request is treated as a whole</a:t>
              </a:r>
            </a:p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AU" sz="15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" name="Shape 210"/>
            <p:cNvSpPr/>
            <p:nvPr/>
          </p:nvSpPr>
          <p:spPr>
            <a:xfrm>
              <a:off x="2064744" y="2390848"/>
              <a:ext cx="845638" cy="643226"/>
            </a:xfrm>
            <a:prstGeom prst="snip1Rect">
              <a:avLst>
                <a:gd name="adj" fmla="val 16667"/>
              </a:avLst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12" scaled="0"/>
            </a:gradFill>
            <a:ln w="1905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100">
                  <a:solidFill>
                    <a:srgbClr val="00B0F0"/>
                  </a:solidFill>
                  <a:latin typeface="Calibri"/>
                  <a:ea typeface="Calibri"/>
                  <a:cs typeface="Calibri"/>
                  <a:sym typeface="Calibri"/>
                </a:rPr>
                <a:t>Package</a:t>
              </a:r>
            </a:p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100" b="0"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rPr>
                <a:t>ISDD Instance</a:t>
              </a:r>
              <a:endParaRPr sz="1100" b="0">
                <a:solidFill>
                  <a:prstClr val="black"/>
                </a:solidFill>
                <a:latin typeface="Calibri" panose="020F0502020204030204"/>
              </a:endParaRPr>
            </a:p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endParaRPr sz="800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4411" y="38566"/>
            <a:ext cx="8715178" cy="540000"/>
          </a:xfrm>
        </p:spPr>
        <p:txBody>
          <a:bodyPr>
            <a:normAutofit/>
          </a:bodyPr>
          <a:lstStyle/>
          <a:p>
            <a:r>
              <a:rPr lang="en-AU" dirty="0">
                <a:sym typeface="Calibri"/>
              </a:rPr>
              <a:t>				Business Object Document for Packages</a:t>
            </a:r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9861" y="1506977"/>
            <a:ext cx="1153714" cy="154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39407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Use Cases 7 &amp; 14: </a:t>
            </a:r>
            <a:br>
              <a:rPr lang="en-AU" dirty="0"/>
            </a:br>
            <a:r>
              <a:rPr lang="en-AU" dirty="0"/>
              <a:t>Condition Based Maintenance &amp; </a:t>
            </a:r>
            <a:r>
              <a:rPr lang="en-AU" dirty="0" err="1"/>
              <a:t>IIoT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249779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2FD815D6-6DFB-4E84-99E6-05608FBBE3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/>
              <a:t>Currently, three use cases related to CBM:</a:t>
            </a:r>
          </a:p>
          <a:p>
            <a:pPr lvl="1"/>
            <a:r>
              <a:rPr lang="en-AU"/>
              <a:t>Use Case 5: Asset Installation/Removal Updates</a:t>
            </a:r>
          </a:p>
          <a:p>
            <a:pPr lvl="1"/>
            <a:r>
              <a:rPr lang="en-AU"/>
              <a:t>Use Case 7: Condition Based Maintenance Triggering</a:t>
            </a:r>
          </a:p>
          <a:p>
            <a:pPr lvl="1"/>
            <a:r>
              <a:rPr lang="en-AU"/>
              <a:t>Use Case 14: Condition Based Maintenance Information Collection</a:t>
            </a:r>
          </a:p>
          <a:p>
            <a:r>
              <a:rPr lang="en-AU"/>
              <a:t>Collectively describe the:</a:t>
            </a:r>
          </a:p>
          <a:p>
            <a:pPr lvl="1"/>
            <a:r>
              <a:rPr lang="en-AU"/>
              <a:t>collection of measurement data: </a:t>
            </a:r>
            <a:r>
              <a:rPr lang="en-AU" b="1" u="sng"/>
              <a:t>Scenarios 29, 30, 31, 32</a:t>
            </a:r>
            <a:endParaRPr lang="en-AU"/>
          </a:p>
          <a:p>
            <a:pPr lvl="1"/>
            <a:r>
              <a:rPr lang="en-AU"/>
              <a:t>generation of diagnostics, prognostics, and advisories: </a:t>
            </a:r>
            <a:r>
              <a:rPr lang="en-AU" u="sng"/>
              <a:t>Scenarios 14</a:t>
            </a:r>
            <a:endParaRPr lang="en-AU"/>
          </a:p>
          <a:p>
            <a:pPr lvl="1"/>
            <a:r>
              <a:rPr lang="en-AU"/>
              <a:t>creation of a work order to repair/replace the equipment: </a:t>
            </a:r>
            <a:r>
              <a:rPr lang="en-AU" u="sng"/>
              <a:t>Scenarios 15, 16 </a:t>
            </a:r>
            <a:endParaRPr lang="en-AU"/>
          </a:p>
          <a:p>
            <a:pPr lvl="1"/>
            <a:r>
              <a:rPr lang="en-AU"/>
              <a:t>replacement of the equipment that will/has fail(ed): </a:t>
            </a:r>
            <a:r>
              <a:rPr lang="en-AU" b="1" u="sng"/>
              <a:t>Scenarios 10, 11</a:t>
            </a:r>
            <a:endParaRPr lang="en-AU"/>
          </a:p>
          <a:p>
            <a:r>
              <a:rPr lang="en-AU"/>
              <a:t>Assume other use cases (handover/provisioning) as prerequisites that set up the </a:t>
            </a:r>
            <a:r>
              <a:rPr lang="en-AU" b="1" u="sng"/>
              <a:t>context</a:t>
            </a:r>
            <a:r>
              <a:rPr lang="en-AU"/>
              <a:t> in which CBM operates</a:t>
            </a:r>
          </a:p>
          <a:p>
            <a:pPr lvl="1"/>
            <a:r>
              <a:rPr lang="en-AU"/>
              <a:t>Context maintained on event-driven basis (Configuration Change)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3E57C596-2C3D-4DA2-A0B7-0E5B4225E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Open Industrial Interoperability Ecosystem Use Cases</a:t>
            </a:r>
            <a:br>
              <a:rPr lang="en-AU" dirty="0"/>
            </a:br>
            <a:r>
              <a:rPr lang="en-AU" dirty="0"/>
              <a:t>for Condition Based Maintenance</a:t>
            </a:r>
          </a:p>
        </p:txBody>
      </p:sp>
    </p:spTree>
    <p:extLst>
      <p:ext uri="{BB962C8B-B14F-4D97-AF65-F5344CB8AC3E}">
        <p14:creationId xmlns:p14="http://schemas.microsoft.com/office/powerpoint/2010/main" val="417543454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2BBFCD-7E99-44E4-9CA5-4BCC71C93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047778"/>
            <a:ext cx="8229600" cy="4095722"/>
          </a:xfrm>
        </p:spPr>
        <p:txBody>
          <a:bodyPr>
            <a:normAutofit fontScale="92500" lnSpcReduction="10000"/>
          </a:bodyPr>
          <a:lstStyle/>
          <a:p>
            <a:r>
              <a:rPr lang="en-US" sz="1800" b="1" u="sng"/>
              <a:t>Process Engineering</a:t>
            </a:r>
            <a:r>
              <a:rPr lang="en-US" sz="1800" b="1"/>
              <a:t> –</a:t>
            </a:r>
            <a:r>
              <a:rPr lang="en-US" sz="1800"/>
              <a:t> (CCOM </a:t>
            </a:r>
            <a:r>
              <a:rPr lang="en-US" sz="1800" b="1"/>
              <a:t>Segment Networks</a:t>
            </a:r>
            <a:r>
              <a:rPr lang="en-US" sz="1800"/>
              <a:t>) – PFDs</a:t>
            </a:r>
          </a:p>
          <a:p>
            <a:pPr lvl="1"/>
            <a:r>
              <a:rPr lang="en-US" sz="1400"/>
              <a:t>Work Processes followed for CAPEX and OPEX (Intra and Inter-Enterprise)</a:t>
            </a:r>
          </a:p>
          <a:p>
            <a:pPr lvl="1"/>
            <a:r>
              <a:rPr lang="en-US" sz="1400"/>
              <a:t>Production Process to be supported by Plant/Platform/Facility</a:t>
            </a:r>
          </a:p>
          <a:p>
            <a:r>
              <a:rPr lang="en-US" sz="1800" b="1" u="sng"/>
              <a:t>Functional/Systems Engineering</a:t>
            </a:r>
            <a:r>
              <a:rPr lang="en-US" sz="1800" b="1"/>
              <a:t> –</a:t>
            </a:r>
            <a:r>
              <a:rPr lang="en-US" sz="1800"/>
              <a:t> (CCOM </a:t>
            </a:r>
            <a:r>
              <a:rPr lang="en-US" sz="1800" b="1"/>
              <a:t>Segment Networks</a:t>
            </a:r>
            <a:r>
              <a:rPr lang="en-US" sz="1800"/>
              <a:t>) – P&amp;IDs , other schema</a:t>
            </a:r>
          </a:p>
          <a:p>
            <a:pPr lvl="1"/>
            <a:r>
              <a:rPr lang="en-US" sz="1400"/>
              <a:t>System of Systems</a:t>
            </a:r>
          </a:p>
          <a:p>
            <a:pPr lvl="1"/>
            <a:r>
              <a:rPr lang="en-US" sz="1400"/>
              <a:t>Systems (Functional Packages)</a:t>
            </a:r>
          </a:p>
          <a:p>
            <a:pPr lvl="1"/>
            <a:r>
              <a:rPr lang="en-US" sz="1400"/>
              <a:t>Functional Locations (P&amp;ID Tag)</a:t>
            </a:r>
          </a:p>
          <a:p>
            <a:pPr lvl="1"/>
            <a:r>
              <a:rPr lang="en-US" sz="1400"/>
              <a:t>Components </a:t>
            </a:r>
          </a:p>
          <a:p>
            <a:pPr lvl="1"/>
            <a:r>
              <a:rPr lang="en-US" sz="1400"/>
              <a:t>Sensors</a:t>
            </a:r>
          </a:p>
          <a:p>
            <a:r>
              <a:rPr lang="en-US" sz="1800" b="1" u="sng"/>
              <a:t>Models</a:t>
            </a:r>
            <a:r>
              <a:rPr lang="en-US" sz="1800" b="1"/>
              <a:t> – </a:t>
            </a:r>
            <a:r>
              <a:rPr lang="en-US" sz="1800"/>
              <a:t>(CCOM </a:t>
            </a:r>
            <a:r>
              <a:rPr lang="en-US" sz="1800" b="1"/>
              <a:t>Model</a:t>
            </a:r>
            <a:r>
              <a:rPr lang="en-US" sz="1800"/>
              <a:t>)</a:t>
            </a:r>
            <a:r>
              <a:rPr lang="en-US" sz="1800" b="1"/>
              <a:t> </a:t>
            </a:r>
            <a:r>
              <a:rPr lang="en-US" sz="1800"/>
              <a:t>– Used for MFG Model and Package Model</a:t>
            </a:r>
          </a:p>
          <a:p>
            <a:r>
              <a:rPr lang="en-US" sz="1800" b="1" u="sng"/>
              <a:t>Serialized Equipment &amp; Devices</a:t>
            </a:r>
            <a:r>
              <a:rPr lang="en-US" sz="1800" b="1"/>
              <a:t> –</a:t>
            </a:r>
            <a:r>
              <a:rPr lang="en-US" sz="1800"/>
              <a:t> (CCOM </a:t>
            </a:r>
            <a:r>
              <a:rPr lang="en-US" sz="1800" b="1"/>
              <a:t>Assets</a:t>
            </a:r>
            <a:r>
              <a:rPr lang="en-US" sz="1800"/>
              <a:t> installed in CCOM Functional Locations)</a:t>
            </a:r>
          </a:p>
          <a:p>
            <a:r>
              <a:rPr lang="en-US" sz="1800" b="1" u="sng"/>
              <a:t>Multiple Breakdown Structures as Needed</a:t>
            </a:r>
            <a:r>
              <a:rPr lang="en-US" sz="1800" b="1"/>
              <a:t> –</a:t>
            </a:r>
            <a:r>
              <a:rPr lang="en-US" sz="1800"/>
              <a:t> Taxonomic views of same CCOM objects</a:t>
            </a:r>
          </a:p>
          <a:p>
            <a:pPr lvl="1"/>
            <a:r>
              <a:rPr lang="en-US" sz="1400"/>
              <a:t>Enterprise Breakdown – Enterprise/Area/Unit  (ISA 95/88)</a:t>
            </a:r>
          </a:p>
          <a:p>
            <a:pPr lvl="1"/>
            <a:r>
              <a:rPr lang="en-US" sz="1400"/>
              <a:t>Maintenance Breakdown Structure – (</a:t>
            </a:r>
            <a:r>
              <a:rPr lang="en-US" sz="1400" err="1"/>
              <a:t>eg</a:t>
            </a:r>
            <a:r>
              <a:rPr lang="en-US" sz="1400"/>
              <a:t> ISO 14224)</a:t>
            </a:r>
          </a:p>
          <a:p>
            <a:r>
              <a:rPr lang="en-US" sz="1800" b="1"/>
              <a:t>ISDDs</a:t>
            </a:r>
            <a:r>
              <a:rPr lang="en-US" sz="1800"/>
              <a:t> – (Standardized) Property Sets for ALL Functional Locations, Equipment and Devices</a:t>
            </a:r>
          </a:p>
          <a:p>
            <a:r>
              <a:rPr lang="en-US" sz="1800" b="1" u="sng">
                <a:solidFill>
                  <a:srgbClr val="C00000"/>
                </a:solidFill>
              </a:rPr>
              <a:t>IIOT</a:t>
            </a:r>
            <a:r>
              <a:rPr lang="en-US" sz="1800" b="1">
                <a:solidFill>
                  <a:srgbClr val="C00000"/>
                </a:solidFill>
              </a:rPr>
              <a:t> – </a:t>
            </a:r>
            <a:r>
              <a:rPr lang="en-US" sz="1800">
                <a:solidFill>
                  <a:srgbClr val="C00000"/>
                </a:solidFill>
              </a:rPr>
              <a:t>Data captured by Sensors is Contextualized by ALL of Above</a:t>
            </a:r>
          </a:p>
          <a:p>
            <a:pPr marL="0" indent="0">
              <a:buNone/>
            </a:pPr>
            <a:endParaRPr lang="en-US" sz="180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446E6455-6A7E-46B7-BC6A-F90359E89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540000"/>
          </a:xfrm>
        </p:spPr>
        <p:txBody>
          <a:bodyPr>
            <a:normAutofit fontScale="90000"/>
          </a:bodyPr>
          <a:lstStyle/>
          <a:p>
            <a:r>
              <a:rPr lang="en-AU"/>
              <a:t>Contextualization for Open Industrial Interoperability Ecosystem </a:t>
            </a:r>
            <a:br>
              <a:rPr lang="en-AU"/>
            </a:br>
            <a:r>
              <a:rPr lang="en-AU"/>
              <a:t>using MIMOSA CCOM 4.x, ISA, </a:t>
            </a:r>
            <a:r>
              <a:rPr lang="en-AU" err="1"/>
              <a:t>OAGi</a:t>
            </a:r>
            <a:r>
              <a:rPr lang="en-AU"/>
              <a:t>, ISO and IEC Standards </a:t>
            </a:r>
          </a:p>
        </p:txBody>
      </p:sp>
    </p:spTree>
    <p:extLst>
      <p:ext uri="{BB962C8B-B14F-4D97-AF65-F5344CB8AC3E}">
        <p14:creationId xmlns:p14="http://schemas.microsoft.com/office/powerpoint/2010/main" val="412362491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293D4A3B-CFCC-4750-BF68-3D413F4951A2}"/>
              </a:ext>
            </a:extLst>
          </p:cNvPr>
          <p:cNvSpPr/>
          <p:nvPr/>
        </p:nvSpPr>
        <p:spPr>
          <a:xfrm>
            <a:off x="2095866" y="2015669"/>
            <a:ext cx="975946" cy="40190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900" i="1"/>
              <a:t>Segment</a:t>
            </a:r>
          </a:p>
          <a:p>
            <a:pPr algn="ctr"/>
            <a:r>
              <a:rPr lang="en-AU" sz="900"/>
              <a:t>Holding Tank</a:t>
            </a:r>
          </a:p>
          <a:p>
            <a:pPr algn="ctr"/>
            <a:r>
              <a:rPr lang="en-AU" sz="900"/>
              <a:t>T-001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E9BC78DD-BF1A-4005-A87A-67396273676D}"/>
              </a:ext>
            </a:extLst>
          </p:cNvPr>
          <p:cNvSpPr/>
          <p:nvPr/>
        </p:nvSpPr>
        <p:spPr>
          <a:xfrm>
            <a:off x="3576709" y="2004369"/>
            <a:ext cx="1071557" cy="42142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25" i="1" dirty="0" err="1"/>
              <a:t>AssetSegmentEvent</a:t>
            </a:r>
            <a:endParaRPr lang="en-AU" sz="900" i="1" dirty="0"/>
          </a:p>
          <a:p>
            <a:pPr algn="ctr"/>
            <a:r>
              <a:rPr lang="en-AU" sz="900" dirty="0"/>
              <a:t>Install</a:t>
            </a:r>
          </a:p>
          <a:p>
            <a:pPr algn="ctr"/>
            <a:r>
              <a:rPr lang="en-AU" sz="900" dirty="0"/>
              <a:t>8 Jan 2018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83ADD9E8-3434-43F9-B46B-9109CD690C2B}"/>
              </a:ext>
            </a:extLst>
          </p:cNvPr>
          <p:cNvSpPr/>
          <p:nvPr/>
        </p:nvSpPr>
        <p:spPr>
          <a:xfrm>
            <a:off x="5030298" y="2015229"/>
            <a:ext cx="975946" cy="40190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900" i="1"/>
              <a:t>Asset</a:t>
            </a:r>
          </a:p>
          <a:p>
            <a:pPr algn="ctr"/>
            <a:r>
              <a:rPr lang="en-AU" sz="900"/>
              <a:t>Tank</a:t>
            </a:r>
          </a:p>
          <a:p>
            <a:pPr algn="ctr"/>
            <a:r>
              <a:rPr lang="en-AU" sz="900"/>
              <a:t>Serial # TXZ-738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40A5601B-4879-4B02-A773-4D69A200B382}"/>
              </a:ext>
            </a:extLst>
          </p:cNvPr>
          <p:cNvSpPr/>
          <p:nvPr/>
        </p:nvSpPr>
        <p:spPr>
          <a:xfrm>
            <a:off x="2096966" y="2627625"/>
            <a:ext cx="975946" cy="40190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900" i="1"/>
              <a:t>Segment</a:t>
            </a:r>
          </a:p>
          <a:p>
            <a:pPr algn="ctr"/>
            <a:r>
              <a:rPr lang="en-AU" sz="900"/>
              <a:t>Pasteurizer</a:t>
            </a:r>
          </a:p>
          <a:p>
            <a:pPr algn="ctr"/>
            <a:r>
              <a:rPr lang="en-AU" sz="900"/>
              <a:t>P-001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92425C8F-82ED-47C1-9473-E06674A48F14}"/>
              </a:ext>
            </a:extLst>
          </p:cNvPr>
          <p:cNvSpPr/>
          <p:nvPr/>
        </p:nvSpPr>
        <p:spPr>
          <a:xfrm>
            <a:off x="3560882" y="2627625"/>
            <a:ext cx="1103215" cy="40190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25" i="1" err="1"/>
              <a:t>AssetSegmentEvent</a:t>
            </a:r>
            <a:endParaRPr lang="en-AU" sz="825" i="1"/>
          </a:p>
          <a:p>
            <a:pPr algn="ctr"/>
            <a:r>
              <a:rPr lang="en-AU" sz="825" i="1"/>
              <a:t>Install </a:t>
            </a:r>
            <a:br>
              <a:rPr lang="en-AU" sz="825" i="1"/>
            </a:br>
            <a:r>
              <a:rPr lang="en-AU" sz="825" i="1"/>
              <a:t>30 Jan 2018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F8ADC4FF-F17C-42CA-80BD-FA768D070CE2}"/>
              </a:ext>
            </a:extLst>
          </p:cNvPr>
          <p:cNvSpPr/>
          <p:nvPr/>
        </p:nvSpPr>
        <p:spPr>
          <a:xfrm>
            <a:off x="5000625" y="2627625"/>
            <a:ext cx="1005618" cy="40190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900" i="1"/>
              <a:t>Asset</a:t>
            </a:r>
          </a:p>
          <a:p>
            <a:pPr algn="ctr"/>
            <a:r>
              <a:rPr lang="en-AU" sz="900"/>
              <a:t>Pasteurizer</a:t>
            </a:r>
          </a:p>
          <a:p>
            <a:pPr algn="ctr"/>
            <a:r>
              <a:rPr lang="en-AU" sz="900"/>
              <a:t>Serial # PZR-3246</a:t>
            </a:r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xmlns="" id="{74ED050C-7419-4A4A-93A0-F1A65460E292}"/>
              </a:ext>
            </a:extLst>
          </p:cNvPr>
          <p:cNvCxnSpPr>
            <a:cxnSpLocks/>
            <a:stCxn id="79" idx="3"/>
            <a:endCxn id="94" idx="2"/>
          </p:cNvCxnSpPr>
          <p:nvPr/>
        </p:nvCxnSpPr>
        <p:spPr>
          <a:xfrm flipV="1">
            <a:off x="7475657" y="3517769"/>
            <a:ext cx="916601" cy="269929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7F070664-6987-4A8C-8158-7860004E932C}"/>
              </a:ext>
            </a:extLst>
          </p:cNvPr>
          <p:cNvSpPr/>
          <p:nvPr/>
        </p:nvSpPr>
        <p:spPr>
          <a:xfrm>
            <a:off x="694589" y="3210679"/>
            <a:ext cx="975946" cy="31652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9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776C494-8EEA-49FB-9F74-F22A708FF7BF}"/>
              </a:ext>
            </a:extLst>
          </p:cNvPr>
          <p:cNvSpPr/>
          <p:nvPr/>
        </p:nvSpPr>
        <p:spPr>
          <a:xfrm>
            <a:off x="661619" y="3250994"/>
            <a:ext cx="975946" cy="31652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9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AD9FB3F-32E0-436F-9588-287038ECFB07}"/>
              </a:ext>
            </a:extLst>
          </p:cNvPr>
          <p:cNvSpPr/>
          <p:nvPr/>
        </p:nvSpPr>
        <p:spPr>
          <a:xfrm>
            <a:off x="694589" y="1692552"/>
            <a:ext cx="975946" cy="31652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90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Example—Segments and Asset Configuration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E8050D6-10B8-4543-9C7F-D0E2712CF90E}"/>
              </a:ext>
            </a:extLst>
          </p:cNvPr>
          <p:cNvSpPr/>
          <p:nvPr/>
        </p:nvSpPr>
        <p:spPr>
          <a:xfrm>
            <a:off x="628650" y="942975"/>
            <a:ext cx="975946" cy="3165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900" i="1"/>
              <a:t>Organization</a:t>
            </a:r>
          </a:p>
          <a:p>
            <a:pPr algn="ctr"/>
            <a:r>
              <a:rPr lang="en-AU" sz="900"/>
              <a:t>UniSA Farm Co.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10EF56B-C8FF-4AC3-8B56-E057FF3F8BA1}"/>
              </a:ext>
            </a:extLst>
          </p:cNvPr>
          <p:cNvSpPr/>
          <p:nvPr/>
        </p:nvSpPr>
        <p:spPr>
          <a:xfrm>
            <a:off x="661619" y="1729988"/>
            <a:ext cx="975946" cy="31652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9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D5B145-209E-4D00-B485-CE1FDADB7299}"/>
              </a:ext>
            </a:extLst>
          </p:cNvPr>
          <p:cNvSpPr/>
          <p:nvPr/>
        </p:nvSpPr>
        <p:spPr>
          <a:xfrm>
            <a:off x="628650" y="1762959"/>
            <a:ext cx="975946" cy="101880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AU" sz="900" i="1"/>
              <a:t>Site</a:t>
            </a:r>
          </a:p>
          <a:p>
            <a:pPr algn="ctr"/>
            <a:r>
              <a:rPr lang="en-AU" sz="900"/>
              <a:t>Mawson Lakes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8FF2B15-79CE-47FC-B7A9-4526D8DA17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628650" y="2128766"/>
            <a:ext cx="975946" cy="65299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97CC409-3D87-46EA-9A5B-CDAFF03B360D}"/>
              </a:ext>
            </a:extLst>
          </p:cNvPr>
          <p:cNvSpPr/>
          <p:nvPr/>
        </p:nvSpPr>
        <p:spPr>
          <a:xfrm>
            <a:off x="628649" y="3291310"/>
            <a:ext cx="975946" cy="31652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i="1"/>
              <a:t>Breakdown Structure</a:t>
            </a:r>
            <a:endParaRPr lang="en-AU" sz="900" i="1"/>
          </a:p>
          <a:p>
            <a:pPr algn="ctr"/>
            <a:r>
              <a:rPr lang="en-AU" sz="900"/>
              <a:t>Primary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60C20407-058F-4B7E-9F0F-9E5DD8DA6112}"/>
              </a:ext>
            </a:extLst>
          </p:cNvPr>
          <p:cNvCxnSpPr>
            <a:cxnSpLocks/>
            <a:stCxn id="2" idx="2"/>
            <a:endCxn id="7" idx="0"/>
          </p:cNvCxnSpPr>
          <p:nvPr/>
        </p:nvCxnSpPr>
        <p:spPr>
          <a:xfrm flipH="1">
            <a:off x="1116623" y="1259497"/>
            <a:ext cx="1" cy="5034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00CFC9B4-5A6E-40FA-9E3F-B2F0B316F73A}"/>
              </a:ext>
            </a:extLst>
          </p:cNvPr>
          <p:cNvCxnSpPr>
            <a:cxnSpLocks/>
          </p:cNvCxnSpPr>
          <p:nvPr/>
        </p:nvCxnSpPr>
        <p:spPr>
          <a:xfrm flipH="1">
            <a:off x="1116621" y="2787848"/>
            <a:ext cx="1" cy="5034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5748C1E9-2A8C-4B55-9638-F0B9416D06DA}"/>
              </a:ext>
            </a:extLst>
          </p:cNvPr>
          <p:cNvSpPr/>
          <p:nvPr/>
        </p:nvSpPr>
        <p:spPr>
          <a:xfrm>
            <a:off x="2095865" y="3247840"/>
            <a:ext cx="975946" cy="40190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900" i="1"/>
              <a:t>Segment</a:t>
            </a:r>
          </a:p>
          <a:p>
            <a:pPr algn="ctr"/>
            <a:r>
              <a:rPr lang="en-AU" sz="900"/>
              <a:t>Holding Tank</a:t>
            </a:r>
          </a:p>
          <a:p>
            <a:pPr algn="ctr"/>
            <a:r>
              <a:rPr lang="en-AU" sz="900"/>
              <a:t>T-002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D314CF47-067A-4DB5-9770-F944C07F16E1}"/>
              </a:ext>
            </a:extLst>
          </p:cNvPr>
          <p:cNvCxnSpPr>
            <a:cxnSpLocks/>
            <a:stCxn id="11" idx="3"/>
            <a:endCxn id="21" idx="1"/>
          </p:cNvCxnSpPr>
          <p:nvPr/>
        </p:nvCxnSpPr>
        <p:spPr>
          <a:xfrm flipV="1">
            <a:off x="1604594" y="2216622"/>
            <a:ext cx="491271" cy="123294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4">
            <a:extLst>
              <a:ext uri="{FF2B5EF4-FFF2-40B4-BE49-F238E27FC236}">
                <a16:creationId xmlns:a16="http://schemas.microsoft.com/office/drawing/2014/main" xmlns="" id="{05876602-C8CF-4F18-8CE8-386934DD2CF6}"/>
              </a:ext>
            </a:extLst>
          </p:cNvPr>
          <p:cNvCxnSpPr>
            <a:cxnSpLocks/>
            <a:stCxn id="11" idx="3"/>
            <a:endCxn id="24" idx="1"/>
          </p:cNvCxnSpPr>
          <p:nvPr/>
        </p:nvCxnSpPr>
        <p:spPr>
          <a:xfrm flipV="1">
            <a:off x="1604595" y="3448794"/>
            <a:ext cx="491270" cy="7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24">
            <a:extLst>
              <a:ext uri="{FF2B5EF4-FFF2-40B4-BE49-F238E27FC236}">
                <a16:creationId xmlns:a16="http://schemas.microsoft.com/office/drawing/2014/main" xmlns="" id="{0F020572-5980-4B6A-AABA-865207AA33B0}"/>
              </a:ext>
            </a:extLst>
          </p:cNvPr>
          <p:cNvCxnSpPr>
            <a:cxnSpLocks/>
            <a:stCxn id="11" idx="3"/>
            <a:endCxn id="23" idx="1"/>
          </p:cNvCxnSpPr>
          <p:nvPr/>
        </p:nvCxnSpPr>
        <p:spPr>
          <a:xfrm flipV="1">
            <a:off x="1604595" y="2828578"/>
            <a:ext cx="492371" cy="620993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856C4A2B-399F-4F00-90FF-BD1EB255EC75}"/>
              </a:ext>
            </a:extLst>
          </p:cNvPr>
          <p:cNvSpPr/>
          <p:nvPr/>
        </p:nvSpPr>
        <p:spPr>
          <a:xfrm>
            <a:off x="3560883" y="3247840"/>
            <a:ext cx="1103213" cy="40190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25" i="1" err="1"/>
              <a:t>AssetSegmentEvent</a:t>
            </a:r>
            <a:endParaRPr lang="en-AU" sz="900" i="1"/>
          </a:p>
          <a:p>
            <a:pPr algn="ctr"/>
            <a:r>
              <a:rPr lang="en-AU" sz="900"/>
              <a:t>Remove </a:t>
            </a:r>
            <a:br>
              <a:rPr lang="en-AU" sz="900"/>
            </a:br>
            <a:r>
              <a:rPr lang="en-AU" sz="900"/>
              <a:t>10 Jan 2018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824BEBC5-339C-45C9-88E2-0E49D49C8C6C}"/>
              </a:ext>
            </a:extLst>
          </p:cNvPr>
          <p:cNvSpPr/>
          <p:nvPr/>
        </p:nvSpPr>
        <p:spPr>
          <a:xfrm>
            <a:off x="3560882" y="3879318"/>
            <a:ext cx="1103213" cy="40190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25" i="1" err="1"/>
              <a:t>AssetSegmentEvent</a:t>
            </a:r>
            <a:endParaRPr lang="en-AU" sz="900" i="1"/>
          </a:p>
          <a:p>
            <a:pPr algn="ctr"/>
            <a:r>
              <a:rPr lang="en-AU" sz="900"/>
              <a:t>Install </a:t>
            </a:r>
            <a:br>
              <a:rPr lang="en-AU" sz="900"/>
            </a:br>
            <a:r>
              <a:rPr lang="en-AU" sz="900"/>
              <a:t>12 Jan 2018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xmlns="" id="{8A7E35A7-1FF5-4873-A72A-268746608F0F}"/>
              </a:ext>
            </a:extLst>
          </p:cNvPr>
          <p:cNvCxnSpPr>
            <a:cxnSpLocks/>
            <a:stCxn id="41" idx="1"/>
            <a:endCxn id="21" idx="3"/>
          </p:cNvCxnSpPr>
          <p:nvPr/>
        </p:nvCxnSpPr>
        <p:spPr>
          <a:xfrm flipH="1">
            <a:off x="3071812" y="2215084"/>
            <a:ext cx="504897" cy="15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xmlns="" id="{4D079D82-7AFD-49A0-A0FF-7D89325260CD}"/>
              </a:ext>
            </a:extLst>
          </p:cNvPr>
          <p:cNvCxnSpPr>
            <a:cxnSpLocks/>
            <a:stCxn id="42" idx="1"/>
            <a:endCxn id="23" idx="3"/>
          </p:cNvCxnSpPr>
          <p:nvPr/>
        </p:nvCxnSpPr>
        <p:spPr>
          <a:xfrm flipH="1">
            <a:off x="3072912" y="2828579"/>
            <a:ext cx="48797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xmlns="" id="{08FD552E-BAEA-4951-BB3D-7B4D9E33D070}"/>
              </a:ext>
            </a:extLst>
          </p:cNvPr>
          <p:cNvCxnSpPr>
            <a:cxnSpLocks/>
            <a:stCxn id="43" idx="1"/>
            <a:endCxn id="24" idx="3"/>
          </p:cNvCxnSpPr>
          <p:nvPr/>
        </p:nvCxnSpPr>
        <p:spPr>
          <a:xfrm flipH="1">
            <a:off x="3071811" y="3448794"/>
            <a:ext cx="48907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xmlns="" id="{A0036553-1CC4-46E9-8ABA-AE5CFC90428D}"/>
              </a:ext>
            </a:extLst>
          </p:cNvPr>
          <p:cNvCxnSpPr>
            <a:cxnSpLocks/>
            <a:endCxn id="24" idx="2"/>
          </p:cNvCxnSpPr>
          <p:nvPr/>
        </p:nvCxnSpPr>
        <p:spPr>
          <a:xfrm rot="10800000">
            <a:off x="2583838" y="3649747"/>
            <a:ext cx="980345" cy="414099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AF028010-9693-4A78-8618-E819B03C5574}"/>
              </a:ext>
            </a:extLst>
          </p:cNvPr>
          <p:cNvSpPr/>
          <p:nvPr/>
        </p:nvSpPr>
        <p:spPr>
          <a:xfrm>
            <a:off x="5030298" y="3247840"/>
            <a:ext cx="975946" cy="40190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900" i="1"/>
              <a:t>Asset</a:t>
            </a:r>
          </a:p>
          <a:p>
            <a:pPr algn="ctr"/>
            <a:r>
              <a:rPr lang="en-AU" sz="900"/>
              <a:t>Tank</a:t>
            </a:r>
          </a:p>
          <a:p>
            <a:pPr algn="ctr"/>
            <a:r>
              <a:rPr lang="en-AU" sz="900"/>
              <a:t>Serial # TYA-234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3197C516-61D8-4D18-9F83-316E701132AB}"/>
              </a:ext>
            </a:extLst>
          </p:cNvPr>
          <p:cNvSpPr/>
          <p:nvPr/>
        </p:nvSpPr>
        <p:spPr>
          <a:xfrm>
            <a:off x="5030298" y="3879318"/>
            <a:ext cx="975946" cy="40190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900" i="1"/>
              <a:t>Asset</a:t>
            </a:r>
          </a:p>
          <a:p>
            <a:pPr algn="ctr"/>
            <a:r>
              <a:rPr lang="en-AU" sz="900"/>
              <a:t>Tank</a:t>
            </a:r>
          </a:p>
          <a:p>
            <a:pPr algn="ctr"/>
            <a:r>
              <a:rPr lang="en-AU" sz="900"/>
              <a:t>Serial # TYA-637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xmlns="" id="{642BBEB3-4B56-425B-8A0F-1B211E07BD89}"/>
              </a:ext>
            </a:extLst>
          </p:cNvPr>
          <p:cNvCxnSpPr>
            <a:cxnSpLocks/>
            <a:stCxn id="41" idx="3"/>
            <a:endCxn id="62" idx="1"/>
          </p:cNvCxnSpPr>
          <p:nvPr/>
        </p:nvCxnSpPr>
        <p:spPr>
          <a:xfrm>
            <a:off x="4648266" y="2215084"/>
            <a:ext cx="382032" cy="10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xmlns="" id="{AF83853D-9E02-49D5-9B58-E10F71BE4425}"/>
              </a:ext>
            </a:extLst>
          </p:cNvPr>
          <p:cNvCxnSpPr>
            <a:cxnSpLocks/>
            <a:stCxn id="42" idx="3"/>
            <a:endCxn id="63" idx="1"/>
          </p:cNvCxnSpPr>
          <p:nvPr/>
        </p:nvCxnSpPr>
        <p:spPr>
          <a:xfrm>
            <a:off x="4664097" y="2828579"/>
            <a:ext cx="33652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xmlns="" id="{8A644F26-44C8-44E9-9398-B972D5537986}"/>
              </a:ext>
            </a:extLst>
          </p:cNvPr>
          <p:cNvCxnSpPr>
            <a:cxnSpLocks/>
            <a:stCxn id="43" idx="3"/>
            <a:endCxn id="65" idx="1"/>
          </p:cNvCxnSpPr>
          <p:nvPr/>
        </p:nvCxnSpPr>
        <p:spPr>
          <a:xfrm>
            <a:off x="4664096" y="3448794"/>
            <a:ext cx="36620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xmlns="" id="{42603213-2FF6-40EA-86C3-F6ABCFC1DAA7}"/>
              </a:ext>
            </a:extLst>
          </p:cNvPr>
          <p:cNvCxnSpPr>
            <a:cxnSpLocks/>
            <a:stCxn id="44" idx="3"/>
            <a:endCxn id="66" idx="1"/>
          </p:cNvCxnSpPr>
          <p:nvPr/>
        </p:nvCxnSpPr>
        <p:spPr>
          <a:xfrm>
            <a:off x="4664095" y="4080272"/>
            <a:ext cx="36620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362D4B16-B6E5-4797-99DD-BDC3D6B091E6}"/>
              </a:ext>
            </a:extLst>
          </p:cNvPr>
          <p:cNvSpPr/>
          <p:nvPr/>
        </p:nvSpPr>
        <p:spPr>
          <a:xfrm>
            <a:off x="6499711" y="3586744"/>
            <a:ext cx="975946" cy="401907"/>
          </a:xfrm>
          <a:prstGeom prst="rect">
            <a:avLst/>
          </a:prstGeom>
          <a:solidFill>
            <a:srgbClr val="B07BD7"/>
          </a:solidFill>
          <a:ln>
            <a:solidFill>
              <a:srgbClr val="7030A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900" i="1"/>
              <a:t>Model</a:t>
            </a:r>
          </a:p>
          <a:p>
            <a:pPr algn="ctr"/>
            <a:r>
              <a:rPr lang="en-AU" sz="900"/>
              <a:t>Tank TYA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xmlns="" id="{88B6C968-71FA-4DA9-8B6A-7E6D619BE013}"/>
              </a:ext>
            </a:extLst>
          </p:cNvPr>
          <p:cNvCxnSpPr>
            <a:cxnSpLocks/>
            <a:stCxn id="65" idx="3"/>
            <a:endCxn id="79" idx="0"/>
          </p:cNvCxnSpPr>
          <p:nvPr/>
        </p:nvCxnSpPr>
        <p:spPr>
          <a:xfrm>
            <a:off x="6006243" y="3448793"/>
            <a:ext cx="981441" cy="137951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Straight Arrow Connector 79">
            <a:extLst>
              <a:ext uri="{FF2B5EF4-FFF2-40B4-BE49-F238E27FC236}">
                <a16:creationId xmlns:a16="http://schemas.microsoft.com/office/drawing/2014/main" xmlns="" id="{C2161999-65A1-4FEE-B968-4754F619BB46}"/>
              </a:ext>
            </a:extLst>
          </p:cNvPr>
          <p:cNvCxnSpPr>
            <a:cxnSpLocks/>
            <a:stCxn id="66" idx="3"/>
            <a:endCxn id="79" idx="2"/>
          </p:cNvCxnSpPr>
          <p:nvPr/>
        </p:nvCxnSpPr>
        <p:spPr>
          <a:xfrm flipV="1">
            <a:off x="6006243" y="3988651"/>
            <a:ext cx="981441" cy="91621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85E18961-BFA7-44D9-B45C-60B0B6859A62}"/>
              </a:ext>
            </a:extLst>
          </p:cNvPr>
          <p:cNvSpPr/>
          <p:nvPr/>
        </p:nvSpPr>
        <p:spPr>
          <a:xfrm>
            <a:off x="6499711" y="2632260"/>
            <a:ext cx="975946" cy="401907"/>
          </a:xfrm>
          <a:prstGeom prst="rect">
            <a:avLst/>
          </a:prstGeom>
          <a:solidFill>
            <a:srgbClr val="B07BD7"/>
          </a:solidFill>
          <a:ln>
            <a:solidFill>
              <a:srgbClr val="7030A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900" i="1"/>
              <a:t>Model</a:t>
            </a:r>
            <a:endParaRPr lang="en-AU" sz="825" i="1"/>
          </a:p>
          <a:p>
            <a:pPr algn="ctr"/>
            <a:r>
              <a:rPr lang="en-AU" sz="900"/>
              <a:t>Pasteurizer </a:t>
            </a:r>
            <a:br>
              <a:rPr lang="en-AU" sz="900"/>
            </a:br>
            <a:r>
              <a:rPr lang="en-AU" sz="900"/>
              <a:t>PZR 5000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xmlns="" id="{59B24366-7E14-4A41-9585-E1E10EF50480}"/>
              </a:ext>
            </a:extLst>
          </p:cNvPr>
          <p:cNvCxnSpPr>
            <a:cxnSpLocks/>
            <a:stCxn id="63" idx="3"/>
            <a:endCxn id="86" idx="1"/>
          </p:cNvCxnSpPr>
          <p:nvPr/>
        </p:nvCxnSpPr>
        <p:spPr>
          <a:xfrm>
            <a:off x="6006243" y="2828579"/>
            <a:ext cx="493468" cy="463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4" name="Rectangle 93">
            <a:extLst>
              <a:ext uri="{FF2B5EF4-FFF2-40B4-BE49-F238E27FC236}">
                <a16:creationId xmlns:a16="http://schemas.microsoft.com/office/drawing/2014/main" xmlns="" id="{F7CE81E9-6311-4F74-8720-C9A581072DD8}"/>
              </a:ext>
            </a:extLst>
          </p:cNvPr>
          <p:cNvSpPr/>
          <p:nvPr/>
        </p:nvSpPr>
        <p:spPr>
          <a:xfrm>
            <a:off x="7904285" y="3115862"/>
            <a:ext cx="975946" cy="401907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900" i="1"/>
              <a:t>Manufacturer</a:t>
            </a:r>
          </a:p>
          <a:p>
            <a:pPr algn="ctr"/>
            <a:r>
              <a:rPr lang="en-AU" sz="900"/>
              <a:t>UniSA Parts Services</a:t>
            </a:r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xmlns="" id="{AB2A40AC-64FE-4369-9099-972A2B676194}"/>
              </a:ext>
            </a:extLst>
          </p:cNvPr>
          <p:cNvCxnSpPr>
            <a:cxnSpLocks/>
            <a:stCxn id="86" idx="3"/>
            <a:endCxn id="94" idx="0"/>
          </p:cNvCxnSpPr>
          <p:nvPr/>
        </p:nvCxnSpPr>
        <p:spPr>
          <a:xfrm>
            <a:off x="7475657" y="2833214"/>
            <a:ext cx="916601" cy="282648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0" name="Rectangle 199">
            <a:extLst>
              <a:ext uri="{FF2B5EF4-FFF2-40B4-BE49-F238E27FC236}">
                <a16:creationId xmlns:a16="http://schemas.microsoft.com/office/drawing/2014/main" xmlns="" id="{89623ADD-26C0-40D7-B8B2-372D768A9E32}"/>
              </a:ext>
            </a:extLst>
          </p:cNvPr>
          <p:cNvSpPr/>
          <p:nvPr/>
        </p:nvSpPr>
        <p:spPr>
          <a:xfrm>
            <a:off x="7904285" y="2023891"/>
            <a:ext cx="975946" cy="401907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900" i="1"/>
              <a:t>Manufacturer</a:t>
            </a:r>
          </a:p>
          <a:p>
            <a:pPr algn="ctr"/>
            <a:r>
              <a:rPr lang="en-AU" sz="900"/>
              <a:t>Parts and Associated</a:t>
            </a: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xmlns="" id="{1129A687-3BA2-4FCD-A15C-63D93CE3EE73}"/>
              </a:ext>
            </a:extLst>
          </p:cNvPr>
          <p:cNvSpPr/>
          <p:nvPr/>
        </p:nvSpPr>
        <p:spPr>
          <a:xfrm>
            <a:off x="6499711" y="2021111"/>
            <a:ext cx="975946" cy="401907"/>
          </a:xfrm>
          <a:prstGeom prst="rect">
            <a:avLst/>
          </a:prstGeom>
          <a:solidFill>
            <a:srgbClr val="B07BD7"/>
          </a:solidFill>
          <a:ln>
            <a:solidFill>
              <a:srgbClr val="7030A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900" i="1"/>
              <a:t>Model</a:t>
            </a:r>
            <a:endParaRPr lang="en-AU" sz="825" i="1"/>
          </a:p>
          <a:p>
            <a:pPr algn="ctr"/>
            <a:r>
              <a:rPr lang="en-AU" sz="900"/>
              <a:t>Tank TXZ Series</a:t>
            </a:r>
          </a:p>
        </p:txBody>
      </p:sp>
      <p:cxnSp>
        <p:nvCxnSpPr>
          <p:cNvPr id="202" name="Straight Arrow Connector 201">
            <a:extLst>
              <a:ext uri="{FF2B5EF4-FFF2-40B4-BE49-F238E27FC236}">
                <a16:creationId xmlns:a16="http://schemas.microsoft.com/office/drawing/2014/main" xmlns="" id="{547C6A95-A155-4015-8E7D-028156D0CE2D}"/>
              </a:ext>
            </a:extLst>
          </p:cNvPr>
          <p:cNvCxnSpPr>
            <a:cxnSpLocks/>
            <a:stCxn id="62" idx="3"/>
            <a:endCxn id="201" idx="1"/>
          </p:cNvCxnSpPr>
          <p:nvPr/>
        </p:nvCxnSpPr>
        <p:spPr>
          <a:xfrm>
            <a:off x="6006243" y="2216183"/>
            <a:ext cx="493468" cy="58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5" name="Straight Arrow Connector 204">
            <a:extLst>
              <a:ext uri="{FF2B5EF4-FFF2-40B4-BE49-F238E27FC236}">
                <a16:creationId xmlns:a16="http://schemas.microsoft.com/office/drawing/2014/main" xmlns="" id="{6C10B1AC-647B-4279-818C-A442A70C3FEB}"/>
              </a:ext>
            </a:extLst>
          </p:cNvPr>
          <p:cNvCxnSpPr>
            <a:cxnSpLocks/>
            <a:stCxn id="201" idx="3"/>
            <a:endCxn id="200" idx="1"/>
          </p:cNvCxnSpPr>
          <p:nvPr/>
        </p:nvCxnSpPr>
        <p:spPr>
          <a:xfrm>
            <a:off x="7475657" y="2222065"/>
            <a:ext cx="428628" cy="27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311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62" grpId="0" animBg="1"/>
      <p:bldP spid="42" grpId="0" animBg="1"/>
      <p:bldP spid="63" grpId="0" animBg="1"/>
      <p:bldP spid="43" grpId="0" animBg="1"/>
      <p:bldP spid="44" grpId="0" animBg="1"/>
      <p:bldP spid="65" grpId="0" animBg="1"/>
      <p:bldP spid="66" grpId="0" animBg="1"/>
      <p:bldP spid="79" grpId="0" animBg="1"/>
      <p:bldP spid="86" grpId="0" animBg="1"/>
      <p:bldP spid="94" grpId="0" animBg="1"/>
      <p:bldP spid="200" grpId="0" animBg="1"/>
      <p:bldP spid="201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273844"/>
            <a:ext cx="8248372" cy="540000"/>
          </a:xfrm>
        </p:spPr>
        <p:txBody>
          <a:bodyPr>
            <a:normAutofit/>
          </a:bodyPr>
          <a:lstStyle/>
          <a:p>
            <a:r>
              <a:rPr lang="en-AU"/>
              <a:t>Example—Components &amp; Measurement Locations</a:t>
            </a:r>
            <a:endParaRPr lang="en-AU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1EFC10F-193B-430A-AB19-BD2FDF349AC7}"/>
              </a:ext>
            </a:extLst>
          </p:cNvPr>
          <p:cNvSpPr/>
          <p:nvPr/>
        </p:nvSpPr>
        <p:spPr>
          <a:xfrm>
            <a:off x="594741" y="803055"/>
            <a:ext cx="1033941" cy="40190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900" i="1">
                <a:solidFill>
                  <a:prstClr val="white"/>
                </a:solidFill>
              </a:rPr>
              <a:t>Asset</a:t>
            </a:r>
          </a:p>
          <a:p>
            <a:pPr algn="ctr"/>
            <a:r>
              <a:rPr lang="en-AU" sz="900">
                <a:solidFill>
                  <a:prstClr val="white"/>
                </a:solidFill>
              </a:rPr>
              <a:t>Pasteurizer</a:t>
            </a:r>
          </a:p>
          <a:p>
            <a:pPr algn="ctr"/>
            <a:r>
              <a:rPr lang="en-AU" sz="900">
                <a:solidFill>
                  <a:prstClr val="white"/>
                </a:solidFill>
              </a:rPr>
              <a:t>Serial # PZR-3246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DADDD7F-2FF7-42BC-9D2D-D5467B575782}"/>
              </a:ext>
            </a:extLst>
          </p:cNvPr>
          <p:cNvSpPr/>
          <p:nvPr/>
        </p:nvSpPr>
        <p:spPr>
          <a:xfrm>
            <a:off x="623739" y="1643979"/>
            <a:ext cx="975946" cy="401907"/>
          </a:xfrm>
          <a:prstGeom prst="rect">
            <a:avLst/>
          </a:prstGeom>
          <a:solidFill>
            <a:srgbClr val="B07BD7"/>
          </a:solidFill>
          <a:ln>
            <a:solidFill>
              <a:srgbClr val="7030A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900" i="1">
                <a:solidFill>
                  <a:prstClr val="white"/>
                </a:solidFill>
              </a:rPr>
              <a:t>Model</a:t>
            </a:r>
            <a:endParaRPr lang="en-AU" sz="825" i="1">
              <a:solidFill>
                <a:prstClr val="white"/>
              </a:solidFill>
            </a:endParaRPr>
          </a:p>
          <a:p>
            <a:pPr algn="ctr"/>
            <a:r>
              <a:rPr lang="en-AU" sz="900">
                <a:solidFill>
                  <a:prstClr val="white"/>
                </a:solidFill>
              </a:rPr>
              <a:t>Pasteurizer </a:t>
            </a:r>
            <a:br>
              <a:rPr lang="en-AU" sz="900">
                <a:solidFill>
                  <a:prstClr val="white"/>
                </a:solidFill>
              </a:rPr>
            </a:br>
            <a:r>
              <a:rPr lang="en-AU" sz="900">
                <a:solidFill>
                  <a:prstClr val="white"/>
                </a:solidFill>
              </a:rPr>
              <a:t>PZR 5000</a:t>
            </a:r>
          </a:p>
        </p:txBody>
      </p:sp>
      <p:cxnSp>
        <p:nvCxnSpPr>
          <p:cNvPr id="8" name="Straight Arrow Connector 86">
            <a:extLst>
              <a:ext uri="{FF2B5EF4-FFF2-40B4-BE49-F238E27FC236}">
                <a16:creationId xmlns:a16="http://schemas.microsoft.com/office/drawing/2014/main" xmlns="" id="{D1A3CE67-95F8-416E-A205-6D781D7411DA}"/>
              </a:ext>
            </a:extLst>
          </p:cNvPr>
          <p:cNvCxnSpPr>
            <a:cxnSpLocks/>
            <a:stCxn id="4" idx="2"/>
            <a:endCxn id="7" idx="0"/>
          </p:cNvCxnSpPr>
          <p:nvPr/>
        </p:nvCxnSpPr>
        <p:spPr>
          <a:xfrm>
            <a:off x="1111712" y="1204962"/>
            <a:ext cx="0" cy="4390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734AFB3-EC5B-450D-8C89-54A1BE2173F1}"/>
              </a:ext>
            </a:extLst>
          </p:cNvPr>
          <p:cNvSpPr/>
          <p:nvPr/>
        </p:nvSpPr>
        <p:spPr>
          <a:xfrm>
            <a:off x="694590" y="4097426"/>
            <a:ext cx="975946" cy="31652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900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50AE6F5-C37F-4DA4-8035-6793E4023E2F}"/>
              </a:ext>
            </a:extLst>
          </p:cNvPr>
          <p:cNvSpPr/>
          <p:nvPr/>
        </p:nvSpPr>
        <p:spPr>
          <a:xfrm>
            <a:off x="661620" y="4137741"/>
            <a:ext cx="975946" cy="31652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900">
              <a:solidFill>
                <a:prstClr val="white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771941E-9B34-4097-837E-C55F8A8F3D82}"/>
              </a:ext>
            </a:extLst>
          </p:cNvPr>
          <p:cNvSpPr/>
          <p:nvPr/>
        </p:nvSpPr>
        <p:spPr>
          <a:xfrm>
            <a:off x="628650" y="4178057"/>
            <a:ext cx="975946" cy="31652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i="1">
                <a:solidFill>
                  <a:prstClr val="black"/>
                </a:solidFill>
              </a:rPr>
              <a:t>Breakdown Structure</a:t>
            </a:r>
            <a:endParaRPr lang="en-AU" sz="900" i="1">
              <a:solidFill>
                <a:prstClr val="black"/>
              </a:solidFill>
            </a:endParaRPr>
          </a:p>
          <a:p>
            <a:pPr algn="ctr"/>
            <a:r>
              <a:rPr lang="en-AU" sz="900">
                <a:solidFill>
                  <a:prstClr val="black"/>
                </a:solidFill>
              </a:rPr>
              <a:t>Primary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950D699-5D40-4F0A-AE3C-4FFBD96749C3}"/>
              </a:ext>
            </a:extLst>
          </p:cNvPr>
          <p:cNvSpPr/>
          <p:nvPr/>
        </p:nvSpPr>
        <p:spPr>
          <a:xfrm>
            <a:off x="2358776" y="3415950"/>
            <a:ext cx="975946" cy="40190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900" i="1">
                <a:solidFill>
                  <a:prstClr val="white"/>
                </a:solidFill>
              </a:rPr>
              <a:t>Segment</a:t>
            </a:r>
          </a:p>
          <a:p>
            <a:pPr algn="ctr"/>
            <a:r>
              <a:rPr lang="en-AU" sz="900">
                <a:solidFill>
                  <a:prstClr val="white"/>
                </a:solidFill>
              </a:rPr>
              <a:t>Feed Tank T1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CE37E70-E4CD-4356-B3EE-7E54DC94165D}"/>
              </a:ext>
            </a:extLst>
          </p:cNvPr>
          <p:cNvSpPr/>
          <p:nvPr/>
        </p:nvSpPr>
        <p:spPr>
          <a:xfrm>
            <a:off x="3512029" y="3415950"/>
            <a:ext cx="975946" cy="40190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900" i="1">
                <a:solidFill>
                  <a:prstClr val="white"/>
                </a:solidFill>
              </a:rPr>
              <a:t>Segment</a:t>
            </a:r>
          </a:p>
          <a:p>
            <a:pPr algn="ctr"/>
            <a:r>
              <a:rPr lang="en-AU" sz="900">
                <a:solidFill>
                  <a:prstClr val="white"/>
                </a:solidFill>
              </a:rPr>
              <a:t>Feed Pump P2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392902D-9E6F-4530-858A-8E246031A11A}"/>
              </a:ext>
            </a:extLst>
          </p:cNvPr>
          <p:cNvSpPr/>
          <p:nvPr/>
        </p:nvSpPr>
        <p:spPr>
          <a:xfrm>
            <a:off x="4665282" y="3415950"/>
            <a:ext cx="975946" cy="40190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900" i="1">
                <a:solidFill>
                  <a:prstClr val="white"/>
                </a:solidFill>
              </a:rPr>
              <a:t>Segment</a:t>
            </a:r>
          </a:p>
          <a:p>
            <a:pPr algn="ctr"/>
            <a:r>
              <a:rPr lang="en-AU" sz="900">
                <a:solidFill>
                  <a:prstClr val="white"/>
                </a:solidFill>
              </a:rPr>
              <a:t>Product In Tube</a:t>
            </a:r>
          </a:p>
          <a:p>
            <a:pPr algn="ctr"/>
            <a:r>
              <a:rPr lang="en-AU" sz="900">
                <a:solidFill>
                  <a:prstClr val="white"/>
                </a:solidFill>
              </a:rPr>
              <a:t>PIT 3</a:t>
            </a:r>
          </a:p>
        </p:txBody>
      </p:sp>
      <p:cxnSp>
        <p:nvCxnSpPr>
          <p:cNvPr id="16" name="Straight Arrow Connector 24">
            <a:extLst>
              <a:ext uri="{FF2B5EF4-FFF2-40B4-BE49-F238E27FC236}">
                <a16:creationId xmlns:a16="http://schemas.microsoft.com/office/drawing/2014/main" xmlns="" id="{D26D6D99-8D9F-49C7-9F92-F4A2B44E527B}"/>
              </a:ext>
            </a:extLst>
          </p:cNvPr>
          <p:cNvCxnSpPr>
            <a:cxnSpLocks/>
            <a:stCxn id="11" idx="3"/>
            <a:endCxn id="13" idx="2"/>
          </p:cNvCxnSpPr>
          <p:nvPr/>
        </p:nvCxnSpPr>
        <p:spPr>
          <a:xfrm flipV="1">
            <a:off x="1604596" y="3817856"/>
            <a:ext cx="1242153" cy="518462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24">
            <a:extLst>
              <a:ext uri="{FF2B5EF4-FFF2-40B4-BE49-F238E27FC236}">
                <a16:creationId xmlns:a16="http://schemas.microsoft.com/office/drawing/2014/main" xmlns="" id="{2B1859FA-DFD1-422D-BB9B-658F94716D08}"/>
              </a:ext>
            </a:extLst>
          </p:cNvPr>
          <p:cNvCxnSpPr>
            <a:cxnSpLocks/>
            <a:stCxn id="11" idx="3"/>
            <a:endCxn id="14" idx="2"/>
          </p:cNvCxnSpPr>
          <p:nvPr/>
        </p:nvCxnSpPr>
        <p:spPr>
          <a:xfrm flipV="1">
            <a:off x="1604596" y="3817856"/>
            <a:ext cx="2395406" cy="518462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24">
            <a:extLst>
              <a:ext uri="{FF2B5EF4-FFF2-40B4-BE49-F238E27FC236}">
                <a16:creationId xmlns:a16="http://schemas.microsoft.com/office/drawing/2014/main" xmlns="" id="{5BBD136F-4715-4F51-9108-71BF008452C5}"/>
              </a:ext>
            </a:extLst>
          </p:cNvPr>
          <p:cNvCxnSpPr>
            <a:cxnSpLocks/>
            <a:stCxn id="11" idx="3"/>
            <a:endCxn id="15" idx="2"/>
          </p:cNvCxnSpPr>
          <p:nvPr/>
        </p:nvCxnSpPr>
        <p:spPr>
          <a:xfrm flipV="1">
            <a:off x="1604596" y="3817856"/>
            <a:ext cx="3548660" cy="518462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FD4BC46-DF14-4C03-B21F-FC40E075AFB6}"/>
              </a:ext>
            </a:extLst>
          </p:cNvPr>
          <p:cNvSpPr/>
          <p:nvPr/>
        </p:nvSpPr>
        <p:spPr>
          <a:xfrm>
            <a:off x="5818535" y="3415950"/>
            <a:ext cx="975946" cy="40190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900" i="1">
                <a:solidFill>
                  <a:prstClr val="white"/>
                </a:solidFill>
              </a:rPr>
              <a:t>Segment</a:t>
            </a:r>
          </a:p>
          <a:p>
            <a:pPr algn="ctr"/>
            <a:r>
              <a:rPr lang="en-AU" sz="900">
                <a:solidFill>
                  <a:prstClr val="white"/>
                </a:solidFill>
              </a:rPr>
              <a:t>Temperature Sensor TS-1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0BDB4CA9-1DD2-4AE1-A04A-377F2FBB26FA}"/>
              </a:ext>
            </a:extLst>
          </p:cNvPr>
          <p:cNvCxnSpPr>
            <a:cxnSpLocks/>
            <a:stCxn id="15" idx="3"/>
            <a:endCxn id="19" idx="1"/>
          </p:cNvCxnSpPr>
          <p:nvPr/>
        </p:nvCxnSpPr>
        <p:spPr>
          <a:xfrm>
            <a:off x="5641228" y="3616903"/>
            <a:ext cx="17730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86">
            <a:extLst>
              <a:ext uri="{FF2B5EF4-FFF2-40B4-BE49-F238E27FC236}">
                <a16:creationId xmlns:a16="http://schemas.microsoft.com/office/drawing/2014/main" xmlns="" id="{F0BB48D5-C279-4C1B-A030-BDA9583D4E95}"/>
              </a:ext>
            </a:extLst>
          </p:cNvPr>
          <p:cNvCxnSpPr>
            <a:cxnSpLocks/>
            <a:stCxn id="7" idx="2"/>
            <a:endCxn id="11" idx="0"/>
          </p:cNvCxnSpPr>
          <p:nvPr/>
        </p:nvCxnSpPr>
        <p:spPr>
          <a:xfrm>
            <a:off x="1111712" y="2045886"/>
            <a:ext cx="4912" cy="21321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F57F688-25C6-4C2D-AF3C-E16B40A844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7"/>
          <a:stretch/>
        </p:blipFill>
        <p:spPr>
          <a:xfrm>
            <a:off x="352621" y="2225368"/>
            <a:ext cx="1528005" cy="1774484"/>
          </a:xfrm>
          <a:prstGeom prst="rect">
            <a:avLst/>
          </a:prstGeom>
        </p:spPr>
      </p:pic>
      <p:cxnSp>
        <p:nvCxnSpPr>
          <p:cNvPr id="69" name="Straight Arrow Connector 24">
            <a:extLst>
              <a:ext uri="{FF2B5EF4-FFF2-40B4-BE49-F238E27FC236}">
                <a16:creationId xmlns:a16="http://schemas.microsoft.com/office/drawing/2014/main" xmlns="" id="{50A64CED-F17A-400B-B834-C6DDEF290EF6}"/>
              </a:ext>
            </a:extLst>
          </p:cNvPr>
          <p:cNvCxnSpPr>
            <a:cxnSpLocks/>
            <a:stCxn id="4" idx="3"/>
            <a:endCxn id="73" idx="0"/>
          </p:cNvCxnSpPr>
          <p:nvPr/>
        </p:nvCxnSpPr>
        <p:spPr>
          <a:xfrm>
            <a:off x="1628682" y="1004009"/>
            <a:ext cx="1218067" cy="246302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D587453E-F755-4CC4-A9FD-966B41306A49}"/>
              </a:ext>
            </a:extLst>
          </p:cNvPr>
          <p:cNvSpPr/>
          <p:nvPr/>
        </p:nvSpPr>
        <p:spPr>
          <a:xfrm>
            <a:off x="2358776" y="1250311"/>
            <a:ext cx="975946" cy="40190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900" i="1" dirty="0">
                <a:solidFill>
                  <a:prstClr val="white"/>
                </a:solidFill>
              </a:rPr>
              <a:t>Asset</a:t>
            </a:r>
          </a:p>
          <a:p>
            <a:pPr algn="ctr"/>
            <a:r>
              <a:rPr lang="en-AU" sz="900" dirty="0">
                <a:solidFill>
                  <a:prstClr val="white"/>
                </a:solidFill>
              </a:rPr>
              <a:t>Tank</a:t>
            </a:r>
          </a:p>
          <a:p>
            <a:pPr algn="ctr"/>
            <a:r>
              <a:rPr lang="en-AU" sz="900" dirty="0">
                <a:solidFill>
                  <a:prstClr val="white"/>
                </a:solidFill>
              </a:rPr>
              <a:t>Serial # MT-456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81E04A8D-B30B-40E2-869F-84CF2F1F0F49}"/>
              </a:ext>
            </a:extLst>
          </p:cNvPr>
          <p:cNvSpPr/>
          <p:nvPr/>
        </p:nvSpPr>
        <p:spPr>
          <a:xfrm>
            <a:off x="3512029" y="1250311"/>
            <a:ext cx="975946" cy="40190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900" i="1">
                <a:solidFill>
                  <a:prstClr val="white"/>
                </a:solidFill>
              </a:rPr>
              <a:t>Asset</a:t>
            </a:r>
          </a:p>
          <a:p>
            <a:pPr algn="ctr"/>
            <a:r>
              <a:rPr lang="en-AU" sz="900">
                <a:solidFill>
                  <a:prstClr val="white"/>
                </a:solidFill>
              </a:rPr>
              <a:t>Pump</a:t>
            </a:r>
          </a:p>
          <a:p>
            <a:pPr algn="ctr"/>
            <a:r>
              <a:rPr lang="en-AU" sz="900">
                <a:solidFill>
                  <a:prstClr val="white"/>
                </a:solidFill>
              </a:rPr>
              <a:t>Serial # PF332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340FD5D9-6E2A-4903-83BE-695175E97588}"/>
              </a:ext>
            </a:extLst>
          </p:cNvPr>
          <p:cNvSpPr/>
          <p:nvPr/>
        </p:nvSpPr>
        <p:spPr>
          <a:xfrm>
            <a:off x="4665282" y="1250311"/>
            <a:ext cx="975946" cy="40190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900" i="1">
                <a:solidFill>
                  <a:prstClr val="white"/>
                </a:solidFill>
              </a:rPr>
              <a:t>Asset</a:t>
            </a:r>
          </a:p>
          <a:p>
            <a:pPr algn="ctr"/>
            <a:r>
              <a:rPr lang="en-AU" sz="900">
                <a:solidFill>
                  <a:prstClr val="white"/>
                </a:solidFill>
              </a:rPr>
              <a:t>Tube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E7E41854-69AA-4E8F-BEAB-E3773F6DB513}"/>
              </a:ext>
            </a:extLst>
          </p:cNvPr>
          <p:cNvSpPr/>
          <p:nvPr/>
        </p:nvSpPr>
        <p:spPr>
          <a:xfrm>
            <a:off x="5818535" y="1250311"/>
            <a:ext cx="975946" cy="40190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900" i="1">
                <a:solidFill>
                  <a:prstClr val="white"/>
                </a:solidFill>
              </a:rPr>
              <a:t>Asset</a:t>
            </a:r>
          </a:p>
          <a:p>
            <a:pPr algn="ctr"/>
            <a:r>
              <a:rPr lang="en-AU" sz="900">
                <a:solidFill>
                  <a:prstClr val="white"/>
                </a:solidFill>
              </a:rPr>
              <a:t>Temp. Sensor</a:t>
            </a:r>
          </a:p>
          <a:p>
            <a:pPr algn="ctr"/>
            <a:r>
              <a:rPr lang="en-AU" sz="900">
                <a:solidFill>
                  <a:prstClr val="white"/>
                </a:solidFill>
              </a:rPr>
              <a:t>Serial # TS-999</a:t>
            </a:r>
          </a:p>
        </p:txBody>
      </p:sp>
      <p:cxnSp>
        <p:nvCxnSpPr>
          <p:cNvPr id="78" name="Straight Arrow Connector 24">
            <a:extLst>
              <a:ext uri="{FF2B5EF4-FFF2-40B4-BE49-F238E27FC236}">
                <a16:creationId xmlns:a16="http://schemas.microsoft.com/office/drawing/2014/main" xmlns="" id="{C47BD7CE-9904-4DCA-8DFC-525D70FFE435}"/>
              </a:ext>
            </a:extLst>
          </p:cNvPr>
          <p:cNvCxnSpPr>
            <a:cxnSpLocks/>
            <a:stCxn id="4" idx="3"/>
            <a:endCxn id="74" idx="0"/>
          </p:cNvCxnSpPr>
          <p:nvPr/>
        </p:nvCxnSpPr>
        <p:spPr>
          <a:xfrm>
            <a:off x="1628682" y="1004009"/>
            <a:ext cx="2371320" cy="246302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0" name="Straight Arrow Connector 24">
            <a:extLst>
              <a:ext uri="{FF2B5EF4-FFF2-40B4-BE49-F238E27FC236}">
                <a16:creationId xmlns:a16="http://schemas.microsoft.com/office/drawing/2014/main" xmlns="" id="{A11A0C44-E0BA-471C-8D57-8A56912892B3}"/>
              </a:ext>
            </a:extLst>
          </p:cNvPr>
          <p:cNvCxnSpPr>
            <a:cxnSpLocks/>
            <a:stCxn id="4" idx="3"/>
            <a:endCxn id="75" idx="0"/>
          </p:cNvCxnSpPr>
          <p:nvPr/>
        </p:nvCxnSpPr>
        <p:spPr>
          <a:xfrm>
            <a:off x="1628682" y="1004009"/>
            <a:ext cx="3524573" cy="246302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2" name="Straight Arrow Connector 24">
            <a:extLst>
              <a:ext uri="{FF2B5EF4-FFF2-40B4-BE49-F238E27FC236}">
                <a16:creationId xmlns:a16="http://schemas.microsoft.com/office/drawing/2014/main" xmlns="" id="{A4893621-F245-498A-8D1A-F0CE27BECA58}"/>
              </a:ext>
            </a:extLst>
          </p:cNvPr>
          <p:cNvCxnSpPr>
            <a:cxnSpLocks/>
            <a:stCxn id="4" idx="3"/>
            <a:endCxn id="76" idx="0"/>
          </p:cNvCxnSpPr>
          <p:nvPr/>
        </p:nvCxnSpPr>
        <p:spPr>
          <a:xfrm>
            <a:off x="1628682" y="1004009"/>
            <a:ext cx="4677826" cy="246302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5" name="Rectangle 94">
            <a:extLst>
              <a:ext uri="{FF2B5EF4-FFF2-40B4-BE49-F238E27FC236}">
                <a16:creationId xmlns:a16="http://schemas.microsoft.com/office/drawing/2014/main" xmlns="" id="{ABB4C93B-BA2A-44AB-9641-41E4A1A601F4}"/>
              </a:ext>
            </a:extLst>
          </p:cNvPr>
          <p:cNvSpPr/>
          <p:nvPr/>
        </p:nvSpPr>
        <p:spPr>
          <a:xfrm>
            <a:off x="2325191" y="2346644"/>
            <a:ext cx="1047675" cy="40190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25" i="1" err="1">
                <a:solidFill>
                  <a:prstClr val="white"/>
                </a:solidFill>
              </a:rPr>
              <a:t>AssetSegmentEvent</a:t>
            </a:r>
            <a:endParaRPr lang="en-AU" sz="900" i="1">
              <a:solidFill>
                <a:prstClr val="white"/>
              </a:solidFill>
            </a:endParaRPr>
          </a:p>
          <a:p>
            <a:pPr algn="ctr"/>
            <a:r>
              <a:rPr lang="en-AU" sz="900">
                <a:solidFill>
                  <a:prstClr val="white"/>
                </a:solidFill>
              </a:rPr>
              <a:t>Install</a:t>
            </a:r>
          </a:p>
          <a:p>
            <a:pPr algn="ctr"/>
            <a:r>
              <a:rPr lang="en-AU" sz="900">
                <a:solidFill>
                  <a:prstClr val="white"/>
                </a:solidFill>
              </a:rPr>
              <a:t>1 Jan 2018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xmlns="" id="{D9A777D5-6354-4440-B042-AD66701760A8}"/>
              </a:ext>
            </a:extLst>
          </p:cNvPr>
          <p:cNvSpPr/>
          <p:nvPr/>
        </p:nvSpPr>
        <p:spPr>
          <a:xfrm>
            <a:off x="3466439" y="2333129"/>
            <a:ext cx="1067125" cy="40190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25" i="1" err="1">
                <a:solidFill>
                  <a:prstClr val="white"/>
                </a:solidFill>
              </a:rPr>
              <a:t>AssetSegmentEvent</a:t>
            </a:r>
            <a:endParaRPr lang="en-AU" sz="900" i="1">
              <a:solidFill>
                <a:prstClr val="white"/>
              </a:solidFill>
            </a:endParaRPr>
          </a:p>
          <a:p>
            <a:pPr algn="ctr"/>
            <a:r>
              <a:rPr lang="en-AU" sz="900">
                <a:solidFill>
                  <a:prstClr val="white"/>
                </a:solidFill>
              </a:rPr>
              <a:t>Install </a:t>
            </a:r>
            <a:br>
              <a:rPr lang="en-AU" sz="900">
                <a:solidFill>
                  <a:prstClr val="white"/>
                </a:solidFill>
              </a:rPr>
            </a:br>
            <a:r>
              <a:rPr lang="en-AU" sz="900">
                <a:solidFill>
                  <a:prstClr val="white"/>
                </a:solidFill>
              </a:rPr>
              <a:t>1 Jan 2018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xmlns="" id="{C41F6D74-7457-435F-90A2-23A75768102F}"/>
              </a:ext>
            </a:extLst>
          </p:cNvPr>
          <p:cNvSpPr/>
          <p:nvPr/>
        </p:nvSpPr>
        <p:spPr>
          <a:xfrm>
            <a:off x="4599423" y="2342277"/>
            <a:ext cx="1107664" cy="40190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25" i="1" err="1">
                <a:solidFill>
                  <a:prstClr val="white"/>
                </a:solidFill>
              </a:rPr>
              <a:t>AssetSegmentEvent</a:t>
            </a:r>
            <a:endParaRPr lang="en-AU" sz="900" i="1">
              <a:solidFill>
                <a:prstClr val="white"/>
              </a:solidFill>
            </a:endParaRPr>
          </a:p>
          <a:p>
            <a:pPr algn="ctr"/>
            <a:r>
              <a:rPr lang="en-AU" sz="900">
                <a:solidFill>
                  <a:prstClr val="white"/>
                </a:solidFill>
              </a:rPr>
              <a:t>Install </a:t>
            </a:r>
            <a:br>
              <a:rPr lang="en-AU" sz="900">
                <a:solidFill>
                  <a:prstClr val="white"/>
                </a:solidFill>
              </a:rPr>
            </a:br>
            <a:r>
              <a:rPr lang="en-AU" sz="900">
                <a:solidFill>
                  <a:prstClr val="white"/>
                </a:solidFill>
              </a:rPr>
              <a:t>1 Jan 2018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xmlns="" id="{DA86C0E8-BBAE-4935-91E4-673F336CCEE2}"/>
              </a:ext>
            </a:extLst>
          </p:cNvPr>
          <p:cNvSpPr/>
          <p:nvPr/>
        </p:nvSpPr>
        <p:spPr>
          <a:xfrm>
            <a:off x="5788357" y="2333129"/>
            <a:ext cx="1041805" cy="40190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25" i="1" err="1">
                <a:solidFill>
                  <a:prstClr val="white"/>
                </a:solidFill>
              </a:rPr>
              <a:t>AssetSegmentEvent</a:t>
            </a:r>
            <a:endParaRPr lang="en-AU" sz="900" i="1">
              <a:solidFill>
                <a:prstClr val="white"/>
              </a:solidFill>
            </a:endParaRPr>
          </a:p>
          <a:p>
            <a:pPr algn="ctr"/>
            <a:r>
              <a:rPr lang="en-AU" sz="900">
                <a:solidFill>
                  <a:prstClr val="white"/>
                </a:solidFill>
              </a:rPr>
              <a:t>Install </a:t>
            </a:r>
            <a:br>
              <a:rPr lang="en-AU" sz="900">
                <a:solidFill>
                  <a:prstClr val="white"/>
                </a:solidFill>
              </a:rPr>
            </a:br>
            <a:r>
              <a:rPr lang="en-AU" sz="900">
                <a:solidFill>
                  <a:prstClr val="white"/>
                </a:solidFill>
              </a:rPr>
              <a:t>1 Jan 2018</a:t>
            </a:r>
          </a:p>
        </p:txBody>
      </p:sp>
      <p:cxnSp>
        <p:nvCxnSpPr>
          <p:cNvPr id="99" name="Straight Arrow Connector 86">
            <a:extLst>
              <a:ext uri="{FF2B5EF4-FFF2-40B4-BE49-F238E27FC236}">
                <a16:creationId xmlns:a16="http://schemas.microsoft.com/office/drawing/2014/main" xmlns="" id="{52613D52-C792-4921-BDB4-DED70DCFEDB3}"/>
              </a:ext>
            </a:extLst>
          </p:cNvPr>
          <p:cNvCxnSpPr>
            <a:cxnSpLocks/>
            <a:stCxn id="95" idx="0"/>
            <a:endCxn id="73" idx="2"/>
          </p:cNvCxnSpPr>
          <p:nvPr/>
        </p:nvCxnSpPr>
        <p:spPr>
          <a:xfrm flipH="1" flipV="1">
            <a:off x="2846749" y="1652218"/>
            <a:ext cx="2280" cy="6944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2" name="Straight Arrow Connector 86">
            <a:extLst>
              <a:ext uri="{FF2B5EF4-FFF2-40B4-BE49-F238E27FC236}">
                <a16:creationId xmlns:a16="http://schemas.microsoft.com/office/drawing/2014/main" xmlns="" id="{1E81321E-CF95-4FA7-9CE8-68E158E721A6}"/>
              </a:ext>
            </a:extLst>
          </p:cNvPr>
          <p:cNvCxnSpPr>
            <a:cxnSpLocks/>
            <a:stCxn id="96" idx="0"/>
            <a:endCxn id="74" idx="2"/>
          </p:cNvCxnSpPr>
          <p:nvPr/>
        </p:nvCxnSpPr>
        <p:spPr>
          <a:xfrm flipV="1">
            <a:off x="4000002" y="1652218"/>
            <a:ext cx="0" cy="6809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5" name="Straight Arrow Connector 86">
            <a:extLst>
              <a:ext uri="{FF2B5EF4-FFF2-40B4-BE49-F238E27FC236}">
                <a16:creationId xmlns:a16="http://schemas.microsoft.com/office/drawing/2014/main" xmlns="" id="{A6679F37-3889-4FAC-8455-73BCFE5E9B19}"/>
              </a:ext>
            </a:extLst>
          </p:cNvPr>
          <p:cNvCxnSpPr>
            <a:cxnSpLocks/>
            <a:stCxn id="97" idx="0"/>
            <a:endCxn id="75" idx="2"/>
          </p:cNvCxnSpPr>
          <p:nvPr/>
        </p:nvCxnSpPr>
        <p:spPr>
          <a:xfrm flipV="1">
            <a:off x="5153255" y="1652218"/>
            <a:ext cx="0" cy="6900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6" name="Straight Arrow Connector 86">
            <a:extLst>
              <a:ext uri="{FF2B5EF4-FFF2-40B4-BE49-F238E27FC236}">
                <a16:creationId xmlns:a16="http://schemas.microsoft.com/office/drawing/2014/main" xmlns="" id="{CA86094B-1518-4771-BFE1-30260645B8CA}"/>
              </a:ext>
            </a:extLst>
          </p:cNvPr>
          <p:cNvCxnSpPr>
            <a:cxnSpLocks/>
            <a:stCxn id="98" idx="0"/>
            <a:endCxn id="76" idx="2"/>
          </p:cNvCxnSpPr>
          <p:nvPr/>
        </p:nvCxnSpPr>
        <p:spPr>
          <a:xfrm flipH="1" flipV="1">
            <a:off x="6306508" y="1652218"/>
            <a:ext cx="2752" cy="6809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7" name="Straight Arrow Connector 86">
            <a:extLst>
              <a:ext uri="{FF2B5EF4-FFF2-40B4-BE49-F238E27FC236}">
                <a16:creationId xmlns:a16="http://schemas.microsoft.com/office/drawing/2014/main" xmlns="" id="{571A4AF1-EFFB-4E7E-BE1B-CAAA81B9B0A2}"/>
              </a:ext>
            </a:extLst>
          </p:cNvPr>
          <p:cNvCxnSpPr>
            <a:cxnSpLocks/>
            <a:stCxn id="95" idx="2"/>
            <a:endCxn id="13" idx="0"/>
          </p:cNvCxnSpPr>
          <p:nvPr/>
        </p:nvCxnSpPr>
        <p:spPr>
          <a:xfrm flipH="1">
            <a:off x="2846749" y="2748551"/>
            <a:ext cx="2280" cy="6673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0" name="Straight Arrow Connector 86">
            <a:extLst>
              <a:ext uri="{FF2B5EF4-FFF2-40B4-BE49-F238E27FC236}">
                <a16:creationId xmlns:a16="http://schemas.microsoft.com/office/drawing/2014/main" xmlns="" id="{78DD0F1E-456A-4BEF-A870-46F8ABBC8A9C}"/>
              </a:ext>
            </a:extLst>
          </p:cNvPr>
          <p:cNvCxnSpPr>
            <a:cxnSpLocks/>
            <a:stCxn id="96" idx="2"/>
            <a:endCxn id="14" idx="0"/>
          </p:cNvCxnSpPr>
          <p:nvPr/>
        </p:nvCxnSpPr>
        <p:spPr>
          <a:xfrm>
            <a:off x="4000002" y="2735036"/>
            <a:ext cx="0" cy="6809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3" name="Straight Arrow Connector 86">
            <a:extLst>
              <a:ext uri="{FF2B5EF4-FFF2-40B4-BE49-F238E27FC236}">
                <a16:creationId xmlns:a16="http://schemas.microsoft.com/office/drawing/2014/main" xmlns="" id="{2B7E9F9C-2590-4A17-9903-FC0E910BDF91}"/>
              </a:ext>
            </a:extLst>
          </p:cNvPr>
          <p:cNvCxnSpPr>
            <a:cxnSpLocks/>
            <a:stCxn id="97" idx="2"/>
            <a:endCxn id="15" idx="0"/>
          </p:cNvCxnSpPr>
          <p:nvPr/>
        </p:nvCxnSpPr>
        <p:spPr>
          <a:xfrm>
            <a:off x="5153255" y="2744184"/>
            <a:ext cx="0" cy="6717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4" name="Straight Arrow Connector 86">
            <a:extLst>
              <a:ext uri="{FF2B5EF4-FFF2-40B4-BE49-F238E27FC236}">
                <a16:creationId xmlns:a16="http://schemas.microsoft.com/office/drawing/2014/main" xmlns="" id="{2E637432-1CD1-4576-A97C-D1036D7E9BB4}"/>
              </a:ext>
            </a:extLst>
          </p:cNvPr>
          <p:cNvCxnSpPr>
            <a:cxnSpLocks/>
            <a:stCxn id="98" idx="2"/>
            <a:endCxn id="19" idx="0"/>
          </p:cNvCxnSpPr>
          <p:nvPr/>
        </p:nvCxnSpPr>
        <p:spPr>
          <a:xfrm flipH="1">
            <a:off x="6306508" y="2735036"/>
            <a:ext cx="2752" cy="6809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5" name="Rectangle 154">
            <a:extLst>
              <a:ext uri="{FF2B5EF4-FFF2-40B4-BE49-F238E27FC236}">
                <a16:creationId xmlns:a16="http://schemas.microsoft.com/office/drawing/2014/main" xmlns="" id="{457DFE05-7BD1-4A29-8677-0E8BC6B5676C}"/>
              </a:ext>
            </a:extLst>
          </p:cNvPr>
          <p:cNvSpPr/>
          <p:nvPr/>
        </p:nvSpPr>
        <p:spPr>
          <a:xfrm>
            <a:off x="7282453" y="4077087"/>
            <a:ext cx="975946" cy="40190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75" i="1">
                <a:solidFill>
                  <a:prstClr val="white"/>
                </a:solidFill>
              </a:rPr>
              <a:t>Measurement Location</a:t>
            </a:r>
            <a:endParaRPr lang="en-AU" sz="900" i="1">
              <a:solidFill>
                <a:prstClr val="white"/>
              </a:solidFill>
            </a:endParaRPr>
          </a:p>
          <a:p>
            <a:pPr algn="ctr"/>
            <a:r>
              <a:rPr lang="en-AU" sz="900">
                <a:solidFill>
                  <a:prstClr val="white"/>
                </a:solidFill>
              </a:rPr>
              <a:t>Temp. Loc. 1 </a:t>
            </a:r>
          </a:p>
        </p:txBody>
      </p: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xmlns="" id="{40F6F54D-5F8B-410E-9CA9-495534C7EB9F}"/>
              </a:ext>
            </a:extLst>
          </p:cNvPr>
          <p:cNvCxnSpPr>
            <a:cxnSpLocks/>
            <a:stCxn id="155" idx="1"/>
            <a:endCxn id="177" idx="3"/>
          </p:cNvCxnSpPr>
          <p:nvPr/>
        </p:nvCxnSpPr>
        <p:spPr>
          <a:xfrm flipH="1">
            <a:off x="6794479" y="4278041"/>
            <a:ext cx="48797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2" name="Rectangle 161">
            <a:extLst>
              <a:ext uri="{FF2B5EF4-FFF2-40B4-BE49-F238E27FC236}">
                <a16:creationId xmlns:a16="http://schemas.microsoft.com/office/drawing/2014/main" xmlns="" id="{636BFA25-E19C-4C7F-B688-B6B5318CE88C}"/>
              </a:ext>
            </a:extLst>
          </p:cNvPr>
          <p:cNvSpPr/>
          <p:nvPr/>
        </p:nvSpPr>
        <p:spPr>
          <a:xfrm>
            <a:off x="7282453" y="1730199"/>
            <a:ext cx="975946" cy="40190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75" i="1">
                <a:solidFill>
                  <a:prstClr val="white"/>
                </a:solidFill>
              </a:rPr>
              <a:t>Measurement Location</a:t>
            </a:r>
            <a:endParaRPr lang="en-AU" sz="900" i="1">
              <a:solidFill>
                <a:prstClr val="white"/>
              </a:solidFill>
            </a:endParaRPr>
          </a:p>
          <a:p>
            <a:pPr algn="ctr"/>
            <a:r>
              <a:rPr lang="en-AU" sz="900">
                <a:solidFill>
                  <a:prstClr val="white"/>
                </a:solidFill>
              </a:rPr>
              <a:t>Temp. Loc. 1 </a:t>
            </a:r>
          </a:p>
        </p:txBody>
      </p: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xmlns="" id="{1CDCAEC7-8FB2-4E60-AE74-74E401E1D38D}"/>
              </a:ext>
            </a:extLst>
          </p:cNvPr>
          <p:cNvCxnSpPr>
            <a:cxnSpLocks/>
            <a:stCxn id="162" idx="1"/>
            <a:endCxn id="75" idx="3"/>
          </p:cNvCxnSpPr>
          <p:nvPr/>
        </p:nvCxnSpPr>
        <p:spPr>
          <a:xfrm rot="10800000">
            <a:off x="5641228" y="1451264"/>
            <a:ext cx="1641225" cy="479888"/>
          </a:xfrm>
          <a:prstGeom prst="bentConnector3">
            <a:avLst>
              <a:gd name="adj1" fmla="val 92991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8" name="Straight Arrow Connector 162">
            <a:extLst>
              <a:ext uri="{FF2B5EF4-FFF2-40B4-BE49-F238E27FC236}">
                <a16:creationId xmlns:a16="http://schemas.microsoft.com/office/drawing/2014/main" xmlns="" id="{220502D0-0E4C-4F91-9A65-BE83CB195D8B}"/>
              </a:ext>
            </a:extLst>
          </p:cNvPr>
          <p:cNvCxnSpPr>
            <a:cxnSpLocks/>
            <a:stCxn id="162" idx="2"/>
            <a:endCxn id="155" idx="0"/>
          </p:cNvCxnSpPr>
          <p:nvPr/>
        </p:nvCxnSpPr>
        <p:spPr>
          <a:xfrm>
            <a:off x="7770426" y="2132106"/>
            <a:ext cx="0" cy="1944982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2" name="TextBox 171">
            <a:extLst>
              <a:ext uri="{FF2B5EF4-FFF2-40B4-BE49-F238E27FC236}">
                <a16:creationId xmlns:a16="http://schemas.microsoft.com/office/drawing/2014/main" xmlns="" id="{7A8E21F1-3E43-4328-821E-5A588457FDDB}"/>
              </a:ext>
            </a:extLst>
          </p:cNvPr>
          <p:cNvSpPr txBox="1"/>
          <p:nvPr/>
        </p:nvSpPr>
        <p:spPr>
          <a:xfrm>
            <a:off x="7200900" y="2628412"/>
            <a:ext cx="1345240" cy="5078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AU" sz="900" dirty="0">
                <a:solidFill>
                  <a:srgbClr val="0000C8"/>
                </a:solidFill>
                <a:latin typeface="+mn-lt"/>
              </a:rPr>
              <a:t>Supports both Asset- </a:t>
            </a:r>
          </a:p>
          <a:p>
            <a:pPr>
              <a:tabLst>
                <a:tab pos="402431" algn="l"/>
              </a:tabLst>
            </a:pPr>
            <a:r>
              <a:rPr lang="en-AU" sz="900" dirty="0">
                <a:solidFill>
                  <a:srgbClr val="0000C8"/>
                </a:solidFill>
                <a:latin typeface="+mn-lt"/>
              </a:rPr>
              <a:t>and Segment-based </a:t>
            </a:r>
          </a:p>
          <a:p>
            <a:r>
              <a:rPr lang="en-AU" sz="900" dirty="0" err="1">
                <a:solidFill>
                  <a:srgbClr val="0000C8"/>
                </a:solidFill>
                <a:latin typeface="+mn-lt"/>
              </a:rPr>
              <a:t>MeasurementLocations</a:t>
            </a:r>
            <a:endParaRPr lang="en-AU" sz="900" dirty="0">
              <a:solidFill>
                <a:srgbClr val="0000C8"/>
              </a:solidFill>
              <a:latin typeface="+mn-lt"/>
            </a:endParaRPr>
          </a:p>
        </p:txBody>
      </p:sp>
      <p:cxnSp>
        <p:nvCxnSpPr>
          <p:cNvPr id="173" name="Straight Arrow Connector 162">
            <a:extLst>
              <a:ext uri="{FF2B5EF4-FFF2-40B4-BE49-F238E27FC236}">
                <a16:creationId xmlns:a16="http://schemas.microsoft.com/office/drawing/2014/main" xmlns="" id="{623D7DD3-5243-4A81-BAF9-F064922FB7BB}"/>
              </a:ext>
            </a:extLst>
          </p:cNvPr>
          <p:cNvCxnSpPr>
            <a:cxnSpLocks/>
            <a:stCxn id="162" idx="0"/>
            <a:endCxn id="76" idx="3"/>
          </p:cNvCxnSpPr>
          <p:nvPr/>
        </p:nvCxnSpPr>
        <p:spPr>
          <a:xfrm rot="16200000" flipV="1">
            <a:off x="7142987" y="1102759"/>
            <a:ext cx="278934" cy="975946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6" name="TextBox 175">
            <a:extLst>
              <a:ext uri="{FF2B5EF4-FFF2-40B4-BE49-F238E27FC236}">
                <a16:creationId xmlns:a16="http://schemas.microsoft.com/office/drawing/2014/main" xmlns="" id="{02E50E37-DB49-4F06-936E-A30C462F7E25}"/>
              </a:ext>
            </a:extLst>
          </p:cNvPr>
          <p:cNvSpPr txBox="1"/>
          <p:nvPr/>
        </p:nvSpPr>
        <p:spPr>
          <a:xfrm>
            <a:off x="7406204" y="1250310"/>
            <a:ext cx="7232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900" dirty="0">
                <a:solidFill>
                  <a:srgbClr val="0000C8"/>
                </a:solidFill>
                <a:latin typeface="+mn-lt"/>
              </a:rPr>
              <a:t>Transducer</a:t>
            </a: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xmlns="" id="{B879EF13-6EB0-4D35-8643-288EB0865DDF}"/>
              </a:ext>
            </a:extLst>
          </p:cNvPr>
          <p:cNvSpPr/>
          <p:nvPr/>
        </p:nvSpPr>
        <p:spPr>
          <a:xfrm>
            <a:off x="5818533" y="4077087"/>
            <a:ext cx="975946" cy="40190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900" i="1">
                <a:solidFill>
                  <a:prstClr val="white"/>
                </a:solidFill>
              </a:rPr>
              <a:t>Segment</a:t>
            </a:r>
          </a:p>
          <a:p>
            <a:pPr algn="ctr"/>
            <a:r>
              <a:rPr lang="en-AU" sz="900">
                <a:solidFill>
                  <a:prstClr val="white"/>
                </a:solidFill>
              </a:rPr>
              <a:t>Temperature Sensor TS-2</a:t>
            </a:r>
          </a:p>
        </p:txBody>
      </p:sp>
      <p:cxnSp>
        <p:nvCxnSpPr>
          <p:cNvPr id="181" name="Straight Arrow Connector 24">
            <a:extLst>
              <a:ext uri="{FF2B5EF4-FFF2-40B4-BE49-F238E27FC236}">
                <a16:creationId xmlns:a16="http://schemas.microsoft.com/office/drawing/2014/main" xmlns="" id="{D9FFA2E3-03D2-4F99-8A67-CC4D6B491A7A}"/>
              </a:ext>
            </a:extLst>
          </p:cNvPr>
          <p:cNvCxnSpPr>
            <a:cxnSpLocks/>
            <a:stCxn id="15" idx="3"/>
            <a:endCxn id="177" idx="1"/>
          </p:cNvCxnSpPr>
          <p:nvPr/>
        </p:nvCxnSpPr>
        <p:spPr>
          <a:xfrm>
            <a:off x="5641228" y="3616903"/>
            <a:ext cx="177305" cy="66113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445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9" grpId="0" animBg="1"/>
      <p:bldP spid="73" grpId="0" animBg="1"/>
      <p:bldP spid="74" grpId="0" animBg="1"/>
      <p:bldP spid="75" grpId="0" animBg="1"/>
      <p:bldP spid="76" grpId="0" animBg="1"/>
      <p:bldP spid="95" grpId="0" animBg="1"/>
      <p:bldP spid="96" grpId="0" animBg="1"/>
      <p:bldP spid="97" grpId="0" animBg="1"/>
      <p:bldP spid="98" grpId="0" animBg="1"/>
      <p:bldP spid="155" grpId="0" animBg="1"/>
      <p:bldP spid="162" grpId="0" animBg="1"/>
      <p:bldP spid="172" grpId="0" animBg="1"/>
      <p:bldP spid="176" grpId="0"/>
      <p:bldP spid="177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Example—Mesh Networks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DADDD7F-2FF7-42BC-9D2D-D5467B575782}"/>
              </a:ext>
            </a:extLst>
          </p:cNvPr>
          <p:cNvSpPr/>
          <p:nvPr/>
        </p:nvSpPr>
        <p:spPr>
          <a:xfrm>
            <a:off x="797271" y="720289"/>
            <a:ext cx="975946" cy="401907"/>
          </a:xfrm>
          <a:prstGeom prst="rect">
            <a:avLst/>
          </a:prstGeom>
          <a:solidFill>
            <a:srgbClr val="B07BD7"/>
          </a:solidFill>
          <a:ln>
            <a:solidFill>
              <a:srgbClr val="7030A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900" i="1">
                <a:solidFill>
                  <a:prstClr val="white"/>
                </a:solidFill>
              </a:rPr>
              <a:t>Model</a:t>
            </a:r>
            <a:endParaRPr lang="en-AU" sz="825" i="1">
              <a:solidFill>
                <a:prstClr val="white"/>
              </a:solidFill>
            </a:endParaRPr>
          </a:p>
          <a:p>
            <a:pPr algn="ctr"/>
            <a:r>
              <a:rPr lang="en-AU" sz="900">
                <a:solidFill>
                  <a:prstClr val="white"/>
                </a:solidFill>
              </a:rPr>
              <a:t>Pasteurizer </a:t>
            </a:r>
            <a:br>
              <a:rPr lang="en-AU" sz="900">
                <a:solidFill>
                  <a:prstClr val="white"/>
                </a:solidFill>
              </a:rPr>
            </a:br>
            <a:r>
              <a:rPr lang="en-AU" sz="900">
                <a:solidFill>
                  <a:prstClr val="white"/>
                </a:solidFill>
              </a:rPr>
              <a:t>PZR 5000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771941E-9B34-4097-837E-C55F8A8F3D82}"/>
              </a:ext>
            </a:extLst>
          </p:cNvPr>
          <p:cNvSpPr/>
          <p:nvPr/>
        </p:nvSpPr>
        <p:spPr>
          <a:xfrm>
            <a:off x="2970774" y="2358801"/>
            <a:ext cx="985348" cy="33220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25" i="1">
                <a:solidFill>
                  <a:prstClr val="white"/>
                </a:solidFill>
              </a:rPr>
              <a:t>Segment Mesh</a:t>
            </a:r>
            <a:endParaRPr lang="en-AU" sz="1200" i="1">
              <a:solidFill>
                <a:prstClr val="white"/>
              </a:solidFill>
            </a:endParaRPr>
          </a:p>
          <a:p>
            <a:pPr algn="ctr"/>
            <a:r>
              <a:rPr lang="en-AU" sz="900">
                <a:solidFill>
                  <a:prstClr val="white"/>
                </a:solidFill>
              </a:rPr>
              <a:t>PZR Connections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950D699-5D40-4F0A-AE3C-4FFBD96749C3}"/>
              </a:ext>
            </a:extLst>
          </p:cNvPr>
          <p:cNvSpPr/>
          <p:nvPr/>
        </p:nvSpPr>
        <p:spPr>
          <a:xfrm>
            <a:off x="7710480" y="1544227"/>
            <a:ext cx="975946" cy="40190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900" i="1">
                <a:solidFill>
                  <a:prstClr val="white"/>
                </a:solidFill>
              </a:rPr>
              <a:t>Segment</a:t>
            </a:r>
          </a:p>
          <a:p>
            <a:pPr algn="ctr"/>
            <a:r>
              <a:rPr lang="en-AU" sz="900">
                <a:solidFill>
                  <a:prstClr val="white"/>
                </a:solidFill>
              </a:rPr>
              <a:t>Feed Tank T1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CE37E70-E4CD-4356-B3EE-7E54DC94165D}"/>
              </a:ext>
            </a:extLst>
          </p:cNvPr>
          <p:cNvSpPr/>
          <p:nvPr/>
        </p:nvSpPr>
        <p:spPr>
          <a:xfrm>
            <a:off x="7712936" y="2373789"/>
            <a:ext cx="975946" cy="40190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900" i="1">
                <a:solidFill>
                  <a:prstClr val="white"/>
                </a:solidFill>
              </a:rPr>
              <a:t>Segment</a:t>
            </a:r>
          </a:p>
          <a:p>
            <a:pPr algn="ctr"/>
            <a:r>
              <a:rPr lang="en-AU" sz="900">
                <a:solidFill>
                  <a:prstClr val="white"/>
                </a:solidFill>
              </a:rPr>
              <a:t>Feed Pump P2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392902D-9E6F-4530-858A-8E246031A11A}"/>
              </a:ext>
            </a:extLst>
          </p:cNvPr>
          <p:cNvSpPr/>
          <p:nvPr/>
        </p:nvSpPr>
        <p:spPr>
          <a:xfrm>
            <a:off x="7712937" y="3224670"/>
            <a:ext cx="975946" cy="40190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900" i="1">
                <a:solidFill>
                  <a:prstClr val="white"/>
                </a:solidFill>
              </a:rPr>
              <a:t>Segment</a:t>
            </a:r>
          </a:p>
          <a:p>
            <a:pPr algn="ctr"/>
            <a:r>
              <a:rPr lang="en-AU" sz="900">
                <a:solidFill>
                  <a:prstClr val="white"/>
                </a:solidFill>
              </a:rPr>
              <a:t>Product In Tube</a:t>
            </a:r>
          </a:p>
          <a:p>
            <a:pPr algn="ctr"/>
            <a:r>
              <a:rPr lang="en-AU" sz="900">
                <a:solidFill>
                  <a:prstClr val="white"/>
                </a:solidFill>
              </a:rPr>
              <a:t>PIT 3</a:t>
            </a:r>
          </a:p>
        </p:txBody>
      </p:sp>
      <p:cxnSp>
        <p:nvCxnSpPr>
          <p:cNvPr id="30" name="Straight Arrow Connector 86">
            <a:extLst>
              <a:ext uri="{FF2B5EF4-FFF2-40B4-BE49-F238E27FC236}">
                <a16:creationId xmlns:a16="http://schemas.microsoft.com/office/drawing/2014/main" xmlns="" id="{F0BB48D5-C279-4C1B-A030-BDA9583D4E95}"/>
              </a:ext>
            </a:extLst>
          </p:cNvPr>
          <p:cNvCxnSpPr>
            <a:cxnSpLocks/>
            <a:stCxn id="7" idx="2"/>
            <a:endCxn id="11" idx="1"/>
          </p:cNvCxnSpPr>
          <p:nvPr/>
        </p:nvCxnSpPr>
        <p:spPr>
          <a:xfrm rot="16200000" flipH="1">
            <a:off x="1426655" y="980785"/>
            <a:ext cx="1402708" cy="1685530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F57F688-25C6-4C2D-AF3C-E16B40A844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7"/>
          <a:stretch/>
        </p:blipFill>
        <p:spPr>
          <a:xfrm>
            <a:off x="286666" y="1245985"/>
            <a:ext cx="2006979" cy="2330721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7E5CF5B2-9DC6-456B-BC0F-03344A6F5EF3}"/>
              </a:ext>
            </a:extLst>
          </p:cNvPr>
          <p:cNvSpPr/>
          <p:nvPr/>
        </p:nvSpPr>
        <p:spPr>
          <a:xfrm>
            <a:off x="4579171" y="1834870"/>
            <a:ext cx="975946" cy="4019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900" i="1">
                <a:solidFill>
                  <a:prstClr val="white"/>
                </a:solidFill>
              </a:rPr>
              <a:t>Segment Connection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3DF44A37-0A75-42BE-A8AF-280BC07170F2}"/>
              </a:ext>
            </a:extLst>
          </p:cNvPr>
          <p:cNvSpPr/>
          <p:nvPr/>
        </p:nvSpPr>
        <p:spPr>
          <a:xfrm>
            <a:off x="4581627" y="2929383"/>
            <a:ext cx="975946" cy="4019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900" i="1">
                <a:solidFill>
                  <a:prstClr val="white"/>
                </a:solidFill>
              </a:rPr>
              <a:t>Segment Connection</a:t>
            </a:r>
            <a:endParaRPr lang="en-AU" sz="900">
              <a:solidFill>
                <a:prstClr val="white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13B82CA3-A689-43A9-9F7E-034511FB0F05}"/>
              </a:ext>
            </a:extLst>
          </p:cNvPr>
          <p:cNvSpPr/>
          <p:nvPr/>
        </p:nvSpPr>
        <p:spPr>
          <a:xfrm>
            <a:off x="6168392" y="1544227"/>
            <a:ext cx="975946" cy="40190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900" i="1">
                <a:solidFill>
                  <a:prstClr val="white"/>
                </a:solidFill>
              </a:rPr>
              <a:t>Segment</a:t>
            </a:r>
          </a:p>
          <a:p>
            <a:pPr algn="ctr"/>
            <a:r>
              <a:rPr lang="en-AU" sz="900">
                <a:solidFill>
                  <a:prstClr val="white"/>
                </a:solidFill>
              </a:rPr>
              <a:t>T1 Outlet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43FED5C7-1259-4F7A-B20A-E6D908A5ED94}"/>
              </a:ext>
            </a:extLst>
          </p:cNvPr>
          <p:cNvSpPr/>
          <p:nvPr/>
        </p:nvSpPr>
        <p:spPr>
          <a:xfrm>
            <a:off x="6170847" y="2115156"/>
            <a:ext cx="975946" cy="40190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900" i="1">
                <a:solidFill>
                  <a:prstClr val="white"/>
                </a:solidFill>
              </a:rPr>
              <a:t>Segment</a:t>
            </a:r>
          </a:p>
          <a:p>
            <a:pPr algn="ctr"/>
            <a:r>
              <a:rPr lang="en-AU" sz="900">
                <a:solidFill>
                  <a:prstClr val="white"/>
                </a:solidFill>
              </a:rPr>
              <a:t>P2 Inlet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F8D60E34-B7B5-49B1-A665-5F56983C6DFC}"/>
              </a:ext>
            </a:extLst>
          </p:cNvPr>
          <p:cNvSpPr/>
          <p:nvPr/>
        </p:nvSpPr>
        <p:spPr>
          <a:xfrm>
            <a:off x="6170848" y="3226911"/>
            <a:ext cx="975946" cy="40190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900" i="1">
                <a:solidFill>
                  <a:prstClr val="white"/>
                </a:solidFill>
              </a:rPr>
              <a:t>Segment</a:t>
            </a:r>
          </a:p>
          <a:p>
            <a:pPr algn="ctr"/>
            <a:r>
              <a:rPr lang="en-AU" sz="900">
                <a:solidFill>
                  <a:prstClr val="white"/>
                </a:solidFill>
              </a:rPr>
              <a:t>PIT 3 Inlet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6A0D076A-1F4C-470A-B9D8-40FA8D3BA7BD}"/>
              </a:ext>
            </a:extLst>
          </p:cNvPr>
          <p:cNvSpPr/>
          <p:nvPr/>
        </p:nvSpPr>
        <p:spPr>
          <a:xfrm>
            <a:off x="6168392" y="2632423"/>
            <a:ext cx="975946" cy="40190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900" i="1">
                <a:solidFill>
                  <a:prstClr val="white"/>
                </a:solidFill>
              </a:rPr>
              <a:t>Segment</a:t>
            </a:r>
          </a:p>
          <a:p>
            <a:pPr algn="ctr"/>
            <a:r>
              <a:rPr lang="en-AU" sz="900">
                <a:solidFill>
                  <a:prstClr val="white"/>
                </a:solidFill>
              </a:rPr>
              <a:t>P2 Outlet</a:t>
            </a:r>
          </a:p>
        </p:txBody>
      </p:sp>
      <p:cxnSp>
        <p:nvCxnSpPr>
          <p:cNvPr id="70" name="Straight Arrow Connector 86">
            <a:extLst>
              <a:ext uri="{FF2B5EF4-FFF2-40B4-BE49-F238E27FC236}">
                <a16:creationId xmlns:a16="http://schemas.microsoft.com/office/drawing/2014/main" xmlns="" id="{4DA69FF6-54C3-490E-8275-3B300C82EA00}"/>
              </a:ext>
            </a:extLst>
          </p:cNvPr>
          <p:cNvCxnSpPr>
            <a:cxnSpLocks/>
            <a:stCxn id="11" idx="3"/>
            <a:endCxn id="61" idx="1"/>
          </p:cNvCxnSpPr>
          <p:nvPr/>
        </p:nvCxnSpPr>
        <p:spPr>
          <a:xfrm flipV="1">
            <a:off x="3956122" y="2035824"/>
            <a:ext cx="623049" cy="48908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6">
            <a:extLst>
              <a:ext uri="{FF2B5EF4-FFF2-40B4-BE49-F238E27FC236}">
                <a16:creationId xmlns:a16="http://schemas.microsoft.com/office/drawing/2014/main" xmlns="" id="{28685FBC-1D9A-47EF-8F37-54581B1E4380}"/>
              </a:ext>
            </a:extLst>
          </p:cNvPr>
          <p:cNvCxnSpPr>
            <a:cxnSpLocks/>
            <a:stCxn id="11" idx="3"/>
            <a:endCxn id="62" idx="1"/>
          </p:cNvCxnSpPr>
          <p:nvPr/>
        </p:nvCxnSpPr>
        <p:spPr>
          <a:xfrm>
            <a:off x="3956122" y="2524904"/>
            <a:ext cx="625505" cy="605433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6" name="Straight Arrow Connector 86">
            <a:extLst>
              <a:ext uri="{FF2B5EF4-FFF2-40B4-BE49-F238E27FC236}">
                <a16:creationId xmlns:a16="http://schemas.microsoft.com/office/drawing/2014/main" xmlns="" id="{E602C832-39FC-4BFD-8629-A8AAFE7B2ACE}"/>
              </a:ext>
            </a:extLst>
          </p:cNvPr>
          <p:cNvCxnSpPr>
            <a:cxnSpLocks/>
            <a:stCxn id="61" idx="3"/>
            <a:endCxn id="65" idx="1"/>
          </p:cNvCxnSpPr>
          <p:nvPr/>
        </p:nvCxnSpPr>
        <p:spPr>
          <a:xfrm flipV="1">
            <a:off x="5555117" y="1745181"/>
            <a:ext cx="613275" cy="290643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86">
            <a:extLst>
              <a:ext uri="{FF2B5EF4-FFF2-40B4-BE49-F238E27FC236}">
                <a16:creationId xmlns:a16="http://schemas.microsoft.com/office/drawing/2014/main" xmlns="" id="{E212655B-E675-4D9C-80DD-81D638512094}"/>
              </a:ext>
            </a:extLst>
          </p:cNvPr>
          <p:cNvCxnSpPr>
            <a:cxnSpLocks/>
            <a:stCxn id="61" idx="3"/>
            <a:endCxn id="66" idx="1"/>
          </p:cNvCxnSpPr>
          <p:nvPr/>
        </p:nvCxnSpPr>
        <p:spPr>
          <a:xfrm>
            <a:off x="5555116" y="2035823"/>
            <a:ext cx="615731" cy="28028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2" name="Straight Arrow Connector 86">
            <a:extLst>
              <a:ext uri="{FF2B5EF4-FFF2-40B4-BE49-F238E27FC236}">
                <a16:creationId xmlns:a16="http://schemas.microsoft.com/office/drawing/2014/main" xmlns="" id="{282375D4-EF90-4FCD-AAAC-0832CAA9CD8E}"/>
              </a:ext>
            </a:extLst>
          </p:cNvPr>
          <p:cNvCxnSpPr>
            <a:cxnSpLocks/>
            <a:stCxn id="62" idx="3"/>
            <a:endCxn id="68" idx="1"/>
          </p:cNvCxnSpPr>
          <p:nvPr/>
        </p:nvCxnSpPr>
        <p:spPr>
          <a:xfrm flipV="1">
            <a:off x="5557572" y="2833376"/>
            <a:ext cx="610820" cy="29696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86">
            <a:extLst>
              <a:ext uri="{FF2B5EF4-FFF2-40B4-BE49-F238E27FC236}">
                <a16:creationId xmlns:a16="http://schemas.microsoft.com/office/drawing/2014/main" xmlns="" id="{ABB0951C-F9EB-4907-A052-E2FCACC3A4F0}"/>
              </a:ext>
            </a:extLst>
          </p:cNvPr>
          <p:cNvCxnSpPr>
            <a:cxnSpLocks/>
            <a:stCxn id="62" idx="3"/>
            <a:endCxn id="67" idx="1"/>
          </p:cNvCxnSpPr>
          <p:nvPr/>
        </p:nvCxnSpPr>
        <p:spPr>
          <a:xfrm>
            <a:off x="5557572" y="3130336"/>
            <a:ext cx="613276" cy="29752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1" name="Straight Arrow Connector 86">
            <a:extLst>
              <a:ext uri="{FF2B5EF4-FFF2-40B4-BE49-F238E27FC236}">
                <a16:creationId xmlns:a16="http://schemas.microsoft.com/office/drawing/2014/main" xmlns="" id="{E0689A60-2173-40BD-A7EF-2B2CF018A132}"/>
              </a:ext>
            </a:extLst>
          </p:cNvPr>
          <p:cNvCxnSpPr>
            <a:cxnSpLocks/>
            <a:stCxn id="65" idx="3"/>
            <a:endCxn id="13" idx="1"/>
          </p:cNvCxnSpPr>
          <p:nvPr/>
        </p:nvCxnSpPr>
        <p:spPr>
          <a:xfrm>
            <a:off x="7144338" y="1745181"/>
            <a:ext cx="56614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8" name="Straight Arrow Connector 86">
            <a:extLst>
              <a:ext uri="{FF2B5EF4-FFF2-40B4-BE49-F238E27FC236}">
                <a16:creationId xmlns:a16="http://schemas.microsoft.com/office/drawing/2014/main" xmlns="" id="{24875409-2D7E-4EA2-87DE-85397F6600FC}"/>
              </a:ext>
            </a:extLst>
          </p:cNvPr>
          <p:cNvCxnSpPr>
            <a:cxnSpLocks/>
            <a:stCxn id="67" idx="3"/>
            <a:endCxn id="15" idx="1"/>
          </p:cNvCxnSpPr>
          <p:nvPr/>
        </p:nvCxnSpPr>
        <p:spPr>
          <a:xfrm flipV="1">
            <a:off x="7146794" y="3425623"/>
            <a:ext cx="566143" cy="22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7" name="Straight Arrow Connector 86">
            <a:extLst>
              <a:ext uri="{FF2B5EF4-FFF2-40B4-BE49-F238E27FC236}">
                <a16:creationId xmlns:a16="http://schemas.microsoft.com/office/drawing/2014/main" xmlns="" id="{058D584C-A045-4CAC-A9EB-5D9838BB61B5}"/>
              </a:ext>
            </a:extLst>
          </p:cNvPr>
          <p:cNvCxnSpPr>
            <a:cxnSpLocks/>
          </p:cNvCxnSpPr>
          <p:nvPr/>
        </p:nvCxnSpPr>
        <p:spPr>
          <a:xfrm>
            <a:off x="7144338" y="2446367"/>
            <a:ext cx="56614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8" name="Straight Arrow Connector 86">
            <a:extLst>
              <a:ext uri="{FF2B5EF4-FFF2-40B4-BE49-F238E27FC236}">
                <a16:creationId xmlns:a16="http://schemas.microsoft.com/office/drawing/2014/main" xmlns="" id="{52610A46-083E-43B1-9275-9881C5D2C422}"/>
              </a:ext>
            </a:extLst>
          </p:cNvPr>
          <p:cNvCxnSpPr>
            <a:cxnSpLocks/>
          </p:cNvCxnSpPr>
          <p:nvPr/>
        </p:nvCxnSpPr>
        <p:spPr>
          <a:xfrm>
            <a:off x="7144338" y="2705603"/>
            <a:ext cx="56614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xmlns="" id="{D9C7D635-E064-400D-9F07-A94F67E94EDD}"/>
              </a:ext>
            </a:extLst>
          </p:cNvPr>
          <p:cNvSpPr txBox="1"/>
          <p:nvPr/>
        </p:nvSpPr>
        <p:spPr>
          <a:xfrm>
            <a:off x="7263194" y="1549351"/>
            <a:ext cx="5116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900">
                <a:solidFill>
                  <a:srgbClr val="0000C8"/>
                </a:solidFill>
                <a:latin typeface="+mn-lt"/>
              </a:rPr>
              <a:t>parent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xmlns="" id="{D572FE97-4D8B-4C50-9CB8-C08647F84386}"/>
              </a:ext>
            </a:extLst>
          </p:cNvPr>
          <p:cNvSpPr txBox="1"/>
          <p:nvPr/>
        </p:nvSpPr>
        <p:spPr>
          <a:xfrm>
            <a:off x="7204993" y="2264361"/>
            <a:ext cx="5116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900">
                <a:solidFill>
                  <a:srgbClr val="0000C8"/>
                </a:solidFill>
              </a:defRPr>
            </a:lvl1pPr>
          </a:lstStyle>
          <a:p>
            <a:r>
              <a:rPr lang="en-AU">
                <a:latin typeface="+mn-lt"/>
              </a:rPr>
              <a:t>parent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xmlns="" id="{C7DA1505-16BD-42CF-82F1-D1EBF903F037}"/>
              </a:ext>
            </a:extLst>
          </p:cNvPr>
          <p:cNvSpPr txBox="1"/>
          <p:nvPr/>
        </p:nvSpPr>
        <p:spPr>
          <a:xfrm>
            <a:off x="7204993" y="2678172"/>
            <a:ext cx="5116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900">
                <a:solidFill>
                  <a:srgbClr val="0000C8"/>
                </a:solidFill>
                <a:latin typeface="+mn-lt"/>
              </a:rPr>
              <a:t>parent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xmlns="" id="{B2BE8A2A-42E4-4690-A729-2005163E1733}"/>
              </a:ext>
            </a:extLst>
          </p:cNvPr>
          <p:cNvSpPr txBox="1"/>
          <p:nvPr/>
        </p:nvSpPr>
        <p:spPr>
          <a:xfrm>
            <a:off x="7203766" y="3227415"/>
            <a:ext cx="5116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900">
                <a:solidFill>
                  <a:srgbClr val="0000C8"/>
                </a:solidFill>
                <a:latin typeface="+mn-lt"/>
              </a:rPr>
              <a:t>parent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xmlns="" id="{C8C25FFA-6526-4142-94F2-2C23AFD33639}"/>
              </a:ext>
            </a:extLst>
          </p:cNvPr>
          <p:cNvSpPr txBox="1"/>
          <p:nvPr/>
        </p:nvSpPr>
        <p:spPr>
          <a:xfrm>
            <a:off x="5803339" y="1521438"/>
            <a:ext cx="4283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900">
                <a:solidFill>
                  <a:srgbClr val="0000C8"/>
                </a:solidFill>
                <a:latin typeface="+mn-lt"/>
              </a:rPr>
              <a:t>from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xmlns="" id="{B62F5551-FE7E-40F8-AB61-DD4EC1013BFB}"/>
              </a:ext>
            </a:extLst>
          </p:cNvPr>
          <p:cNvSpPr txBox="1"/>
          <p:nvPr/>
        </p:nvSpPr>
        <p:spPr>
          <a:xfrm>
            <a:off x="5903339" y="2276443"/>
            <a:ext cx="2872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900">
                <a:solidFill>
                  <a:srgbClr val="0000C8"/>
                </a:solidFill>
                <a:latin typeface="+mn-lt"/>
              </a:rPr>
              <a:t>to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xmlns="" id="{6B13770C-F9A5-4AFC-AA68-7BBD90E77AE5}"/>
              </a:ext>
            </a:extLst>
          </p:cNvPr>
          <p:cNvSpPr txBox="1"/>
          <p:nvPr/>
        </p:nvSpPr>
        <p:spPr>
          <a:xfrm>
            <a:off x="5803339" y="2629263"/>
            <a:ext cx="4283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900">
                <a:solidFill>
                  <a:srgbClr val="0000C8"/>
                </a:solidFill>
                <a:latin typeface="+mn-lt"/>
              </a:rPr>
              <a:t>from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xmlns="" id="{F9B3C36E-3F1F-44CC-A805-75608296DFCA}"/>
              </a:ext>
            </a:extLst>
          </p:cNvPr>
          <p:cNvSpPr txBox="1"/>
          <p:nvPr/>
        </p:nvSpPr>
        <p:spPr>
          <a:xfrm>
            <a:off x="5903339" y="3384268"/>
            <a:ext cx="2872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900">
                <a:solidFill>
                  <a:srgbClr val="0000C8"/>
                </a:solidFill>
                <a:latin typeface="+mn-lt"/>
              </a:rPr>
              <a:t>to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F52655A3-1729-4CDC-8335-3922F526B475}"/>
              </a:ext>
            </a:extLst>
          </p:cNvPr>
          <p:cNvSpPr txBox="1"/>
          <p:nvPr/>
        </p:nvSpPr>
        <p:spPr>
          <a:xfrm>
            <a:off x="3000822" y="2909768"/>
            <a:ext cx="88517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AU" sz="900" dirty="0">
                <a:solidFill>
                  <a:srgbClr val="0000C8"/>
                </a:solidFill>
                <a:latin typeface="+mn-lt"/>
              </a:rPr>
              <a:t>And similar at </a:t>
            </a:r>
          </a:p>
          <a:p>
            <a:r>
              <a:rPr lang="en-AU" sz="900" dirty="0">
                <a:solidFill>
                  <a:srgbClr val="0000C8"/>
                </a:solidFill>
                <a:latin typeface="+mn-lt"/>
              </a:rPr>
              <a:t>the Asset level</a:t>
            </a:r>
          </a:p>
        </p:txBody>
      </p:sp>
      <p:cxnSp>
        <p:nvCxnSpPr>
          <p:cNvPr id="35" name="Straight Arrow Connector 162">
            <a:extLst>
              <a:ext uri="{FF2B5EF4-FFF2-40B4-BE49-F238E27FC236}">
                <a16:creationId xmlns:a16="http://schemas.microsoft.com/office/drawing/2014/main" xmlns="" id="{DF264516-4B7B-45DE-B4D7-CEB3E143384D}"/>
              </a:ext>
            </a:extLst>
          </p:cNvPr>
          <p:cNvCxnSpPr>
            <a:cxnSpLocks/>
            <a:stCxn id="34" idx="0"/>
            <a:endCxn id="11" idx="2"/>
          </p:cNvCxnSpPr>
          <p:nvPr/>
        </p:nvCxnSpPr>
        <p:spPr>
          <a:xfrm flipV="1">
            <a:off x="3443412" y="2691007"/>
            <a:ext cx="20036" cy="218761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65295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AFB2A590-BDCA-4E3F-B600-86E44BDA72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730" y="711994"/>
            <a:ext cx="6640540" cy="4157662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xmlns="" id="{C07BFB0B-F7DE-4D21-A2DE-988EF7C78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OIIE Systems and Scenarios Landscape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AB93D139-82D6-4998-99CB-4322F7267933}"/>
              </a:ext>
            </a:extLst>
          </p:cNvPr>
          <p:cNvSpPr/>
          <p:nvPr/>
        </p:nvSpPr>
        <p:spPr>
          <a:xfrm>
            <a:off x="3352800" y="971550"/>
            <a:ext cx="685800" cy="31242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xmlns="" id="{41BF3C35-EFBB-44BC-B50E-A1536541E1EC}"/>
              </a:ext>
            </a:extLst>
          </p:cNvPr>
          <p:cNvSpPr/>
          <p:nvPr/>
        </p:nvSpPr>
        <p:spPr>
          <a:xfrm>
            <a:off x="2362200" y="895350"/>
            <a:ext cx="762000" cy="285750"/>
          </a:xfrm>
          <a:prstGeom prst="wedgeRoundRectCallout">
            <a:avLst>
              <a:gd name="adj1" fmla="val 91664"/>
              <a:gd name="adj2" fmla="val 56385"/>
              <a:gd name="adj3" fmla="val 16667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200">
                <a:solidFill>
                  <a:prstClr val="black"/>
                </a:solidFill>
              </a:rPr>
              <a:t>SDAIR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0F531FB7-2370-445A-AEA4-7674D74EAF19}"/>
              </a:ext>
            </a:extLst>
          </p:cNvPr>
          <p:cNvSpPr/>
          <p:nvPr/>
        </p:nvSpPr>
        <p:spPr>
          <a:xfrm>
            <a:off x="4118610" y="2410410"/>
            <a:ext cx="108000" cy="108000"/>
          </a:xfrm>
          <a:prstGeom prst="ellipse">
            <a:avLst/>
          </a:prstGeom>
          <a:solidFill>
            <a:srgbClr val="A5A5A5">
              <a:alpha val="83137"/>
            </a:srgbClr>
          </a:solidFill>
          <a:ln>
            <a:solidFill>
              <a:srgbClr val="A5A5A5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9FD3AB85-D00E-4213-88FC-D5665A33008F}"/>
              </a:ext>
            </a:extLst>
          </p:cNvPr>
          <p:cNvSpPr/>
          <p:nvPr/>
        </p:nvSpPr>
        <p:spPr>
          <a:xfrm>
            <a:off x="3999180" y="2410410"/>
            <a:ext cx="108000" cy="108000"/>
          </a:xfrm>
          <a:prstGeom prst="ellipse">
            <a:avLst/>
          </a:prstGeom>
          <a:solidFill>
            <a:srgbClr val="A5A5A5">
              <a:alpha val="83137"/>
            </a:srgbClr>
          </a:solidFill>
          <a:ln>
            <a:solidFill>
              <a:srgbClr val="A5A5A5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95128F5F-8526-4BC7-A0A9-60E18CEE1571}"/>
              </a:ext>
            </a:extLst>
          </p:cNvPr>
          <p:cNvSpPr/>
          <p:nvPr/>
        </p:nvSpPr>
        <p:spPr>
          <a:xfrm>
            <a:off x="3124200" y="2560321"/>
            <a:ext cx="108000" cy="108000"/>
          </a:xfrm>
          <a:prstGeom prst="ellipse">
            <a:avLst/>
          </a:prstGeom>
          <a:solidFill>
            <a:srgbClr val="A5A5A5">
              <a:alpha val="83137"/>
            </a:srgbClr>
          </a:solidFill>
          <a:ln>
            <a:solidFill>
              <a:srgbClr val="A5A5A5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3A498DFA-10E0-457D-99FD-0EBF89D649C2}"/>
              </a:ext>
            </a:extLst>
          </p:cNvPr>
          <p:cNvSpPr/>
          <p:nvPr/>
        </p:nvSpPr>
        <p:spPr>
          <a:xfrm>
            <a:off x="4114800" y="2266950"/>
            <a:ext cx="108000" cy="108000"/>
          </a:xfrm>
          <a:prstGeom prst="ellipse">
            <a:avLst/>
          </a:prstGeom>
          <a:solidFill>
            <a:srgbClr val="A5A5A5">
              <a:alpha val="83137"/>
            </a:srgbClr>
          </a:solidFill>
          <a:ln>
            <a:solidFill>
              <a:srgbClr val="A5A5A5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AF43852C-331E-40C7-BC17-2DB8DE3D13DC}"/>
              </a:ext>
            </a:extLst>
          </p:cNvPr>
          <p:cNvSpPr/>
          <p:nvPr/>
        </p:nvSpPr>
        <p:spPr>
          <a:xfrm>
            <a:off x="4528915" y="2884170"/>
            <a:ext cx="108000" cy="108000"/>
          </a:xfrm>
          <a:prstGeom prst="ellipse">
            <a:avLst/>
          </a:prstGeom>
          <a:solidFill>
            <a:srgbClr val="A5A5A5">
              <a:alpha val="83137"/>
            </a:srgbClr>
          </a:solidFill>
          <a:ln>
            <a:solidFill>
              <a:srgbClr val="A5A5A5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A8F0DB8A-021B-496D-8FD8-96AB0673F11A}"/>
              </a:ext>
            </a:extLst>
          </p:cNvPr>
          <p:cNvSpPr/>
          <p:nvPr/>
        </p:nvSpPr>
        <p:spPr>
          <a:xfrm>
            <a:off x="4650250" y="2884170"/>
            <a:ext cx="108000" cy="108000"/>
          </a:xfrm>
          <a:prstGeom prst="ellipse">
            <a:avLst/>
          </a:prstGeom>
          <a:solidFill>
            <a:srgbClr val="A5A5A5">
              <a:alpha val="83137"/>
            </a:srgbClr>
          </a:solidFill>
          <a:ln>
            <a:solidFill>
              <a:srgbClr val="A5A5A5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94AA523E-9FD8-44DB-8BD1-63AD63462D80}"/>
              </a:ext>
            </a:extLst>
          </p:cNvPr>
          <p:cNvSpPr/>
          <p:nvPr/>
        </p:nvSpPr>
        <p:spPr>
          <a:xfrm>
            <a:off x="3964890" y="3562350"/>
            <a:ext cx="108000" cy="108000"/>
          </a:xfrm>
          <a:prstGeom prst="ellipse">
            <a:avLst/>
          </a:prstGeom>
          <a:solidFill>
            <a:srgbClr val="A5A5A5">
              <a:alpha val="83137"/>
            </a:srgbClr>
          </a:solidFill>
          <a:ln>
            <a:solidFill>
              <a:srgbClr val="A5A5A5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19055765-41C5-4933-8327-C3BBF1F9380A}"/>
              </a:ext>
            </a:extLst>
          </p:cNvPr>
          <p:cNvSpPr/>
          <p:nvPr/>
        </p:nvSpPr>
        <p:spPr>
          <a:xfrm>
            <a:off x="4084245" y="3562350"/>
            <a:ext cx="108000" cy="108000"/>
          </a:xfrm>
          <a:prstGeom prst="ellipse">
            <a:avLst/>
          </a:prstGeom>
          <a:solidFill>
            <a:srgbClr val="A5A5A5">
              <a:alpha val="83137"/>
            </a:srgbClr>
          </a:solidFill>
          <a:ln>
            <a:solidFill>
              <a:srgbClr val="A5A5A5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3477F846-A1FA-4228-9132-0BF58F3B2EE5}"/>
              </a:ext>
            </a:extLst>
          </p:cNvPr>
          <p:cNvSpPr/>
          <p:nvPr/>
        </p:nvSpPr>
        <p:spPr>
          <a:xfrm>
            <a:off x="3194760" y="3867150"/>
            <a:ext cx="108000" cy="108000"/>
          </a:xfrm>
          <a:prstGeom prst="ellipse">
            <a:avLst/>
          </a:prstGeom>
          <a:solidFill>
            <a:srgbClr val="A5A5A5">
              <a:alpha val="83137"/>
            </a:srgbClr>
          </a:solidFill>
          <a:ln>
            <a:solidFill>
              <a:srgbClr val="A5A5A5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FA680B53-EBC7-4553-9F28-137597F2FDEB}"/>
              </a:ext>
            </a:extLst>
          </p:cNvPr>
          <p:cNvSpPr/>
          <p:nvPr/>
        </p:nvSpPr>
        <p:spPr>
          <a:xfrm>
            <a:off x="3074745" y="3867150"/>
            <a:ext cx="108000" cy="108000"/>
          </a:xfrm>
          <a:prstGeom prst="ellipse">
            <a:avLst/>
          </a:prstGeom>
          <a:solidFill>
            <a:srgbClr val="A5A5A5">
              <a:alpha val="83137"/>
            </a:srgbClr>
          </a:solidFill>
          <a:ln>
            <a:solidFill>
              <a:srgbClr val="A5A5A5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AA710EE4-85C1-41D9-8FD6-643F1AE58F27}"/>
              </a:ext>
            </a:extLst>
          </p:cNvPr>
          <p:cNvSpPr/>
          <p:nvPr/>
        </p:nvSpPr>
        <p:spPr>
          <a:xfrm>
            <a:off x="3195270" y="1390875"/>
            <a:ext cx="108000" cy="108000"/>
          </a:xfrm>
          <a:prstGeom prst="ellipse">
            <a:avLst/>
          </a:prstGeom>
          <a:solidFill>
            <a:srgbClr val="A5A5A5">
              <a:alpha val="83137"/>
            </a:srgbClr>
          </a:solidFill>
          <a:ln>
            <a:solidFill>
              <a:srgbClr val="A5A5A5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7DAB1924-A412-497B-A248-A1E93995518B}"/>
              </a:ext>
            </a:extLst>
          </p:cNvPr>
          <p:cNvSpPr/>
          <p:nvPr/>
        </p:nvSpPr>
        <p:spPr>
          <a:xfrm>
            <a:off x="3075255" y="1390875"/>
            <a:ext cx="108000" cy="108000"/>
          </a:xfrm>
          <a:prstGeom prst="ellipse">
            <a:avLst/>
          </a:prstGeom>
          <a:solidFill>
            <a:srgbClr val="A5A5A5">
              <a:alpha val="83137"/>
            </a:srgbClr>
          </a:solidFill>
          <a:ln>
            <a:solidFill>
              <a:srgbClr val="A5A5A5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02BC2B24-EDBF-4E27-A13B-3C17A5F19BFD}"/>
              </a:ext>
            </a:extLst>
          </p:cNvPr>
          <p:cNvSpPr/>
          <p:nvPr/>
        </p:nvSpPr>
        <p:spPr>
          <a:xfrm>
            <a:off x="4126815" y="1336875"/>
            <a:ext cx="108000" cy="108000"/>
          </a:xfrm>
          <a:prstGeom prst="ellipse">
            <a:avLst/>
          </a:prstGeom>
          <a:solidFill>
            <a:srgbClr val="A5A5A5">
              <a:alpha val="83137"/>
            </a:srgbClr>
          </a:solidFill>
          <a:ln>
            <a:solidFill>
              <a:srgbClr val="A5A5A5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07D1B166-085D-4B9D-BADB-592E8D2AC490}"/>
              </a:ext>
            </a:extLst>
          </p:cNvPr>
          <p:cNvSpPr/>
          <p:nvPr/>
        </p:nvSpPr>
        <p:spPr>
          <a:xfrm>
            <a:off x="4006800" y="1336875"/>
            <a:ext cx="108000" cy="108000"/>
          </a:xfrm>
          <a:prstGeom prst="ellipse">
            <a:avLst/>
          </a:prstGeom>
          <a:solidFill>
            <a:srgbClr val="A5A5A5">
              <a:alpha val="83137"/>
            </a:srgbClr>
          </a:solidFill>
          <a:ln>
            <a:solidFill>
              <a:srgbClr val="A5A5A5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92FC8347-EC58-44B3-8E33-E4AB3188A90A}"/>
              </a:ext>
            </a:extLst>
          </p:cNvPr>
          <p:cNvSpPr/>
          <p:nvPr/>
        </p:nvSpPr>
        <p:spPr>
          <a:xfrm>
            <a:off x="4723885" y="1181100"/>
            <a:ext cx="108000" cy="108000"/>
          </a:xfrm>
          <a:prstGeom prst="ellipse">
            <a:avLst/>
          </a:prstGeom>
          <a:solidFill>
            <a:srgbClr val="A5A5A5">
              <a:alpha val="83137"/>
            </a:srgbClr>
          </a:solidFill>
          <a:ln>
            <a:solidFill>
              <a:srgbClr val="A5A5A5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9A9D2311-BF88-47C2-B788-0BCD395B5448}"/>
              </a:ext>
            </a:extLst>
          </p:cNvPr>
          <p:cNvSpPr/>
          <p:nvPr/>
        </p:nvSpPr>
        <p:spPr>
          <a:xfrm>
            <a:off x="4603870" y="1181100"/>
            <a:ext cx="108000" cy="108000"/>
          </a:xfrm>
          <a:prstGeom prst="ellipse">
            <a:avLst/>
          </a:prstGeom>
          <a:solidFill>
            <a:srgbClr val="A5A5A5">
              <a:alpha val="83137"/>
            </a:srgbClr>
          </a:solidFill>
          <a:ln>
            <a:solidFill>
              <a:srgbClr val="A5A5A5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9CEBA600-AE7D-4A54-8663-4099E5F404CF}"/>
              </a:ext>
            </a:extLst>
          </p:cNvPr>
          <p:cNvSpPr/>
          <p:nvPr/>
        </p:nvSpPr>
        <p:spPr>
          <a:xfrm>
            <a:off x="4842582" y="1181100"/>
            <a:ext cx="108000" cy="108000"/>
          </a:xfrm>
          <a:prstGeom prst="ellipse">
            <a:avLst/>
          </a:prstGeom>
          <a:solidFill>
            <a:srgbClr val="A5A5A5">
              <a:alpha val="83137"/>
            </a:srgbClr>
          </a:solidFill>
          <a:ln>
            <a:solidFill>
              <a:srgbClr val="A5A5A5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9F2F475C-02F0-479E-8A95-FBE74C03FB31}"/>
              </a:ext>
            </a:extLst>
          </p:cNvPr>
          <p:cNvSpPr/>
          <p:nvPr/>
        </p:nvSpPr>
        <p:spPr>
          <a:xfrm>
            <a:off x="5425440" y="2884170"/>
            <a:ext cx="108000" cy="108000"/>
          </a:xfrm>
          <a:prstGeom prst="ellipse">
            <a:avLst/>
          </a:prstGeom>
          <a:solidFill>
            <a:srgbClr val="A5A5A5">
              <a:alpha val="83137"/>
            </a:srgbClr>
          </a:solidFill>
          <a:ln>
            <a:solidFill>
              <a:srgbClr val="A5A5A5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04D8BA22-C7F9-456B-942B-00CB6C618D60}"/>
              </a:ext>
            </a:extLst>
          </p:cNvPr>
          <p:cNvSpPr/>
          <p:nvPr/>
        </p:nvSpPr>
        <p:spPr>
          <a:xfrm>
            <a:off x="5546775" y="2884170"/>
            <a:ext cx="108000" cy="108000"/>
          </a:xfrm>
          <a:prstGeom prst="ellipse">
            <a:avLst/>
          </a:prstGeom>
          <a:solidFill>
            <a:srgbClr val="A5A5A5">
              <a:alpha val="83137"/>
            </a:srgbClr>
          </a:solidFill>
          <a:ln>
            <a:solidFill>
              <a:srgbClr val="A5A5A5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9709C178-E2B2-47F6-955F-A0A2C8522FE9}"/>
              </a:ext>
            </a:extLst>
          </p:cNvPr>
          <p:cNvSpPr/>
          <p:nvPr/>
        </p:nvSpPr>
        <p:spPr>
          <a:xfrm>
            <a:off x="5899150" y="2425650"/>
            <a:ext cx="108000" cy="108000"/>
          </a:xfrm>
          <a:prstGeom prst="ellipse">
            <a:avLst/>
          </a:prstGeom>
          <a:solidFill>
            <a:srgbClr val="A5A5A5">
              <a:alpha val="83137"/>
            </a:srgbClr>
          </a:solidFill>
          <a:ln>
            <a:solidFill>
              <a:srgbClr val="A5A5A5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C33785BB-FD0A-41C5-936A-D98A450C2233}"/>
              </a:ext>
            </a:extLst>
          </p:cNvPr>
          <p:cNvSpPr/>
          <p:nvPr/>
        </p:nvSpPr>
        <p:spPr>
          <a:xfrm>
            <a:off x="5899150" y="2565400"/>
            <a:ext cx="108000" cy="108000"/>
          </a:xfrm>
          <a:prstGeom prst="ellipse">
            <a:avLst/>
          </a:prstGeom>
          <a:solidFill>
            <a:srgbClr val="A5A5A5">
              <a:alpha val="83137"/>
            </a:srgbClr>
          </a:solidFill>
          <a:ln>
            <a:solidFill>
              <a:srgbClr val="A5A5A5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C64EBE75-5E50-402B-837B-A3DC4F5B4101}"/>
              </a:ext>
            </a:extLst>
          </p:cNvPr>
          <p:cNvSpPr/>
          <p:nvPr/>
        </p:nvSpPr>
        <p:spPr>
          <a:xfrm>
            <a:off x="6120620" y="2424381"/>
            <a:ext cx="108000" cy="108000"/>
          </a:xfrm>
          <a:prstGeom prst="ellipse">
            <a:avLst/>
          </a:prstGeom>
          <a:solidFill>
            <a:srgbClr val="A5A5A5">
              <a:alpha val="83137"/>
            </a:srgbClr>
          </a:solidFill>
          <a:ln>
            <a:solidFill>
              <a:srgbClr val="A5A5A5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DDB9C07C-9E3C-4BEA-8A9A-16EB97E3053C}"/>
              </a:ext>
            </a:extLst>
          </p:cNvPr>
          <p:cNvSpPr/>
          <p:nvPr/>
        </p:nvSpPr>
        <p:spPr>
          <a:xfrm>
            <a:off x="6120620" y="2564131"/>
            <a:ext cx="108000" cy="108000"/>
          </a:xfrm>
          <a:prstGeom prst="ellipse">
            <a:avLst/>
          </a:prstGeom>
          <a:solidFill>
            <a:srgbClr val="A5A5A5">
              <a:alpha val="83137"/>
            </a:srgbClr>
          </a:solidFill>
          <a:ln>
            <a:solidFill>
              <a:srgbClr val="A5A5A5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23897059-C094-431A-8BBE-A13BB51A314D}"/>
              </a:ext>
            </a:extLst>
          </p:cNvPr>
          <p:cNvSpPr/>
          <p:nvPr/>
        </p:nvSpPr>
        <p:spPr>
          <a:xfrm>
            <a:off x="6775450" y="1893470"/>
            <a:ext cx="108000" cy="108000"/>
          </a:xfrm>
          <a:prstGeom prst="ellipse">
            <a:avLst/>
          </a:prstGeom>
          <a:solidFill>
            <a:srgbClr val="A5A5A5">
              <a:alpha val="83137"/>
            </a:srgbClr>
          </a:solidFill>
          <a:ln>
            <a:solidFill>
              <a:srgbClr val="A5A5A5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6A7A12D0-488B-40C2-9ECD-B4685B3E7BA1}"/>
              </a:ext>
            </a:extLst>
          </p:cNvPr>
          <p:cNvSpPr/>
          <p:nvPr/>
        </p:nvSpPr>
        <p:spPr>
          <a:xfrm>
            <a:off x="6775450" y="2010360"/>
            <a:ext cx="108000" cy="108000"/>
          </a:xfrm>
          <a:prstGeom prst="ellipse">
            <a:avLst/>
          </a:prstGeom>
          <a:solidFill>
            <a:srgbClr val="A5A5A5">
              <a:alpha val="83137"/>
            </a:srgbClr>
          </a:solidFill>
          <a:ln>
            <a:solidFill>
              <a:srgbClr val="A5A5A5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58A793BA-4528-4B88-9088-6A18E3CA4703}"/>
              </a:ext>
            </a:extLst>
          </p:cNvPr>
          <p:cNvSpPr/>
          <p:nvPr/>
        </p:nvSpPr>
        <p:spPr>
          <a:xfrm>
            <a:off x="7383780" y="2884170"/>
            <a:ext cx="108000" cy="108000"/>
          </a:xfrm>
          <a:prstGeom prst="ellipse">
            <a:avLst/>
          </a:prstGeom>
          <a:solidFill>
            <a:srgbClr val="A5A5A5">
              <a:alpha val="83137"/>
            </a:srgbClr>
          </a:solidFill>
          <a:ln>
            <a:solidFill>
              <a:srgbClr val="A5A5A5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6FABAFF5-AA14-4603-B3A5-A4B60E72B352}"/>
              </a:ext>
            </a:extLst>
          </p:cNvPr>
          <p:cNvSpPr/>
          <p:nvPr/>
        </p:nvSpPr>
        <p:spPr>
          <a:xfrm>
            <a:off x="7505115" y="2884170"/>
            <a:ext cx="108000" cy="108000"/>
          </a:xfrm>
          <a:prstGeom prst="ellipse">
            <a:avLst/>
          </a:prstGeom>
          <a:solidFill>
            <a:srgbClr val="A5A5A5">
              <a:alpha val="83137"/>
            </a:srgbClr>
          </a:solidFill>
          <a:ln>
            <a:solidFill>
              <a:srgbClr val="A5A5A5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2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C000"/>
        </a:solidFill>
      </a:spPr>
      <a:bodyPr rtlCol="0" anchor="t" anchorCtr="0"/>
      <a:lstStyle>
        <a:defPPr algn="ctr" defTabSz="685800" fontAlgn="auto">
          <a:spcBef>
            <a:spcPts val="0"/>
          </a:spcBef>
          <a:spcAft>
            <a:spcPts val="0"/>
          </a:spcAft>
          <a:defRPr sz="1350" b="0" dirty="0" smtClean="0">
            <a:solidFill>
              <a:prstClr val="white"/>
            </a:solidFill>
            <a:latin typeface="Calibri" panose="020F0502020204030204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penO&amp;M">
  <a:themeElements>
    <a:clrScheme name="OpenO&amp;M 8">
      <a:dk1>
        <a:srgbClr val="000000"/>
      </a:dk1>
      <a:lt1>
        <a:srgbClr val="FFFFFF"/>
      </a:lt1>
      <a:dk2>
        <a:srgbClr val="000000"/>
      </a:dk2>
      <a:lt2>
        <a:srgbClr val="00330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0000"/>
      </a:hlink>
      <a:folHlink>
        <a:srgbClr val="00000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50000"/>
          </a:schemeClr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50000"/>
          </a:schemeClr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penO&amp;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enO&amp;M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enO&amp;M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enO&amp;M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enO&amp;M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enO&amp;M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enO&amp;M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enO&amp;M 8">
        <a:dk1>
          <a:srgbClr val="000000"/>
        </a:dk1>
        <a:lt1>
          <a:srgbClr val="FFFFFF"/>
        </a:lt1>
        <a:dk2>
          <a:srgbClr val="000000"/>
        </a:dk2>
        <a:lt2>
          <a:srgbClr val="00330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rgbClr val="C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Custom">
      <a:dk1>
        <a:srgbClr val="000000"/>
      </a:dk1>
      <a:lt1>
        <a:srgbClr val="6D6E71"/>
      </a:lt1>
      <a:dk2>
        <a:srgbClr val="3DB7E4"/>
      </a:dk2>
      <a:lt2>
        <a:srgbClr val="B71234"/>
      </a:lt2>
      <a:accent1>
        <a:srgbClr val="6D6E71"/>
      </a:accent1>
      <a:accent2>
        <a:srgbClr val="A6484D"/>
      </a:accent2>
      <a:accent3>
        <a:srgbClr val="BF5069"/>
      </a:accent3>
      <a:accent4>
        <a:srgbClr val="949D9E"/>
      </a:accent4>
      <a:accent5>
        <a:srgbClr val="3DB7E4"/>
      </a:accent5>
      <a:accent6>
        <a:srgbClr val="44697D"/>
      </a:accent6>
      <a:hlink>
        <a:srgbClr val="000000"/>
      </a:hlink>
      <a:folHlink>
        <a:srgbClr val="6D6E7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penO&amp;M">
  <a:themeElements>
    <a:clrScheme name="OpenO&amp;M 8">
      <a:dk1>
        <a:srgbClr val="000000"/>
      </a:dk1>
      <a:lt1>
        <a:srgbClr val="FFFFFF"/>
      </a:lt1>
      <a:dk2>
        <a:srgbClr val="000000"/>
      </a:dk2>
      <a:lt2>
        <a:srgbClr val="00330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0000"/>
      </a:hlink>
      <a:folHlink>
        <a:srgbClr val="000000"/>
      </a:folHlink>
    </a:clrScheme>
    <a:fontScheme name="OpenO&amp;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50000"/>
          </a:schemeClr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6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50000"/>
          </a:schemeClr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6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OpenO&amp;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enO&amp;M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enO&amp;M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enO&amp;M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enO&amp;M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enO&amp;M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enO&amp;M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enO&amp;M 8">
        <a:dk1>
          <a:srgbClr val="000000"/>
        </a:dk1>
        <a:lt1>
          <a:srgbClr val="FFFFFF"/>
        </a:lt1>
        <a:dk2>
          <a:srgbClr val="000000"/>
        </a:dk2>
        <a:lt2>
          <a:srgbClr val="00330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penO&amp;M">
  <a:themeElements>
    <a:clrScheme name="OpenO&amp;M 8">
      <a:dk1>
        <a:srgbClr val="000000"/>
      </a:dk1>
      <a:lt1>
        <a:srgbClr val="FFFFFF"/>
      </a:lt1>
      <a:dk2>
        <a:srgbClr val="000000"/>
      </a:dk2>
      <a:lt2>
        <a:srgbClr val="00330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0000"/>
      </a:hlink>
      <a:folHlink>
        <a:srgbClr val="000000"/>
      </a:folHlink>
    </a:clrScheme>
    <a:fontScheme name="OpenO&amp;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50000"/>
          </a:schemeClr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6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50000"/>
          </a:schemeClr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6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OpenO&amp;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enO&amp;M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enO&amp;M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enO&amp;M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enO&amp;M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enO&amp;M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enO&amp;M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enO&amp;M 8">
        <a:dk1>
          <a:srgbClr val="000000"/>
        </a:dk1>
        <a:lt1>
          <a:srgbClr val="FFFFFF"/>
        </a:lt1>
        <a:dk2>
          <a:srgbClr val="000000"/>
        </a:dk2>
        <a:lt2>
          <a:srgbClr val="00330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MIMOSA calibr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err="1" smtClean="0">
            <a:solidFill>
              <a:schemeClr val="tx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3206</TotalTime>
  <Words>10606</Words>
  <Application>Microsoft Office PowerPoint</Application>
  <PresentationFormat>On-screen Show (16:9)</PresentationFormat>
  <Paragraphs>2452</Paragraphs>
  <Slides>132</Slides>
  <Notes>34</Notes>
  <HiddenSlides>0</HiddenSlides>
  <MMClips>0</MMClips>
  <ScaleCrop>false</ScaleCrop>
  <HeadingPairs>
    <vt:vector size="8" baseType="variant">
      <vt:variant>
        <vt:lpstr>Fonts Used</vt:lpstr>
      </vt:variant>
      <vt:variant>
        <vt:i4>18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132</vt:i4>
      </vt:variant>
    </vt:vector>
  </HeadingPairs>
  <TitlesOfParts>
    <vt:vector size="159" baseType="lpstr">
      <vt:lpstr>Arial Unicode MS</vt:lpstr>
      <vt:lpstr>メイリオ</vt:lpstr>
      <vt:lpstr>ＭＳ Ｐゴシック</vt:lpstr>
      <vt:lpstr>ＭＳ Ｐゴシック</vt:lpstr>
      <vt:lpstr>AltonaSans-Regular</vt:lpstr>
      <vt:lpstr>Arial</vt:lpstr>
      <vt:lpstr>Arial Black</vt:lpstr>
      <vt:lpstr>Arial Narrow</vt:lpstr>
      <vt:lpstr>Calibri</vt:lpstr>
      <vt:lpstr>Calibri Light</vt:lpstr>
      <vt:lpstr>CG Times</vt:lpstr>
      <vt:lpstr>Consolas</vt:lpstr>
      <vt:lpstr>DejaVu Sans</vt:lpstr>
      <vt:lpstr>Roboto</vt:lpstr>
      <vt:lpstr>SourceSansPro</vt:lpstr>
      <vt:lpstr>Tahoma</vt:lpstr>
      <vt:lpstr>Times New Roman</vt:lpstr>
      <vt:lpstr>Wingdings</vt:lpstr>
      <vt:lpstr>Office Theme</vt:lpstr>
      <vt:lpstr>OpenO&amp;M</vt:lpstr>
      <vt:lpstr>Blank Presentation</vt:lpstr>
      <vt:lpstr>1_Default Design</vt:lpstr>
      <vt:lpstr>1_OpenO&amp;M</vt:lpstr>
      <vt:lpstr>2_OpenO&amp;M</vt:lpstr>
      <vt:lpstr>MIMOSA calibri</vt:lpstr>
      <vt:lpstr>Photo Editor Photo</vt:lpstr>
      <vt:lpstr>Picture</vt:lpstr>
      <vt:lpstr>PowerPoint Presentation</vt:lpstr>
      <vt:lpstr>Asset Management Standardization for Critical Infrastructure Management: Workshop Outline – Part A</vt:lpstr>
      <vt:lpstr>Asset Management Standardization for Critical Infrastructure Management: Workshop Outline – Part B</vt:lpstr>
      <vt:lpstr>Asset Management Standardization for Critical Infrastructure Management: Workshop Outline – Part C</vt:lpstr>
      <vt:lpstr>MIMOSA Organizational Summary</vt:lpstr>
      <vt:lpstr>What is Critical Infrastructure</vt:lpstr>
      <vt:lpstr>Critical Infrastructure Sectors – From US PPD 21-2013</vt:lpstr>
      <vt:lpstr>Critical Infrastructure Management </vt:lpstr>
      <vt:lpstr>Critical Infrastructure Management Process    Public/Private Cross-Sector</vt:lpstr>
      <vt:lpstr>Critical Infrastructure Interdependencies-1</vt:lpstr>
      <vt:lpstr>Critical Infrastructure Interdependencies-1a</vt:lpstr>
      <vt:lpstr>Critical Infrastructure Interdependencies-2</vt:lpstr>
      <vt:lpstr>Critical Infrastructure Interdependencies-3</vt:lpstr>
      <vt:lpstr>Critical Infrastructure Interdependencies-4</vt:lpstr>
      <vt:lpstr>Critical Infrastructure Interdependencies-5</vt:lpstr>
      <vt:lpstr>The Critical 5</vt:lpstr>
      <vt:lpstr>Australia, Japan and United States Trilateral  Partnership</vt:lpstr>
      <vt:lpstr>PowerPoint Presentation</vt:lpstr>
      <vt:lpstr>Interrelated Problems</vt:lpstr>
      <vt:lpstr>The Proposed Solution</vt:lpstr>
      <vt:lpstr>PowerPoint Presentation</vt:lpstr>
      <vt:lpstr>Full Asset Life-cycle Management</vt:lpstr>
      <vt:lpstr>Standard OIIE/OGI Use Cases</vt:lpstr>
      <vt:lpstr>Digital Ecosystem-Why?</vt:lpstr>
      <vt:lpstr>Ecosystems and Interoperability</vt:lpstr>
      <vt:lpstr>Supplier Neutral Industrial Digital Ecosystem Digital Ecosystem Concept Specialized For Process Industries</vt:lpstr>
      <vt:lpstr>PowerPoint Presentation</vt:lpstr>
      <vt:lpstr>OIIE Intra-Enterprise Systems Connectivity and Services Architecture</vt:lpstr>
      <vt:lpstr>Contextualization for Open Industrial Interoperability Ecosystem  using MIMOSA CCOM 4.x, ISA, OAGi, ISO and IEC Standards </vt:lpstr>
      <vt:lpstr>OIIE OGI Pilot Next Phase (s)</vt:lpstr>
      <vt:lpstr>Debutanizer Tower P&amp;IDs – Worley Parsons</vt:lpstr>
      <vt:lpstr>OIIE OGI Pilot Sub-Phase 1 Activities 1-4 (October 2018 – February 2019)</vt:lpstr>
      <vt:lpstr>OIIE OGI Pilot Sub-Phase 1 Activities 5-8 (October 2018 – February 2019)</vt:lpstr>
      <vt:lpstr>Section End</vt:lpstr>
      <vt:lpstr>Digital Ecosystems and the OIIE</vt:lpstr>
      <vt:lpstr>PowerPoint Presentation</vt:lpstr>
      <vt:lpstr>PowerPoint Presentation</vt:lpstr>
      <vt:lpstr>PowerPoint Presentation</vt:lpstr>
      <vt:lpstr>Use Case 12: Request for Information and Response in Greenfield and Brownfield (RFI/RFI Response)</vt:lpstr>
      <vt:lpstr>Use Case 12 </vt:lpstr>
      <vt:lpstr>User Stories for Use Case 12 in Greenfield</vt:lpstr>
      <vt:lpstr>Story M100: Start Unit Functional Requirements</vt:lpstr>
      <vt:lpstr>Story M101: Model Selection</vt:lpstr>
      <vt:lpstr>User Story for Use Case 12 in Brownfield Information Remediation</vt:lpstr>
      <vt:lpstr>Story M102: Make/Model Match-up</vt:lpstr>
      <vt:lpstr>Industry Standard Datasheet Definition (ISDD)</vt:lpstr>
      <vt:lpstr>Industry Standard Datasheet Definition (ISDD)</vt:lpstr>
      <vt:lpstr>Data Sheets</vt:lpstr>
      <vt:lpstr>Industry Standard Data Sheets (ISDs)</vt:lpstr>
      <vt:lpstr>Condenser Unit of Debutanizer Tower P&amp;ID </vt:lpstr>
      <vt:lpstr>Industry Standard Datasheet Example (ISA Rev 0)</vt:lpstr>
      <vt:lpstr>Industry Standard Datasheet Example (ISA Rev 1)</vt:lpstr>
      <vt:lpstr>ISDD Phases</vt:lpstr>
      <vt:lpstr>Building ISDDs</vt:lpstr>
      <vt:lpstr>Current ISDD Build Process</vt:lpstr>
      <vt:lpstr>Estimated ISDD Build Process Efforts</vt:lpstr>
      <vt:lpstr>Current ISDD Status</vt:lpstr>
      <vt:lpstr>PowerPoint Presentation</vt:lpstr>
      <vt:lpstr>PowerPoint Presentation</vt:lpstr>
      <vt:lpstr>PowerPoint Presentation</vt:lpstr>
      <vt:lpstr>PowerPoint Presentation</vt:lpstr>
      <vt:lpstr>Conformance Testing using ISDD</vt:lpstr>
      <vt:lpstr>Mapping ISDDs</vt:lpstr>
      <vt:lpstr>Mapping ISDDs</vt:lpstr>
      <vt:lpstr>Vendor/Supplier-to-ISDD Mapping Process</vt:lpstr>
      <vt:lpstr>1. Select a Model Specification</vt:lpstr>
      <vt:lpstr>2. Create CCOM Representation</vt:lpstr>
      <vt:lpstr>3. Identify Relevant ISDDs</vt:lpstr>
      <vt:lpstr>4. Map Model Information to ISDD Properties</vt:lpstr>
      <vt:lpstr>Publishing ISDDs</vt:lpstr>
      <vt:lpstr>Publishing ISDDs</vt:lpstr>
      <vt:lpstr>Using ISDDs</vt:lpstr>
      <vt:lpstr>Story M001:OIIE Configuration – ISDD Selection</vt:lpstr>
      <vt:lpstr>Story M002:OIIE Configuration – ISDD Customisation</vt:lpstr>
      <vt:lpstr>Story M100:Start Unit Functional Requirements</vt:lpstr>
      <vt:lpstr>Story M101:Model Selection</vt:lpstr>
      <vt:lpstr>OIIE/OGI Standardized Use Case Structure</vt:lpstr>
      <vt:lpstr>Use Case 12: RFI/RFI Response in Brownfield Information Remediation </vt:lpstr>
      <vt:lpstr>PowerPoint Presentation</vt:lpstr>
      <vt:lpstr>PowerPoint Presentation</vt:lpstr>
      <vt:lpstr>CCOM BODs Conceptual Approach Example</vt:lpstr>
      <vt:lpstr>PowerPoint Presentation</vt:lpstr>
      <vt:lpstr>PowerPoint Presentation</vt:lpstr>
      <vt:lpstr>How do Owner/Operators and Suppliers use ISDDs?</vt:lpstr>
      <vt:lpstr>Extending an ISDD</vt:lpstr>
      <vt:lpstr>ISDDs Support Extensions</vt:lpstr>
      <vt:lpstr>Re-using ISDDs</vt:lpstr>
      <vt:lpstr>ISDDs Support Re-use (CCOM 4.1 onwards)</vt:lpstr>
      <vt:lpstr>ISDD Path Forward</vt:lpstr>
      <vt:lpstr>ISDD Build and Use Plan for 2018/2019</vt:lpstr>
      <vt:lpstr>Package ISDDs: The Bigger Picture</vt:lpstr>
      <vt:lpstr>    Business Object Document for Packages</vt:lpstr>
      <vt:lpstr>Use Cases 7 &amp; 14:  Condition Based Maintenance &amp; IIoT</vt:lpstr>
      <vt:lpstr>Open Industrial Interoperability Ecosystem Use Cases for Condition Based Maintenance</vt:lpstr>
      <vt:lpstr>Contextualization for Open Industrial Interoperability Ecosystem  using MIMOSA CCOM 4.x, ISA, OAGi, ISO and IEC Standards </vt:lpstr>
      <vt:lpstr>Example—Segments and Asset Configuration</vt:lpstr>
      <vt:lpstr>Example—Components &amp; Measurement Locations</vt:lpstr>
      <vt:lpstr>Example—Mesh Networks</vt:lpstr>
      <vt:lpstr>OIIE Systems and Scenarios Landscape</vt:lpstr>
      <vt:lpstr>Condition Based Maintenance and IIoT</vt:lpstr>
      <vt:lpstr>User Stories for CBM Use Cases</vt:lpstr>
      <vt:lpstr>CBM According to ISO 13374</vt:lpstr>
      <vt:lpstr>Story M200: Condition Information Collection (Trusted)</vt:lpstr>
      <vt:lpstr>Story M201a: Condition Information Collection (IIoT) Authorization</vt:lpstr>
      <vt:lpstr>Story M201b: Condition Information Collection (IIoT)</vt:lpstr>
      <vt:lpstr>Story M202: CBM Diagnostic/Prognostic/Advisory Generation</vt:lpstr>
      <vt:lpstr>Story M203: Plan Corrective Maintenance (Remove/Replace)</vt:lpstr>
      <vt:lpstr>Story M204: Maintenance &amp; Status Updates</vt:lpstr>
      <vt:lpstr>Story M205: Work Order Closed</vt:lpstr>
      <vt:lpstr>CCOM Contextualisation—Maintained by SDAIR</vt:lpstr>
      <vt:lpstr>CCOM Contextualisation—Configuration Change Remove/Replace</vt:lpstr>
      <vt:lpstr>Message Exchanges</vt:lpstr>
      <vt:lpstr>(Web Service) Information Service Bus Model</vt:lpstr>
      <vt:lpstr>ws-ISBM REST API—Resources</vt:lpstr>
      <vt:lpstr>ws-ISBM Channel Management Service</vt:lpstr>
      <vt:lpstr>ws-ISBM Consumer Request Service</vt:lpstr>
      <vt:lpstr>ws-ISBM Provider Request Service</vt:lpstr>
      <vt:lpstr>OIIE Use Case Message Requirements</vt:lpstr>
      <vt:lpstr>OIIE Use Case Message Structure</vt:lpstr>
      <vt:lpstr>Example Publish Configuration Change (Remove): Scenario 10</vt:lpstr>
      <vt:lpstr>Example Query for Context/Configuration: Scenario 11</vt:lpstr>
      <vt:lpstr>Example Query for Context/Configuration: Scenario 11</vt:lpstr>
      <vt:lpstr>Push (Current) Condition/Operation Information: Scenarios 29/30</vt:lpstr>
      <vt:lpstr>Get (Historical) Condition/Operation Information: Scenarios 31/32</vt:lpstr>
      <vt:lpstr>Collaboration Update</vt:lpstr>
      <vt:lpstr>Solution: Open Standards Fill The Gaps</vt:lpstr>
      <vt:lpstr>OpenO&amp;M Joint Working Group – Current Activities</vt:lpstr>
      <vt:lpstr>Proper evaluation of requirements from IIoT perspective necessary</vt:lpstr>
      <vt:lpstr>MIMOSA/OIIE Documentation Strategy</vt:lpstr>
      <vt:lpstr>Many related ISO and IEC Activities</vt:lpstr>
      <vt:lpstr>ISO 18101-1 Concept Map Being Developed By ISO TC 184/WG 6 CD/DTS Ballot Completed (12 Yes Votes)</vt:lpstr>
      <vt:lpstr>Global Collaboration</vt:lpstr>
    </vt:vector>
  </TitlesOfParts>
  <Company>MIMOSA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OpenO&amp;M and POSC Caesar wit IBM</dc:title>
  <dc:subject>Owner/Operator Collaboration Team</dc:subject>
  <dc:creator>Alan T. Johnston</dc:creator>
  <cp:lastModifiedBy>Karamjit Kaur</cp:lastModifiedBy>
  <cp:revision>61</cp:revision>
  <dcterms:created xsi:type="dcterms:W3CDTF">2000-08-30T00:10:07Z</dcterms:created>
  <dcterms:modified xsi:type="dcterms:W3CDTF">2018-12-04T23:43:24Z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_Steward">
    <vt:lpwstr>McNeil D u644114</vt:lpwstr>
  </property>
  <property fmtid="{D5CDD505-2E9C-101B-9397-08002B2CF9AE}" pid="3" name="Update_Footer">
    <vt:lpwstr>No</vt:lpwstr>
  </property>
  <property fmtid="{D5CDD505-2E9C-101B-9397-08002B2CF9AE}" pid="4" name="Radio_Button">
    <vt:lpwstr>RadioButton2</vt:lpwstr>
  </property>
  <property fmtid="{D5CDD505-2E9C-101B-9397-08002B2CF9AE}" pid="5" name="Information_Classification">
    <vt:lpwstr/>
  </property>
  <property fmtid="{D5CDD505-2E9C-101B-9397-08002B2CF9AE}" pid="6" name="Record_Title_ID">
    <vt:lpwstr>72</vt:lpwstr>
  </property>
  <property fmtid="{D5CDD505-2E9C-101B-9397-08002B2CF9AE}" pid="7" name="Initial_Creation_Date">
    <vt:filetime>2000-08-30T00:10:07Z</vt:filetime>
  </property>
  <property fmtid="{D5CDD505-2E9C-101B-9397-08002B2CF9AE}" pid="8" name="Retention_Period_Start_Date">
    <vt:filetime>2018-07-19T22:51:10Z</vt:filetime>
  </property>
  <property fmtid="{D5CDD505-2E9C-101B-9397-08002B2CF9AE}" pid="9" name="Last_Reviewed_Date">
    <vt:lpwstr/>
  </property>
  <property fmtid="{D5CDD505-2E9C-101B-9397-08002B2CF9AE}" pid="10" name="Retention_Review_Frequency">
    <vt:lpwstr/>
  </property>
  <property fmtid="{D5CDD505-2E9C-101B-9397-08002B2CF9AE}" pid="11" name="_NewReviewCycle">
    <vt:lpwstr/>
  </property>
</Properties>
</file>