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62" r:id="rId2"/>
    <p:sldMasterId id="2147483930" r:id="rId3"/>
    <p:sldMasterId id="2147483943" r:id="rId4"/>
    <p:sldMasterId id="2147483957" r:id="rId5"/>
  </p:sldMasterIdLst>
  <p:notesMasterIdLst>
    <p:notesMasterId r:id="rId74"/>
  </p:notesMasterIdLst>
  <p:handoutMasterIdLst>
    <p:handoutMasterId r:id="rId75"/>
  </p:handoutMasterIdLst>
  <p:sldIdLst>
    <p:sldId id="1686" r:id="rId6"/>
    <p:sldId id="279" r:id="rId7"/>
    <p:sldId id="277" r:id="rId8"/>
    <p:sldId id="1687" r:id="rId9"/>
    <p:sldId id="1566" r:id="rId10"/>
    <p:sldId id="1688" r:id="rId11"/>
    <p:sldId id="1486" r:id="rId12"/>
    <p:sldId id="464" r:id="rId13"/>
    <p:sldId id="257" r:id="rId14"/>
    <p:sldId id="1689" r:id="rId15"/>
    <p:sldId id="470" r:id="rId16"/>
    <p:sldId id="472" r:id="rId17"/>
    <p:sldId id="473" r:id="rId18"/>
    <p:sldId id="260" r:id="rId19"/>
    <p:sldId id="1500" r:id="rId20"/>
    <p:sldId id="1501" r:id="rId21"/>
    <p:sldId id="1504" r:id="rId22"/>
    <p:sldId id="1503" r:id="rId23"/>
    <p:sldId id="1502" r:id="rId24"/>
    <p:sldId id="1505" r:id="rId25"/>
    <p:sldId id="1506" r:id="rId26"/>
    <p:sldId id="1507" r:id="rId27"/>
    <p:sldId id="1508" r:id="rId28"/>
    <p:sldId id="1510" r:id="rId29"/>
    <p:sldId id="1511" r:id="rId30"/>
    <p:sldId id="1512" r:id="rId31"/>
    <p:sldId id="1513" r:id="rId32"/>
    <p:sldId id="1514" r:id="rId33"/>
    <p:sldId id="1515" r:id="rId34"/>
    <p:sldId id="1516" r:id="rId35"/>
    <p:sldId id="1517" r:id="rId36"/>
    <p:sldId id="1692" r:id="rId37"/>
    <p:sldId id="1693" r:id="rId38"/>
    <p:sldId id="1691" r:id="rId39"/>
    <p:sldId id="338" r:id="rId40"/>
    <p:sldId id="1493" r:id="rId41"/>
    <p:sldId id="1694" r:id="rId42"/>
    <p:sldId id="477" r:id="rId43"/>
    <p:sldId id="1495" r:id="rId44"/>
    <p:sldId id="1496" r:id="rId45"/>
    <p:sldId id="1695" r:id="rId46"/>
    <p:sldId id="1696" r:id="rId47"/>
    <p:sldId id="1697" r:id="rId48"/>
    <p:sldId id="1509" r:id="rId49"/>
    <p:sldId id="1698" r:id="rId50"/>
    <p:sldId id="1699" r:id="rId51"/>
    <p:sldId id="1700" r:id="rId52"/>
    <p:sldId id="1690" r:id="rId53"/>
    <p:sldId id="322" r:id="rId54"/>
    <p:sldId id="482" r:id="rId55"/>
    <p:sldId id="264" r:id="rId56"/>
    <p:sldId id="478" r:id="rId57"/>
    <p:sldId id="1497" r:id="rId58"/>
    <p:sldId id="1498" r:id="rId59"/>
    <p:sldId id="1499" r:id="rId60"/>
    <p:sldId id="1703" r:id="rId61"/>
    <p:sldId id="484" r:id="rId62"/>
    <p:sldId id="1494" r:id="rId63"/>
    <p:sldId id="1701" r:id="rId64"/>
    <p:sldId id="1704" r:id="rId65"/>
    <p:sldId id="1705" r:id="rId66"/>
    <p:sldId id="1702" r:id="rId67"/>
    <p:sldId id="1656" r:id="rId68"/>
    <p:sldId id="1659" r:id="rId69"/>
    <p:sldId id="1657" r:id="rId70"/>
    <p:sldId id="1667" r:id="rId71"/>
    <p:sldId id="1668" r:id="rId72"/>
    <p:sldId id="1685" r:id="rId73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1pPr>
    <a:lvl2pPr marL="407909" indent="-288884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2pPr>
    <a:lvl3pPr marL="815818" indent="-577768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3pPr>
    <a:lvl4pPr marL="1223727" indent="-866652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4pPr>
    <a:lvl5pPr marL="1631636" indent="-1155536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5pPr>
    <a:lvl6pPr marL="595126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6pPr>
    <a:lvl7pPr marL="714151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7pPr>
    <a:lvl8pPr marL="833177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8pPr>
    <a:lvl9pPr marL="952201" algn="l" defTabSz="238050" rtl="0" eaLnBrk="1" latinLnBrk="0" hangingPunct="1">
      <a:defRPr sz="1400" b="1" kern="1200">
        <a:solidFill>
          <a:schemeClr val="bg2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81AD0B2A-A6B0-4498-9F85-073173387BAC}">
          <p14:sldIdLst>
            <p14:sldId id="1686"/>
            <p14:sldId id="279"/>
            <p14:sldId id="277"/>
            <p14:sldId id="1687"/>
            <p14:sldId id="1566"/>
            <p14:sldId id="1688"/>
            <p14:sldId id="1486"/>
            <p14:sldId id="464"/>
            <p14:sldId id="257"/>
          </p14:sldIdLst>
        </p14:section>
        <p14:section name="OIIE" id="{A10255EA-5F21-44AE-8CE8-AF9ACF8E794E}">
          <p14:sldIdLst>
            <p14:sldId id="1689"/>
            <p14:sldId id="470"/>
            <p14:sldId id="472"/>
            <p14:sldId id="473"/>
            <p14:sldId id="260"/>
            <p14:sldId id="1500"/>
            <p14:sldId id="1501"/>
            <p14:sldId id="1504"/>
            <p14:sldId id="1503"/>
            <p14:sldId id="1502"/>
            <p14:sldId id="1505"/>
            <p14:sldId id="1506"/>
            <p14:sldId id="1507"/>
            <p14:sldId id="1508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692"/>
            <p14:sldId id="1693"/>
            <p14:sldId id="1691"/>
            <p14:sldId id="338"/>
            <p14:sldId id="1493"/>
            <p14:sldId id="1694"/>
            <p14:sldId id="477"/>
            <p14:sldId id="1495"/>
            <p14:sldId id="1496"/>
            <p14:sldId id="1695"/>
            <p14:sldId id="1696"/>
            <p14:sldId id="1697"/>
            <p14:sldId id="1509"/>
            <p14:sldId id="1698"/>
            <p14:sldId id="1699"/>
            <p14:sldId id="1700"/>
            <p14:sldId id="1690"/>
            <p14:sldId id="322"/>
            <p14:sldId id="482"/>
            <p14:sldId id="264"/>
            <p14:sldId id="478"/>
            <p14:sldId id="1497"/>
            <p14:sldId id="1498"/>
            <p14:sldId id="1499"/>
            <p14:sldId id="1703"/>
            <p14:sldId id="484"/>
            <p14:sldId id="1494"/>
            <p14:sldId id="1701"/>
            <p14:sldId id="1704"/>
            <p14:sldId id="1705"/>
            <p14:sldId id="1702"/>
          </p14:sldIdLst>
        </p14:section>
        <p14:section name="Other content" id="{7D925518-F635-4E97-8813-8D0A4245F096}">
          <p14:sldIdLst>
            <p14:sldId id="1656"/>
            <p14:sldId id="1659"/>
            <p14:sldId id="1657"/>
            <p14:sldId id="1667"/>
            <p14:sldId id="1668"/>
            <p14:sldId id="1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Selway" initials="MS" lastIdx="11" clrIdx="0"/>
  <p:cmAuthor id="2" name="Karamjit Kaur" initials="KK" lastIdx="4" clrIdx="1">
    <p:extLst>
      <p:ext uri="{19B8F6BF-5375-455C-9EA6-DF929625EA0E}">
        <p15:presenceInfo xmlns:p15="http://schemas.microsoft.com/office/powerpoint/2012/main" userId="S::kaurkar@unisa.edu.au::b658082b-61f8-4640-84f7-cc430abf4e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9933"/>
    <a:srgbClr val="FFC000"/>
    <a:srgbClr val="0000C8"/>
    <a:srgbClr val="FFFF99"/>
    <a:srgbClr val="FFFF00"/>
    <a:srgbClr val="00FFFF"/>
    <a:srgbClr val="BF9000"/>
    <a:srgbClr val="66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A6B41-14E5-467F-B0B6-3EE66F4F1138}" v="195" dt="2018-11-28T07:58:3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2913" autoAdjust="0"/>
  </p:normalViewPr>
  <p:slideViewPr>
    <p:cSldViewPr snapToGrid="0">
      <p:cViewPr varScale="1">
        <p:scale>
          <a:sx n="122" d="100"/>
          <a:sy n="122" d="100"/>
        </p:scale>
        <p:origin x="96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111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6F8EA-73A0-44C4-9CAB-3ED9B6FC7237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42C87400-CC2C-4B70-BCAE-F4200B97229E}">
      <dgm:prSet phldrT="[Text]" custT="1"/>
      <dgm:spPr/>
      <dgm:t>
        <a:bodyPr/>
        <a:lstStyle/>
        <a:p>
          <a:r>
            <a:rPr lang="en-AU" sz="1600" dirty="0"/>
            <a:t>Enterprise Ecosystem Nodes</a:t>
          </a:r>
        </a:p>
      </dgm:t>
    </dgm:pt>
    <dgm:pt modelId="{81BB25B2-8376-4B31-8730-913C1C041BB6}" type="parTrans" cxnId="{87C655BA-A687-4E12-9762-39A75F02C274}">
      <dgm:prSet/>
      <dgm:spPr/>
      <dgm:t>
        <a:bodyPr/>
        <a:lstStyle/>
        <a:p>
          <a:endParaRPr lang="en-AU"/>
        </a:p>
      </dgm:t>
    </dgm:pt>
    <dgm:pt modelId="{99570466-F837-454B-8597-9456D070EFA4}" type="sibTrans" cxnId="{87C655BA-A687-4E12-9762-39A75F02C274}">
      <dgm:prSet/>
      <dgm:spPr/>
      <dgm:t>
        <a:bodyPr/>
        <a:lstStyle/>
        <a:p>
          <a:endParaRPr lang="en-AU"/>
        </a:p>
      </dgm:t>
    </dgm:pt>
    <dgm:pt modelId="{C10A5D6B-EC75-486A-BF05-B0EB4CB68125}">
      <dgm:prSet phldrT="[Text]" custT="1"/>
      <dgm:spPr/>
      <dgm:t>
        <a:bodyPr lIns="0" rIns="0"/>
        <a:lstStyle/>
        <a:p>
          <a:r>
            <a:rPr lang="en-AU" sz="1200" dirty="0"/>
            <a:t>Com-ponents</a:t>
          </a:r>
        </a:p>
      </dgm:t>
    </dgm:pt>
    <dgm:pt modelId="{C40DE6FD-435C-462B-8A6C-300FAAC1B16C}" type="parTrans" cxnId="{1DA3B0D5-FC0C-4E64-8618-5C600BE1AF02}">
      <dgm:prSet/>
      <dgm:spPr/>
      <dgm:t>
        <a:bodyPr/>
        <a:lstStyle/>
        <a:p>
          <a:endParaRPr lang="en-AU"/>
        </a:p>
      </dgm:t>
    </dgm:pt>
    <dgm:pt modelId="{C4312AC0-79CC-4208-B8E9-49EF2E841C9C}" type="sibTrans" cxnId="{1DA3B0D5-FC0C-4E64-8618-5C600BE1AF02}">
      <dgm:prSet/>
      <dgm:spPr/>
      <dgm:t>
        <a:bodyPr/>
        <a:lstStyle/>
        <a:p>
          <a:endParaRPr lang="en-AU"/>
        </a:p>
      </dgm:t>
    </dgm:pt>
    <dgm:pt modelId="{34EDE56B-7523-49F7-B7E3-1C8FE0D9B9BB}">
      <dgm:prSet phldrT="[Text]" custT="1"/>
      <dgm:spPr/>
      <dgm:t>
        <a:bodyPr lIns="0" rIns="0"/>
        <a:lstStyle/>
        <a:p>
          <a:r>
            <a:rPr lang="en-AU" sz="1200" dirty="0"/>
            <a:t>Systems</a:t>
          </a:r>
        </a:p>
      </dgm:t>
    </dgm:pt>
    <dgm:pt modelId="{DCF62516-48B9-4949-93A8-914216696EF7}" type="parTrans" cxnId="{C01A70BC-AAC3-4B02-82BA-B9324ECB24A8}">
      <dgm:prSet/>
      <dgm:spPr/>
      <dgm:t>
        <a:bodyPr/>
        <a:lstStyle/>
        <a:p>
          <a:endParaRPr lang="en-AU"/>
        </a:p>
      </dgm:t>
    </dgm:pt>
    <dgm:pt modelId="{FE8F67C4-70A6-471C-9547-9B96AAAACA4B}" type="sibTrans" cxnId="{C01A70BC-AAC3-4B02-82BA-B9324ECB24A8}">
      <dgm:prSet/>
      <dgm:spPr/>
      <dgm:t>
        <a:bodyPr/>
        <a:lstStyle/>
        <a:p>
          <a:endParaRPr lang="en-AU"/>
        </a:p>
      </dgm:t>
    </dgm:pt>
    <dgm:pt modelId="{A9AA3B11-53C1-4DCD-9F88-ABBF8244811F}">
      <dgm:prSet phldrT="[Text]" custT="1"/>
      <dgm:spPr/>
      <dgm:t>
        <a:bodyPr/>
        <a:lstStyle/>
        <a:p>
          <a:r>
            <a:rPr lang="en-AU" sz="1600" dirty="0"/>
            <a:t>Network of Enterprise Ecosystems</a:t>
          </a:r>
        </a:p>
      </dgm:t>
    </dgm:pt>
    <dgm:pt modelId="{4A2539AE-D6AF-4333-82D3-0163FFD91F84}" type="parTrans" cxnId="{A212572B-D807-4892-9E12-1FAC6E935102}">
      <dgm:prSet/>
      <dgm:spPr/>
      <dgm:t>
        <a:bodyPr/>
        <a:lstStyle/>
        <a:p>
          <a:endParaRPr lang="en-AU"/>
        </a:p>
      </dgm:t>
    </dgm:pt>
    <dgm:pt modelId="{478D0FA2-3BCF-4B55-87F0-E3D97D9234EF}" type="sibTrans" cxnId="{A212572B-D807-4892-9E12-1FAC6E935102}">
      <dgm:prSet/>
      <dgm:spPr/>
      <dgm:t>
        <a:bodyPr/>
        <a:lstStyle/>
        <a:p>
          <a:endParaRPr lang="en-AU"/>
        </a:p>
      </dgm:t>
    </dgm:pt>
    <dgm:pt modelId="{9F199895-8806-406B-B152-976570FA1700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EPC</a:t>
          </a:r>
        </a:p>
        <a:p>
          <a:r>
            <a:rPr lang="en-AU" sz="1400" dirty="0"/>
            <a:t>Ecosystem</a:t>
          </a:r>
        </a:p>
      </dgm:t>
    </dgm:pt>
    <dgm:pt modelId="{EEDF6E9D-ED30-4560-8D73-377050DDBDBD}" type="parTrans" cxnId="{0A2921D2-C109-453A-A359-1702C877F2F2}">
      <dgm:prSet/>
      <dgm:spPr/>
      <dgm:t>
        <a:bodyPr/>
        <a:lstStyle/>
        <a:p>
          <a:endParaRPr lang="en-AU"/>
        </a:p>
      </dgm:t>
    </dgm:pt>
    <dgm:pt modelId="{0AD13887-DAE0-4DEA-A0A4-4BCC6D5B2D7E}" type="sibTrans" cxnId="{0A2921D2-C109-453A-A359-1702C877F2F2}">
      <dgm:prSet/>
      <dgm:spPr/>
      <dgm:t>
        <a:bodyPr/>
        <a:lstStyle/>
        <a:p>
          <a:endParaRPr lang="en-AU"/>
        </a:p>
      </dgm:t>
    </dgm:pt>
    <dgm:pt modelId="{834ADE24-2A24-4DAF-ADF3-2FE3203533CF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Owner</a:t>
          </a:r>
        </a:p>
        <a:p>
          <a:r>
            <a:rPr lang="en-AU" sz="1400" b="1" u="sng" dirty="0"/>
            <a:t>Operator</a:t>
          </a:r>
        </a:p>
        <a:p>
          <a:r>
            <a:rPr lang="en-AU" sz="1400" dirty="0"/>
            <a:t>Ecosystem</a:t>
          </a:r>
        </a:p>
      </dgm:t>
    </dgm:pt>
    <dgm:pt modelId="{93088822-70FB-437F-B2CD-457667E392EE}" type="parTrans" cxnId="{B15E8152-23F5-4971-BCEA-8F9AF9207229}">
      <dgm:prSet/>
      <dgm:spPr/>
      <dgm:t>
        <a:bodyPr/>
        <a:lstStyle/>
        <a:p>
          <a:endParaRPr lang="en-AU"/>
        </a:p>
      </dgm:t>
    </dgm:pt>
    <dgm:pt modelId="{FCC7DDA0-347A-4879-8E50-9AF77000D620}" type="sibTrans" cxnId="{B15E8152-23F5-4971-BCEA-8F9AF9207229}">
      <dgm:prSet/>
      <dgm:spPr/>
      <dgm:t>
        <a:bodyPr/>
        <a:lstStyle/>
        <a:p>
          <a:endParaRPr lang="en-AU"/>
        </a:p>
      </dgm:t>
    </dgm:pt>
    <dgm:pt modelId="{DD81F3B3-9282-4785-B75F-43C9239540DF}">
      <dgm:prSet phldrT="[Text]" custT="1"/>
      <dgm:spPr/>
      <dgm:t>
        <a:bodyPr/>
        <a:lstStyle/>
        <a:p>
          <a:r>
            <a:rPr lang="en-AU" sz="1600" dirty="0"/>
            <a:t>Interoperating Enterprise Digital Ecosystems</a:t>
          </a:r>
        </a:p>
      </dgm:t>
    </dgm:pt>
    <dgm:pt modelId="{5EC3E84D-B94A-48B7-AAC4-0F5D95DACBC2}" type="parTrans" cxnId="{E0A6B06F-0B9E-45EE-9C56-37102C32C1CE}">
      <dgm:prSet/>
      <dgm:spPr/>
      <dgm:t>
        <a:bodyPr/>
        <a:lstStyle/>
        <a:p>
          <a:endParaRPr lang="en-AU"/>
        </a:p>
      </dgm:t>
    </dgm:pt>
    <dgm:pt modelId="{6AE45709-D93A-42FD-8919-794F42905EA5}" type="sibTrans" cxnId="{E0A6B06F-0B9E-45EE-9C56-37102C32C1CE}">
      <dgm:prSet/>
      <dgm:spPr/>
      <dgm:t>
        <a:bodyPr/>
        <a:lstStyle/>
        <a:p>
          <a:endParaRPr lang="en-AU"/>
        </a:p>
      </dgm:t>
    </dgm:pt>
    <dgm:pt modelId="{99476D69-6307-446A-BF8A-0607420D5E2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AU" sz="1800" dirty="0">
              <a:solidFill>
                <a:schemeClr val="tx1"/>
              </a:solidFill>
            </a:rPr>
            <a:t>Supplier Neutral</a:t>
          </a:r>
        </a:p>
        <a:p>
          <a:r>
            <a:rPr lang="en-AU" sz="1800" dirty="0">
              <a:solidFill>
                <a:schemeClr val="tx1"/>
              </a:solidFill>
            </a:rPr>
            <a:t>Industrial Digital Ecosystem</a:t>
          </a:r>
        </a:p>
      </dgm:t>
    </dgm:pt>
    <dgm:pt modelId="{0AD7343C-A24A-4F61-8BC4-776F2A69C22E}" type="parTrans" cxnId="{8F35AF38-CD7E-4E5E-8992-56DF7A84A989}">
      <dgm:prSet/>
      <dgm:spPr/>
      <dgm:t>
        <a:bodyPr/>
        <a:lstStyle/>
        <a:p>
          <a:endParaRPr lang="en-AU"/>
        </a:p>
      </dgm:t>
    </dgm:pt>
    <dgm:pt modelId="{32F14A74-B13B-4E22-A4D2-F41B0FEB3160}" type="sibTrans" cxnId="{8F35AF38-CD7E-4E5E-8992-56DF7A84A989}">
      <dgm:prSet/>
      <dgm:spPr/>
      <dgm:t>
        <a:bodyPr/>
        <a:lstStyle/>
        <a:p>
          <a:endParaRPr lang="en-AU"/>
        </a:p>
      </dgm:t>
    </dgm:pt>
    <dgm:pt modelId="{281FE378-C201-4253-A603-9437480BF69F}">
      <dgm:prSet phldrT="[Text]" custT="1"/>
      <dgm:spPr>
        <a:solidFill>
          <a:srgbClr val="66FF66">
            <a:alpha val="47059"/>
          </a:srgbClr>
        </a:solidFill>
      </dgm:spPr>
      <dgm:t>
        <a:bodyPr/>
        <a:lstStyle/>
        <a:p>
          <a:r>
            <a:rPr lang="en-AU" sz="1400" b="1" u="sng" dirty="0"/>
            <a:t>OEM</a:t>
          </a:r>
        </a:p>
        <a:p>
          <a:r>
            <a:rPr lang="en-AU" sz="1400" dirty="0"/>
            <a:t>Ecosystem</a:t>
          </a:r>
        </a:p>
      </dgm:t>
    </dgm:pt>
    <dgm:pt modelId="{4BD12A5A-DA49-4AE2-A518-77B7F7DCBD8C}" type="parTrans" cxnId="{9A4C3BBB-A5CB-4926-BB94-42A37505B3FD}">
      <dgm:prSet/>
      <dgm:spPr/>
      <dgm:t>
        <a:bodyPr/>
        <a:lstStyle/>
        <a:p>
          <a:endParaRPr lang="en-AU"/>
        </a:p>
      </dgm:t>
    </dgm:pt>
    <dgm:pt modelId="{B2AD4038-E151-45A6-871D-86EE374563F3}" type="sibTrans" cxnId="{9A4C3BBB-A5CB-4926-BB94-42A37505B3FD}">
      <dgm:prSet/>
      <dgm:spPr/>
      <dgm:t>
        <a:bodyPr/>
        <a:lstStyle/>
        <a:p>
          <a:endParaRPr lang="en-AU"/>
        </a:p>
      </dgm:t>
    </dgm:pt>
    <dgm:pt modelId="{FA4498FC-0149-4806-AB6F-1A1C5E1BF26F}">
      <dgm:prSet phldrT="[Text]" custT="1"/>
      <dgm:spPr/>
      <dgm:t>
        <a:bodyPr lIns="0" rIns="0"/>
        <a:lstStyle/>
        <a:p>
          <a:r>
            <a:rPr lang="en-AU" sz="1400" dirty="0"/>
            <a:t>Systems</a:t>
          </a:r>
        </a:p>
      </dgm:t>
    </dgm:pt>
    <dgm:pt modelId="{7115A1A3-0DAE-4C7C-A045-38963354285B}" type="parTrans" cxnId="{9C608A93-B652-4712-BE67-41780B899FEE}">
      <dgm:prSet/>
      <dgm:spPr/>
      <dgm:t>
        <a:bodyPr/>
        <a:lstStyle/>
        <a:p>
          <a:endParaRPr lang="en-AU"/>
        </a:p>
      </dgm:t>
    </dgm:pt>
    <dgm:pt modelId="{9F21FC06-19D9-40D5-AC9B-FE2049B9394E}" type="sibTrans" cxnId="{9C608A93-B652-4712-BE67-41780B899FEE}">
      <dgm:prSet/>
      <dgm:spPr/>
      <dgm:t>
        <a:bodyPr/>
        <a:lstStyle/>
        <a:p>
          <a:endParaRPr lang="en-AU"/>
        </a:p>
      </dgm:t>
    </dgm:pt>
    <dgm:pt modelId="{694C5109-8F7D-44A2-8236-AB38460A2506}">
      <dgm:prSet phldrT="[Text]" custT="1"/>
      <dgm:spPr/>
      <dgm:t>
        <a:bodyPr lIns="0" rIns="0"/>
        <a:lstStyle/>
        <a:p>
          <a:r>
            <a:rPr lang="en-AU" sz="1400" dirty="0"/>
            <a:t>Com-ponents</a:t>
          </a:r>
        </a:p>
      </dgm:t>
    </dgm:pt>
    <dgm:pt modelId="{DFE975B8-15B7-4783-81F2-304D367785D7}" type="parTrans" cxnId="{7E089BC0-BA26-462E-8BC3-6231B51CAF33}">
      <dgm:prSet/>
      <dgm:spPr/>
      <dgm:t>
        <a:bodyPr/>
        <a:lstStyle/>
        <a:p>
          <a:endParaRPr lang="en-AU"/>
        </a:p>
      </dgm:t>
    </dgm:pt>
    <dgm:pt modelId="{2DA77895-61CB-4810-B9BD-8326928C1CF7}" type="sibTrans" cxnId="{7E089BC0-BA26-462E-8BC3-6231B51CAF33}">
      <dgm:prSet/>
      <dgm:spPr/>
      <dgm:t>
        <a:bodyPr/>
        <a:lstStyle/>
        <a:p>
          <a:endParaRPr lang="en-AU"/>
        </a:p>
      </dgm:t>
    </dgm:pt>
    <dgm:pt modelId="{14C811AF-6435-4E63-B091-04EE42740ACF}" type="pres">
      <dgm:prSet presAssocID="{96B6F8EA-73A0-44C4-9CAB-3ED9B6FC723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1F710B1F-4F7B-4605-9433-4415B37DEC46}" type="pres">
      <dgm:prSet presAssocID="{96B6F8EA-73A0-44C4-9CAB-3ED9B6FC7237}" presName="arc1" presStyleLbl="node1" presStyleIdx="0" presStyleCnt="4"/>
      <dgm:spPr/>
    </dgm:pt>
    <dgm:pt modelId="{042785B9-374B-4232-8F19-A6714D143D89}" type="pres">
      <dgm:prSet presAssocID="{96B6F8EA-73A0-44C4-9CAB-3ED9B6FC7237}" presName="arc3" presStyleLbl="node1" presStyleIdx="1" presStyleCnt="4"/>
      <dgm:spPr>
        <a:solidFill>
          <a:srgbClr val="8CFF8C"/>
        </a:solidFill>
      </dgm:spPr>
    </dgm:pt>
    <dgm:pt modelId="{CFC5874E-0EFF-42B8-9609-EABF62986736}" type="pres">
      <dgm:prSet presAssocID="{96B6F8EA-73A0-44C4-9CAB-3ED9B6FC7237}" presName="parentText2" presStyleLbl="revTx" presStyleIdx="0" presStyleCnt="3" custScaleX="117286" custLinFactNeighborY="3015">
        <dgm:presLayoutVars>
          <dgm:chMax val="4"/>
          <dgm:chPref val="3"/>
          <dgm:bulletEnabled val="1"/>
        </dgm:presLayoutVars>
      </dgm:prSet>
      <dgm:spPr/>
    </dgm:pt>
    <dgm:pt modelId="{478B3693-7A23-4AC8-A39A-7F53182C5596}" type="pres">
      <dgm:prSet presAssocID="{96B6F8EA-73A0-44C4-9CAB-3ED9B6FC7237}" presName="arc2" presStyleLbl="node1" presStyleIdx="2" presStyleCnt="4"/>
      <dgm:spPr>
        <a:solidFill>
          <a:srgbClr val="8CFF8C"/>
        </a:solidFill>
      </dgm:spPr>
    </dgm:pt>
    <dgm:pt modelId="{CC887F0B-E8B4-4D9B-8A51-5E71EC127FF2}" type="pres">
      <dgm:prSet presAssocID="{96B6F8EA-73A0-44C4-9CAB-3ED9B6FC7237}" presName="arc4" presStyleLbl="node1" presStyleIdx="3" presStyleCnt="4"/>
      <dgm:spPr>
        <a:solidFill>
          <a:schemeClr val="accent3">
            <a:lumMod val="65000"/>
          </a:schemeClr>
        </a:solidFill>
      </dgm:spPr>
    </dgm:pt>
    <dgm:pt modelId="{E73A7752-5356-4B32-B9E0-E21075A8257C}" type="pres">
      <dgm:prSet presAssocID="{96B6F8EA-73A0-44C4-9CAB-3ED9B6FC7237}" presName="parentText3" presStyleLbl="revTx" presStyleIdx="1" presStyleCnt="3" custScaleX="118281">
        <dgm:presLayoutVars>
          <dgm:chMax val="1"/>
          <dgm:chPref val="1"/>
          <dgm:bulletEnabled val="1"/>
        </dgm:presLayoutVars>
      </dgm:prSet>
      <dgm:spPr/>
    </dgm:pt>
    <dgm:pt modelId="{9E9842F6-E4E6-4AC8-A303-CB7CA6627C36}" type="pres">
      <dgm:prSet presAssocID="{96B6F8EA-73A0-44C4-9CAB-3ED9B6FC7237}" presName="middleComposite" presStyleCnt="0"/>
      <dgm:spPr/>
    </dgm:pt>
    <dgm:pt modelId="{B4F7B0F3-49DA-4873-A957-44217F823971}" type="pres">
      <dgm:prSet presAssocID="{9F199895-8806-406B-B152-976570FA1700}" presName="circ1" presStyleLbl="vennNode1" presStyleIdx="0" presStyleCnt="12"/>
      <dgm:spPr/>
    </dgm:pt>
    <dgm:pt modelId="{A3D28529-DB74-4038-ABA1-634533434BF9}" type="pres">
      <dgm:prSet presAssocID="{9F199895-8806-406B-B152-976570FA1700}" presName="circ1Tx" presStyleLbl="revTx" presStyleIdx="1" presStyleCnt="3">
        <dgm:presLayoutVars>
          <dgm:chMax val="0"/>
          <dgm:chPref val="0"/>
        </dgm:presLayoutVars>
      </dgm:prSet>
      <dgm:spPr/>
    </dgm:pt>
    <dgm:pt modelId="{14CAAA43-DB4E-403D-B060-7705E2FC7DD5}" type="pres">
      <dgm:prSet presAssocID="{834ADE24-2A24-4DAF-ADF3-2FE3203533CF}" presName="circ2" presStyleLbl="vennNode1" presStyleIdx="1" presStyleCnt="12"/>
      <dgm:spPr/>
    </dgm:pt>
    <dgm:pt modelId="{DA68E3E0-3338-46E2-BDE2-493B0DE59A16}" type="pres">
      <dgm:prSet presAssocID="{834ADE24-2A24-4DAF-ADF3-2FE3203533CF}" presName="circ2Tx" presStyleLbl="revTx" presStyleIdx="1" presStyleCnt="3">
        <dgm:presLayoutVars>
          <dgm:chMax val="0"/>
          <dgm:chPref val="0"/>
        </dgm:presLayoutVars>
      </dgm:prSet>
      <dgm:spPr/>
    </dgm:pt>
    <dgm:pt modelId="{846D41EB-8B10-44FD-9DE1-21047F15EB66}" type="pres">
      <dgm:prSet presAssocID="{281FE378-C201-4253-A603-9437480BF69F}" presName="circ3" presStyleLbl="vennNode1" presStyleIdx="2" presStyleCnt="12"/>
      <dgm:spPr/>
    </dgm:pt>
    <dgm:pt modelId="{2ED58833-0502-4BB9-BDFE-4503D5EA9A78}" type="pres">
      <dgm:prSet presAssocID="{281FE378-C201-4253-A603-9437480BF69F}" presName="circ3Tx" presStyleLbl="revTx" presStyleIdx="1" presStyleCnt="3">
        <dgm:presLayoutVars>
          <dgm:chMax val="0"/>
          <dgm:chPref val="0"/>
        </dgm:presLayoutVars>
      </dgm:prSet>
      <dgm:spPr/>
    </dgm:pt>
    <dgm:pt modelId="{02E3B47A-5501-4F98-A3A8-98A2F021F81B}" type="pres">
      <dgm:prSet presAssocID="{96B6F8EA-73A0-44C4-9CAB-3ED9B6FC7237}" presName="leftComposite" presStyleCnt="0"/>
      <dgm:spPr/>
    </dgm:pt>
    <dgm:pt modelId="{A3D1F2A3-6187-41CB-BDDD-9C65FFC0CD40}" type="pres">
      <dgm:prSet presAssocID="{C10A5D6B-EC75-486A-BF05-B0EB4CB68125}" presName="childText1_1" presStyleLbl="vennNode1" presStyleIdx="3" presStyleCnt="12" custLinFactNeighborX="-929" custLinFactNeighborY="975">
        <dgm:presLayoutVars>
          <dgm:chMax val="0"/>
          <dgm:chPref val="0"/>
        </dgm:presLayoutVars>
      </dgm:prSet>
      <dgm:spPr/>
    </dgm:pt>
    <dgm:pt modelId="{CC0A3977-4FE9-4062-ADDC-28A58818FE86}" type="pres">
      <dgm:prSet presAssocID="{C10A5D6B-EC75-486A-BF05-B0EB4CB68125}" presName="ellipse1" presStyleLbl="vennNode1" presStyleIdx="4" presStyleCnt="12"/>
      <dgm:spPr/>
    </dgm:pt>
    <dgm:pt modelId="{0A9FF4B7-7D78-447A-987F-3647F9750FC0}" type="pres">
      <dgm:prSet presAssocID="{C10A5D6B-EC75-486A-BF05-B0EB4CB68125}" presName="ellipse2" presStyleLbl="vennNode1" presStyleIdx="5" presStyleCnt="12"/>
      <dgm:spPr/>
    </dgm:pt>
    <dgm:pt modelId="{BF4DB8ED-AC61-44D2-8563-F6B3C24E97BB}" type="pres">
      <dgm:prSet presAssocID="{34EDE56B-7523-49F7-B7E3-1C8FE0D9B9BB}" presName="childText1_2" presStyleLbl="vennNode1" presStyleIdx="6" presStyleCnt="12" custLinFactNeighborX="-929" custLinFactNeighborY="975">
        <dgm:presLayoutVars>
          <dgm:chMax val="0"/>
          <dgm:chPref val="0"/>
        </dgm:presLayoutVars>
      </dgm:prSet>
      <dgm:spPr/>
    </dgm:pt>
    <dgm:pt modelId="{C630611F-E215-4828-820D-380352DC366C}" type="pres">
      <dgm:prSet presAssocID="{34EDE56B-7523-49F7-B7E3-1C8FE0D9B9BB}" presName="ellipse3" presStyleLbl="vennNode1" presStyleIdx="7" presStyleCnt="12"/>
      <dgm:spPr/>
    </dgm:pt>
    <dgm:pt modelId="{F9C14A3E-C2E8-485F-A854-9338569E780D}" type="pres">
      <dgm:prSet presAssocID="{FA4498FC-0149-4806-AB6F-1A1C5E1BF26F}" presName="childText1_3" presStyleLbl="vennNode1" presStyleIdx="8" presStyleCnt="12" custLinFactNeighborX="-929" custLinFactNeighborY="975">
        <dgm:presLayoutVars>
          <dgm:chMax val="0"/>
          <dgm:chPref val="0"/>
        </dgm:presLayoutVars>
      </dgm:prSet>
      <dgm:spPr/>
    </dgm:pt>
    <dgm:pt modelId="{6AF66DDF-496D-44C4-B82E-6774AA389A72}" type="pres">
      <dgm:prSet presAssocID="{694C5109-8F7D-44A2-8236-AB38460A2506}" presName="childText1_4" presStyleLbl="vennNode1" presStyleIdx="9" presStyleCnt="12" custLinFactNeighborX="-929" custLinFactNeighborY="975">
        <dgm:presLayoutVars>
          <dgm:chMax val="0"/>
          <dgm:chPref val="0"/>
        </dgm:presLayoutVars>
      </dgm:prSet>
      <dgm:spPr/>
    </dgm:pt>
    <dgm:pt modelId="{5A42E090-4526-4A79-8F95-0A5B3689B817}" type="pres">
      <dgm:prSet presAssocID="{694C5109-8F7D-44A2-8236-AB38460A2506}" presName="ellipse4" presStyleLbl="vennNode1" presStyleIdx="10" presStyleCnt="12"/>
      <dgm:spPr/>
    </dgm:pt>
    <dgm:pt modelId="{8F269DA2-424E-4D98-B637-EE455D1455A6}" type="pres">
      <dgm:prSet presAssocID="{694C5109-8F7D-44A2-8236-AB38460A2506}" presName="ellipse5" presStyleLbl="vennNode1" presStyleIdx="11" presStyleCnt="12"/>
      <dgm:spPr/>
    </dgm:pt>
    <dgm:pt modelId="{4E5B5A0D-3840-4D26-BDFD-FD43BC106546}" type="pres">
      <dgm:prSet presAssocID="{96B6F8EA-73A0-44C4-9CAB-3ED9B6FC7237}" presName="rightChild" presStyleLbl="node2" presStyleIdx="0" presStyleCnt="1">
        <dgm:presLayoutVars>
          <dgm:chMax val="0"/>
          <dgm:chPref val="0"/>
        </dgm:presLayoutVars>
      </dgm:prSet>
      <dgm:spPr/>
    </dgm:pt>
    <dgm:pt modelId="{100830D9-1192-490C-B33A-B7386ABDAB22}" type="pres">
      <dgm:prSet presAssocID="{96B6F8EA-73A0-44C4-9CAB-3ED9B6FC723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6A1E1301-44DE-4016-931E-8525D38F1AF2}" type="presOf" srcId="{42C87400-CC2C-4B70-BCAE-F4200B97229E}" destId="{100830D9-1192-490C-B33A-B7386ABDAB22}" srcOrd="0" destOrd="0" presId="urn:microsoft.com/office/officeart/2009/3/layout/PhasedProcess"/>
    <dgm:cxn modelId="{4B3CEC1C-A577-4AA8-9102-AF68572F579D}" type="presOf" srcId="{96B6F8EA-73A0-44C4-9CAB-3ED9B6FC7237}" destId="{14C811AF-6435-4E63-B091-04EE42740ACF}" srcOrd="0" destOrd="0" presId="urn:microsoft.com/office/officeart/2009/3/layout/PhasedProcess"/>
    <dgm:cxn modelId="{6A680E2A-538E-4A3C-AE66-6E2DACA55901}" type="presOf" srcId="{99476D69-6307-446A-BF8A-0607420D5E24}" destId="{4E5B5A0D-3840-4D26-BDFD-FD43BC106546}" srcOrd="0" destOrd="0" presId="urn:microsoft.com/office/officeart/2009/3/layout/PhasedProcess"/>
    <dgm:cxn modelId="{A212572B-D807-4892-9E12-1FAC6E935102}" srcId="{96B6F8EA-73A0-44C4-9CAB-3ED9B6FC7237}" destId="{A9AA3B11-53C1-4DCD-9F88-ABBF8244811F}" srcOrd="1" destOrd="0" parTransId="{4A2539AE-D6AF-4333-82D3-0163FFD91F84}" sibTransId="{478D0FA2-3BCF-4B55-87F0-E3D97D9234EF}"/>
    <dgm:cxn modelId="{8F35AF38-CD7E-4E5E-8992-56DF7A84A989}" srcId="{DD81F3B3-9282-4785-B75F-43C9239540DF}" destId="{99476D69-6307-446A-BF8A-0607420D5E24}" srcOrd="0" destOrd="0" parTransId="{0AD7343C-A24A-4F61-8BC4-776F2A69C22E}" sibTransId="{32F14A74-B13B-4E22-A4D2-F41B0FEB3160}"/>
    <dgm:cxn modelId="{F1719141-1D9C-4CA7-B9C7-774EB1F1CFC8}" type="presOf" srcId="{FA4498FC-0149-4806-AB6F-1A1C5E1BF26F}" destId="{F9C14A3E-C2E8-485F-A854-9338569E780D}" srcOrd="0" destOrd="0" presId="urn:microsoft.com/office/officeart/2009/3/layout/PhasedProcess"/>
    <dgm:cxn modelId="{FAAB9E69-20F4-486A-9E7D-69BA07890751}" type="presOf" srcId="{A9AA3B11-53C1-4DCD-9F88-ABBF8244811F}" destId="{CFC5874E-0EFF-42B8-9609-EABF62986736}" srcOrd="0" destOrd="0" presId="urn:microsoft.com/office/officeart/2009/3/layout/PhasedProcess"/>
    <dgm:cxn modelId="{E0A6B06F-0B9E-45EE-9C56-37102C32C1CE}" srcId="{96B6F8EA-73A0-44C4-9CAB-3ED9B6FC7237}" destId="{DD81F3B3-9282-4785-B75F-43C9239540DF}" srcOrd="2" destOrd="0" parTransId="{5EC3E84D-B94A-48B7-AAC4-0F5D95DACBC2}" sibTransId="{6AE45709-D93A-42FD-8919-794F42905EA5}"/>
    <dgm:cxn modelId="{B15E8152-23F5-4971-BCEA-8F9AF9207229}" srcId="{A9AA3B11-53C1-4DCD-9F88-ABBF8244811F}" destId="{834ADE24-2A24-4DAF-ADF3-2FE3203533CF}" srcOrd="1" destOrd="0" parTransId="{93088822-70FB-437F-B2CD-457667E392EE}" sibTransId="{FCC7DDA0-347A-4879-8E50-9AF77000D620}"/>
    <dgm:cxn modelId="{78E0B67F-BA35-4A9A-9133-6FEE16A383E1}" type="presOf" srcId="{281FE378-C201-4253-A603-9437480BF69F}" destId="{846D41EB-8B10-44FD-9DE1-21047F15EB66}" srcOrd="0" destOrd="0" presId="urn:microsoft.com/office/officeart/2009/3/layout/PhasedProcess"/>
    <dgm:cxn modelId="{E31AB883-7053-4EA6-B5DB-273FC59B48BA}" type="presOf" srcId="{C10A5D6B-EC75-486A-BF05-B0EB4CB68125}" destId="{A3D1F2A3-6187-41CB-BDDD-9C65FFC0CD40}" srcOrd="0" destOrd="0" presId="urn:microsoft.com/office/officeart/2009/3/layout/PhasedProcess"/>
    <dgm:cxn modelId="{2815998B-B709-4361-9050-8DCDDA96F8C9}" type="presOf" srcId="{834ADE24-2A24-4DAF-ADF3-2FE3203533CF}" destId="{DA68E3E0-3338-46E2-BDE2-493B0DE59A16}" srcOrd="1" destOrd="0" presId="urn:microsoft.com/office/officeart/2009/3/layout/PhasedProcess"/>
    <dgm:cxn modelId="{05A3CA90-5E83-4F8F-9638-42D672562890}" type="presOf" srcId="{281FE378-C201-4253-A603-9437480BF69F}" destId="{2ED58833-0502-4BB9-BDFE-4503D5EA9A78}" srcOrd="1" destOrd="0" presId="urn:microsoft.com/office/officeart/2009/3/layout/PhasedProcess"/>
    <dgm:cxn modelId="{9C608A93-B652-4712-BE67-41780B899FEE}" srcId="{42C87400-CC2C-4B70-BCAE-F4200B97229E}" destId="{FA4498FC-0149-4806-AB6F-1A1C5E1BF26F}" srcOrd="2" destOrd="0" parTransId="{7115A1A3-0DAE-4C7C-A045-38963354285B}" sibTransId="{9F21FC06-19D9-40D5-AC9B-FE2049B9394E}"/>
    <dgm:cxn modelId="{1E45BEB6-C86C-4500-B8AF-A5AD5E8AA099}" type="presOf" srcId="{DD81F3B3-9282-4785-B75F-43C9239540DF}" destId="{E73A7752-5356-4B32-B9E0-E21075A8257C}" srcOrd="0" destOrd="0" presId="urn:microsoft.com/office/officeart/2009/3/layout/PhasedProcess"/>
    <dgm:cxn modelId="{87C655BA-A687-4E12-9762-39A75F02C274}" srcId="{96B6F8EA-73A0-44C4-9CAB-3ED9B6FC7237}" destId="{42C87400-CC2C-4B70-BCAE-F4200B97229E}" srcOrd="0" destOrd="0" parTransId="{81BB25B2-8376-4B31-8730-913C1C041BB6}" sibTransId="{99570466-F837-454B-8597-9456D070EFA4}"/>
    <dgm:cxn modelId="{9A4C3BBB-A5CB-4926-BB94-42A37505B3FD}" srcId="{A9AA3B11-53C1-4DCD-9F88-ABBF8244811F}" destId="{281FE378-C201-4253-A603-9437480BF69F}" srcOrd="2" destOrd="0" parTransId="{4BD12A5A-DA49-4AE2-A518-77B7F7DCBD8C}" sibTransId="{B2AD4038-E151-45A6-871D-86EE374563F3}"/>
    <dgm:cxn modelId="{C01A70BC-AAC3-4B02-82BA-B9324ECB24A8}" srcId="{42C87400-CC2C-4B70-BCAE-F4200B97229E}" destId="{34EDE56B-7523-49F7-B7E3-1C8FE0D9B9BB}" srcOrd="1" destOrd="0" parTransId="{DCF62516-48B9-4949-93A8-914216696EF7}" sibTransId="{FE8F67C4-70A6-471C-9547-9B96AAAACA4B}"/>
    <dgm:cxn modelId="{807C82C0-36F6-47A7-8821-95A29B9ECDAE}" type="presOf" srcId="{9F199895-8806-406B-B152-976570FA1700}" destId="{B4F7B0F3-49DA-4873-A957-44217F823971}" srcOrd="0" destOrd="0" presId="urn:microsoft.com/office/officeart/2009/3/layout/PhasedProcess"/>
    <dgm:cxn modelId="{7E089BC0-BA26-462E-8BC3-6231B51CAF33}" srcId="{42C87400-CC2C-4B70-BCAE-F4200B97229E}" destId="{694C5109-8F7D-44A2-8236-AB38460A2506}" srcOrd="3" destOrd="0" parTransId="{DFE975B8-15B7-4783-81F2-304D367785D7}" sibTransId="{2DA77895-61CB-4810-B9BD-8326928C1CF7}"/>
    <dgm:cxn modelId="{6DAFB6C8-5783-4133-AE12-BE09D35130DE}" type="presOf" srcId="{694C5109-8F7D-44A2-8236-AB38460A2506}" destId="{6AF66DDF-496D-44C4-B82E-6774AA389A72}" srcOrd="0" destOrd="0" presId="urn:microsoft.com/office/officeart/2009/3/layout/PhasedProcess"/>
    <dgm:cxn modelId="{0A2921D2-C109-453A-A359-1702C877F2F2}" srcId="{A9AA3B11-53C1-4DCD-9F88-ABBF8244811F}" destId="{9F199895-8806-406B-B152-976570FA1700}" srcOrd="0" destOrd="0" parTransId="{EEDF6E9D-ED30-4560-8D73-377050DDBDBD}" sibTransId="{0AD13887-DAE0-4DEA-A0A4-4BCC6D5B2D7E}"/>
    <dgm:cxn modelId="{1DA3B0D5-FC0C-4E64-8618-5C600BE1AF02}" srcId="{42C87400-CC2C-4B70-BCAE-F4200B97229E}" destId="{C10A5D6B-EC75-486A-BF05-B0EB4CB68125}" srcOrd="0" destOrd="0" parTransId="{C40DE6FD-435C-462B-8A6C-300FAAC1B16C}" sibTransId="{C4312AC0-79CC-4208-B8E9-49EF2E841C9C}"/>
    <dgm:cxn modelId="{75E459D6-F231-4F9C-9175-19C90FAB2628}" type="presOf" srcId="{9F199895-8806-406B-B152-976570FA1700}" destId="{A3D28529-DB74-4038-ABA1-634533434BF9}" srcOrd="1" destOrd="0" presId="urn:microsoft.com/office/officeart/2009/3/layout/PhasedProcess"/>
    <dgm:cxn modelId="{EC8DAEE8-D7E0-490B-85B6-AD1DB324435B}" type="presOf" srcId="{34EDE56B-7523-49F7-B7E3-1C8FE0D9B9BB}" destId="{BF4DB8ED-AC61-44D2-8563-F6B3C24E97BB}" srcOrd="0" destOrd="0" presId="urn:microsoft.com/office/officeart/2009/3/layout/PhasedProcess"/>
    <dgm:cxn modelId="{43506FFC-2A32-4BF1-8D0F-A1A0BFBF0F6C}" type="presOf" srcId="{834ADE24-2A24-4DAF-ADF3-2FE3203533CF}" destId="{14CAAA43-DB4E-403D-B060-7705E2FC7DD5}" srcOrd="0" destOrd="0" presId="urn:microsoft.com/office/officeart/2009/3/layout/PhasedProcess"/>
    <dgm:cxn modelId="{94CAA01B-9038-49FE-AFF9-314CE8E14E30}" type="presParOf" srcId="{14C811AF-6435-4E63-B091-04EE42740ACF}" destId="{1F710B1F-4F7B-4605-9433-4415B37DEC46}" srcOrd="0" destOrd="0" presId="urn:microsoft.com/office/officeart/2009/3/layout/PhasedProcess"/>
    <dgm:cxn modelId="{8EF5D633-DB7E-48E8-8150-B451C872BE0E}" type="presParOf" srcId="{14C811AF-6435-4E63-B091-04EE42740ACF}" destId="{042785B9-374B-4232-8F19-A6714D143D89}" srcOrd="1" destOrd="0" presId="urn:microsoft.com/office/officeart/2009/3/layout/PhasedProcess"/>
    <dgm:cxn modelId="{57980B94-83C1-46E5-BBB6-AE94910F042A}" type="presParOf" srcId="{14C811AF-6435-4E63-B091-04EE42740ACF}" destId="{CFC5874E-0EFF-42B8-9609-EABF62986736}" srcOrd="2" destOrd="0" presId="urn:microsoft.com/office/officeart/2009/3/layout/PhasedProcess"/>
    <dgm:cxn modelId="{946F6E82-0C2F-4E00-9309-7A7B8B206F33}" type="presParOf" srcId="{14C811AF-6435-4E63-B091-04EE42740ACF}" destId="{478B3693-7A23-4AC8-A39A-7F53182C5596}" srcOrd="3" destOrd="0" presId="urn:microsoft.com/office/officeart/2009/3/layout/PhasedProcess"/>
    <dgm:cxn modelId="{A3D9B507-0DFF-4FE2-8F81-935403F7BB3A}" type="presParOf" srcId="{14C811AF-6435-4E63-B091-04EE42740ACF}" destId="{CC887F0B-E8B4-4D9B-8A51-5E71EC127FF2}" srcOrd="4" destOrd="0" presId="urn:microsoft.com/office/officeart/2009/3/layout/PhasedProcess"/>
    <dgm:cxn modelId="{19021E61-B717-49A3-8C58-0D9787C302C6}" type="presParOf" srcId="{14C811AF-6435-4E63-B091-04EE42740ACF}" destId="{E73A7752-5356-4B32-B9E0-E21075A8257C}" srcOrd="5" destOrd="0" presId="urn:microsoft.com/office/officeart/2009/3/layout/PhasedProcess"/>
    <dgm:cxn modelId="{0A76A746-FFF6-40AB-A13D-E07025705C40}" type="presParOf" srcId="{14C811AF-6435-4E63-B091-04EE42740ACF}" destId="{9E9842F6-E4E6-4AC8-A303-CB7CA6627C36}" srcOrd="6" destOrd="0" presId="urn:microsoft.com/office/officeart/2009/3/layout/PhasedProcess"/>
    <dgm:cxn modelId="{C5F407EE-E842-45C7-A87D-D8F868C97CAD}" type="presParOf" srcId="{9E9842F6-E4E6-4AC8-A303-CB7CA6627C36}" destId="{B4F7B0F3-49DA-4873-A957-44217F823971}" srcOrd="0" destOrd="0" presId="urn:microsoft.com/office/officeart/2009/3/layout/PhasedProcess"/>
    <dgm:cxn modelId="{2ECAA804-2237-4262-AC56-480E104178D9}" type="presParOf" srcId="{9E9842F6-E4E6-4AC8-A303-CB7CA6627C36}" destId="{A3D28529-DB74-4038-ABA1-634533434BF9}" srcOrd="1" destOrd="0" presId="urn:microsoft.com/office/officeart/2009/3/layout/PhasedProcess"/>
    <dgm:cxn modelId="{10E11222-15BB-46F5-AE23-5DFD50BEBB86}" type="presParOf" srcId="{9E9842F6-E4E6-4AC8-A303-CB7CA6627C36}" destId="{14CAAA43-DB4E-403D-B060-7705E2FC7DD5}" srcOrd="2" destOrd="0" presId="urn:microsoft.com/office/officeart/2009/3/layout/PhasedProcess"/>
    <dgm:cxn modelId="{3D7D2947-0EEF-48A2-A7AD-7B74DE62BD83}" type="presParOf" srcId="{9E9842F6-E4E6-4AC8-A303-CB7CA6627C36}" destId="{DA68E3E0-3338-46E2-BDE2-493B0DE59A16}" srcOrd="3" destOrd="0" presId="urn:microsoft.com/office/officeart/2009/3/layout/PhasedProcess"/>
    <dgm:cxn modelId="{7E55D83A-55CA-4682-A040-645C32C62176}" type="presParOf" srcId="{9E9842F6-E4E6-4AC8-A303-CB7CA6627C36}" destId="{846D41EB-8B10-44FD-9DE1-21047F15EB66}" srcOrd="4" destOrd="0" presId="urn:microsoft.com/office/officeart/2009/3/layout/PhasedProcess"/>
    <dgm:cxn modelId="{893789BF-6679-4B0A-A610-D0133503C642}" type="presParOf" srcId="{9E9842F6-E4E6-4AC8-A303-CB7CA6627C36}" destId="{2ED58833-0502-4BB9-BDFE-4503D5EA9A78}" srcOrd="5" destOrd="0" presId="urn:microsoft.com/office/officeart/2009/3/layout/PhasedProcess"/>
    <dgm:cxn modelId="{E971C9EC-BAB4-40A1-86B3-703E65E86D7D}" type="presParOf" srcId="{14C811AF-6435-4E63-B091-04EE42740ACF}" destId="{02E3B47A-5501-4F98-A3A8-98A2F021F81B}" srcOrd="7" destOrd="0" presId="urn:microsoft.com/office/officeart/2009/3/layout/PhasedProcess"/>
    <dgm:cxn modelId="{1BF95ACA-E171-4B1E-917C-5B65BD9DD3C8}" type="presParOf" srcId="{02E3B47A-5501-4F98-A3A8-98A2F021F81B}" destId="{A3D1F2A3-6187-41CB-BDDD-9C65FFC0CD40}" srcOrd="0" destOrd="0" presId="urn:microsoft.com/office/officeart/2009/3/layout/PhasedProcess"/>
    <dgm:cxn modelId="{EB456EE4-14EF-4EE5-B83C-F69EE786B889}" type="presParOf" srcId="{02E3B47A-5501-4F98-A3A8-98A2F021F81B}" destId="{CC0A3977-4FE9-4062-ADDC-28A58818FE86}" srcOrd="1" destOrd="0" presId="urn:microsoft.com/office/officeart/2009/3/layout/PhasedProcess"/>
    <dgm:cxn modelId="{1F67674B-6AA9-4B8B-9DC1-A784B9B82D4D}" type="presParOf" srcId="{02E3B47A-5501-4F98-A3A8-98A2F021F81B}" destId="{0A9FF4B7-7D78-447A-987F-3647F9750FC0}" srcOrd="2" destOrd="0" presId="urn:microsoft.com/office/officeart/2009/3/layout/PhasedProcess"/>
    <dgm:cxn modelId="{9B90689E-76AD-45D6-B4A8-380DA98E692F}" type="presParOf" srcId="{02E3B47A-5501-4F98-A3A8-98A2F021F81B}" destId="{BF4DB8ED-AC61-44D2-8563-F6B3C24E97BB}" srcOrd="3" destOrd="0" presId="urn:microsoft.com/office/officeart/2009/3/layout/PhasedProcess"/>
    <dgm:cxn modelId="{35AA8182-4512-46E2-802A-87D03843EA7B}" type="presParOf" srcId="{02E3B47A-5501-4F98-A3A8-98A2F021F81B}" destId="{C630611F-E215-4828-820D-380352DC366C}" srcOrd="4" destOrd="0" presId="urn:microsoft.com/office/officeart/2009/3/layout/PhasedProcess"/>
    <dgm:cxn modelId="{F4B1AE4D-8E13-4D4B-93D0-0ED4C7331F98}" type="presParOf" srcId="{02E3B47A-5501-4F98-A3A8-98A2F021F81B}" destId="{F9C14A3E-C2E8-485F-A854-9338569E780D}" srcOrd="5" destOrd="0" presId="urn:microsoft.com/office/officeart/2009/3/layout/PhasedProcess"/>
    <dgm:cxn modelId="{B608CE9D-9267-46F6-8C41-84DF5D2BD38A}" type="presParOf" srcId="{02E3B47A-5501-4F98-A3A8-98A2F021F81B}" destId="{6AF66DDF-496D-44C4-B82E-6774AA389A72}" srcOrd="6" destOrd="0" presId="urn:microsoft.com/office/officeart/2009/3/layout/PhasedProcess"/>
    <dgm:cxn modelId="{B16FFBF5-07D7-4954-95C7-5037B5A12AB3}" type="presParOf" srcId="{02E3B47A-5501-4F98-A3A8-98A2F021F81B}" destId="{5A42E090-4526-4A79-8F95-0A5B3689B817}" srcOrd="7" destOrd="0" presId="urn:microsoft.com/office/officeart/2009/3/layout/PhasedProcess"/>
    <dgm:cxn modelId="{B96DCD60-AF0C-49CF-B6E3-EA700F78C7E2}" type="presParOf" srcId="{02E3B47A-5501-4F98-A3A8-98A2F021F81B}" destId="{8F269DA2-424E-4D98-B637-EE455D1455A6}" srcOrd="8" destOrd="0" presId="urn:microsoft.com/office/officeart/2009/3/layout/PhasedProcess"/>
    <dgm:cxn modelId="{73C6CAFE-75BF-434D-984B-29600B51F6F0}" type="presParOf" srcId="{14C811AF-6435-4E63-B091-04EE42740ACF}" destId="{4E5B5A0D-3840-4D26-BDFD-FD43BC106546}" srcOrd="8" destOrd="0" presId="urn:microsoft.com/office/officeart/2009/3/layout/PhasedProcess"/>
    <dgm:cxn modelId="{19B29DBB-FACA-40B3-8FAB-73EB33487437}" type="presParOf" srcId="{14C811AF-6435-4E63-B091-04EE42740ACF}" destId="{100830D9-1192-490C-B33A-B7386ABDAB22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406E3-A647-4C06-A68B-A18625298136}" type="doc">
      <dgm:prSet loTypeId="urn:microsoft.com/office/officeart/2005/8/layout/pyramid1" loCatId="pyramid" qsTypeId="urn:microsoft.com/office/officeart/2005/8/quickstyle/simple2" qsCatId="simple" csTypeId="urn:microsoft.com/office/officeart/2005/8/colors/accent6_3" csCatId="accent6" phldr="1"/>
      <dgm:spPr/>
    </dgm:pt>
    <dgm:pt modelId="{DC68B2B8-7679-4A4B-BA33-B4584056FCE3}">
      <dgm:prSet phldrT="[Text]" custT="1"/>
      <dgm:spPr/>
      <dgm:t>
        <a:bodyPr/>
        <a:lstStyle/>
        <a:p>
          <a:br>
            <a:rPr lang="en-AU" sz="2800" b="1" dirty="0"/>
          </a:br>
          <a:r>
            <a:rPr lang="en-AU" sz="2800" b="1" dirty="0"/>
            <a:t>Use</a:t>
          </a:r>
          <a:br>
            <a:rPr lang="en-AU" sz="2800" b="1" dirty="0"/>
          </a:br>
          <a:r>
            <a:rPr lang="en-AU" sz="2800" b="1" dirty="0"/>
            <a:t>Cases</a:t>
          </a:r>
        </a:p>
      </dgm:t>
    </dgm:pt>
    <dgm:pt modelId="{4729F9A7-6A24-44EB-BADA-C4DEBBEF09F3}" type="parTrans" cxnId="{CB44BBFE-161A-472A-A926-0EBC1D0FAC41}">
      <dgm:prSet/>
      <dgm:spPr/>
      <dgm:t>
        <a:bodyPr/>
        <a:lstStyle/>
        <a:p>
          <a:endParaRPr lang="en-AU"/>
        </a:p>
      </dgm:t>
    </dgm:pt>
    <dgm:pt modelId="{0B3A9DCC-2A63-4673-AE7C-29052BD00C12}" type="sibTrans" cxnId="{CB44BBFE-161A-472A-A926-0EBC1D0FAC41}">
      <dgm:prSet/>
      <dgm:spPr/>
      <dgm:t>
        <a:bodyPr/>
        <a:lstStyle/>
        <a:p>
          <a:endParaRPr lang="en-AU"/>
        </a:p>
      </dgm:t>
    </dgm:pt>
    <dgm:pt modelId="{6CB3DC04-4EF8-4673-8F7B-BEF944B5DA97}">
      <dgm:prSet phldrT="[Text]" custT="1"/>
      <dgm:spPr/>
      <dgm:t>
        <a:bodyPr/>
        <a:lstStyle/>
        <a:p>
          <a:r>
            <a:rPr lang="en-AU" sz="2800" b="1" dirty="0"/>
            <a:t>Scenarios</a:t>
          </a:r>
          <a:endParaRPr lang="en-AU" sz="3400" b="1" dirty="0"/>
        </a:p>
      </dgm:t>
    </dgm:pt>
    <dgm:pt modelId="{A469765B-CCBB-4C1E-BBB1-36C1FCA00CE5}" type="parTrans" cxnId="{415A30C3-862C-44CC-A8E8-3C530601574B}">
      <dgm:prSet/>
      <dgm:spPr/>
      <dgm:t>
        <a:bodyPr/>
        <a:lstStyle/>
        <a:p>
          <a:endParaRPr lang="en-AU"/>
        </a:p>
      </dgm:t>
    </dgm:pt>
    <dgm:pt modelId="{1443E020-7999-483E-9D85-958BBCB5C959}" type="sibTrans" cxnId="{415A30C3-862C-44CC-A8E8-3C530601574B}">
      <dgm:prSet/>
      <dgm:spPr/>
      <dgm:t>
        <a:bodyPr/>
        <a:lstStyle/>
        <a:p>
          <a:endParaRPr lang="en-AU"/>
        </a:p>
      </dgm:t>
    </dgm:pt>
    <dgm:pt modelId="{A8A1CE1B-78DF-4490-8616-658BDD4F8CCF}">
      <dgm:prSet phldrT="[Text]" custT="1"/>
      <dgm:spPr/>
      <dgm:t>
        <a:bodyPr/>
        <a:lstStyle/>
        <a:p>
          <a:r>
            <a:rPr lang="en-AU" sz="2800" b="1" dirty="0"/>
            <a:t>(OIIE) Events</a:t>
          </a:r>
          <a:endParaRPr lang="en-AU" sz="6500" b="1" dirty="0"/>
        </a:p>
      </dgm:t>
    </dgm:pt>
    <dgm:pt modelId="{C56DD861-2103-4D01-9C4B-E30E4289D198}" type="parTrans" cxnId="{3B17E1E7-3A6A-4C7A-B183-092B270EDA9D}">
      <dgm:prSet/>
      <dgm:spPr/>
      <dgm:t>
        <a:bodyPr/>
        <a:lstStyle/>
        <a:p>
          <a:endParaRPr lang="en-AU"/>
        </a:p>
      </dgm:t>
    </dgm:pt>
    <dgm:pt modelId="{5CCE01FF-8F6C-49A3-A9CE-72D3B587C177}" type="sibTrans" cxnId="{3B17E1E7-3A6A-4C7A-B183-092B270EDA9D}">
      <dgm:prSet/>
      <dgm:spPr/>
      <dgm:t>
        <a:bodyPr/>
        <a:lstStyle/>
        <a:p>
          <a:endParaRPr lang="en-AU"/>
        </a:p>
      </dgm:t>
    </dgm:pt>
    <dgm:pt modelId="{7E832F35-036E-4D75-9BEC-740385569C16}">
      <dgm:prSet phldrT="[Text]" custT="1"/>
      <dgm:spPr/>
      <dgm:t>
        <a:bodyPr/>
        <a:lstStyle/>
        <a:p>
          <a:r>
            <a:rPr lang="en-AU" sz="1200" dirty="0"/>
            <a:t>Background</a:t>
          </a:r>
        </a:p>
      </dgm:t>
    </dgm:pt>
    <dgm:pt modelId="{95AEDFC8-E60B-40DB-898D-7FD10B8118F0}" type="parTrans" cxnId="{687DBD81-63C4-4F3F-9C98-E9C828CF02C4}">
      <dgm:prSet/>
      <dgm:spPr/>
      <dgm:t>
        <a:bodyPr/>
        <a:lstStyle/>
        <a:p>
          <a:endParaRPr lang="en-AU"/>
        </a:p>
      </dgm:t>
    </dgm:pt>
    <dgm:pt modelId="{D68D32A9-FC2D-44B6-8C29-CC31A3B32379}" type="sibTrans" cxnId="{687DBD81-63C4-4F3F-9C98-E9C828CF02C4}">
      <dgm:prSet/>
      <dgm:spPr/>
      <dgm:t>
        <a:bodyPr/>
        <a:lstStyle/>
        <a:p>
          <a:endParaRPr lang="en-AU"/>
        </a:p>
      </dgm:t>
    </dgm:pt>
    <dgm:pt modelId="{CA685A85-820F-49A6-B69E-4E8ABF1206CF}">
      <dgm:prSet phldrT="[Text]" custT="1"/>
      <dgm:spPr/>
      <dgm:t>
        <a:bodyPr/>
        <a:lstStyle/>
        <a:p>
          <a:r>
            <a:rPr lang="en-AU" sz="1200" dirty="0"/>
            <a:t>Actors</a:t>
          </a:r>
        </a:p>
      </dgm:t>
    </dgm:pt>
    <dgm:pt modelId="{F90FBC0E-8C48-40E7-9890-9CA8965ADEBC}" type="parTrans" cxnId="{0BB35533-059C-4572-9B8B-011AA4F033D5}">
      <dgm:prSet/>
      <dgm:spPr/>
      <dgm:t>
        <a:bodyPr/>
        <a:lstStyle/>
        <a:p>
          <a:endParaRPr lang="en-AU"/>
        </a:p>
      </dgm:t>
    </dgm:pt>
    <dgm:pt modelId="{781E6CB6-5DFE-4E35-B9FD-DAE4BFCB7EE1}" type="sibTrans" cxnId="{0BB35533-059C-4572-9B8B-011AA4F033D5}">
      <dgm:prSet/>
      <dgm:spPr/>
      <dgm:t>
        <a:bodyPr/>
        <a:lstStyle/>
        <a:p>
          <a:endParaRPr lang="en-AU"/>
        </a:p>
      </dgm:t>
    </dgm:pt>
    <dgm:pt modelId="{FF18E42A-8657-43EB-BBC3-BEC8127C7854}">
      <dgm:prSet phldrT="[Text]" custT="1"/>
      <dgm:spPr/>
      <dgm:t>
        <a:bodyPr/>
        <a:lstStyle/>
        <a:p>
          <a:r>
            <a:rPr lang="en-AU" sz="1050" dirty="0"/>
            <a:t>Individual Message Exchange</a:t>
          </a:r>
        </a:p>
      </dgm:t>
    </dgm:pt>
    <dgm:pt modelId="{CAA34FBC-8BC3-47BC-9F18-72DE6AD21C44}" type="parTrans" cxnId="{CF4D4969-6789-4E73-8D60-6B86E55A07D0}">
      <dgm:prSet/>
      <dgm:spPr/>
      <dgm:t>
        <a:bodyPr/>
        <a:lstStyle/>
        <a:p>
          <a:endParaRPr lang="en-AU"/>
        </a:p>
      </dgm:t>
    </dgm:pt>
    <dgm:pt modelId="{8FE1EDEF-D2AA-4175-BA3D-E1A2EC219A20}" type="sibTrans" cxnId="{CF4D4969-6789-4E73-8D60-6B86E55A07D0}">
      <dgm:prSet/>
      <dgm:spPr/>
      <dgm:t>
        <a:bodyPr/>
        <a:lstStyle/>
        <a:p>
          <a:endParaRPr lang="en-AU"/>
        </a:p>
      </dgm:t>
    </dgm:pt>
    <dgm:pt modelId="{974BC810-9308-4D7D-AD0E-E2F541B9953C}">
      <dgm:prSet phldrT="[Text]" custT="1"/>
      <dgm:spPr/>
      <dgm:t>
        <a:bodyPr/>
        <a:lstStyle/>
        <a:p>
          <a:r>
            <a:rPr lang="en-AU" sz="1200" dirty="0"/>
            <a:t>Scope</a:t>
          </a:r>
        </a:p>
      </dgm:t>
    </dgm:pt>
    <dgm:pt modelId="{C038B75F-E091-4A92-8AF5-0F9EEBFF3F14}" type="parTrans" cxnId="{538F39A9-9E48-4CD1-9556-96EA84D74940}">
      <dgm:prSet/>
      <dgm:spPr/>
      <dgm:t>
        <a:bodyPr/>
        <a:lstStyle/>
        <a:p>
          <a:endParaRPr lang="en-AU"/>
        </a:p>
      </dgm:t>
    </dgm:pt>
    <dgm:pt modelId="{B3265C18-D7AC-4656-B80E-FA0EE9E73F84}" type="sibTrans" cxnId="{538F39A9-9E48-4CD1-9556-96EA84D74940}">
      <dgm:prSet/>
      <dgm:spPr/>
      <dgm:t>
        <a:bodyPr/>
        <a:lstStyle/>
        <a:p>
          <a:endParaRPr lang="en-AU"/>
        </a:p>
      </dgm:t>
    </dgm:pt>
    <dgm:pt modelId="{FE6D54F6-1D61-4934-8AEE-52EAD0299445}">
      <dgm:prSet phldrT="[Text]" custT="1"/>
      <dgm:spPr/>
      <dgm:t>
        <a:bodyPr/>
        <a:lstStyle/>
        <a:p>
          <a:r>
            <a:rPr lang="en-AU" sz="1200" dirty="0"/>
            <a:t>Preconditions</a:t>
          </a:r>
        </a:p>
      </dgm:t>
    </dgm:pt>
    <dgm:pt modelId="{484CD63D-2839-4B57-94B9-FD168E7E3533}" type="parTrans" cxnId="{317292D9-B1D6-46C1-8313-7C1A40CE1413}">
      <dgm:prSet/>
      <dgm:spPr/>
      <dgm:t>
        <a:bodyPr/>
        <a:lstStyle/>
        <a:p>
          <a:endParaRPr lang="en-AU"/>
        </a:p>
      </dgm:t>
    </dgm:pt>
    <dgm:pt modelId="{B97CA57A-9EFA-4FD9-A189-0088C600E6FA}" type="sibTrans" cxnId="{317292D9-B1D6-46C1-8313-7C1A40CE1413}">
      <dgm:prSet/>
      <dgm:spPr/>
      <dgm:t>
        <a:bodyPr/>
        <a:lstStyle/>
        <a:p>
          <a:endParaRPr lang="en-AU"/>
        </a:p>
      </dgm:t>
    </dgm:pt>
    <dgm:pt modelId="{B14C7947-C8C7-4076-8ACE-D012D805F44A}">
      <dgm:prSet phldrT="[Text]" custT="1"/>
      <dgm:spPr/>
      <dgm:t>
        <a:bodyPr/>
        <a:lstStyle/>
        <a:p>
          <a:r>
            <a:rPr lang="en-AU" sz="1200" dirty="0"/>
            <a:t>Successful End </a:t>
          </a:r>
          <a:br>
            <a:rPr lang="en-AU" sz="1200" dirty="0"/>
          </a:br>
          <a:r>
            <a:rPr lang="en-AU" sz="1200" dirty="0"/>
            <a:t>Condition</a:t>
          </a:r>
        </a:p>
      </dgm:t>
    </dgm:pt>
    <dgm:pt modelId="{2941FD4B-001C-45C5-8325-E76BAF7D1D20}" type="parTrans" cxnId="{F262C8F3-0AFB-4EEE-9229-04B8CF11F8C6}">
      <dgm:prSet/>
      <dgm:spPr/>
      <dgm:t>
        <a:bodyPr/>
        <a:lstStyle/>
        <a:p>
          <a:endParaRPr lang="en-AU"/>
        </a:p>
      </dgm:t>
    </dgm:pt>
    <dgm:pt modelId="{2FC1CFE0-3BD8-426C-B352-0CFF61624FF8}" type="sibTrans" cxnId="{F262C8F3-0AFB-4EEE-9229-04B8CF11F8C6}">
      <dgm:prSet/>
      <dgm:spPr/>
      <dgm:t>
        <a:bodyPr/>
        <a:lstStyle/>
        <a:p>
          <a:endParaRPr lang="en-AU"/>
        </a:p>
      </dgm:t>
    </dgm:pt>
    <dgm:pt modelId="{F0D97CE5-BA22-47A1-8A5D-D118F5CD1879}">
      <dgm:prSet phldrT="[Text]" custT="1"/>
      <dgm:spPr/>
      <dgm:t>
        <a:bodyPr/>
        <a:lstStyle/>
        <a:p>
          <a:r>
            <a:rPr lang="en-AU" sz="1200" dirty="0"/>
            <a:t>Data Content</a:t>
          </a:r>
        </a:p>
      </dgm:t>
    </dgm:pt>
    <dgm:pt modelId="{E3B57400-7326-4D03-9C01-A32A74760EF2}" type="parTrans" cxnId="{E405BF21-45E3-4E5D-853C-197B0C9A06E6}">
      <dgm:prSet/>
      <dgm:spPr/>
      <dgm:t>
        <a:bodyPr/>
        <a:lstStyle/>
        <a:p>
          <a:endParaRPr lang="en-AU"/>
        </a:p>
      </dgm:t>
    </dgm:pt>
    <dgm:pt modelId="{5E601586-6E40-4A1B-A4F3-6A6D5DB7BA82}" type="sibTrans" cxnId="{E405BF21-45E3-4E5D-853C-197B0C9A06E6}">
      <dgm:prSet/>
      <dgm:spPr/>
      <dgm:t>
        <a:bodyPr/>
        <a:lstStyle/>
        <a:p>
          <a:endParaRPr lang="en-AU"/>
        </a:p>
      </dgm:t>
    </dgm:pt>
    <dgm:pt modelId="{AABEEF60-1ABB-4FC4-BDAD-4BE359ECFB4F}">
      <dgm:prSet phldrT="[Text]" custT="1"/>
      <dgm:spPr/>
      <dgm:t>
        <a:bodyPr/>
        <a:lstStyle/>
        <a:p>
          <a:r>
            <a:rPr lang="en-AU" sz="1200" dirty="0"/>
            <a:t>Data Formats</a:t>
          </a:r>
        </a:p>
      </dgm:t>
    </dgm:pt>
    <dgm:pt modelId="{19BE82E0-ADEF-4EC5-B832-DCC5EC2C7AAF}" type="parTrans" cxnId="{E8C1BD92-2D77-4FC9-A727-AC9688D1D61B}">
      <dgm:prSet/>
      <dgm:spPr/>
      <dgm:t>
        <a:bodyPr/>
        <a:lstStyle/>
        <a:p>
          <a:endParaRPr lang="en-AU"/>
        </a:p>
      </dgm:t>
    </dgm:pt>
    <dgm:pt modelId="{E22F5F38-223E-4B0E-AF64-137D058699D1}" type="sibTrans" cxnId="{E8C1BD92-2D77-4FC9-A727-AC9688D1D61B}">
      <dgm:prSet/>
      <dgm:spPr/>
      <dgm:t>
        <a:bodyPr/>
        <a:lstStyle/>
        <a:p>
          <a:endParaRPr lang="en-AU"/>
        </a:p>
      </dgm:t>
    </dgm:pt>
    <dgm:pt modelId="{2D1D2414-8A1E-4B3C-8ABD-18B564465F86}">
      <dgm:prSet phldrT="[Text]" custT="1"/>
      <dgm:spPr/>
      <dgm:t>
        <a:bodyPr/>
        <a:lstStyle/>
        <a:p>
          <a:r>
            <a:rPr lang="en-AU" sz="1200" dirty="0"/>
            <a:t>Reference Data</a:t>
          </a:r>
        </a:p>
      </dgm:t>
    </dgm:pt>
    <dgm:pt modelId="{12F29EF4-8B59-4041-BB3E-C8D6272D9FF6}" type="parTrans" cxnId="{37471592-DB82-4B27-A180-7B977FFD28DB}">
      <dgm:prSet/>
      <dgm:spPr/>
      <dgm:t>
        <a:bodyPr/>
        <a:lstStyle/>
        <a:p>
          <a:endParaRPr lang="en-AU"/>
        </a:p>
      </dgm:t>
    </dgm:pt>
    <dgm:pt modelId="{6E528F38-6258-4541-B720-247991EF7F11}" type="sibTrans" cxnId="{37471592-DB82-4B27-A180-7B977FFD28DB}">
      <dgm:prSet/>
      <dgm:spPr/>
      <dgm:t>
        <a:bodyPr/>
        <a:lstStyle/>
        <a:p>
          <a:endParaRPr lang="en-AU"/>
        </a:p>
      </dgm:t>
    </dgm:pt>
    <dgm:pt modelId="{8A6663B9-2B90-42CE-B1E8-E2A069091892}">
      <dgm:prSet phldrT="[Text]" custT="1"/>
      <dgm:spPr/>
      <dgm:t>
        <a:bodyPr/>
        <a:lstStyle/>
        <a:p>
          <a:r>
            <a:rPr lang="en-AU" sz="1200" dirty="0"/>
            <a:t>(OIIE) Events</a:t>
          </a:r>
        </a:p>
      </dgm:t>
    </dgm:pt>
    <dgm:pt modelId="{30338B56-BA26-4A9F-A2E5-9B36D7C1229D}" type="parTrans" cxnId="{24E83016-416A-47FF-BC27-3612E3157AD3}">
      <dgm:prSet/>
      <dgm:spPr/>
      <dgm:t>
        <a:bodyPr/>
        <a:lstStyle/>
        <a:p>
          <a:endParaRPr lang="en-AU"/>
        </a:p>
      </dgm:t>
    </dgm:pt>
    <dgm:pt modelId="{BC765B55-0253-4D9E-B0F1-0D0BDAAE3903}" type="sibTrans" cxnId="{24E83016-416A-47FF-BC27-3612E3157AD3}">
      <dgm:prSet/>
      <dgm:spPr/>
      <dgm:t>
        <a:bodyPr/>
        <a:lstStyle/>
        <a:p>
          <a:endParaRPr lang="en-AU"/>
        </a:p>
      </dgm:t>
    </dgm:pt>
    <dgm:pt modelId="{45B22675-715E-4A23-A9C3-921DA5CDD9BE}">
      <dgm:prSet phldrT="[Text]" custT="1"/>
      <dgm:spPr/>
      <dgm:t>
        <a:bodyPr/>
        <a:lstStyle/>
        <a:p>
          <a:r>
            <a:rPr lang="en-AU" sz="1200" dirty="0"/>
            <a:t>Information Service </a:t>
          </a:r>
          <a:br>
            <a:rPr lang="en-AU" sz="1200" dirty="0"/>
          </a:br>
          <a:r>
            <a:rPr lang="en-AU" sz="1200" dirty="0"/>
            <a:t>Bus Configuration</a:t>
          </a:r>
        </a:p>
      </dgm:t>
    </dgm:pt>
    <dgm:pt modelId="{E66ED8C6-9FDB-4602-ABB0-E757F882AD91}" type="parTrans" cxnId="{B3BD6DBF-174B-43D1-B97F-A267AB99AEF7}">
      <dgm:prSet/>
      <dgm:spPr/>
      <dgm:t>
        <a:bodyPr/>
        <a:lstStyle/>
        <a:p>
          <a:endParaRPr lang="en-AU"/>
        </a:p>
      </dgm:t>
    </dgm:pt>
    <dgm:pt modelId="{00A683B2-9719-4FBE-89DF-D74B1E7FD838}" type="sibTrans" cxnId="{B3BD6DBF-174B-43D1-B97F-A267AB99AEF7}">
      <dgm:prSet/>
      <dgm:spPr/>
      <dgm:t>
        <a:bodyPr/>
        <a:lstStyle/>
        <a:p>
          <a:endParaRPr lang="en-AU"/>
        </a:p>
      </dgm:t>
    </dgm:pt>
    <dgm:pt modelId="{2C0D816B-78F2-4B04-8F0F-7830F2AF2FCF}">
      <dgm:prSet phldrT="[Text]" custT="1"/>
      <dgm:spPr/>
      <dgm:t>
        <a:bodyPr/>
        <a:lstStyle/>
        <a:p>
          <a:r>
            <a:rPr lang="en-AU" sz="1050" dirty="0"/>
            <a:t>Specific Data Content</a:t>
          </a:r>
        </a:p>
      </dgm:t>
    </dgm:pt>
    <dgm:pt modelId="{7B038FD3-1990-48CF-AE31-06A2F3E10861}" type="parTrans" cxnId="{14F0E91E-1BAD-453A-BA4B-92C0FEDDDC40}">
      <dgm:prSet/>
      <dgm:spPr/>
      <dgm:t>
        <a:bodyPr/>
        <a:lstStyle/>
        <a:p>
          <a:endParaRPr lang="en-AU"/>
        </a:p>
      </dgm:t>
    </dgm:pt>
    <dgm:pt modelId="{16623673-5397-4FC9-A5C3-72FABB29096B}" type="sibTrans" cxnId="{14F0E91E-1BAD-453A-BA4B-92C0FEDDDC40}">
      <dgm:prSet/>
      <dgm:spPr/>
      <dgm:t>
        <a:bodyPr/>
        <a:lstStyle/>
        <a:p>
          <a:endParaRPr lang="en-AU"/>
        </a:p>
      </dgm:t>
    </dgm:pt>
    <dgm:pt modelId="{DAD28CD2-3C83-4DC2-B605-FC5B5969AC08}">
      <dgm:prSet phldrT="[Text]" custT="1"/>
      <dgm:spPr/>
      <dgm:t>
        <a:bodyPr/>
        <a:lstStyle/>
        <a:p>
          <a:r>
            <a:rPr lang="en-AU" sz="1050" dirty="0"/>
            <a:t>Reference implementation using CCOM BODS</a:t>
          </a:r>
        </a:p>
      </dgm:t>
    </dgm:pt>
    <dgm:pt modelId="{9B81AA34-05EA-4C15-9933-EC272CD9B7D1}" type="parTrans" cxnId="{DF3D9405-B774-484C-A11E-A46E1EEAA25A}">
      <dgm:prSet/>
      <dgm:spPr/>
      <dgm:t>
        <a:bodyPr/>
        <a:lstStyle/>
        <a:p>
          <a:endParaRPr lang="en-AU"/>
        </a:p>
      </dgm:t>
    </dgm:pt>
    <dgm:pt modelId="{354BE51E-9A6F-4F3C-91FC-7E9503DD5DD4}" type="sibTrans" cxnId="{DF3D9405-B774-484C-A11E-A46E1EEAA25A}">
      <dgm:prSet/>
      <dgm:spPr/>
      <dgm:t>
        <a:bodyPr/>
        <a:lstStyle/>
        <a:p>
          <a:endParaRPr lang="en-AU"/>
        </a:p>
      </dgm:t>
    </dgm:pt>
    <dgm:pt modelId="{F0EC82E0-9B2A-4204-8B3C-292384CBE04A}">
      <dgm:prSet phldrT="[Text]" custT="1"/>
      <dgm:spPr/>
      <dgm:t>
        <a:bodyPr/>
        <a:lstStyle/>
        <a:p>
          <a:r>
            <a:rPr lang="en-AU" sz="1050" dirty="0"/>
            <a:t>Required Data Processing</a:t>
          </a:r>
        </a:p>
      </dgm:t>
    </dgm:pt>
    <dgm:pt modelId="{1DDDBC0D-72EC-43E9-9B7D-B46310FE417E}" type="parTrans" cxnId="{F73436CF-E429-46C2-BBEF-757A3E459A55}">
      <dgm:prSet/>
      <dgm:spPr/>
      <dgm:t>
        <a:bodyPr/>
        <a:lstStyle/>
        <a:p>
          <a:endParaRPr lang="en-AU"/>
        </a:p>
      </dgm:t>
    </dgm:pt>
    <dgm:pt modelId="{9D16EEAC-D8C7-47EE-8DEF-E27BC71E49F3}" type="sibTrans" cxnId="{F73436CF-E429-46C2-BBEF-757A3E459A55}">
      <dgm:prSet/>
      <dgm:spPr/>
      <dgm:t>
        <a:bodyPr/>
        <a:lstStyle/>
        <a:p>
          <a:endParaRPr lang="en-AU"/>
        </a:p>
      </dgm:t>
    </dgm:pt>
    <dgm:pt modelId="{7D2B752A-F602-4D23-A26B-77D1788132D4}">
      <dgm:prSet phldrT="[Text]" custT="1"/>
      <dgm:spPr/>
      <dgm:t>
        <a:bodyPr/>
        <a:lstStyle/>
        <a:p>
          <a:r>
            <a:rPr lang="en-AU" sz="1050" dirty="0"/>
            <a:t>Expected Response Event</a:t>
          </a:r>
        </a:p>
      </dgm:t>
    </dgm:pt>
    <dgm:pt modelId="{606BA5B6-21C6-4858-A03F-C7558DEDFC51}" type="parTrans" cxnId="{D679876E-15B5-4EE8-8CF1-11D4123D32A0}">
      <dgm:prSet/>
      <dgm:spPr/>
      <dgm:t>
        <a:bodyPr/>
        <a:lstStyle/>
        <a:p>
          <a:endParaRPr lang="en-AU"/>
        </a:p>
      </dgm:t>
    </dgm:pt>
    <dgm:pt modelId="{3AA13F65-B47E-4E5E-91BF-EA83BE91BF69}" type="sibTrans" cxnId="{D679876E-15B5-4EE8-8CF1-11D4123D32A0}">
      <dgm:prSet/>
      <dgm:spPr/>
      <dgm:t>
        <a:bodyPr/>
        <a:lstStyle/>
        <a:p>
          <a:endParaRPr lang="en-AU"/>
        </a:p>
      </dgm:t>
    </dgm:pt>
    <dgm:pt modelId="{7DB1BF03-43DF-44AF-8C33-FC4999645AB1}" type="pres">
      <dgm:prSet presAssocID="{EE6406E3-A647-4C06-A68B-A18625298136}" presName="Name0" presStyleCnt="0">
        <dgm:presLayoutVars>
          <dgm:dir/>
          <dgm:animLvl val="lvl"/>
          <dgm:resizeHandles val="exact"/>
        </dgm:presLayoutVars>
      </dgm:prSet>
      <dgm:spPr/>
    </dgm:pt>
    <dgm:pt modelId="{6B1C2F4F-9667-4C7C-807E-701BFA4CC79C}" type="pres">
      <dgm:prSet presAssocID="{DC68B2B8-7679-4A4B-BA33-B4584056FCE3}" presName="Name8" presStyleCnt="0"/>
      <dgm:spPr/>
    </dgm:pt>
    <dgm:pt modelId="{5A0C9DCF-357C-4505-8BED-2BB37F5099DF}" type="pres">
      <dgm:prSet presAssocID="{DC68B2B8-7679-4A4B-BA33-B4584056FCE3}" presName="acctBkgd" presStyleLbl="alignAcc1" presStyleIdx="0" presStyleCnt="3"/>
      <dgm:spPr/>
    </dgm:pt>
    <dgm:pt modelId="{8EA4FED4-032B-4DEC-A17C-4EE0AE991AF7}" type="pres">
      <dgm:prSet presAssocID="{DC68B2B8-7679-4A4B-BA33-B4584056FCE3}" presName="acctTx" presStyleLbl="alignAcc1" presStyleIdx="0" presStyleCnt="3">
        <dgm:presLayoutVars>
          <dgm:bulletEnabled val="1"/>
        </dgm:presLayoutVars>
      </dgm:prSet>
      <dgm:spPr/>
    </dgm:pt>
    <dgm:pt modelId="{FC2DF2DA-BAAD-4474-9A41-FAC8113600B5}" type="pres">
      <dgm:prSet presAssocID="{DC68B2B8-7679-4A4B-BA33-B4584056FCE3}" presName="level" presStyleLbl="node1" presStyleIdx="0" presStyleCnt="3">
        <dgm:presLayoutVars>
          <dgm:chMax val="1"/>
          <dgm:bulletEnabled val="1"/>
        </dgm:presLayoutVars>
      </dgm:prSet>
      <dgm:spPr/>
    </dgm:pt>
    <dgm:pt modelId="{0A8C3A34-2D74-40D1-8252-D9AB54D04595}" type="pres">
      <dgm:prSet presAssocID="{DC68B2B8-7679-4A4B-BA33-B4584056FC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BBA185-BEE3-41DC-AA00-9CC31D4FE20F}" type="pres">
      <dgm:prSet presAssocID="{6CB3DC04-4EF8-4673-8F7B-BEF944B5DA97}" presName="Name8" presStyleCnt="0"/>
      <dgm:spPr/>
    </dgm:pt>
    <dgm:pt modelId="{D4284C6E-170B-4CA7-B65E-BB57841B4ACC}" type="pres">
      <dgm:prSet presAssocID="{6CB3DC04-4EF8-4673-8F7B-BEF944B5DA97}" presName="acctBkgd" presStyleLbl="alignAcc1" presStyleIdx="1" presStyleCnt="3"/>
      <dgm:spPr/>
    </dgm:pt>
    <dgm:pt modelId="{C9510025-D316-4733-9AA1-05D38EA3932E}" type="pres">
      <dgm:prSet presAssocID="{6CB3DC04-4EF8-4673-8F7B-BEF944B5DA97}" presName="acctTx" presStyleLbl="alignAcc1" presStyleIdx="1" presStyleCnt="3">
        <dgm:presLayoutVars>
          <dgm:bulletEnabled val="1"/>
        </dgm:presLayoutVars>
      </dgm:prSet>
      <dgm:spPr/>
    </dgm:pt>
    <dgm:pt modelId="{63BF6DF2-3A55-401E-A750-7E7ED9E02350}" type="pres">
      <dgm:prSet presAssocID="{6CB3DC04-4EF8-4673-8F7B-BEF944B5DA97}" presName="level" presStyleLbl="node1" presStyleIdx="1" presStyleCnt="3">
        <dgm:presLayoutVars>
          <dgm:chMax val="1"/>
          <dgm:bulletEnabled val="1"/>
        </dgm:presLayoutVars>
      </dgm:prSet>
      <dgm:spPr/>
    </dgm:pt>
    <dgm:pt modelId="{FB0B4ABA-F480-485F-B752-4CAAE7D5411B}" type="pres">
      <dgm:prSet presAssocID="{6CB3DC04-4EF8-4673-8F7B-BEF944B5DA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A73B9E-4C74-40CF-9929-3DF370449264}" type="pres">
      <dgm:prSet presAssocID="{A8A1CE1B-78DF-4490-8616-658BDD4F8CCF}" presName="Name8" presStyleCnt="0"/>
      <dgm:spPr/>
    </dgm:pt>
    <dgm:pt modelId="{BCC9CDDB-B75A-4308-A02D-D6CB0686ADE2}" type="pres">
      <dgm:prSet presAssocID="{A8A1CE1B-78DF-4490-8616-658BDD4F8CCF}" presName="acctBkgd" presStyleLbl="alignAcc1" presStyleIdx="2" presStyleCnt="3"/>
      <dgm:spPr/>
    </dgm:pt>
    <dgm:pt modelId="{F1C127F8-DA26-44B4-B1E7-E1F257200D74}" type="pres">
      <dgm:prSet presAssocID="{A8A1CE1B-78DF-4490-8616-658BDD4F8CCF}" presName="acctTx" presStyleLbl="alignAcc1" presStyleIdx="2" presStyleCnt="3">
        <dgm:presLayoutVars>
          <dgm:bulletEnabled val="1"/>
        </dgm:presLayoutVars>
      </dgm:prSet>
      <dgm:spPr/>
    </dgm:pt>
    <dgm:pt modelId="{E60E0E2E-090F-47CE-B6AB-68A96557B423}" type="pres">
      <dgm:prSet presAssocID="{A8A1CE1B-78DF-4490-8616-658BDD4F8CCF}" presName="level" presStyleLbl="node1" presStyleIdx="2" presStyleCnt="3">
        <dgm:presLayoutVars>
          <dgm:chMax val="1"/>
          <dgm:bulletEnabled val="1"/>
        </dgm:presLayoutVars>
      </dgm:prSet>
      <dgm:spPr/>
    </dgm:pt>
    <dgm:pt modelId="{6AB6D402-8478-4460-8AE4-8FD3E61E771F}" type="pres">
      <dgm:prSet presAssocID="{A8A1CE1B-78DF-4490-8616-658BDD4F8C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5063903-5D00-47BC-942F-A13D8049A32E}" type="presOf" srcId="{F0EC82E0-9B2A-4204-8B3C-292384CBE04A}" destId="{BCC9CDDB-B75A-4308-A02D-D6CB0686ADE2}" srcOrd="0" destOrd="2" presId="urn:microsoft.com/office/officeart/2005/8/layout/pyramid1"/>
    <dgm:cxn modelId="{DF3D9405-B774-484C-A11E-A46E1EEAA25A}" srcId="{A8A1CE1B-78DF-4490-8616-658BDD4F8CCF}" destId="{DAD28CD2-3C83-4DC2-B605-FC5B5969AC08}" srcOrd="4" destOrd="0" parTransId="{9B81AA34-05EA-4C15-9933-EC272CD9B7D1}" sibTransId="{354BE51E-9A6F-4F3C-91FC-7E9503DD5DD4}"/>
    <dgm:cxn modelId="{F3831408-6818-4A6F-B79E-951B43DBB3BC}" type="presOf" srcId="{45B22675-715E-4A23-A9C3-921DA5CDD9BE}" destId="{D4284C6E-170B-4CA7-B65E-BB57841B4ACC}" srcOrd="0" destOrd="4" presId="urn:microsoft.com/office/officeart/2005/8/layout/pyramid1"/>
    <dgm:cxn modelId="{400D720A-10BE-486D-877B-FED558D131E1}" type="presOf" srcId="{AABEEF60-1ABB-4FC4-BDAD-4BE359ECFB4F}" destId="{D4284C6E-170B-4CA7-B65E-BB57841B4ACC}" srcOrd="0" destOrd="2" presId="urn:microsoft.com/office/officeart/2005/8/layout/pyramid1"/>
    <dgm:cxn modelId="{24E83016-416A-47FF-BC27-3612E3157AD3}" srcId="{6CB3DC04-4EF8-4673-8F7B-BEF944B5DA97}" destId="{8A6663B9-2B90-42CE-B1E8-E2A069091892}" srcOrd="5" destOrd="0" parTransId="{30338B56-BA26-4A9F-A2E5-9B36D7C1229D}" sibTransId="{BC765B55-0253-4D9E-B0F1-0D0BDAAE3903}"/>
    <dgm:cxn modelId="{14F0E91E-1BAD-453A-BA4B-92C0FEDDDC40}" srcId="{A8A1CE1B-78DF-4490-8616-658BDD4F8CCF}" destId="{2C0D816B-78F2-4B04-8F0F-7830F2AF2FCF}" srcOrd="1" destOrd="0" parTransId="{7B038FD3-1990-48CF-AE31-06A2F3E10861}" sibTransId="{16623673-5397-4FC9-A5C3-72FABB29096B}"/>
    <dgm:cxn modelId="{01D6741F-6517-4874-BBCC-4583C1B7748D}" type="presOf" srcId="{B14C7947-C8C7-4076-8ACE-D012D805F44A}" destId="{5A0C9DCF-357C-4505-8BED-2BB37F5099DF}" srcOrd="0" destOrd="3" presId="urn:microsoft.com/office/officeart/2005/8/layout/pyramid1"/>
    <dgm:cxn modelId="{E405BF21-45E3-4E5D-853C-197B0C9A06E6}" srcId="{6CB3DC04-4EF8-4673-8F7B-BEF944B5DA97}" destId="{F0D97CE5-BA22-47A1-8A5D-D118F5CD1879}" srcOrd="1" destOrd="0" parTransId="{E3B57400-7326-4D03-9C01-A32A74760EF2}" sibTransId="{5E601586-6E40-4A1B-A4F3-6A6D5DB7BA82}"/>
    <dgm:cxn modelId="{411BA92A-7220-4D7F-B7C6-92E8CC858067}" type="presOf" srcId="{7D2B752A-F602-4D23-A26B-77D1788132D4}" destId="{BCC9CDDB-B75A-4308-A02D-D6CB0686ADE2}" srcOrd="0" destOrd="3" presId="urn:microsoft.com/office/officeart/2005/8/layout/pyramid1"/>
    <dgm:cxn modelId="{04322631-2DA9-49CE-86DC-D8F49BBA946D}" type="presOf" srcId="{B14C7947-C8C7-4076-8ACE-D012D805F44A}" destId="{8EA4FED4-032B-4DEC-A17C-4EE0AE991AF7}" srcOrd="1" destOrd="3" presId="urn:microsoft.com/office/officeart/2005/8/layout/pyramid1"/>
    <dgm:cxn modelId="{0BB35533-059C-4572-9B8B-011AA4F033D5}" srcId="{6CB3DC04-4EF8-4673-8F7B-BEF944B5DA97}" destId="{CA685A85-820F-49A6-B69E-4E8ABF1206CF}" srcOrd="0" destOrd="0" parTransId="{F90FBC0E-8C48-40E7-9890-9CA8965ADEBC}" sibTransId="{781E6CB6-5DFE-4E35-B9FD-DAE4BFCB7EE1}"/>
    <dgm:cxn modelId="{42A74434-E1BF-4B5C-9FAA-A85466F328E3}" type="presOf" srcId="{45B22675-715E-4A23-A9C3-921DA5CDD9BE}" destId="{C9510025-D316-4733-9AA1-05D38EA3932E}" srcOrd="1" destOrd="4" presId="urn:microsoft.com/office/officeart/2005/8/layout/pyramid1"/>
    <dgm:cxn modelId="{7F73FA34-6E1F-4567-960F-64C8050DC28E}" type="presOf" srcId="{FE6D54F6-1D61-4934-8AEE-52EAD0299445}" destId="{5A0C9DCF-357C-4505-8BED-2BB37F5099DF}" srcOrd="0" destOrd="2" presId="urn:microsoft.com/office/officeart/2005/8/layout/pyramid1"/>
    <dgm:cxn modelId="{803C6535-A4D9-49F7-B15B-2BCA995403A4}" type="presOf" srcId="{CA685A85-820F-49A6-B69E-4E8ABF1206CF}" destId="{C9510025-D316-4733-9AA1-05D38EA3932E}" srcOrd="1" destOrd="0" presId="urn:microsoft.com/office/officeart/2005/8/layout/pyramid1"/>
    <dgm:cxn modelId="{B0F9EF36-6CFC-4142-BF0F-BD05845CFA56}" type="presOf" srcId="{8A6663B9-2B90-42CE-B1E8-E2A069091892}" destId="{C9510025-D316-4733-9AA1-05D38EA3932E}" srcOrd="1" destOrd="5" presId="urn:microsoft.com/office/officeart/2005/8/layout/pyramid1"/>
    <dgm:cxn modelId="{EC78173A-B3C8-47B1-8B1E-549BBA1E197B}" type="presOf" srcId="{FF18E42A-8657-43EB-BBC3-BEC8127C7854}" destId="{BCC9CDDB-B75A-4308-A02D-D6CB0686ADE2}" srcOrd="0" destOrd="0" presId="urn:microsoft.com/office/officeart/2005/8/layout/pyramid1"/>
    <dgm:cxn modelId="{AA8D9163-1ED9-4CB0-B08D-05D7938C8EAC}" type="presOf" srcId="{CA685A85-820F-49A6-B69E-4E8ABF1206CF}" destId="{D4284C6E-170B-4CA7-B65E-BB57841B4ACC}" srcOrd="0" destOrd="0" presId="urn:microsoft.com/office/officeart/2005/8/layout/pyramid1"/>
    <dgm:cxn modelId="{B70D3A44-1DDA-4785-9982-CD723C144710}" type="presOf" srcId="{2C0D816B-78F2-4B04-8F0F-7830F2AF2FCF}" destId="{F1C127F8-DA26-44B4-B1E7-E1F257200D74}" srcOrd="1" destOrd="1" presId="urn:microsoft.com/office/officeart/2005/8/layout/pyramid1"/>
    <dgm:cxn modelId="{D6461C65-6F75-4472-B9AA-C1ECF4397949}" type="presOf" srcId="{2C0D816B-78F2-4B04-8F0F-7830F2AF2FCF}" destId="{BCC9CDDB-B75A-4308-A02D-D6CB0686ADE2}" srcOrd="0" destOrd="1" presId="urn:microsoft.com/office/officeart/2005/8/layout/pyramid1"/>
    <dgm:cxn modelId="{CF4D4969-6789-4E73-8D60-6B86E55A07D0}" srcId="{A8A1CE1B-78DF-4490-8616-658BDD4F8CCF}" destId="{FF18E42A-8657-43EB-BBC3-BEC8127C7854}" srcOrd="0" destOrd="0" parTransId="{CAA34FBC-8BC3-47BC-9F18-72DE6AD21C44}" sibTransId="{8FE1EDEF-D2AA-4175-BA3D-E1A2EC219A20}"/>
    <dgm:cxn modelId="{D679876E-15B5-4EE8-8CF1-11D4123D32A0}" srcId="{A8A1CE1B-78DF-4490-8616-658BDD4F8CCF}" destId="{7D2B752A-F602-4D23-A26B-77D1788132D4}" srcOrd="3" destOrd="0" parTransId="{606BA5B6-21C6-4858-A03F-C7558DEDFC51}" sibTransId="{3AA13F65-B47E-4E5E-91BF-EA83BE91BF69}"/>
    <dgm:cxn modelId="{9A571552-9B4E-4D8E-A722-52E31A74F9FE}" type="presOf" srcId="{F0D97CE5-BA22-47A1-8A5D-D118F5CD1879}" destId="{D4284C6E-170B-4CA7-B65E-BB57841B4ACC}" srcOrd="0" destOrd="1" presId="urn:microsoft.com/office/officeart/2005/8/layout/pyramid1"/>
    <dgm:cxn modelId="{C4B06973-37C0-4A42-92DE-E016E6657F91}" type="presOf" srcId="{974BC810-9308-4D7D-AD0E-E2F541B9953C}" destId="{8EA4FED4-032B-4DEC-A17C-4EE0AE991AF7}" srcOrd="1" destOrd="1" presId="urn:microsoft.com/office/officeart/2005/8/layout/pyramid1"/>
    <dgm:cxn modelId="{49125275-8CE8-4A2C-A3AB-B3C73B8B716A}" type="presOf" srcId="{FF18E42A-8657-43EB-BBC3-BEC8127C7854}" destId="{F1C127F8-DA26-44B4-B1E7-E1F257200D74}" srcOrd="1" destOrd="0" presId="urn:microsoft.com/office/officeart/2005/8/layout/pyramid1"/>
    <dgm:cxn modelId="{88B39E78-D4F0-4157-851D-04831A3AEE50}" type="presOf" srcId="{DAD28CD2-3C83-4DC2-B605-FC5B5969AC08}" destId="{F1C127F8-DA26-44B4-B1E7-E1F257200D74}" srcOrd="1" destOrd="4" presId="urn:microsoft.com/office/officeart/2005/8/layout/pyramid1"/>
    <dgm:cxn modelId="{2EE50E79-83AF-43AF-A764-E138032AB91E}" type="presOf" srcId="{A8A1CE1B-78DF-4490-8616-658BDD4F8CCF}" destId="{E60E0E2E-090F-47CE-B6AB-68A96557B423}" srcOrd="0" destOrd="0" presId="urn:microsoft.com/office/officeart/2005/8/layout/pyramid1"/>
    <dgm:cxn modelId="{57FB1179-8396-407B-ACBC-8E77F1309685}" type="presOf" srcId="{974BC810-9308-4D7D-AD0E-E2F541B9953C}" destId="{5A0C9DCF-357C-4505-8BED-2BB37F5099DF}" srcOrd="0" destOrd="1" presId="urn:microsoft.com/office/officeart/2005/8/layout/pyramid1"/>
    <dgm:cxn modelId="{7EDA5B7A-C31C-4449-AE24-75477BCD87B6}" type="presOf" srcId="{2D1D2414-8A1E-4B3C-8ABD-18B564465F86}" destId="{D4284C6E-170B-4CA7-B65E-BB57841B4ACC}" srcOrd="0" destOrd="3" presId="urn:microsoft.com/office/officeart/2005/8/layout/pyramid1"/>
    <dgm:cxn modelId="{F9622D80-B90A-4889-B60F-C2A34C35A176}" type="presOf" srcId="{6CB3DC04-4EF8-4673-8F7B-BEF944B5DA97}" destId="{63BF6DF2-3A55-401E-A750-7E7ED9E02350}" srcOrd="0" destOrd="0" presId="urn:microsoft.com/office/officeart/2005/8/layout/pyramid1"/>
    <dgm:cxn modelId="{687DBD81-63C4-4F3F-9C98-E9C828CF02C4}" srcId="{DC68B2B8-7679-4A4B-BA33-B4584056FCE3}" destId="{7E832F35-036E-4D75-9BEC-740385569C16}" srcOrd="0" destOrd="0" parTransId="{95AEDFC8-E60B-40DB-898D-7FD10B8118F0}" sibTransId="{D68D32A9-FC2D-44B6-8C29-CC31A3B32379}"/>
    <dgm:cxn modelId="{AB952D8A-7785-44F3-8D1C-EB480160330B}" type="presOf" srcId="{F0EC82E0-9B2A-4204-8B3C-292384CBE04A}" destId="{F1C127F8-DA26-44B4-B1E7-E1F257200D74}" srcOrd="1" destOrd="2" presId="urn:microsoft.com/office/officeart/2005/8/layout/pyramid1"/>
    <dgm:cxn modelId="{37471592-DB82-4B27-A180-7B977FFD28DB}" srcId="{6CB3DC04-4EF8-4673-8F7B-BEF944B5DA97}" destId="{2D1D2414-8A1E-4B3C-8ABD-18B564465F86}" srcOrd="3" destOrd="0" parTransId="{12F29EF4-8B59-4041-BB3E-C8D6272D9FF6}" sibTransId="{6E528F38-6258-4541-B720-247991EF7F11}"/>
    <dgm:cxn modelId="{E8C1BD92-2D77-4FC9-A727-AC9688D1D61B}" srcId="{6CB3DC04-4EF8-4673-8F7B-BEF944B5DA97}" destId="{AABEEF60-1ABB-4FC4-BDAD-4BE359ECFB4F}" srcOrd="2" destOrd="0" parTransId="{19BE82E0-ADEF-4EC5-B832-DCC5EC2C7AAF}" sibTransId="{E22F5F38-223E-4B0E-AF64-137D058699D1}"/>
    <dgm:cxn modelId="{483EEC92-ECE0-4BE6-947C-059010423A86}" type="presOf" srcId="{AABEEF60-1ABB-4FC4-BDAD-4BE359ECFB4F}" destId="{C9510025-D316-4733-9AA1-05D38EA3932E}" srcOrd="1" destOrd="2" presId="urn:microsoft.com/office/officeart/2005/8/layout/pyramid1"/>
    <dgm:cxn modelId="{538F39A9-9E48-4CD1-9556-96EA84D74940}" srcId="{DC68B2B8-7679-4A4B-BA33-B4584056FCE3}" destId="{974BC810-9308-4D7D-AD0E-E2F541B9953C}" srcOrd="1" destOrd="0" parTransId="{C038B75F-E091-4A92-8AF5-0F9EEBFF3F14}" sibTransId="{B3265C18-D7AC-4656-B80E-FA0EE9E73F84}"/>
    <dgm:cxn modelId="{49CF39AF-97E4-41ED-A974-3A7A26EC6937}" type="presOf" srcId="{FE6D54F6-1D61-4934-8AEE-52EAD0299445}" destId="{8EA4FED4-032B-4DEC-A17C-4EE0AE991AF7}" srcOrd="1" destOrd="2" presId="urn:microsoft.com/office/officeart/2005/8/layout/pyramid1"/>
    <dgm:cxn modelId="{1980C0B0-A367-4DC4-A7AB-1D89A91810FF}" type="presOf" srcId="{7E832F35-036E-4D75-9BEC-740385569C16}" destId="{8EA4FED4-032B-4DEC-A17C-4EE0AE991AF7}" srcOrd="1" destOrd="0" presId="urn:microsoft.com/office/officeart/2005/8/layout/pyramid1"/>
    <dgm:cxn modelId="{216791B3-ECE8-4B5A-B56B-E5F5DF3791FC}" type="presOf" srcId="{EE6406E3-A647-4C06-A68B-A18625298136}" destId="{7DB1BF03-43DF-44AF-8C33-FC4999645AB1}" srcOrd="0" destOrd="0" presId="urn:microsoft.com/office/officeart/2005/8/layout/pyramid1"/>
    <dgm:cxn modelId="{5C3784BE-44F3-4ED5-BDF0-FD649290DC52}" type="presOf" srcId="{DC68B2B8-7679-4A4B-BA33-B4584056FCE3}" destId="{FC2DF2DA-BAAD-4474-9A41-FAC8113600B5}" srcOrd="0" destOrd="0" presId="urn:microsoft.com/office/officeart/2005/8/layout/pyramid1"/>
    <dgm:cxn modelId="{B3BD6DBF-174B-43D1-B97F-A267AB99AEF7}" srcId="{6CB3DC04-4EF8-4673-8F7B-BEF944B5DA97}" destId="{45B22675-715E-4A23-A9C3-921DA5CDD9BE}" srcOrd="4" destOrd="0" parTransId="{E66ED8C6-9FDB-4602-ABB0-E757F882AD91}" sibTransId="{00A683B2-9719-4FBE-89DF-D74B1E7FD838}"/>
    <dgm:cxn modelId="{43D4EFC1-786A-4FBB-AE38-9C0C48903DCF}" type="presOf" srcId="{8A6663B9-2B90-42CE-B1E8-E2A069091892}" destId="{D4284C6E-170B-4CA7-B65E-BB57841B4ACC}" srcOrd="0" destOrd="5" presId="urn:microsoft.com/office/officeart/2005/8/layout/pyramid1"/>
    <dgm:cxn modelId="{415A30C3-862C-44CC-A8E8-3C530601574B}" srcId="{EE6406E3-A647-4C06-A68B-A18625298136}" destId="{6CB3DC04-4EF8-4673-8F7B-BEF944B5DA97}" srcOrd="1" destOrd="0" parTransId="{A469765B-CCBB-4C1E-BBB1-36C1FCA00CE5}" sibTransId="{1443E020-7999-483E-9D85-958BBCB5C959}"/>
    <dgm:cxn modelId="{689E6BC8-7745-4D78-AD21-4669DDA9C719}" type="presOf" srcId="{A8A1CE1B-78DF-4490-8616-658BDD4F8CCF}" destId="{6AB6D402-8478-4460-8AE4-8FD3E61E771F}" srcOrd="1" destOrd="0" presId="urn:microsoft.com/office/officeart/2005/8/layout/pyramid1"/>
    <dgm:cxn modelId="{7865A5CB-9E21-46A2-8EFE-4B9CF883BA79}" type="presOf" srcId="{F0D97CE5-BA22-47A1-8A5D-D118F5CD1879}" destId="{C9510025-D316-4733-9AA1-05D38EA3932E}" srcOrd="1" destOrd="1" presId="urn:microsoft.com/office/officeart/2005/8/layout/pyramid1"/>
    <dgm:cxn modelId="{E856E2CC-CA91-42AF-BDBE-E0DCFFDAA6C1}" type="presOf" srcId="{DC68B2B8-7679-4A4B-BA33-B4584056FCE3}" destId="{0A8C3A34-2D74-40D1-8252-D9AB54D04595}" srcOrd="1" destOrd="0" presId="urn:microsoft.com/office/officeart/2005/8/layout/pyramid1"/>
    <dgm:cxn modelId="{F73436CF-E429-46C2-BBEF-757A3E459A55}" srcId="{A8A1CE1B-78DF-4490-8616-658BDD4F8CCF}" destId="{F0EC82E0-9B2A-4204-8B3C-292384CBE04A}" srcOrd="2" destOrd="0" parTransId="{1DDDBC0D-72EC-43E9-9B7D-B46310FE417E}" sibTransId="{9D16EEAC-D8C7-47EE-8DEF-E27BC71E49F3}"/>
    <dgm:cxn modelId="{F61F61D4-6105-4D55-B305-50D255DD5B15}" type="presOf" srcId="{7D2B752A-F602-4D23-A26B-77D1788132D4}" destId="{F1C127F8-DA26-44B4-B1E7-E1F257200D74}" srcOrd="1" destOrd="3" presId="urn:microsoft.com/office/officeart/2005/8/layout/pyramid1"/>
    <dgm:cxn modelId="{9C21BDD6-BA93-4061-BF49-D2C57729300C}" type="presOf" srcId="{DAD28CD2-3C83-4DC2-B605-FC5B5969AC08}" destId="{BCC9CDDB-B75A-4308-A02D-D6CB0686ADE2}" srcOrd="0" destOrd="4" presId="urn:microsoft.com/office/officeart/2005/8/layout/pyramid1"/>
    <dgm:cxn modelId="{317292D9-B1D6-46C1-8313-7C1A40CE1413}" srcId="{DC68B2B8-7679-4A4B-BA33-B4584056FCE3}" destId="{FE6D54F6-1D61-4934-8AEE-52EAD0299445}" srcOrd="2" destOrd="0" parTransId="{484CD63D-2839-4B57-94B9-FD168E7E3533}" sibTransId="{B97CA57A-9EFA-4FD9-A189-0088C600E6FA}"/>
    <dgm:cxn modelId="{F2ABEEDD-B7E6-4EB5-A08F-44C533C524C8}" type="presOf" srcId="{2D1D2414-8A1E-4B3C-8ABD-18B564465F86}" destId="{C9510025-D316-4733-9AA1-05D38EA3932E}" srcOrd="1" destOrd="3" presId="urn:microsoft.com/office/officeart/2005/8/layout/pyramid1"/>
    <dgm:cxn modelId="{3B17E1E7-3A6A-4C7A-B183-092B270EDA9D}" srcId="{EE6406E3-A647-4C06-A68B-A18625298136}" destId="{A8A1CE1B-78DF-4490-8616-658BDD4F8CCF}" srcOrd="2" destOrd="0" parTransId="{C56DD861-2103-4D01-9C4B-E30E4289D198}" sibTransId="{5CCE01FF-8F6C-49A3-A9CE-72D3B587C177}"/>
    <dgm:cxn modelId="{F6FB58E8-516E-440D-A1BF-F31B41D5B759}" type="presOf" srcId="{6CB3DC04-4EF8-4673-8F7B-BEF944B5DA97}" destId="{FB0B4ABA-F480-485F-B752-4CAAE7D5411B}" srcOrd="1" destOrd="0" presId="urn:microsoft.com/office/officeart/2005/8/layout/pyramid1"/>
    <dgm:cxn modelId="{F262C8F3-0AFB-4EEE-9229-04B8CF11F8C6}" srcId="{DC68B2B8-7679-4A4B-BA33-B4584056FCE3}" destId="{B14C7947-C8C7-4076-8ACE-D012D805F44A}" srcOrd="3" destOrd="0" parTransId="{2941FD4B-001C-45C5-8325-E76BAF7D1D20}" sibTransId="{2FC1CFE0-3BD8-426C-B352-0CFF61624FF8}"/>
    <dgm:cxn modelId="{CB44BBFE-161A-472A-A926-0EBC1D0FAC41}" srcId="{EE6406E3-A647-4C06-A68B-A18625298136}" destId="{DC68B2B8-7679-4A4B-BA33-B4584056FCE3}" srcOrd="0" destOrd="0" parTransId="{4729F9A7-6A24-44EB-BADA-C4DEBBEF09F3}" sibTransId="{0B3A9DCC-2A63-4673-AE7C-29052BD00C12}"/>
    <dgm:cxn modelId="{FD3591FF-E1BA-455E-BDD0-0EE88C21229E}" type="presOf" srcId="{7E832F35-036E-4D75-9BEC-740385569C16}" destId="{5A0C9DCF-357C-4505-8BED-2BB37F5099DF}" srcOrd="0" destOrd="0" presId="urn:microsoft.com/office/officeart/2005/8/layout/pyramid1"/>
    <dgm:cxn modelId="{A2C87D04-9923-4C39-B527-3E68E95A4320}" type="presParOf" srcId="{7DB1BF03-43DF-44AF-8C33-FC4999645AB1}" destId="{6B1C2F4F-9667-4C7C-807E-701BFA4CC79C}" srcOrd="0" destOrd="0" presId="urn:microsoft.com/office/officeart/2005/8/layout/pyramid1"/>
    <dgm:cxn modelId="{79BF08D6-0AC4-4E56-A718-226ED67CE55B}" type="presParOf" srcId="{6B1C2F4F-9667-4C7C-807E-701BFA4CC79C}" destId="{5A0C9DCF-357C-4505-8BED-2BB37F5099DF}" srcOrd="0" destOrd="0" presId="urn:microsoft.com/office/officeart/2005/8/layout/pyramid1"/>
    <dgm:cxn modelId="{D4BD9F6D-7530-41CA-862E-E1BB07D0E6BE}" type="presParOf" srcId="{6B1C2F4F-9667-4C7C-807E-701BFA4CC79C}" destId="{8EA4FED4-032B-4DEC-A17C-4EE0AE991AF7}" srcOrd="1" destOrd="0" presId="urn:microsoft.com/office/officeart/2005/8/layout/pyramid1"/>
    <dgm:cxn modelId="{D57C4B0C-10A1-45D6-94B4-CD9DFAA59202}" type="presParOf" srcId="{6B1C2F4F-9667-4C7C-807E-701BFA4CC79C}" destId="{FC2DF2DA-BAAD-4474-9A41-FAC8113600B5}" srcOrd="2" destOrd="0" presId="urn:microsoft.com/office/officeart/2005/8/layout/pyramid1"/>
    <dgm:cxn modelId="{E57B0CA2-123D-4D0B-9733-A66F6427FBBB}" type="presParOf" srcId="{6B1C2F4F-9667-4C7C-807E-701BFA4CC79C}" destId="{0A8C3A34-2D74-40D1-8252-D9AB54D04595}" srcOrd="3" destOrd="0" presId="urn:microsoft.com/office/officeart/2005/8/layout/pyramid1"/>
    <dgm:cxn modelId="{A45E076B-2C63-4EA7-BA16-8CD86DA56293}" type="presParOf" srcId="{7DB1BF03-43DF-44AF-8C33-FC4999645AB1}" destId="{78BBA185-BEE3-41DC-AA00-9CC31D4FE20F}" srcOrd="1" destOrd="0" presId="urn:microsoft.com/office/officeart/2005/8/layout/pyramid1"/>
    <dgm:cxn modelId="{A9C48E0F-021E-440A-B11A-6D5DCC496B69}" type="presParOf" srcId="{78BBA185-BEE3-41DC-AA00-9CC31D4FE20F}" destId="{D4284C6E-170B-4CA7-B65E-BB57841B4ACC}" srcOrd="0" destOrd="0" presId="urn:microsoft.com/office/officeart/2005/8/layout/pyramid1"/>
    <dgm:cxn modelId="{E1662E60-0C79-4F0A-BA94-509ED064C49D}" type="presParOf" srcId="{78BBA185-BEE3-41DC-AA00-9CC31D4FE20F}" destId="{C9510025-D316-4733-9AA1-05D38EA3932E}" srcOrd="1" destOrd="0" presId="urn:microsoft.com/office/officeart/2005/8/layout/pyramid1"/>
    <dgm:cxn modelId="{28C3B4A7-88A8-4020-A813-DB3EF6F5461C}" type="presParOf" srcId="{78BBA185-BEE3-41DC-AA00-9CC31D4FE20F}" destId="{63BF6DF2-3A55-401E-A750-7E7ED9E02350}" srcOrd="2" destOrd="0" presId="urn:microsoft.com/office/officeart/2005/8/layout/pyramid1"/>
    <dgm:cxn modelId="{CCE70DD4-E218-4151-AA2D-5BBE1B4A42FB}" type="presParOf" srcId="{78BBA185-BEE3-41DC-AA00-9CC31D4FE20F}" destId="{FB0B4ABA-F480-485F-B752-4CAAE7D5411B}" srcOrd="3" destOrd="0" presId="urn:microsoft.com/office/officeart/2005/8/layout/pyramid1"/>
    <dgm:cxn modelId="{13EB7045-C73C-49A2-8FD8-FE17266E541E}" type="presParOf" srcId="{7DB1BF03-43DF-44AF-8C33-FC4999645AB1}" destId="{78A73B9E-4C74-40CF-9929-3DF370449264}" srcOrd="2" destOrd="0" presId="urn:microsoft.com/office/officeart/2005/8/layout/pyramid1"/>
    <dgm:cxn modelId="{7F5523C3-F181-4E8A-87E2-F1C9838530EF}" type="presParOf" srcId="{78A73B9E-4C74-40CF-9929-3DF370449264}" destId="{BCC9CDDB-B75A-4308-A02D-D6CB0686ADE2}" srcOrd="0" destOrd="0" presId="urn:microsoft.com/office/officeart/2005/8/layout/pyramid1"/>
    <dgm:cxn modelId="{170E8D0D-9F44-4B0D-8B6E-FC4C40CC1E2F}" type="presParOf" srcId="{78A73B9E-4C74-40CF-9929-3DF370449264}" destId="{F1C127F8-DA26-44B4-B1E7-E1F257200D74}" srcOrd="1" destOrd="0" presId="urn:microsoft.com/office/officeart/2005/8/layout/pyramid1"/>
    <dgm:cxn modelId="{E73D8F7D-F9A2-4D1F-97C9-7C0DC7FDB960}" type="presParOf" srcId="{78A73B9E-4C74-40CF-9929-3DF370449264}" destId="{E60E0E2E-090F-47CE-B6AB-68A96557B423}" srcOrd="2" destOrd="0" presId="urn:microsoft.com/office/officeart/2005/8/layout/pyramid1"/>
    <dgm:cxn modelId="{9197AF9D-EB9D-47A2-8167-C32B68E98A5A}" type="presParOf" srcId="{78A73B9E-4C74-40CF-9929-3DF370449264}" destId="{6AB6D402-8478-4460-8AE4-8FD3E61E771F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/>
      <dgm:t>
        <a:bodyPr lIns="0" rIns="0"/>
        <a:lstStyle/>
        <a:p>
          <a:r>
            <a:rPr lang="en-AU" sz="1400" dirty="0"/>
            <a:t>Debutanizer Tower Condenser Unit P&amp;ID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/>
      <dgm:t>
        <a:bodyPr lIns="0" rIns="0"/>
        <a:lstStyle/>
        <a:p>
          <a:r>
            <a:rPr lang="en-AU" sz="1100" dirty="0"/>
            <a:t>Worley Parsons: Hexagon (Proteus XML)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/>
      <dgm:t>
        <a:bodyPr lIns="0" rIns="0" anchor="t"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400" dirty="0"/>
            <a:t>P&amp;ID Logical Connection information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dirty="0"/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dirty="0"/>
            <a:t>MIMOSA Structured Digital Asset Interoperability Registry 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 lIns="0" rIns="0"/>
        <a:lstStyle/>
        <a:p>
          <a:r>
            <a:rPr lang="en-AU" sz="1400" dirty="0"/>
            <a:t>RFI/RFI Response (Greenfield)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EB47FE4E-0A1C-4512-8416-592CC340746F}">
      <dgm:prSet phldrT="[Text]" custT="1"/>
      <dgm:spPr/>
      <dgm:t>
        <a:bodyPr lIns="0" rIns="0"/>
        <a:lstStyle/>
        <a:p>
          <a:r>
            <a:rPr lang="en-AU" sz="1100" dirty="0"/>
            <a:t>RFI Response – Models </a:t>
          </a:r>
        </a:p>
      </dgm:t>
    </dgm:pt>
    <dgm:pt modelId="{F0D00EA2-4B5F-4434-9E1F-F459B988C7FD}" type="parTrans" cxnId="{54A40D27-13CC-45A7-8229-A69C8C041BDA}">
      <dgm:prSet/>
      <dgm:spPr/>
      <dgm:t>
        <a:bodyPr/>
        <a:lstStyle/>
        <a:p>
          <a:endParaRPr lang="en-AU"/>
        </a:p>
      </dgm:t>
    </dgm:pt>
    <dgm:pt modelId="{AF3594B6-ED6F-4F49-B1E8-4FD1BF58BFE8}" type="sibTrans" cxnId="{54A40D27-13CC-45A7-8229-A69C8C041BDA}">
      <dgm:prSet/>
      <dgm:spPr/>
      <dgm:t>
        <a:bodyPr/>
        <a:lstStyle/>
        <a:p>
          <a:endParaRPr lang="en-AU"/>
        </a:p>
      </dgm:t>
    </dgm:pt>
    <dgm:pt modelId="{47D17699-2F19-4095-BCEC-789DBE43407F}">
      <dgm:prSet phldrT="[Text]" custT="1"/>
      <dgm:spPr/>
      <dgm:t>
        <a:bodyPr lIns="0" rIns="0"/>
        <a:lstStyle/>
        <a:p>
          <a:r>
            <a:rPr lang="en-AU" sz="1100" dirty="0"/>
            <a:t>RFI – Functional requirements</a:t>
          </a:r>
        </a:p>
      </dgm:t>
    </dgm:pt>
    <dgm:pt modelId="{A8E9F7DE-ECB0-4206-BF04-0897E2B95705}" type="sibTrans" cxnId="{77CB45F3-6EE8-4155-92B5-298E4403F030}">
      <dgm:prSet/>
      <dgm:spPr/>
      <dgm:t>
        <a:bodyPr/>
        <a:lstStyle/>
        <a:p>
          <a:endParaRPr lang="en-AU"/>
        </a:p>
      </dgm:t>
    </dgm:pt>
    <dgm:pt modelId="{2EFB9AA6-7115-4CB8-8841-8705B0B0BEA0}" type="parTrans" cxnId="{77CB45F3-6EE8-4155-92B5-298E4403F03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 lIns="0" rIns="0"/>
        <a:lstStyle/>
        <a:p>
          <a:r>
            <a:rPr lang="en-AU" sz="1400" dirty="0"/>
            <a:t>Capital Project Asset Installation</a:t>
          </a:r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A61A174B-A078-47D7-A628-86EB061AB009}">
      <dgm:prSet phldrT="[Text]" custT="1"/>
      <dgm:spPr/>
      <dgm:t>
        <a:bodyPr lIns="0" rIns="0"/>
        <a:lstStyle/>
        <a:p>
          <a:r>
            <a:rPr lang="en-AU" sz="1100" dirty="0"/>
            <a:t>Request for Model properties (ISDDs)</a:t>
          </a:r>
        </a:p>
      </dgm:t>
    </dgm:pt>
    <dgm:pt modelId="{229964EC-3E1D-47E4-AEF3-B63D5A2D7096}" type="parTrans" cxnId="{E4F1CFB2-1088-4828-85D7-CDB2E2A8836E}">
      <dgm:prSet/>
      <dgm:spPr/>
      <dgm:t>
        <a:bodyPr/>
        <a:lstStyle/>
        <a:p>
          <a:endParaRPr lang="en-AU"/>
        </a:p>
      </dgm:t>
    </dgm:pt>
    <dgm:pt modelId="{1FDDB8A1-EAB2-4B26-A235-B2B9FAD0A1D2}" type="sibTrans" cxnId="{E4F1CFB2-1088-4828-85D7-CDB2E2A8836E}">
      <dgm:prSet/>
      <dgm:spPr/>
      <dgm:t>
        <a:bodyPr/>
        <a:lstStyle/>
        <a:p>
          <a:endParaRPr lang="en-AU"/>
        </a:p>
      </dgm:t>
    </dgm:pt>
    <dgm:pt modelId="{BA0BDDB0-FA91-40CE-AA05-FE5267304276}">
      <dgm:prSet phldrT="[Text]" custT="1"/>
      <dgm:spPr/>
      <dgm:t>
        <a:bodyPr lIns="0" rIns="0"/>
        <a:lstStyle/>
        <a:p>
          <a:r>
            <a:rPr lang="en-AU" sz="1100" dirty="0"/>
            <a:t>Asset instances selected from RFI Response (defined using ISDDs)</a:t>
          </a:r>
        </a:p>
      </dgm:t>
    </dgm:pt>
    <dgm:pt modelId="{014C1B90-61FD-439A-B38E-61E4896D2106}" type="parTrans" cxnId="{C8B8BDBA-3199-4554-9680-44F195FBB4C3}">
      <dgm:prSet/>
      <dgm:spPr/>
      <dgm:t>
        <a:bodyPr/>
        <a:lstStyle/>
        <a:p>
          <a:endParaRPr lang="en-AU"/>
        </a:p>
      </dgm:t>
    </dgm:pt>
    <dgm:pt modelId="{0E5E5D45-2A84-4EB7-8448-E9D1E768E349}" type="sibTrans" cxnId="{C8B8BDBA-3199-4554-9680-44F195FBB4C3}">
      <dgm:prSet/>
      <dgm:spPr/>
      <dgm:t>
        <a:bodyPr/>
        <a:lstStyle/>
        <a:p>
          <a:endParaRPr lang="en-AU"/>
        </a:p>
      </dgm:t>
    </dgm:pt>
    <dgm:pt modelId="{560A0E67-B485-475E-BBB0-145D5168A32F}">
      <dgm:prSet phldrT="[Text]" custT="1"/>
      <dgm:spPr/>
      <dgm:t>
        <a:bodyPr lIns="0" rIns="0"/>
        <a:lstStyle/>
        <a:p>
          <a:r>
            <a:rPr lang="en-AU" sz="1100" dirty="0"/>
            <a:t>Installed on P&amp;ID Tag locations (defined using ISDDs)</a:t>
          </a:r>
        </a:p>
      </dgm:t>
    </dgm:pt>
    <dgm:pt modelId="{28DC7968-0B77-48EC-B8F1-69BBE55A8A33}" type="parTrans" cxnId="{AB9B2D0C-EA8E-4C8F-9D65-E6F7A37076E6}">
      <dgm:prSet/>
      <dgm:spPr/>
      <dgm:t>
        <a:bodyPr/>
        <a:lstStyle/>
        <a:p>
          <a:endParaRPr lang="en-AU"/>
        </a:p>
      </dgm:t>
    </dgm:pt>
    <dgm:pt modelId="{2E1133F5-6971-468A-B288-09DCBCB801E5}" type="sibTrans" cxnId="{AB9B2D0C-EA8E-4C8F-9D65-E6F7A37076E6}">
      <dgm:prSet/>
      <dgm:spPr/>
      <dgm:t>
        <a:bodyPr/>
        <a:lstStyle/>
        <a:p>
          <a:endParaRPr lang="en-AU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77358" custScaleY="149344" custLinFactNeighborX="3761" custLinFactNeighborY="53138">
        <dgm:presLayoutVars>
          <dgm:bulletEnabled val="1"/>
        </dgm:presLayoutVars>
      </dgm:prSet>
      <dgm:spPr/>
    </dgm:pt>
    <dgm:pt modelId="{E8C343FC-F8DD-485D-82AC-EBF3486B2A29}" type="pres">
      <dgm:prSet presAssocID="{F0F40D5D-3706-44BF-8873-C15CC104DA50}" presName="sibTrans" presStyleLbl="sibTrans2D1" presStyleIdx="0" presStyleCnt="3"/>
      <dgm:spPr/>
    </dgm:pt>
    <dgm:pt modelId="{E5C7B44E-B8D0-4236-ABF3-12FA5C6C3F28}" type="pres">
      <dgm:prSet presAssocID="{F0F40D5D-3706-44BF-8873-C15CC104DA50}" presName="connTx" presStyleLbl="sibTrans2D1" presStyleIdx="0" presStyleCnt="3"/>
      <dgm:spPr/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ScaleX="131290" custScaleY="131290" custLinFactNeighborX="1123" custLinFactNeighborY="-102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55796" custScaleY="131448" custLinFactNeighborX="-13628" custLinFactNeighborY="50093">
        <dgm:presLayoutVars>
          <dgm:bulletEnabled val="1"/>
        </dgm:presLayoutVars>
      </dgm:prSet>
      <dgm:spPr/>
    </dgm:pt>
    <dgm:pt modelId="{F2243A8A-A1E2-4E6F-8865-A93885FB59D0}" type="pres">
      <dgm:prSet presAssocID="{605AAC1E-9B3A-4F34-8719-7F22797E22E1}" presName="sibTrans" presStyleLbl="sibTrans2D1" presStyleIdx="1" presStyleCnt="3"/>
      <dgm:spPr/>
    </dgm:pt>
    <dgm:pt modelId="{1B16E79E-42A1-4075-A21C-FD7A097E3084}" type="pres">
      <dgm:prSet presAssocID="{605AAC1E-9B3A-4F34-8719-7F22797E22E1}" presName="connTx" presStyleLbl="sibTrans2D1" presStyleIdx="1" presStyleCnt="3"/>
      <dgm:spPr/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LinFactNeighborX="-3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011F9C5-F072-4DC6-83EE-EFC224049EC2}" type="pres">
      <dgm:prSet presAssocID="{C80888F8-FEFB-4C34-AC63-31AAE251541C}" presName="txNode" presStyleLbl="node1" presStyleIdx="2" presStyleCnt="4" custScaleX="186873" custScaleY="131493" custLinFactNeighborX="-18136" custLinFactNeighborY="46829">
        <dgm:presLayoutVars>
          <dgm:bulletEnabled val="1"/>
        </dgm:presLayoutVars>
      </dgm:prSet>
      <dgm:spPr/>
    </dgm:pt>
    <dgm:pt modelId="{85237131-35CF-4C44-8D4D-BDDD85A0F263}" type="pres">
      <dgm:prSet presAssocID="{5E44B0BB-3F28-4901-BAE2-9B3C1FD712D3}" presName="sibTrans" presStyleLbl="sibTrans2D1" presStyleIdx="2" presStyleCnt="3"/>
      <dgm:spPr/>
    </dgm:pt>
    <dgm:pt modelId="{DA34DA14-BBDC-4A79-A997-EF37E74C0AFA}" type="pres">
      <dgm:prSet presAssocID="{5E44B0BB-3F28-4901-BAE2-9B3C1FD712D3}" presName="connTx" presStyleLbl="sibTrans2D1" presStyleIdx="2" presStyleCnt="3"/>
      <dgm:spPr/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791906-9798-45BD-96A3-E1284DA4E7BF}" type="pres">
      <dgm:prSet presAssocID="{8DC9F355-AAA9-4BAD-A038-9465CA966C92}" presName="txNode" presStyleLbl="node1" presStyleIdx="3" presStyleCnt="4" custScaleX="190509" custScaleY="147981" custLinFactNeighborX="-11552" custLinFactNeighborY="47688">
        <dgm:presLayoutVars>
          <dgm:bulletEnabled val="1"/>
        </dgm:presLayoutVars>
      </dgm:prSet>
      <dgm:spPr/>
    </dgm:pt>
  </dgm:ptLst>
  <dgm:cxnLst>
    <dgm:cxn modelId="{AB9B2D0C-EA8E-4C8F-9D65-E6F7A37076E6}" srcId="{8DC9F355-AAA9-4BAD-A038-9465CA966C92}" destId="{560A0E67-B485-475E-BBB0-145D5168A32F}" srcOrd="1" destOrd="0" parTransId="{28DC7968-0B77-48EC-B8F1-69BBE55A8A33}" sibTransId="{2E1133F5-6971-468A-B288-09DCBCB801E5}"/>
    <dgm:cxn modelId="{F5FDA313-BFAA-4D0C-B3A6-F6AC49125AA6}" type="presOf" srcId="{47D17699-2F19-4095-BCEC-789DBE43407F}" destId="{5011F9C5-F072-4DC6-83EE-EFC224049EC2}" srcOrd="0" destOrd="1" presId="urn:microsoft.com/office/officeart/2005/8/layout/hProcess10"/>
    <dgm:cxn modelId="{85F99925-B894-4AD8-BE5C-EC8E8F800F06}" type="presOf" srcId="{BA0BDDB0-FA91-40CE-AA05-FE5267304276}" destId="{F4791906-9798-45BD-96A3-E1284DA4E7BF}" srcOrd="0" destOrd="1" presId="urn:microsoft.com/office/officeart/2005/8/layout/hProcess10"/>
    <dgm:cxn modelId="{54A40D27-13CC-45A7-8229-A69C8C041BDA}" srcId="{C80888F8-FEFB-4C34-AC63-31AAE251541C}" destId="{EB47FE4E-0A1C-4512-8416-592CC340746F}" srcOrd="1" destOrd="0" parTransId="{F0D00EA2-4B5F-4434-9E1F-F459B988C7FD}" sibTransId="{AF3594B6-ED6F-4F49-B1E8-4FD1BF58BFE8}"/>
    <dgm:cxn modelId="{92278E2B-58B5-4AFE-A543-FAF9D7A5F27A}" type="presOf" srcId="{560A0E67-B485-475E-BBB0-145D5168A32F}" destId="{F4791906-9798-45BD-96A3-E1284DA4E7BF}" srcOrd="0" destOrd="2" presId="urn:microsoft.com/office/officeart/2005/8/layout/hProcess10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41E9F85B-E132-48AF-8A50-229BE344B10C}" type="presOf" srcId="{F0F40D5D-3706-44BF-8873-C15CC104DA50}" destId="{E8C343FC-F8DD-485D-82AC-EBF3486B2A29}" srcOrd="0" destOrd="0" presId="urn:microsoft.com/office/officeart/2005/8/layout/hProcess10"/>
    <dgm:cxn modelId="{BF0A0967-E4B3-4EA0-9996-46430ADDD75F}" type="presOf" srcId="{EB47FE4E-0A1C-4512-8416-592CC340746F}" destId="{5011F9C5-F072-4DC6-83EE-EFC224049EC2}" srcOrd="0" destOrd="2" presId="urn:microsoft.com/office/officeart/2005/8/layout/hProcess10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BD6C8685-0C02-41C7-85E7-FE4AB741D013}" type="presOf" srcId="{605AAC1E-9B3A-4F34-8719-7F22797E22E1}" destId="{1B16E79E-42A1-4075-A21C-FD7A097E3084}" srcOrd="1" destOrd="0" presId="urn:microsoft.com/office/officeart/2005/8/layout/hProcess10"/>
    <dgm:cxn modelId="{9081AE98-FA62-4724-AD9B-292F02B87851}" type="presOf" srcId="{A61A174B-A078-47D7-A628-86EB061AB009}" destId="{5011F9C5-F072-4DC6-83EE-EFC224049EC2}" srcOrd="0" destOrd="3" presId="urn:microsoft.com/office/officeart/2005/8/layout/hProcess10"/>
    <dgm:cxn modelId="{20FD3299-09A9-401E-8889-834EC9AB5598}" type="presOf" srcId="{5E44B0BB-3F28-4901-BAE2-9B3C1FD712D3}" destId="{85237131-35CF-4C44-8D4D-BDDD85A0F263}" srcOrd="0" destOrd="0" presId="urn:microsoft.com/office/officeart/2005/8/layout/hProcess10"/>
    <dgm:cxn modelId="{55785B9B-6D3B-4D3F-A98F-7BBCE98AE956}" type="presOf" srcId="{F0F40D5D-3706-44BF-8873-C15CC104DA50}" destId="{E5C7B44E-B8D0-4236-ABF3-12FA5C6C3F28}" srcOrd="1" destOrd="0" presId="urn:microsoft.com/office/officeart/2005/8/layout/hProcess10"/>
    <dgm:cxn modelId="{AA6FEEA9-6D23-405D-BEEB-16B5193AD817}" type="presOf" srcId="{8DC9F355-AAA9-4BAD-A038-9465CA966C92}" destId="{F4791906-9798-45BD-96A3-E1284DA4E7BF}" srcOrd="0" destOrd="0" presId="urn:microsoft.com/office/officeart/2005/8/layout/hProcess10"/>
    <dgm:cxn modelId="{437DB0AD-59B3-4819-9A4B-BE8C9AE8676B}" type="presOf" srcId="{5E44B0BB-3F28-4901-BAE2-9B3C1FD712D3}" destId="{DA34DA14-BBDC-4A79-A997-EF37E74C0AFA}" srcOrd="1" destOrd="0" presId="urn:microsoft.com/office/officeart/2005/8/layout/hProcess10"/>
    <dgm:cxn modelId="{D0F740B1-5F33-485E-9A9B-80EE0472F204}" type="presOf" srcId="{C80888F8-FEFB-4C34-AC63-31AAE251541C}" destId="{5011F9C5-F072-4DC6-83EE-EFC224049EC2}" srcOrd="0" destOrd="0" presId="urn:microsoft.com/office/officeart/2005/8/layout/hProcess10"/>
    <dgm:cxn modelId="{E4F1CFB2-1088-4828-85D7-CDB2E2A8836E}" srcId="{C80888F8-FEFB-4C34-AC63-31AAE251541C}" destId="{A61A174B-A078-47D7-A628-86EB061AB009}" srcOrd="2" destOrd="0" parTransId="{229964EC-3E1D-47E4-AEF3-B63D5A2D7096}" sibTransId="{1FDDB8A1-EAB2-4B26-A235-B2B9FAD0A1D2}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C8B8BDBA-3199-4554-9680-44F195FBB4C3}" srcId="{8DC9F355-AAA9-4BAD-A038-9465CA966C92}" destId="{BA0BDDB0-FA91-40CE-AA05-FE5267304276}" srcOrd="0" destOrd="0" parTransId="{014C1B90-61FD-439A-B38E-61E4896D2106}" sibTransId="{0E5E5D45-2A84-4EB7-8448-E9D1E768E349}"/>
    <dgm:cxn modelId="{DE6934C0-048D-42E2-A14C-926CDB33D7E4}" type="presOf" srcId="{C9E6A454-3715-4857-947B-0D6F4F7B2CB0}" destId="{CF0D50DD-8425-4B50-B57F-902E6801B938}" srcOrd="0" destOrd="0" presId="urn:microsoft.com/office/officeart/2005/8/layout/hProcess10"/>
    <dgm:cxn modelId="{813499C7-09F1-4AD4-8249-7DC41BB34F0C}" type="presOf" srcId="{4ADED9D5-A66C-4101-9046-086F0A61AA59}" destId="{3ADEF8C2-6510-4FDF-8402-ECC503CE2B07}" srcOrd="0" destOrd="0" presId="urn:microsoft.com/office/officeart/2005/8/layout/hProcess10"/>
    <dgm:cxn modelId="{DA990FC9-3C94-4285-84A8-35F58C1403B5}" type="presOf" srcId="{58886691-A583-42D1-B06E-A17884653900}" destId="{A7B99D3C-DED1-47DE-9E4B-B883EF5EE5F1}" srcOrd="0" destOrd="0" presId="urn:microsoft.com/office/officeart/2005/8/layout/hProcess10"/>
    <dgm:cxn modelId="{FD7E31E4-CD5D-48FB-8BFF-E044CD73D9DC}" type="presOf" srcId="{605AAC1E-9B3A-4F34-8719-7F22797E22E1}" destId="{F2243A8A-A1E2-4E6F-8865-A93885FB59D0}" srcOrd="0" destOrd="0" presId="urn:microsoft.com/office/officeart/2005/8/layout/hProcess10"/>
    <dgm:cxn modelId="{E6B05BEE-6BE5-40CB-93BB-B7E37A8FA71B}" type="presOf" srcId="{C76C2F8D-F14A-4DE0-91D5-701A20BFE6AF}" destId="{A7B99D3C-DED1-47DE-9E4B-B883EF5EE5F1}" srcOrd="0" destOrd="1" presId="urn:microsoft.com/office/officeart/2005/8/layout/hProcess10"/>
    <dgm:cxn modelId="{77CB45F3-6EE8-4155-92B5-298E4403F030}" srcId="{C80888F8-FEFB-4C34-AC63-31AAE251541C}" destId="{47D17699-2F19-4095-BCEC-789DBE43407F}" srcOrd="0" destOrd="0" parTransId="{2EFB9AA6-7115-4CB8-8841-8705B0B0BEA0}" sibTransId="{A8E9F7DE-ECB0-4206-BF04-0897E2B95705}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407754EC-B93E-47F0-8D45-49158A043D72}" type="presParOf" srcId="{3ADEF8C2-6510-4FDF-8402-ECC503CE2B07}" destId="{62B735CB-D4B3-4EEF-A311-57BF8F0366C8}" srcOrd="0" destOrd="0" presId="urn:microsoft.com/office/officeart/2005/8/layout/hProcess10"/>
    <dgm:cxn modelId="{9BA46F79-A982-4482-AC7E-359AD6E7C559}" type="presParOf" srcId="{62B735CB-D4B3-4EEF-A311-57BF8F0366C8}" destId="{C32CEF92-EB5C-4A9E-BA12-54E56A288BB3}" srcOrd="0" destOrd="0" presId="urn:microsoft.com/office/officeart/2005/8/layout/hProcess10"/>
    <dgm:cxn modelId="{543DFA94-1B4A-419F-A1C5-FFD43769E7B9}" type="presParOf" srcId="{62B735CB-D4B3-4EEF-A311-57BF8F0366C8}" destId="{A7B99D3C-DED1-47DE-9E4B-B883EF5EE5F1}" srcOrd="1" destOrd="0" presId="urn:microsoft.com/office/officeart/2005/8/layout/hProcess10"/>
    <dgm:cxn modelId="{0F8911BF-445E-464B-826D-7A05A1F3D09E}" type="presParOf" srcId="{3ADEF8C2-6510-4FDF-8402-ECC503CE2B07}" destId="{E8C343FC-F8DD-485D-82AC-EBF3486B2A29}" srcOrd="1" destOrd="0" presId="urn:microsoft.com/office/officeart/2005/8/layout/hProcess10"/>
    <dgm:cxn modelId="{BB615537-E838-44BC-A208-758FDB75375A}" type="presParOf" srcId="{E8C343FC-F8DD-485D-82AC-EBF3486B2A29}" destId="{E5C7B44E-B8D0-4236-ABF3-12FA5C6C3F28}" srcOrd="0" destOrd="0" presId="urn:microsoft.com/office/officeart/2005/8/layout/hProcess10"/>
    <dgm:cxn modelId="{F6629D24-DF0B-49BC-AD7B-A331AE13B3BE}" type="presParOf" srcId="{3ADEF8C2-6510-4FDF-8402-ECC503CE2B07}" destId="{F4D7D669-4AC6-46F1-A370-253CB3E32B50}" srcOrd="2" destOrd="0" presId="urn:microsoft.com/office/officeart/2005/8/layout/hProcess10"/>
    <dgm:cxn modelId="{5EE2832B-670C-4474-AB41-4FD1717A7B49}" type="presParOf" srcId="{F4D7D669-4AC6-46F1-A370-253CB3E32B50}" destId="{6DE598EC-68B8-4D3D-934E-92E7EB401502}" srcOrd="0" destOrd="0" presId="urn:microsoft.com/office/officeart/2005/8/layout/hProcess10"/>
    <dgm:cxn modelId="{AA4CCDB1-0477-4C0E-9487-22AA3E76FEF0}" type="presParOf" srcId="{F4D7D669-4AC6-46F1-A370-253CB3E32B50}" destId="{CF0D50DD-8425-4B50-B57F-902E6801B938}" srcOrd="1" destOrd="0" presId="urn:microsoft.com/office/officeart/2005/8/layout/hProcess10"/>
    <dgm:cxn modelId="{3C997156-CFA9-4D4A-9FCE-0FE0F3BC2D54}" type="presParOf" srcId="{3ADEF8C2-6510-4FDF-8402-ECC503CE2B07}" destId="{F2243A8A-A1E2-4E6F-8865-A93885FB59D0}" srcOrd="3" destOrd="0" presId="urn:microsoft.com/office/officeart/2005/8/layout/hProcess10"/>
    <dgm:cxn modelId="{B7F379F8-C0A5-460E-BBD8-39A6E0F5F0A8}" type="presParOf" srcId="{F2243A8A-A1E2-4E6F-8865-A93885FB59D0}" destId="{1B16E79E-42A1-4075-A21C-FD7A097E3084}" srcOrd="0" destOrd="0" presId="urn:microsoft.com/office/officeart/2005/8/layout/hProcess10"/>
    <dgm:cxn modelId="{71E169B9-D739-4CF1-82B2-AA5397AEB283}" type="presParOf" srcId="{3ADEF8C2-6510-4FDF-8402-ECC503CE2B07}" destId="{572EDAB5-55F0-4E93-9DB2-34E71CB79323}" srcOrd="4" destOrd="0" presId="urn:microsoft.com/office/officeart/2005/8/layout/hProcess10"/>
    <dgm:cxn modelId="{0F12B989-53A9-4427-853E-A072D94BA468}" type="presParOf" srcId="{572EDAB5-55F0-4E93-9DB2-34E71CB79323}" destId="{CFB7B1D9-8C7D-4EFF-A512-9154EBB36AB3}" srcOrd="0" destOrd="0" presId="urn:microsoft.com/office/officeart/2005/8/layout/hProcess10"/>
    <dgm:cxn modelId="{056AA891-DC9C-4FCA-B23F-9571130F10BC}" type="presParOf" srcId="{572EDAB5-55F0-4E93-9DB2-34E71CB79323}" destId="{5011F9C5-F072-4DC6-83EE-EFC224049EC2}" srcOrd="1" destOrd="0" presId="urn:microsoft.com/office/officeart/2005/8/layout/hProcess10"/>
    <dgm:cxn modelId="{858A3AD5-84FE-4B65-B2AA-4B23390C77C5}" type="presParOf" srcId="{3ADEF8C2-6510-4FDF-8402-ECC503CE2B07}" destId="{85237131-35CF-4C44-8D4D-BDDD85A0F263}" srcOrd="5" destOrd="0" presId="urn:microsoft.com/office/officeart/2005/8/layout/hProcess10"/>
    <dgm:cxn modelId="{0E593F10-929D-47B0-9964-6A8A55D7A68D}" type="presParOf" srcId="{85237131-35CF-4C44-8D4D-BDDD85A0F263}" destId="{DA34DA14-BBDC-4A79-A997-EF37E74C0AFA}" srcOrd="0" destOrd="0" presId="urn:microsoft.com/office/officeart/2005/8/layout/hProcess10"/>
    <dgm:cxn modelId="{AED4454C-919E-4B5C-9BF5-05A1A636109D}" type="presParOf" srcId="{3ADEF8C2-6510-4FDF-8402-ECC503CE2B07}" destId="{E1C9732D-C6CE-4241-BD62-45BDB603B310}" srcOrd="6" destOrd="0" presId="urn:microsoft.com/office/officeart/2005/8/layout/hProcess10"/>
    <dgm:cxn modelId="{4D187BC4-F6BB-4226-9DBC-31D87D28ED99}" type="presParOf" srcId="{E1C9732D-C6CE-4241-BD62-45BDB603B310}" destId="{2AD2EB6A-3890-4B12-829F-DB1378619934}" srcOrd="0" destOrd="0" presId="urn:microsoft.com/office/officeart/2005/8/layout/hProcess10"/>
    <dgm:cxn modelId="{C0F7CF67-4D8E-4ECE-972F-CBBA0AE9C052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Information Handover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From Capital Project to Operations and Maintenance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 dirty="0">
              <a:latin typeface="Calibri"/>
              <a:ea typeface="+mn-ea"/>
              <a:cs typeface="+mn-cs"/>
            </a:rPr>
            <a:t>Condition Based Maintenance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/>
        <a:lstStyle/>
        <a:p>
          <a:r>
            <a:rPr lang="en-AU" sz="1400" dirty="0"/>
            <a:t>Remove and Replace 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DCDD6B51-C242-4FDA-A6AF-26DB663B9EFD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Diagnostics</a:t>
          </a:r>
        </a:p>
      </dgm:t>
    </dgm:pt>
    <dgm:pt modelId="{79180FC4-A83A-47F3-8BB7-39B9EA2A1DE0}" type="parTrans" cxnId="{73DD3D1B-42B5-47CD-BFEC-A4EA15CD64D0}">
      <dgm:prSet/>
      <dgm:spPr/>
      <dgm:t>
        <a:bodyPr/>
        <a:lstStyle/>
        <a:p>
          <a:endParaRPr lang="en-AU"/>
        </a:p>
      </dgm:t>
    </dgm:pt>
    <dgm:pt modelId="{5887C626-ABCE-4B62-BD57-B850472E61F8}" type="sibTrans" cxnId="{73DD3D1B-42B5-47CD-BFEC-A4EA15CD64D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/>
        <a:lstStyle/>
        <a:p>
          <a:r>
            <a:rPr lang="en-AU" sz="1400" dirty="0"/>
            <a:t>RFI/RFI Response</a:t>
          </a:r>
        </a:p>
        <a:p>
          <a:r>
            <a:rPr lang="en-AU" sz="1400" dirty="0"/>
            <a:t>(Brownfield)</a:t>
          </a:r>
          <a:br>
            <a:rPr lang="en-AU" sz="1400" dirty="0"/>
          </a:br>
          <a:r>
            <a:rPr lang="en-AU" sz="1400" dirty="0"/>
            <a:t>Information Remediation</a:t>
          </a:r>
          <a:endParaRPr lang="en-AU" sz="1600" dirty="0"/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E74F6D75-DE3F-4230-B45D-D03B49ED0472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Over ISBM (Information Service Bus Model)</a:t>
          </a:r>
        </a:p>
      </dgm:t>
    </dgm:pt>
    <dgm:pt modelId="{9AE18D0D-8806-444D-8DC5-B4A199375DC2}" type="parTrans" cxnId="{E2A046CF-111A-4830-B00A-DCA2BC3F7FBF}">
      <dgm:prSet/>
      <dgm:spPr/>
      <dgm:t>
        <a:bodyPr/>
        <a:lstStyle/>
        <a:p>
          <a:endParaRPr lang="en-AU"/>
        </a:p>
      </dgm:t>
    </dgm:pt>
    <dgm:pt modelId="{2D3A9AF6-6646-4C32-995C-49014262C3C9}" type="sibTrans" cxnId="{E2A046CF-111A-4830-B00A-DCA2BC3F7FBF}">
      <dgm:prSet/>
      <dgm:spPr/>
      <dgm:t>
        <a:bodyPr/>
        <a:lstStyle/>
        <a:p>
          <a:endParaRPr lang="en-AU"/>
        </a:p>
      </dgm:t>
    </dgm:pt>
    <dgm:pt modelId="{547A3EB4-AC4B-4126-AE6D-A2FF1902BDF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Prognostics</a:t>
          </a:r>
        </a:p>
      </dgm:t>
    </dgm:pt>
    <dgm:pt modelId="{361AA9A5-C2B8-4D3C-8333-37B55E7FA8D6}" type="parTrans" cxnId="{D446E8E3-F94A-4FE4-8409-B053D18EE256}">
      <dgm:prSet/>
      <dgm:spPr/>
      <dgm:t>
        <a:bodyPr/>
        <a:lstStyle/>
        <a:p>
          <a:endParaRPr lang="en-AU"/>
        </a:p>
      </dgm:t>
    </dgm:pt>
    <dgm:pt modelId="{769FD6EA-48EB-4930-ACBF-3E6816BD3808}" type="sibTrans" cxnId="{D446E8E3-F94A-4FE4-8409-B053D18EE256}">
      <dgm:prSet/>
      <dgm:spPr/>
      <dgm:t>
        <a:bodyPr/>
        <a:lstStyle/>
        <a:p>
          <a:endParaRPr lang="en-AU"/>
        </a:p>
      </dgm:t>
    </dgm:pt>
    <dgm:pt modelId="{0C9D4DA6-83F1-438B-A0E2-9E67BCAD76C6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Advisory Generation</a:t>
          </a:r>
        </a:p>
      </dgm:t>
    </dgm:pt>
    <dgm:pt modelId="{601A5508-966A-4D1B-982E-59E09ED64635}" type="parTrans" cxnId="{EC732F78-BE0A-4C87-A7CA-16B65FC9F2DC}">
      <dgm:prSet/>
      <dgm:spPr/>
      <dgm:t>
        <a:bodyPr/>
        <a:lstStyle/>
        <a:p>
          <a:endParaRPr lang="en-AU"/>
        </a:p>
      </dgm:t>
    </dgm:pt>
    <dgm:pt modelId="{321E34D5-EBF1-42E2-A17C-F0D99A644E67}" type="sibTrans" cxnId="{EC732F78-BE0A-4C87-A7CA-16B65FC9F2DC}">
      <dgm:prSet/>
      <dgm:spPr/>
      <dgm:t>
        <a:bodyPr/>
        <a:lstStyle/>
        <a:p>
          <a:endParaRPr lang="en-AU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 custLinFactNeighborX="74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13950" custScaleY="98350" custLinFactNeighborX="-9443" custLinFactNeighborY="29668">
        <dgm:presLayoutVars>
          <dgm:bulletEnabled val="1"/>
        </dgm:presLayoutVars>
      </dgm:prSet>
      <dgm:spPr>
        <a:xfrm>
          <a:off x="109940" y="2081772"/>
          <a:ext cx="1434527" cy="1434527"/>
        </a:xfrm>
        <a:prstGeom prst="roundRect">
          <a:avLst>
            <a:gd name="adj" fmla="val 10000"/>
          </a:avLst>
        </a:prstGeom>
      </dgm:spPr>
    </dgm:pt>
    <dgm:pt modelId="{E8C343FC-F8DD-485D-82AC-EBF3486B2A29}" type="pres">
      <dgm:prSet presAssocID="{F0F40D5D-3706-44BF-8873-C15CC104DA50}" presName="sibTrans" presStyleLbl="sibTrans2D1" presStyleIdx="0" presStyleCnt="3"/>
      <dgm:spPr/>
    </dgm:pt>
    <dgm:pt modelId="{E5C7B44E-B8D0-4236-ABF3-12FA5C6C3F28}" type="pres">
      <dgm:prSet presAssocID="{F0F40D5D-3706-44BF-8873-C15CC104DA50}" presName="connTx" presStyleLbl="sibTrans2D1" presStyleIdx="0" presStyleCnt="3"/>
      <dgm:spPr/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LinFactNeighborX="-2675" custLinFactNeighborY="-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14914" custLinFactNeighborX="-14377" custLinFactNeighborY="33374">
        <dgm:presLayoutVars>
          <dgm:bulletEnabled val="1"/>
        </dgm:presLayoutVars>
      </dgm:prSet>
      <dgm:spPr>
        <a:xfrm>
          <a:off x="2252405" y="2081772"/>
          <a:ext cx="1434527" cy="1434527"/>
        </a:xfrm>
        <a:prstGeom prst="roundRect">
          <a:avLst>
            <a:gd name="adj" fmla="val 10000"/>
          </a:avLst>
        </a:prstGeom>
      </dgm:spPr>
    </dgm:pt>
    <dgm:pt modelId="{F2243A8A-A1E2-4E6F-8865-A93885FB59D0}" type="pres">
      <dgm:prSet presAssocID="{605AAC1E-9B3A-4F34-8719-7F22797E22E1}" presName="sibTrans" presStyleLbl="sibTrans2D1" presStyleIdx="1" presStyleCnt="3"/>
      <dgm:spPr/>
    </dgm:pt>
    <dgm:pt modelId="{1B16E79E-42A1-4075-A21C-FD7A097E3084}" type="pres">
      <dgm:prSet presAssocID="{605AAC1E-9B3A-4F34-8719-7F22797E22E1}" presName="connTx" presStyleLbl="sibTrans2D1" presStyleIdx="1" presStyleCnt="3"/>
      <dgm:spPr/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ScaleX="91848" custScaleY="93149" custLinFactNeighborX="-334"/>
      <dgm:spPr/>
    </dgm:pt>
    <dgm:pt modelId="{5011F9C5-F072-4DC6-83EE-EFC224049EC2}" type="pres">
      <dgm:prSet presAssocID="{C80888F8-FEFB-4C34-AC63-31AAE251541C}" presName="txNode" presStyleLbl="node1" presStyleIdx="2" presStyleCnt="4" custLinFactNeighborX="-17800" custLinFactNeighborY="30759">
        <dgm:presLayoutVars>
          <dgm:bulletEnabled val="1"/>
        </dgm:presLayoutVars>
      </dgm:prSet>
      <dgm:spPr/>
    </dgm:pt>
    <dgm:pt modelId="{85237131-35CF-4C44-8D4D-BDDD85A0F263}" type="pres">
      <dgm:prSet presAssocID="{5E44B0BB-3F28-4901-BAE2-9B3C1FD712D3}" presName="sibTrans" presStyleLbl="sibTrans2D1" presStyleIdx="2" presStyleCnt="3"/>
      <dgm:spPr/>
    </dgm:pt>
    <dgm:pt modelId="{DA34DA14-BBDC-4A79-A997-EF37E74C0AFA}" type="pres">
      <dgm:prSet presAssocID="{5E44B0BB-3F28-4901-BAE2-9B3C1FD712D3}" presName="connTx" presStyleLbl="sibTrans2D1" presStyleIdx="2" presStyleCnt="3"/>
      <dgm:spPr/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 custLinFactNeighborX="4711"/>
      <dgm:spPr/>
    </dgm:pt>
    <dgm:pt modelId="{F4791906-9798-45BD-96A3-E1284DA4E7BF}" type="pres">
      <dgm:prSet presAssocID="{8DC9F355-AAA9-4BAD-A038-9465CA966C92}" presName="txNode" presStyleLbl="node1" presStyleIdx="3" presStyleCnt="4" custLinFactNeighborX="-12301" custLinFactNeighborY="30969">
        <dgm:presLayoutVars>
          <dgm:bulletEnabled val="1"/>
        </dgm:presLayoutVars>
      </dgm:prSet>
      <dgm:spPr/>
    </dgm:pt>
  </dgm:ptLst>
  <dgm:cxnLst>
    <dgm:cxn modelId="{ABA36919-E25D-4DEF-8595-0789A1444B93}" type="presOf" srcId="{605AAC1E-9B3A-4F34-8719-7F22797E22E1}" destId="{F2243A8A-A1E2-4E6F-8865-A93885FB59D0}" srcOrd="0" destOrd="0" presId="urn:microsoft.com/office/officeart/2005/8/layout/hProcess10"/>
    <dgm:cxn modelId="{73DD3D1B-42B5-47CD-BFEC-A4EA15CD64D0}" srcId="{C9E6A454-3715-4857-947B-0D6F4F7B2CB0}" destId="{DCDD6B51-C242-4FDA-A6AF-26DB663B9EFD}" srcOrd="0" destOrd="0" parTransId="{79180FC4-A83A-47F3-8BB7-39B9EA2A1DE0}" sibTransId="{5887C626-ABCE-4B62-BD57-B850472E61F8}"/>
    <dgm:cxn modelId="{3DD5B33D-75E1-470A-86F1-847955446BB6}" type="presOf" srcId="{C76C2F8D-F14A-4DE0-91D5-701A20BFE6AF}" destId="{A7B99D3C-DED1-47DE-9E4B-B883EF5EE5F1}" srcOrd="0" destOrd="1" presId="urn:microsoft.com/office/officeart/2005/8/layout/hProcess10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1FA2F840-75ED-4747-A791-26892FBCAAA8}" type="presOf" srcId="{0C9D4DA6-83F1-438B-A0E2-9E67BCAD76C6}" destId="{CF0D50DD-8425-4B50-B57F-902E6801B938}" srcOrd="0" destOrd="3" presId="urn:microsoft.com/office/officeart/2005/8/layout/hProcess10"/>
    <dgm:cxn modelId="{37A6F75D-7356-4315-9953-A66F8686C0C5}" type="presOf" srcId="{F0F40D5D-3706-44BF-8873-C15CC104DA50}" destId="{E5C7B44E-B8D0-4236-ABF3-12FA5C6C3F28}" srcOrd="1" destOrd="0" presId="urn:microsoft.com/office/officeart/2005/8/layout/hProcess10"/>
    <dgm:cxn modelId="{91CB2D65-B922-48F2-AF66-36A3CA6F2FE1}" type="presOf" srcId="{F0F40D5D-3706-44BF-8873-C15CC104DA50}" destId="{E8C343FC-F8DD-485D-82AC-EBF3486B2A29}" srcOrd="0" destOrd="0" presId="urn:microsoft.com/office/officeart/2005/8/layout/hProcess10"/>
    <dgm:cxn modelId="{15897267-EED6-485E-A4DA-C23AADC9F0A9}" type="presOf" srcId="{5E44B0BB-3F28-4901-BAE2-9B3C1FD712D3}" destId="{85237131-35CF-4C44-8D4D-BDDD85A0F263}" srcOrd="0" destOrd="0" presId="urn:microsoft.com/office/officeart/2005/8/layout/hProcess10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1EA80155-AEAD-40C1-B0CC-CC548E391B08}" type="presOf" srcId="{547A3EB4-AC4B-4126-AE6D-A2FF1902BDF0}" destId="{CF0D50DD-8425-4B50-B57F-902E6801B938}" srcOrd="0" destOrd="2" presId="urn:microsoft.com/office/officeart/2005/8/layout/hProcess10"/>
    <dgm:cxn modelId="{2BB80277-EAC3-409E-9332-39DFD1EF82F3}" type="presOf" srcId="{8DC9F355-AAA9-4BAD-A038-9465CA966C92}" destId="{F4791906-9798-45BD-96A3-E1284DA4E7BF}" srcOrd="0" destOrd="0" presId="urn:microsoft.com/office/officeart/2005/8/layout/hProcess10"/>
    <dgm:cxn modelId="{EC732F78-BE0A-4C87-A7CA-16B65FC9F2DC}" srcId="{C9E6A454-3715-4857-947B-0D6F4F7B2CB0}" destId="{0C9D4DA6-83F1-438B-A0E2-9E67BCAD76C6}" srcOrd="2" destOrd="0" parTransId="{601A5508-966A-4D1B-982E-59E09ED64635}" sibTransId="{321E34D5-EBF1-42E2-A17C-F0D99A644E67}"/>
    <dgm:cxn modelId="{49A06A5A-E488-42C7-BD3A-3C4E2227D269}" type="presOf" srcId="{DCDD6B51-C242-4FDA-A6AF-26DB663B9EFD}" destId="{CF0D50DD-8425-4B50-B57F-902E6801B938}" srcOrd="0" destOrd="1" presId="urn:microsoft.com/office/officeart/2005/8/layout/hProcess10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2B097285-4D32-41B0-A0D9-BFC70F3E3396}" type="presOf" srcId="{5E44B0BB-3F28-4901-BAE2-9B3C1FD712D3}" destId="{DA34DA14-BBDC-4A79-A997-EF37E74C0AFA}" srcOrd="1" destOrd="0" presId="urn:microsoft.com/office/officeart/2005/8/layout/hProcess10"/>
    <dgm:cxn modelId="{CCCB24AF-CEB5-4A4C-B990-6B9AD6575A9A}" type="presOf" srcId="{605AAC1E-9B3A-4F34-8719-7F22797E22E1}" destId="{1B16E79E-42A1-4075-A21C-FD7A097E3084}" srcOrd="1" destOrd="0" presId="urn:microsoft.com/office/officeart/2005/8/layout/hProcess10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356E45B7-EB7D-492A-A991-B6D9CEC153E2}" type="presOf" srcId="{E74F6D75-DE3F-4230-B45D-D03B49ED0472}" destId="{A7B99D3C-DED1-47DE-9E4B-B883EF5EE5F1}" srcOrd="0" destOrd="2" presId="urn:microsoft.com/office/officeart/2005/8/layout/hProcess10"/>
    <dgm:cxn modelId="{00F1E5BE-BAAF-4DB1-967A-F23446F38194}" type="presOf" srcId="{C80888F8-FEFB-4C34-AC63-31AAE251541C}" destId="{5011F9C5-F072-4DC6-83EE-EFC224049EC2}" srcOrd="0" destOrd="0" presId="urn:microsoft.com/office/officeart/2005/8/layout/hProcess10"/>
    <dgm:cxn modelId="{4C8763BF-CAAB-4FF0-9C72-747C6AB8F223}" type="presOf" srcId="{4ADED9D5-A66C-4101-9046-086F0A61AA59}" destId="{3ADEF8C2-6510-4FDF-8402-ECC503CE2B07}" srcOrd="0" destOrd="0" presId="urn:microsoft.com/office/officeart/2005/8/layout/hProcess10"/>
    <dgm:cxn modelId="{E2A046CF-111A-4830-B00A-DCA2BC3F7FBF}" srcId="{58886691-A583-42D1-B06E-A17884653900}" destId="{E74F6D75-DE3F-4230-B45D-D03B49ED0472}" srcOrd="1" destOrd="0" parTransId="{9AE18D0D-8806-444D-8DC5-B4A199375DC2}" sibTransId="{2D3A9AF6-6646-4C32-995C-49014262C3C9}"/>
    <dgm:cxn modelId="{4BAAD1DE-9EAA-4DC7-A97F-2270294EBCB6}" type="presOf" srcId="{58886691-A583-42D1-B06E-A17884653900}" destId="{A7B99D3C-DED1-47DE-9E4B-B883EF5EE5F1}" srcOrd="0" destOrd="0" presId="urn:microsoft.com/office/officeart/2005/8/layout/hProcess10"/>
    <dgm:cxn modelId="{D446E8E3-F94A-4FE4-8409-B053D18EE256}" srcId="{C9E6A454-3715-4857-947B-0D6F4F7B2CB0}" destId="{547A3EB4-AC4B-4126-AE6D-A2FF1902BDF0}" srcOrd="1" destOrd="0" parTransId="{361AA9A5-C2B8-4D3C-8333-37B55E7FA8D6}" sibTransId="{769FD6EA-48EB-4930-ACBF-3E6816BD3808}"/>
    <dgm:cxn modelId="{E60DCBE8-76A7-4F43-A884-9E0E3BA90D7E}" type="presOf" srcId="{C9E6A454-3715-4857-947B-0D6F4F7B2CB0}" destId="{CF0D50DD-8425-4B50-B57F-902E6801B938}" srcOrd="0" destOrd="0" presId="urn:microsoft.com/office/officeart/2005/8/layout/hProcess10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9FBE10FE-1808-480F-8CB6-FDC3726B6B3A}" type="presParOf" srcId="{3ADEF8C2-6510-4FDF-8402-ECC503CE2B07}" destId="{62B735CB-D4B3-4EEF-A311-57BF8F0366C8}" srcOrd="0" destOrd="0" presId="urn:microsoft.com/office/officeart/2005/8/layout/hProcess10"/>
    <dgm:cxn modelId="{9E6FB6D0-BBB1-4BE2-A01D-51FA00BE8362}" type="presParOf" srcId="{62B735CB-D4B3-4EEF-A311-57BF8F0366C8}" destId="{C32CEF92-EB5C-4A9E-BA12-54E56A288BB3}" srcOrd="0" destOrd="0" presId="urn:microsoft.com/office/officeart/2005/8/layout/hProcess10"/>
    <dgm:cxn modelId="{AF3F831D-C141-4C6B-81EF-2DBA38678192}" type="presParOf" srcId="{62B735CB-D4B3-4EEF-A311-57BF8F0366C8}" destId="{A7B99D3C-DED1-47DE-9E4B-B883EF5EE5F1}" srcOrd="1" destOrd="0" presId="urn:microsoft.com/office/officeart/2005/8/layout/hProcess10"/>
    <dgm:cxn modelId="{92F54CF7-F692-4CEF-BB18-7DC408D16668}" type="presParOf" srcId="{3ADEF8C2-6510-4FDF-8402-ECC503CE2B07}" destId="{E8C343FC-F8DD-485D-82AC-EBF3486B2A29}" srcOrd="1" destOrd="0" presId="urn:microsoft.com/office/officeart/2005/8/layout/hProcess10"/>
    <dgm:cxn modelId="{4DDF5C76-8BAD-4E71-A126-5C632CD07DAC}" type="presParOf" srcId="{E8C343FC-F8DD-485D-82AC-EBF3486B2A29}" destId="{E5C7B44E-B8D0-4236-ABF3-12FA5C6C3F28}" srcOrd="0" destOrd="0" presId="urn:microsoft.com/office/officeart/2005/8/layout/hProcess10"/>
    <dgm:cxn modelId="{BE50EFEF-EE41-43F2-B4BB-119E5D0365DE}" type="presParOf" srcId="{3ADEF8C2-6510-4FDF-8402-ECC503CE2B07}" destId="{F4D7D669-4AC6-46F1-A370-253CB3E32B50}" srcOrd="2" destOrd="0" presId="urn:microsoft.com/office/officeart/2005/8/layout/hProcess10"/>
    <dgm:cxn modelId="{6763A53D-1843-450D-8A56-32A991A5783C}" type="presParOf" srcId="{F4D7D669-4AC6-46F1-A370-253CB3E32B50}" destId="{6DE598EC-68B8-4D3D-934E-92E7EB401502}" srcOrd="0" destOrd="0" presId="urn:microsoft.com/office/officeart/2005/8/layout/hProcess10"/>
    <dgm:cxn modelId="{6B91E217-28CB-4290-B995-B1259C986704}" type="presParOf" srcId="{F4D7D669-4AC6-46F1-A370-253CB3E32B50}" destId="{CF0D50DD-8425-4B50-B57F-902E6801B938}" srcOrd="1" destOrd="0" presId="urn:microsoft.com/office/officeart/2005/8/layout/hProcess10"/>
    <dgm:cxn modelId="{EDF3DB81-D263-4A75-90A5-8EE357F19977}" type="presParOf" srcId="{3ADEF8C2-6510-4FDF-8402-ECC503CE2B07}" destId="{F2243A8A-A1E2-4E6F-8865-A93885FB59D0}" srcOrd="3" destOrd="0" presId="urn:microsoft.com/office/officeart/2005/8/layout/hProcess10"/>
    <dgm:cxn modelId="{2EC91183-31E5-4984-98A9-5F0A7C5F151D}" type="presParOf" srcId="{F2243A8A-A1E2-4E6F-8865-A93885FB59D0}" destId="{1B16E79E-42A1-4075-A21C-FD7A097E3084}" srcOrd="0" destOrd="0" presId="urn:microsoft.com/office/officeart/2005/8/layout/hProcess10"/>
    <dgm:cxn modelId="{3E79F0A7-0F07-4800-A990-9F5DAA2B131C}" type="presParOf" srcId="{3ADEF8C2-6510-4FDF-8402-ECC503CE2B07}" destId="{572EDAB5-55F0-4E93-9DB2-34E71CB79323}" srcOrd="4" destOrd="0" presId="urn:microsoft.com/office/officeart/2005/8/layout/hProcess10"/>
    <dgm:cxn modelId="{AC509728-3814-4E51-998B-90D53544B378}" type="presParOf" srcId="{572EDAB5-55F0-4E93-9DB2-34E71CB79323}" destId="{CFB7B1D9-8C7D-4EFF-A512-9154EBB36AB3}" srcOrd="0" destOrd="0" presId="urn:microsoft.com/office/officeart/2005/8/layout/hProcess10"/>
    <dgm:cxn modelId="{9CDF3DD4-67B8-4662-9161-AF6BD5153BD6}" type="presParOf" srcId="{572EDAB5-55F0-4E93-9DB2-34E71CB79323}" destId="{5011F9C5-F072-4DC6-83EE-EFC224049EC2}" srcOrd="1" destOrd="0" presId="urn:microsoft.com/office/officeart/2005/8/layout/hProcess10"/>
    <dgm:cxn modelId="{326563D7-C9B5-47D6-9EDD-37C91F6871FD}" type="presParOf" srcId="{3ADEF8C2-6510-4FDF-8402-ECC503CE2B07}" destId="{85237131-35CF-4C44-8D4D-BDDD85A0F263}" srcOrd="5" destOrd="0" presId="urn:microsoft.com/office/officeart/2005/8/layout/hProcess10"/>
    <dgm:cxn modelId="{5164028A-15DD-4A3A-8A85-6E852CF92565}" type="presParOf" srcId="{85237131-35CF-4C44-8D4D-BDDD85A0F263}" destId="{DA34DA14-BBDC-4A79-A997-EF37E74C0AFA}" srcOrd="0" destOrd="0" presId="urn:microsoft.com/office/officeart/2005/8/layout/hProcess10"/>
    <dgm:cxn modelId="{238A16BE-6726-4DA2-A318-BD7E6DCAE804}" type="presParOf" srcId="{3ADEF8C2-6510-4FDF-8402-ECC503CE2B07}" destId="{E1C9732D-C6CE-4241-BD62-45BDB603B310}" srcOrd="6" destOrd="0" presId="urn:microsoft.com/office/officeart/2005/8/layout/hProcess10"/>
    <dgm:cxn modelId="{B9BA47DE-CA08-4ADB-B7B5-27A5FA1D0B8E}" type="presParOf" srcId="{E1C9732D-C6CE-4241-BD62-45BDB603B310}" destId="{2AD2EB6A-3890-4B12-829F-DB1378619934}" srcOrd="0" destOrd="0" presId="urn:microsoft.com/office/officeart/2005/8/layout/hProcess10"/>
    <dgm:cxn modelId="{4BFB4437-ED5A-4AC5-999C-ADA2A7593E97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10B1F-4F7B-4605-9433-4415B37DEC46}">
      <dsp:nvSpPr>
        <dsp:cNvPr id="0" name=""/>
        <dsp:cNvSpPr/>
      </dsp:nvSpPr>
      <dsp:spPr>
        <a:xfrm rot="5400000">
          <a:off x="232" y="25203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785B9-374B-4232-8F19-A6714D143D89}">
      <dsp:nvSpPr>
        <dsp:cNvPr id="0" name=""/>
        <dsp:cNvSpPr/>
      </dsp:nvSpPr>
      <dsp:spPr>
        <a:xfrm rot="16200000">
          <a:off x="3110106" y="25203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CFF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5874E-0EFF-42B8-9609-EABF62986736}">
      <dsp:nvSpPr>
        <dsp:cNvPr id="0" name=""/>
        <dsp:cNvSpPr/>
      </dsp:nvSpPr>
      <dsp:spPr>
        <a:xfrm>
          <a:off x="3269114" y="2895241"/>
          <a:ext cx="2690810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Network of Enterprise Ecosystems</a:t>
          </a:r>
        </a:p>
      </dsp:txBody>
      <dsp:txXfrm>
        <a:off x="3269114" y="2895241"/>
        <a:ext cx="2690810" cy="604519"/>
      </dsp:txXfrm>
    </dsp:sp>
    <dsp:sp modelId="{478B3693-7A23-4AC8-A39A-7F53182C5596}">
      <dsp:nvSpPr>
        <dsp:cNvPr id="0" name=""/>
        <dsp:cNvSpPr/>
      </dsp:nvSpPr>
      <dsp:spPr>
        <a:xfrm rot="5400000">
          <a:off x="3013180" y="25203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rgbClr val="8CFF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87F0B-E8B4-4D9B-8A51-5E71EC127FF2}">
      <dsp:nvSpPr>
        <dsp:cNvPr id="0" name=""/>
        <dsp:cNvSpPr/>
      </dsp:nvSpPr>
      <dsp:spPr>
        <a:xfrm rot="16200000">
          <a:off x="6122140" y="252032"/>
          <a:ext cx="3021627" cy="302209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A7752-5356-4B32-B9E0-E21075A8257C}">
      <dsp:nvSpPr>
        <dsp:cNvPr id="0" name=""/>
        <dsp:cNvSpPr/>
      </dsp:nvSpPr>
      <dsp:spPr>
        <a:xfrm>
          <a:off x="6049363" y="2877015"/>
          <a:ext cx="2713637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Interoperating Enterprise Digital Ecosystems</a:t>
          </a:r>
        </a:p>
      </dsp:txBody>
      <dsp:txXfrm>
        <a:off x="6049363" y="2877015"/>
        <a:ext cx="2713637" cy="604519"/>
      </dsp:txXfrm>
    </dsp:sp>
    <dsp:sp modelId="{B4F7B0F3-49DA-4873-A957-44217F823971}">
      <dsp:nvSpPr>
        <dsp:cNvPr id="0" name=""/>
        <dsp:cNvSpPr/>
      </dsp:nvSpPr>
      <dsp:spPr>
        <a:xfrm>
          <a:off x="3948603" y="777695"/>
          <a:ext cx="1272396" cy="1272396"/>
        </a:xfrm>
        <a:prstGeom prst="ellipse">
          <a:avLst/>
        </a:prstGeom>
        <a:solidFill>
          <a:srgbClr val="66FF66">
            <a:alpha val="4705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u="sng" kern="1200" dirty="0"/>
            <a:t>EPC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Ecosystem</a:t>
          </a:r>
        </a:p>
      </dsp:txBody>
      <dsp:txXfrm>
        <a:off x="4118256" y="1000365"/>
        <a:ext cx="933091" cy="572578"/>
      </dsp:txXfrm>
    </dsp:sp>
    <dsp:sp modelId="{14CAAA43-DB4E-403D-B060-7705E2FC7DD5}">
      <dsp:nvSpPr>
        <dsp:cNvPr id="0" name=""/>
        <dsp:cNvSpPr/>
      </dsp:nvSpPr>
      <dsp:spPr>
        <a:xfrm>
          <a:off x="4407726" y="1572943"/>
          <a:ext cx="1272396" cy="1272396"/>
        </a:xfrm>
        <a:prstGeom prst="ellipse">
          <a:avLst/>
        </a:prstGeom>
        <a:solidFill>
          <a:srgbClr val="66FF66">
            <a:alpha val="4705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u="sng" kern="1200" dirty="0"/>
            <a:t>Owner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u="sng" kern="1200" dirty="0"/>
            <a:t>Operator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Ecosystem</a:t>
          </a:r>
        </a:p>
      </dsp:txBody>
      <dsp:txXfrm>
        <a:off x="4796867" y="1901646"/>
        <a:ext cx="763438" cy="699818"/>
      </dsp:txXfrm>
    </dsp:sp>
    <dsp:sp modelId="{846D41EB-8B10-44FD-9DE1-21047F15EB66}">
      <dsp:nvSpPr>
        <dsp:cNvPr id="0" name=""/>
        <dsp:cNvSpPr/>
      </dsp:nvSpPr>
      <dsp:spPr>
        <a:xfrm>
          <a:off x="3489479" y="1572943"/>
          <a:ext cx="1272396" cy="1272396"/>
        </a:xfrm>
        <a:prstGeom prst="ellipse">
          <a:avLst/>
        </a:prstGeom>
        <a:solidFill>
          <a:srgbClr val="66FF66">
            <a:alpha val="47059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u="sng" kern="1200" dirty="0"/>
            <a:t>OEM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Ecosystem</a:t>
          </a:r>
        </a:p>
      </dsp:txBody>
      <dsp:txXfrm>
        <a:off x="3609297" y="1901646"/>
        <a:ext cx="763438" cy="699818"/>
      </dsp:txXfrm>
    </dsp:sp>
    <dsp:sp modelId="{A3D1F2A3-6187-41CB-BDDD-9C65FFC0CD40}">
      <dsp:nvSpPr>
        <dsp:cNvPr id="0" name=""/>
        <dsp:cNvSpPr/>
      </dsp:nvSpPr>
      <dsp:spPr>
        <a:xfrm>
          <a:off x="777875" y="635217"/>
          <a:ext cx="890261" cy="890265"/>
        </a:xfrm>
        <a:prstGeom prst="ellipse">
          <a:avLst/>
        </a:prstGeom>
        <a:solidFill>
          <a:schemeClr val="accent5">
            <a:alpha val="50000"/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Com-ponents</a:t>
          </a:r>
        </a:p>
      </dsp:txBody>
      <dsp:txXfrm>
        <a:off x="908251" y="765593"/>
        <a:ext cx="629509" cy="629513"/>
      </dsp:txXfrm>
    </dsp:sp>
    <dsp:sp modelId="{CC0A3977-4FE9-4062-ADDC-28A58818FE86}">
      <dsp:nvSpPr>
        <dsp:cNvPr id="0" name=""/>
        <dsp:cNvSpPr/>
      </dsp:nvSpPr>
      <dsp:spPr>
        <a:xfrm>
          <a:off x="894185" y="1637376"/>
          <a:ext cx="254360" cy="254393"/>
        </a:xfrm>
        <a:prstGeom prst="ellipse">
          <a:avLst/>
        </a:prstGeom>
        <a:solidFill>
          <a:schemeClr val="accent5">
            <a:alpha val="50000"/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9FF4B7-7D78-447A-987F-3647F9750FC0}">
      <dsp:nvSpPr>
        <dsp:cNvPr id="0" name=""/>
        <dsp:cNvSpPr/>
      </dsp:nvSpPr>
      <dsp:spPr>
        <a:xfrm>
          <a:off x="1722558" y="654379"/>
          <a:ext cx="254360" cy="254393"/>
        </a:xfrm>
        <a:prstGeom prst="ellipse">
          <a:avLst/>
        </a:prstGeom>
        <a:solidFill>
          <a:schemeClr val="accent5">
            <a:alpha val="50000"/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4DB8ED-AC61-44D2-8563-F6B3C24E97BB}">
      <dsp:nvSpPr>
        <dsp:cNvPr id="0" name=""/>
        <dsp:cNvSpPr/>
      </dsp:nvSpPr>
      <dsp:spPr>
        <a:xfrm>
          <a:off x="1714500" y="928006"/>
          <a:ext cx="890261" cy="890265"/>
        </a:xfrm>
        <a:prstGeom prst="ellipse">
          <a:avLst/>
        </a:prstGeom>
        <a:solidFill>
          <a:schemeClr val="accent5">
            <a:alpha val="50000"/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Systems</a:t>
          </a:r>
        </a:p>
      </dsp:txBody>
      <dsp:txXfrm>
        <a:off x="1844876" y="1058382"/>
        <a:ext cx="629509" cy="629513"/>
      </dsp:txXfrm>
    </dsp:sp>
    <dsp:sp modelId="{C630611F-E215-4828-820D-380352DC366C}">
      <dsp:nvSpPr>
        <dsp:cNvPr id="0" name=""/>
        <dsp:cNvSpPr/>
      </dsp:nvSpPr>
      <dsp:spPr>
        <a:xfrm>
          <a:off x="2449909" y="1823063"/>
          <a:ext cx="254360" cy="254393"/>
        </a:xfrm>
        <a:prstGeom prst="ellipse">
          <a:avLst/>
        </a:prstGeom>
        <a:solidFill>
          <a:schemeClr val="accent5">
            <a:alpha val="50000"/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C14A3E-C2E8-485F-A854-9338569E780D}">
      <dsp:nvSpPr>
        <dsp:cNvPr id="0" name=""/>
        <dsp:cNvSpPr/>
      </dsp:nvSpPr>
      <dsp:spPr>
        <a:xfrm>
          <a:off x="569240" y="1990262"/>
          <a:ext cx="890261" cy="890265"/>
        </a:xfrm>
        <a:prstGeom prst="ellipse">
          <a:avLst/>
        </a:prstGeom>
        <a:solidFill>
          <a:schemeClr val="accent5">
            <a:alpha val="50000"/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Systems</a:t>
          </a:r>
        </a:p>
      </dsp:txBody>
      <dsp:txXfrm>
        <a:off x="699616" y="2120638"/>
        <a:ext cx="629509" cy="629513"/>
      </dsp:txXfrm>
    </dsp:sp>
    <dsp:sp modelId="{6AF66DDF-496D-44C4-B82E-6774AA389A72}">
      <dsp:nvSpPr>
        <dsp:cNvPr id="0" name=""/>
        <dsp:cNvSpPr/>
      </dsp:nvSpPr>
      <dsp:spPr>
        <a:xfrm>
          <a:off x="1552866" y="1919311"/>
          <a:ext cx="890261" cy="890265"/>
        </a:xfrm>
        <a:prstGeom prst="ellipse">
          <a:avLst/>
        </a:prstGeom>
        <a:solidFill>
          <a:schemeClr val="accent5">
            <a:alpha val="50000"/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Com-ponents</a:t>
          </a:r>
        </a:p>
      </dsp:txBody>
      <dsp:txXfrm>
        <a:off x="1683242" y="2049687"/>
        <a:ext cx="629509" cy="629513"/>
      </dsp:txXfrm>
    </dsp:sp>
    <dsp:sp modelId="{5A42E090-4526-4A79-8F95-0A5B3689B817}">
      <dsp:nvSpPr>
        <dsp:cNvPr id="0" name=""/>
        <dsp:cNvSpPr/>
      </dsp:nvSpPr>
      <dsp:spPr>
        <a:xfrm>
          <a:off x="1262753" y="1576753"/>
          <a:ext cx="437261" cy="437162"/>
        </a:xfrm>
        <a:prstGeom prst="ellipse">
          <a:avLst/>
        </a:prstGeom>
        <a:solidFill>
          <a:schemeClr val="accent5">
            <a:alpha val="50000"/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269DA2-424E-4D98-B637-EE455D1455A6}">
      <dsp:nvSpPr>
        <dsp:cNvPr id="0" name=""/>
        <dsp:cNvSpPr/>
      </dsp:nvSpPr>
      <dsp:spPr>
        <a:xfrm>
          <a:off x="608562" y="1800386"/>
          <a:ext cx="191195" cy="191075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5B5A0D-3840-4D26-BDFD-FD43BC106546}">
      <dsp:nvSpPr>
        <dsp:cNvPr id="0" name=""/>
        <dsp:cNvSpPr/>
      </dsp:nvSpPr>
      <dsp:spPr>
        <a:xfrm>
          <a:off x="6519672" y="876805"/>
          <a:ext cx="1764792" cy="1764472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Supplier Neutral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Industrial Digital Ecosystem</a:t>
          </a:r>
        </a:p>
      </dsp:txBody>
      <dsp:txXfrm>
        <a:off x="6778120" y="1135206"/>
        <a:ext cx="1247896" cy="1247670"/>
      </dsp:txXfrm>
    </dsp:sp>
    <dsp:sp modelId="{100830D9-1192-490C-B33A-B7386ABDAB22}">
      <dsp:nvSpPr>
        <dsp:cNvPr id="0" name=""/>
        <dsp:cNvSpPr/>
      </dsp:nvSpPr>
      <dsp:spPr>
        <a:xfrm>
          <a:off x="567842" y="2877015"/>
          <a:ext cx="2294229" cy="6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Enterprise Ecosystem Nodes</a:t>
          </a:r>
        </a:p>
      </dsp:txBody>
      <dsp:txXfrm>
        <a:off x="567842" y="2877015"/>
        <a:ext cx="2294229" cy="604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9DCF-357C-4505-8BED-2BB37F5099DF}">
      <dsp:nvSpPr>
        <dsp:cNvPr id="0" name=""/>
        <dsp:cNvSpPr/>
      </dsp:nvSpPr>
      <dsp:spPr>
        <a:xfrm rot="10800000">
          <a:off x="2072640" y="0"/>
          <a:ext cx="4023360" cy="1354666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Background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Scope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Preconditions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Successful End </a:t>
          </a:r>
          <a:br>
            <a:rPr lang="en-AU" sz="1200" kern="1200" dirty="0"/>
          </a:br>
          <a:r>
            <a:rPr lang="en-AU" sz="1200" kern="1200" dirty="0"/>
            <a:t>Condition</a:t>
          </a:r>
        </a:p>
      </dsp:txBody>
      <dsp:txXfrm rot="10800000">
        <a:off x="2763520" y="0"/>
        <a:ext cx="3332480" cy="1354666"/>
      </dsp:txXfrm>
    </dsp:sp>
    <dsp:sp modelId="{FC2DF2DA-BAAD-4474-9A41-FAC8113600B5}">
      <dsp:nvSpPr>
        <dsp:cNvPr id="0" name=""/>
        <dsp:cNvSpPr/>
      </dsp:nvSpPr>
      <dsp:spPr>
        <a:xfrm>
          <a:off x="1381760" y="0"/>
          <a:ext cx="1381760" cy="1354666"/>
        </a:xfrm>
        <a:prstGeom prst="trapezoid">
          <a:avLst>
            <a:gd name="adj" fmla="val 51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AU" sz="2800" b="1" kern="1200" dirty="0"/>
          </a:br>
          <a:r>
            <a:rPr lang="en-AU" sz="2800" b="1" kern="1200" dirty="0"/>
            <a:t>Use</a:t>
          </a:r>
          <a:br>
            <a:rPr lang="en-AU" sz="2800" b="1" kern="1200" dirty="0"/>
          </a:br>
          <a:r>
            <a:rPr lang="en-AU" sz="2800" b="1" kern="1200" dirty="0"/>
            <a:t>Cases</a:t>
          </a:r>
        </a:p>
      </dsp:txBody>
      <dsp:txXfrm>
        <a:off x="1381760" y="0"/>
        <a:ext cx="1381760" cy="1354666"/>
      </dsp:txXfrm>
    </dsp:sp>
    <dsp:sp modelId="{D4284C6E-170B-4CA7-B65E-BB57841B4ACC}">
      <dsp:nvSpPr>
        <dsp:cNvPr id="0" name=""/>
        <dsp:cNvSpPr/>
      </dsp:nvSpPr>
      <dsp:spPr>
        <a:xfrm rot="10800000">
          <a:off x="2763520" y="1354666"/>
          <a:ext cx="3332480" cy="1354666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Data Content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Data Formats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Reference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Information Service </a:t>
          </a:r>
          <a:br>
            <a:rPr lang="en-AU" sz="1200" kern="1200" dirty="0"/>
          </a:br>
          <a:r>
            <a:rPr lang="en-AU" sz="1200" kern="1200" dirty="0"/>
            <a:t>Bus Configuration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(OIIE) Events</a:t>
          </a:r>
        </a:p>
      </dsp:txBody>
      <dsp:txXfrm rot="10800000">
        <a:off x="3454400" y="1354666"/>
        <a:ext cx="2641600" cy="1354666"/>
      </dsp:txXfrm>
    </dsp:sp>
    <dsp:sp modelId="{63BF6DF2-3A55-401E-A750-7E7ED9E02350}">
      <dsp:nvSpPr>
        <dsp:cNvPr id="0" name=""/>
        <dsp:cNvSpPr/>
      </dsp:nvSpPr>
      <dsp:spPr>
        <a:xfrm>
          <a:off x="690880" y="1354666"/>
          <a:ext cx="2763520" cy="1354666"/>
        </a:xfrm>
        <a:prstGeom prst="trapezoid">
          <a:avLst>
            <a:gd name="adj" fmla="val 51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/>
            <a:t>Scenarios</a:t>
          </a:r>
          <a:endParaRPr lang="en-AU" sz="3400" b="1" kern="1200" dirty="0"/>
        </a:p>
      </dsp:txBody>
      <dsp:txXfrm>
        <a:off x="1174496" y="1354666"/>
        <a:ext cx="1796288" cy="1354666"/>
      </dsp:txXfrm>
    </dsp:sp>
    <dsp:sp modelId="{BCC9CDDB-B75A-4308-A02D-D6CB0686ADE2}">
      <dsp:nvSpPr>
        <dsp:cNvPr id="0" name=""/>
        <dsp:cNvSpPr/>
      </dsp:nvSpPr>
      <dsp:spPr>
        <a:xfrm rot="10800000">
          <a:off x="3454400" y="2709333"/>
          <a:ext cx="2641600" cy="1354666"/>
        </a:xfrm>
        <a:prstGeom prst="nonIsoscelesTrapezoid">
          <a:avLst>
            <a:gd name="adj1" fmla="val 0"/>
            <a:gd name="adj2" fmla="val 51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50" kern="1200" dirty="0"/>
            <a:t>Individual Message Exchange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50" kern="1200" dirty="0"/>
            <a:t>Specific Data Content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50" kern="1200" dirty="0"/>
            <a:t>Required Data Processing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50" kern="1200" dirty="0"/>
            <a:t>Expected Response Event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050" kern="1200" dirty="0"/>
            <a:t>Reference implementation using CCOM BODS</a:t>
          </a:r>
        </a:p>
      </dsp:txBody>
      <dsp:txXfrm rot="10800000">
        <a:off x="4145280" y="2709333"/>
        <a:ext cx="1950720" cy="1354666"/>
      </dsp:txXfrm>
    </dsp:sp>
    <dsp:sp modelId="{E60E0E2E-090F-47CE-B6AB-68A96557B423}">
      <dsp:nvSpPr>
        <dsp:cNvPr id="0" name=""/>
        <dsp:cNvSpPr/>
      </dsp:nvSpPr>
      <dsp:spPr>
        <a:xfrm>
          <a:off x="0" y="2709333"/>
          <a:ext cx="4145280" cy="1354666"/>
        </a:xfrm>
        <a:prstGeom prst="trapezoid">
          <a:avLst>
            <a:gd name="adj" fmla="val 51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/>
            <a:t>(OIIE) Events</a:t>
          </a:r>
          <a:endParaRPr lang="en-AU" sz="6500" b="1" kern="1200" dirty="0"/>
        </a:p>
      </dsp:txBody>
      <dsp:txXfrm>
        <a:off x="725423" y="2709333"/>
        <a:ext cx="2694432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EF92-EB5C-4A9E-BA12-54E56A288BB3}">
      <dsp:nvSpPr>
        <dsp:cNvPr id="0" name=""/>
        <dsp:cNvSpPr/>
      </dsp:nvSpPr>
      <dsp:spPr>
        <a:xfrm>
          <a:off x="248471" y="955521"/>
          <a:ext cx="1100092" cy="11000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B99D3C-DED1-47DE-9E4B-B883EF5EE5F1}">
      <dsp:nvSpPr>
        <dsp:cNvPr id="0" name=""/>
        <dsp:cNvSpPr/>
      </dsp:nvSpPr>
      <dsp:spPr>
        <a:xfrm>
          <a:off x="43426" y="1928729"/>
          <a:ext cx="1951102" cy="1642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Debutanizer Tower Condenser Unit P&amp;ID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Worley Parsons: Hexagon (Proteus XML)</a:t>
          </a:r>
        </a:p>
      </dsp:txBody>
      <dsp:txXfrm>
        <a:off x="91546" y="1976849"/>
        <a:ext cx="1854862" cy="1546682"/>
      </dsp:txXfrm>
    </dsp:sp>
    <dsp:sp modelId="{E8C343FC-F8DD-485D-82AC-EBF3486B2A29}">
      <dsp:nvSpPr>
        <dsp:cNvPr id="0" name=""/>
        <dsp:cNvSpPr/>
      </dsp:nvSpPr>
      <dsp:spPr>
        <a:xfrm rot="33440">
          <a:off x="1713709" y="1384078"/>
          <a:ext cx="365170" cy="2643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1713711" y="1436559"/>
        <a:ext cx="285869" cy="158602"/>
      </dsp:txXfrm>
    </dsp:sp>
    <dsp:sp modelId="{6DE598EC-68B8-4D3D-934E-92E7EB401502}">
      <dsp:nvSpPr>
        <dsp:cNvPr id="0" name=""/>
        <dsp:cNvSpPr/>
      </dsp:nvSpPr>
      <dsp:spPr>
        <a:xfrm>
          <a:off x="2391858" y="805936"/>
          <a:ext cx="1444311" cy="14443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0D50DD-8425-4B50-B57F-902E6801B938}">
      <dsp:nvSpPr>
        <dsp:cNvPr id="0" name=""/>
        <dsp:cNvSpPr/>
      </dsp:nvSpPr>
      <dsp:spPr>
        <a:xfrm>
          <a:off x="2273874" y="2128941"/>
          <a:ext cx="1713900" cy="1446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400" kern="1200" dirty="0"/>
            <a:t>P&amp;ID Logical Connection information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000" kern="1200" dirty="0"/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MIMOSA Structured Digital Asset Interoperability Registry </a:t>
          </a:r>
        </a:p>
      </dsp:txBody>
      <dsp:txXfrm>
        <a:off x="2316227" y="2171294"/>
        <a:ext cx="1629194" cy="1361344"/>
      </dsp:txXfrm>
    </dsp:sp>
    <dsp:sp modelId="{F2243A8A-A1E2-4E6F-8865-A93885FB59D0}">
      <dsp:nvSpPr>
        <dsp:cNvPr id="0" name=""/>
        <dsp:cNvSpPr/>
      </dsp:nvSpPr>
      <dsp:spPr>
        <a:xfrm rot="39795">
          <a:off x="4194193" y="1410501"/>
          <a:ext cx="358059" cy="2643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4194196" y="1462909"/>
        <a:ext cx="278758" cy="158602"/>
      </dsp:txXfrm>
    </dsp:sp>
    <dsp:sp modelId="{CFB7B1D9-8C7D-4EFF-A512-9154EBB36AB3}">
      <dsp:nvSpPr>
        <dsp:cNvPr id="0" name=""/>
        <dsp:cNvSpPr/>
      </dsp:nvSpPr>
      <dsp:spPr>
        <a:xfrm>
          <a:off x="4859128" y="1004616"/>
          <a:ext cx="1100092" cy="1100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11F9C5-F072-4DC6-83EE-EFC224049EC2}">
      <dsp:nvSpPr>
        <dsp:cNvPr id="0" name=""/>
        <dsp:cNvSpPr/>
      </dsp:nvSpPr>
      <dsp:spPr>
        <a:xfrm>
          <a:off x="4364532" y="2006608"/>
          <a:ext cx="2055776" cy="1446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RFI/RFI Response (Greenfield)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RFI – Functional requirements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RFI Response – Models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Request for Model properties (ISDDs)</a:t>
          </a:r>
        </a:p>
      </dsp:txBody>
      <dsp:txXfrm>
        <a:off x="4406900" y="2048976"/>
        <a:ext cx="1971040" cy="1361809"/>
      </dsp:txXfrm>
    </dsp:sp>
    <dsp:sp modelId="{85237131-35CF-4C44-8D4D-BDDD85A0F263}">
      <dsp:nvSpPr>
        <dsp:cNvPr id="0" name=""/>
        <dsp:cNvSpPr/>
      </dsp:nvSpPr>
      <dsp:spPr>
        <a:xfrm rot="21537796">
          <a:off x="6451178" y="1399185"/>
          <a:ext cx="492078" cy="2643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6451184" y="1452769"/>
        <a:ext cx="412777" cy="158602"/>
      </dsp:txXfrm>
    </dsp:sp>
    <dsp:sp modelId="{2AD2EB6A-3890-4B12-829F-DB1378619934}">
      <dsp:nvSpPr>
        <dsp:cNvPr id="0" name=""/>
        <dsp:cNvSpPr/>
      </dsp:nvSpPr>
      <dsp:spPr>
        <a:xfrm>
          <a:off x="7364928" y="959270"/>
          <a:ext cx="1100092" cy="1100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791906-9798-45BD-96A3-E1284DA4E7BF}">
      <dsp:nvSpPr>
        <dsp:cNvPr id="0" name=""/>
        <dsp:cNvSpPr/>
      </dsp:nvSpPr>
      <dsp:spPr>
        <a:xfrm>
          <a:off x="6919089" y="1880020"/>
          <a:ext cx="2095775" cy="1627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Capital Project Asset Installation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Asset instances selected from RFI Response (defined using ISDDs)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Installed on P&amp;ID Tag locations (defined using ISDDs)</a:t>
          </a:r>
        </a:p>
      </dsp:txBody>
      <dsp:txXfrm>
        <a:off x="6966769" y="1927700"/>
        <a:ext cx="2000415" cy="1532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EF92-EB5C-4A9E-BA12-54E56A288BB3}">
      <dsp:nvSpPr>
        <dsp:cNvPr id="0" name=""/>
        <dsp:cNvSpPr/>
      </dsp:nvSpPr>
      <dsp:spPr>
        <a:xfrm>
          <a:off x="118719" y="644831"/>
          <a:ext cx="1523889" cy="15238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B99D3C-DED1-47DE-9E4B-B883EF5EE5F1}">
      <dsp:nvSpPr>
        <dsp:cNvPr id="0" name=""/>
        <dsp:cNvSpPr/>
      </dsp:nvSpPr>
      <dsp:spPr>
        <a:xfrm>
          <a:off x="2814" y="2023844"/>
          <a:ext cx="1736471" cy="1498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Information Handover</a:t>
          </a:r>
        </a:p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From Capital Project to Operations and Maintenance</a:t>
          </a:r>
        </a:p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Over ISBM (Information Service Bus Model)</a:t>
          </a:r>
        </a:p>
      </dsp:txBody>
      <dsp:txXfrm>
        <a:off x="46711" y="2067741"/>
        <a:ext cx="1648677" cy="1410950"/>
      </dsp:txXfrm>
    </dsp:sp>
    <dsp:sp modelId="{E8C343FC-F8DD-485D-82AC-EBF3486B2A29}">
      <dsp:nvSpPr>
        <dsp:cNvPr id="0" name=""/>
        <dsp:cNvSpPr/>
      </dsp:nvSpPr>
      <dsp:spPr>
        <a:xfrm rot="21584438">
          <a:off x="1919250" y="1218363"/>
          <a:ext cx="276645" cy="366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1919250" y="1291785"/>
        <a:ext cx="193652" cy="219701"/>
      </dsp:txXfrm>
    </dsp:sp>
    <dsp:sp modelId="{6DE598EC-68B8-4D3D-934E-92E7EB401502}">
      <dsp:nvSpPr>
        <dsp:cNvPr id="0" name=""/>
        <dsp:cNvSpPr/>
      </dsp:nvSpPr>
      <dsp:spPr>
        <a:xfrm>
          <a:off x="2433017" y="634355"/>
          <a:ext cx="1523889" cy="15238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0D50DD-8425-4B50-B57F-902E6801B938}">
      <dsp:nvSpPr>
        <dsp:cNvPr id="0" name=""/>
        <dsp:cNvSpPr/>
      </dsp:nvSpPr>
      <dsp:spPr>
        <a:xfrm>
          <a:off x="2389131" y="2061461"/>
          <a:ext cx="1751161" cy="1523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kern="1200" dirty="0">
              <a:latin typeface="Calibri"/>
              <a:ea typeface="+mn-ea"/>
              <a:cs typeface="+mn-cs"/>
            </a:rPr>
            <a:t>Condition Based Maintenance</a:t>
          </a:r>
        </a:p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Diagnostics</a:t>
          </a:r>
        </a:p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Prognostics</a:t>
          </a:r>
        </a:p>
        <a:p>
          <a:pPr marL="87313" lvl="0" indent="-873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AU" sz="1100" kern="1200" dirty="0">
              <a:latin typeface="Calibri"/>
              <a:ea typeface="+mn-ea"/>
              <a:cs typeface="+mn-cs"/>
            </a:rPr>
            <a:t>Advisory Generation</a:t>
          </a:r>
        </a:p>
      </dsp:txBody>
      <dsp:txXfrm>
        <a:off x="2433764" y="2106094"/>
        <a:ext cx="1661895" cy="1434623"/>
      </dsp:txXfrm>
    </dsp:sp>
    <dsp:sp modelId="{F2243A8A-A1E2-4E6F-8865-A93885FB59D0}">
      <dsp:nvSpPr>
        <dsp:cNvPr id="0" name=""/>
        <dsp:cNvSpPr/>
      </dsp:nvSpPr>
      <dsp:spPr>
        <a:xfrm rot="21569255">
          <a:off x="4302693" y="1201761"/>
          <a:ext cx="345807" cy="366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4302695" y="1275459"/>
        <a:ext cx="242065" cy="219701"/>
      </dsp:txXfrm>
    </dsp:sp>
    <dsp:sp modelId="{CFB7B1D9-8C7D-4EFF-A512-9154EBB36AB3}">
      <dsp:nvSpPr>
        <dsp:cNvPr id="0" name=""/>
        <dsp:cNvSpPr/>
      </dsp:nvSpPr>
      <dsp:spPr>
        <a:xfrm>
          <a:off x="4944888" y="664646"/>
          <a:ext cx="1399661" cy="141948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11F9C5-F072-4DC6-83EE-EFC224049EC2}">
      <dsp:nvSpPr>
        <dsp:cNvPr id="0" name=""/>
        <dsp:cNvSpPr/>
      </dsp:nvSpPr>
      <dsp:spPr>
        <a:xfrm>
          <a:off x="4864686" y="1995511"/>
          <a:ext cx="1523889" cy="1523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Remove and Replace </a:t>
          </a:r>
        </a:p>
      </dsp:txBody>
      <dsp:txXfrm>
        <a:off x="4909319" y="2040144"/>
        <a:ext cx="1434623" cy="1434623"/>
      </dsp:txXfrm>
    </dsp:sp>
    <dsp:sp modelId="{85237131-35CF-4C44-8D4D-BDDD85A0F263}">
      <dsp:nvSpPr>
        <dsp:cNvPr id="0" name=""/>
        <dsp:cNvSpPr/>
      </dsp:nvSpPr>
      <dsp:spPr>
        <a:xfrm rot="36780">
          <a:off x="6686722" y="1204284"/>
          <a:ext cx="342202" cy="366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500" kern="1200"/>
        </a:p>
      </dsp:txBody>
      <dsp:txXfrm>
        <a:off x="6686725" y="1276969"/>
        <a:ext cx="239541" cy="219701"/>
      </dsp:txXfrm>
    </dsp:sp>
    <dsp:sp modelId="{2AD2EB6A-3890-4B12-829F-DB1378619934}">
      <dsp:nvSpPr>
        <dsp:cNvPr id="0" name=""/>
        <dsp:cNvSpPr/>
      </dsp:nvSpPr>
      <dsp:spPr>
        <a:xfrm>
          <a:off x="7322214" y="638545"/>
          <a:ext cx="1523889" cy="152388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791906-9798-45BD-96A3-E1284DA4E7BF}">
      <dsp:nvSpPr>
        <dsp:cNvPr id="0" name=""/>
        <dsp:cNvSpPr/>
      </dsp:nvSpPr>
      <dsp:spPr>
        <a:xfrm>
          <a:off x="7311045" y="2024812"/>
          <a:ext cx="1523889" cy="1523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RFI/RFI Response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(Brownfield)</a:t>
          </a:r>
          <a:br>
            <a:rPr lang="en-AU" sz="1400" kern="1200" dirty="0"/>
          </a:br>
          <a:r>
            <a:rPr lang="en-AU" sz="1400" kern="1200" dirty="0"/>
            <a:t>Information Remediation</a:t>
          </a:r>
          <a:endParaRPr lang="en-AU" sz="1600" kern="1200" dirty="0"/>
        </a:p>
      </dsp:txBody>
      <dsp:txXfrm>
        <a:off x="7355678" y="2069445"/>
        <a:ext cx="1434623" cy="1434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7C6E192A-9DE3-46FF-9308-8E7090D78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l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l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65" tIns="48683" rIns="97365" bIns="48683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6E2F34E-2772-4617-8184-12ACBC88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790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581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72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163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39881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857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833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809" algn="l" defTabSz="815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8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* Indicates object of interest</a:t>
            </a:r>
          </a:p>
          <a:p>
            <a:endParaRPr lang="en-AU"/>
          </a:p>
          <a:p>
            <a:r>
              <a:rPr lang="en-AU"/>
              <a:t>A standard CCOM XML dump of the left-hand side would result in a deeply nested structure containing everything on the left.</a:t>
            </a:r>
          </a:p>
          <a:p>
            <a:r>
              <a:rPr lang="en-AU"/>
              <a:t>For a BOD, the depth is restricted and important information explicitly represented at the top-level of the “noun”, even if it is far away from the main object of interest (i.e. the Request for Information object)</a:t>
            </a:r>
          </a:p>
          <a:p>
            <a:endParaRPr lang="en-AU"/>
          </a:p>
          <a:p>
            <a:r>
              <a:rPr lang="en-AU"/>
              <a:t>If the first degree of separation is always nested for the primary object of interest, there may be some duplication of references. (e.g. ‘From Agent’)</a:t>
            </a:r>
          </a:p>
          <a:p>
            <a:r>
              <a:rPr lang="en-AU"/>
              <a:t>This nested information can be left out as it can be reconstructed from the BOD contents.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0EBD3-AA14-4FB0-A6C9-1AA3425FEB8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3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August 2009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MIMOSA OSA-CBM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00B5A-8E2F-4712-8DF0-EF18EFF05976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14613" y="746125"/>
            <a:ext cx="12312651" cy="6926263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Architectural diagram</a:t>
            </a:r>
          </a:p>
          <a:p>
            <a:r>
              <a:rPr lang="en-US"/>
              <a:t>Sensors -&gt; Measurements -&gt; Diagnostics/Prognostics (Analysis) -&gt; Advisory (Operational Risk Management System) -&gt; Maintenance Management System</a:t>
            </a:r>
          </a:p>
          <a:p>
            <a:r>
              <a:rPr lang="en-US"/>
              <a:t>Diagnostics/Prognostics may come from same “chip”</a:t>
            </a:r>
          </a:p>
          <a:p>
            <a:r>
              <a:rPr lang="en-US"/>
              <a:t>Local diagnostic/advisory (Control System and/or ISBM)</a:t>
            </a:r>
          </a:p>
          <a:p>
            <a:r>
              <a:rPr lang="en-US"/>
              <a:t>Inter-enterprise diagnostic/measurement info: query-based over ISBM</a:t>
            </a:r>
          </a:p>
          <a:p>
            <a:r>
              <a:rPr lang="en-US"/>
              <a:t>Show both OPC UA and CCOM REST/JSON API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Briefly mention the focus of the use cases are on the secondary business process.</a:t>
            </a:r>
          </a:p>
          <a:p>
            <a:r>
              <a:rPr lang="en-AU" dirty="0"/>
              <a:t>Focus on areas that will benefit “everyone” without stopping competition in their primary business process.</a:t>
            </a:r>
          </a:p>
          <a:p>
            <a:r>
              <a:rPr lang="en-AU" dirty="0"/>
              <a:t>But can be specialised to other areas and business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0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73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AA1C7-FBF1-4F7C-977C-A61BC037703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3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ow the use cases cover the asset lifecycle: incremental expansion of the use cases to cover the entire process based on priority/value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96900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 through these briefly. Want them here for people to reference in the slide deck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4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8E95A-A4A9-43ED-9B40-0051322482C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7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7ohnyMy liukmhmmmm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2F34E-2772-4617-8184-12ACBC886CF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B1FB-921B-4C14-8B17-375054B78F2D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9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penoandm.org/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4BE1-9821-4FF5-890E-C9453CE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0639D-9964-43E7-B57A-1A3F99D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C2E9E-2B1F-4E26-A3C6-8AB83F3509DC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291537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7F73-1CC8-4A5D-B7B4-DAF264BC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56E0-BCA4-48BE-B7A3-F41919C5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956930"/>
            <a:ext cx="7886700" cy="36757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8B77-F267-4E38-9E44-4D9739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BB16F-A2C3-4C99-ACAD-6AA805B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5E18-1094-49CA-8C61-9316165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5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96220-D826-4794-A236-6210CB81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7C90-1AA2-4242-A5F0-5399C0FA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1B170-CAA4-4B36-B1B6-C281D35A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DC2E7-3047-4695-B927-C8DD6C6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9B6D-513A-4830-9D9C-F0F9F88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44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" y="1942"/>
            <a:ext cx="9140546" cy="5141558"/>
          </a:xfrm>
          <a:prstGeom prst="rect">
            <a:avLst/>
          </a:prstGeom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40000" y="2395132"/>
            <a:ext cx="5791200" cy="4337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0000" y="2901553"/>
            <a:ext cx="6019800" cy="289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" y="4483439"/>
            <a:ext cx="1207640" cy="3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06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3671" y="2372746"/>
            <a:ext cx="8162924" cy="62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6" y="321469"/>
            <a:ext cx="8258175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AU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8" y="971550"/>
            <a:ext cx="8258175" cy="3391379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00" b="1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 b="1"/>
            </a:lvl2pPr>
            <a:lvl3pPr>
              <a:defRPr sz="1200" b="0"/>
            </a:lvl3pPr>
            <a:lvl4pPr marL="1200150" indent="-171450">
              <a:buFont typeface="Arial" panose="020B0604020202020204" pitchFamily="34" charset="0"/>
              <a:buChar char="•"/>
              <a:defRPr sz="1200" b="0"/>
            </a:lvl4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 b="1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0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53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w/ smal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/>
          <a:stretch/>
        </p:blipFill>
        <p:spPr bwMode="auto">
          <a:xfrm>
            <a:off x="0" y="4578928"/>
            <a:ext cx="9144000" cy="5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6" y="-1"/>
            <a:ext cx="4333875" cy="4578928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00025"/>
            <a:ext cx="4114800" cy="500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AU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771526"/>
            <a:ext cx="4114800" cy="3400391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500" b="1"/>
            </a:lvl1pPr>
            <a:lvl2pPr marL="557213" indent="-214313">
              <a:buFont typeface="Arial" panose="020B0604020202020204" pitchFamily="34" charset="0"/>
              <a:buChar char="•"/>
              <a:defRPr sz="1350" b="1" baseline="0"/>
            </a:lvl2pPr>
            <a:lvl3pPr>
              <a:defRPr sz="1200" b="1" baseline="0"/>
            </a:lvl3pPr>
            <a:lvl4pPr marL="1200150" indent="-171450">
              <a:buFont typeface="Arial" panose="020B0604020202020204" pitchFamily="34" charset="0"/>
              <a:buChar char="•"/>
              <a:defRPr sz="1200"/>
            </a:lvl4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AU"/>
              <a:t>Level 3</a:t>
            </a:r>
          </a:p>
          <a:p>
            <a:pPr lvl="3"/>
            <a:r>
              <a:rPr lang="en-AU"/>
              <a:t>Level 4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" y="4688617"/>
            <a:ext cx="1161192" cy="3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28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4981117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2CDD-A2A6-48DB-9E66-5564A89A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ED2A2-37DD-460F-B1F8-9915C4DE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13/06/2019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B6DC6-AB9A-4690-86D3-6C81BF0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4802F-89AB-45ED-8874-ECBD50E2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291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13/06/2019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943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769C-D89D-429B-81DB-0DD4095B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C90B-BF8E-43FD-A4CF-090945CB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683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24EA2-803C-473F-BE7B-E8C263CD49C3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1427799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71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MO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3ED21F-15DB-4E8D-9211-B74316878749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89A3F8-DD40-49DA-BE6A-657CBDA561EE}" type="slidenum">
              <a:rPr lang="en-AU" smtClean="0"/>
              <a:t>‹#›</a:t>
            </a:fld>
            <a:endParaRPr lang="en-AU"/>
          </a:p>
        </p:txBody>
      </p:sp>
      <p:pic>
        <p:nvPicPr>
          <p:cNvPr id="1026" name="Picture 2" descr="Image result for mimos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"/>
            <a:ext cx="1000125" cy="3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unisa logo"/>
          <p:cNvSpPr>
            <a:spLocks noChangeAspect="1" noChangeArrowheads="1"/>
          </p:cNvSpPr>
          <p:nvPr userDrawn="1"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AU" sz="1050"/>
          </a:p>
        </p:txBody>
      </p:sp>
    </p:spTree>
    <p:extLst>
      <p:ext uri="{BB962C8B-B14F-4D97-AF65-F5344CB8AC3E}">
        <p14:creationId xmlns:p14="http://schemas.microsoft.com/office/powerpoint/2010/main" val="299060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>
            <a:extLst>
              <a:ext uri="{FF2B5EF4-FFF2-40B4-BE49-F238E27FC236}">
                <a16:creationId xmlns:a16="http://schemas.microsoft.com/office/drawing/2014/main" id="{845B93BC-B691-43EE-8076-A543F5DA14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143000"/>
            <a:ext cx="7086600" cy="1885950"/>
          </a:xfrm>
        </p:spPr>
        <p:txBody>
          <a:bodyPr anchor="t"/>
          <a:lstStyle>
            <a:lvl1pPr algn="l">
              <a:defRPr sz="3300"/>
            </a:lvl1pPr>
          </a:lstStyle>
          <a:p>
            <a:pPr lvl="0"/>
            <a:r>
              <a:rPr lang="en-US" altLang="en-US" noProof="0"/>
              <a:t>Main title</a:t>
            </a:r>
          </a:p>
        </p:txBody>
      </p:sp>
      <p:sp>
        <p:nvSpPr>
          <p:cNvPr id="510980" name="Rectangle 4">
            <a:extLst>
              <a:ext uri="{FF2B5EF4-FFF2-40B4-BE49-F238E27FC236}">
                <a16:creationId xmlns:a16="http://schemas.microsoft.com/office/drawing/2014/main" id="{F096F9F0-E181-4625-8CEF-5DE51063E6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14700"/>
            <a:ext cx="7086600" cy="1314450"/>
          </a:xfrm>
        </p:spPr>
        <p:txBody>
          <a:bodyPr/>
          <a:lstStyle>
            <a:lvl1pPr marL="0" indent="0">
              <a:buFont typeface="CG Times" pitchFamily="18" charset="0"/>
              <a:buNone/>
              <a:defRPr b="0"/>
            </a:lvl1pPr>
          </a:lstStyle>
          <a:p>
            <a:pPr lvl="0"/>
            <a:r>
              <a:rPr lang="en-US" altLang="en-US" noProof="0"/>
              <a:t>Sub-title</a:t>
            </a:r>
          </a:p>
        </p:txBody>
      </p:sp>
      <p:pic>
        <p:nvPicPr>
          <p:cNvPr id="511018" name="Picture 42" descr="OpenOandM%20Logo">
            <a:hlinkClick r:id="rId2"/>
            <a:extLst>
              <a:ext uri="{FF2B5EF4-FFF2-40B4-BE49-F238E27FC236}">
                <a16:creationId xmlns:a16="http://schemas.microsoft.com/office/drawing/2014/main" id="{7E43D061-1C59-4972-A5B4-DBFA43092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57725"/>
            <a:ext cx="12954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1587"/>
      </p:ext>
    </p:extLst>
  </p:cSld>
  <p:clrMapOvr>
    <a:masterClrMapping/>
  </p:clrMapOvr>
  <p:transition spd="med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D8C0-BE45-43C2-833F-D6622C25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A068-9AAB-4710-A740-97FC7C41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380662"/>
      </p:ext>
    </p:extLst>
  </p:cSld>
  <p:clrMapOvr>
    <a:masterClrMapping/>
  </p:clrMapOvr>
  <p:transition spd="med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D716-B420-4081-BDCC-9661BE50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5BC0-D201-4227-89A3-22CA31F4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424160"/>
      </p:ext>
    </p:extLst>
  </p:cSld>
  <p:clrMapOvr>
    <a:masterClrMapping/>
  </p:clrMapOvr>
  <p:transition spd="med"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A8F4-878B-4CDC-BF4A-174ECF73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DA0E-1487-4035-8FAC-6904CF43C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E24F-2BAC-4ADA-9568-A2716261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810765"/>
      </p:ext>
    </p:extLst>
  </p:cSld>
  <p:clrMapOvr>
    <a:masterClrMapping/>
  </p:clrMapOvr>
  <p:transition spd="med"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1A74-1AE0-4EDE-8938-434CCD9B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06EC-0598-4329-84AB-7D0E7A2E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8406A-1134-4FF5-A5E1-7BFEA3642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B7F52-C6ED-4172-AF99-DC6D607AB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58074-6873-4237-BC4F-916247F8A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489365"/>
      </p:ext>
    </p:extLst>
  </p:cSld>
  <p:clrMapOvr>
    <a:masterClrMapping/>
  </p:clrMapOvr>
  <p:transition spd="med"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CE46-84C3-4C56-AAAF-75AFF377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714799"/>
      </p:ext>
    </p:extLst>
  </p:cSld>
  <p:clrMapOvr>
    <a:masterClrMapping/>
  </p:clrMapOvr>
  <p:transition spd="med"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585504"/>
      </p:ext>
    </p:extLst>
  </p:cSld>
  <p:clrMapOvr>
    <a:masterClrMapping/>
  </p:clrMapOvr>
  <p:transition spd="med"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6BC6-7436-4518-8365-9C1BAD39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C372-D1E0-4170-8F28-C860C6970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9F497-0EA1-4793-B946-7860E3E4A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328761"/>
      </p:ext>
    </p:extLst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C82F-649F-4159-A763-2C9D6061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1CE84-EDF0-438D-8FC7-4980D34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0033E-19B2-4CBA-A029-153B944A2FE0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16118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8210-A364-4C91-87B7-0EDFF281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FC062-6725-41A3-9942-677476A95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6DBB-1D98-4664-BE27-5788A2A9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917160"/>
      </p:ext>
    </p:extLst>
  </p:cSld>
  <p:clrMapOvr>
    <a:masterClrMapping/>
  </p:clrMapOvr>
  <p:transition spd="med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9A34-AB1A-4E66-89BC-0FB21B4F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496B1-E897-4C0F-853F-55CDAE228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249958"/>
      </p:ext>
    </p:extLst>
  </p:cSld>
  <p:clrMapOvr>
    <a:masterClrMapping/>
  </p:clrMapOvr>
  <p:transition spd="med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F7870-7393-4C8C-A246-7196E028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B2691-D840-4AF0-B7A9-2E669BB1E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3771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386091"/>
      </p:ext>
    </p:extLst>
  </p:cSld>
  <p:clrMapOvr>
    <a:masterClrMapping/>
  </p:clrMapOvr>
  <p:transition spd="med" advTm="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E6A4-91D5-4EDF-8706-9A22AC0C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40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1271-873A-4CB0-ACD2-4D445BCC1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A3435-F931-47BA-A6A7-07FFFD27D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857250"/>
            <a:ext cx="38100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689090"/>
      </p:ext>
    </p:extLst>
  </p:cSld>
  <p:clrMapOvr>
    <a:masterClrMapping/>
  </p:clrMapOvr>
  <p:transition spd="med" advTm="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0" name="Rectangle 4">
            <a:extLst>
              <a:ext uri="{FF2B5EF4-FFF2-40B4-BE49-F238E27FC236}">
                <a16:creationId xmlns:a16="http://schemas.microsoft.com/office/drawing/2014/main" id="{C03A7332-ECE0-44E1-88C9-10761DEDB2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0066"/>
            <a:ext cx="7086600" cy="13144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en-US" altLang="en-US" noProof="0"/>
              <a:t>Sub-title</a:t>
            </a:r>
          </a:p>
        </p:txBody>
      </p:sp>
      <p:sp>
        <p:nvSpPr>
          <p:cNvPr id="510981" name="Line 5">
            <a:extLst>
              <a:ext uri="{FF2B5EF4-FFF2-40B4-BE49-F238E27FC236}">
                <a16:creationId xmlns:a16="http://schemas.microsoft.com/office/drawing/2014/main" id="{DBE19116-7230-4BE0-8729-1F41E9644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0450" y="857250"/>
            <a:ext cx="8077200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511017" name="Text Box 41">
            <a:extLst>
              <a:ext uri="{FF2B5EF4-FFF2-40B4-BE49-F238E27FC236}">
                <a16:creationId xmlns:a16="http://schemas.microsoft.com/office/drawing/2014/main" id="{95A4AA39-0A02-4B32-9668-0D5DD563B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2213" y="4901804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750">
                <a:latin typeface="Arial" panose="020B0604020202020204" pitchFamily="34" charset="0"/>
              </a:rPr>
              <a:t>ISO TC184 Plenary October 27, 2008</a:t>
            </a:r>
          </a:p>
        </p:txBody>
      </p:sp>
      <p:graphicFrame>
        <p:nvGraphicFramePr>
          <p:cNvPr id="511021" name="Object 45">
            <a:extLst>
              <a:ext uri="{FF2B5EF4-FFF2-40B4-BE49-F238E27FC236}">
                <a16:creationId xmlns:a16="http://schemas.microsoft.com/office/drawing/2014/main" id="{2F87BFAD-AB1F-4C8E-9E9B-DBFCED7CA20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81050" cy="5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 Photo" r:id="rId3" imgW="781159" imgH="695238" progId="MSPhotoEd.3">
                  <p:embed/>
                </p:oleObj>
              </mc:Choice>
              <mc:Fallback>
                <p:oleObj name="Photo Editor Photo" r:id="rId3" imgW="781159" imgH="695238" progId="MSPhotoEd.3">
                  <p:embed/>
                  <p:pic>
                    <p:nvPicPr>
                      <p:cNvPr id="511021" name="Object 45">
                        <a:extLst>
                          <a:ext uri="{FF2B5EF4-FFF2-40B4-BE49-F238E27FC236}">
                            <a16:creationId xmlns:a16="http://schemas.microsoft.com/office/drawing/2014/main" id="{2F87BFAD-AB1F-4C8E-9E9B-DBFCED7CA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1050" cy="52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680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54C9-40F2-49EC-BC89-937A6648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6D26-9EEE-4F0A-B944-A1CEED19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20616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3879-75B8-4FA2-92D5-2E7420EF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1EE86-E152-4585-B373-0C398225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55105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F88A-D7E8-4945-8CE8-09610070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9180D-91A4-4166-8E6D-AC87FF489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900" y="666750"/>
            <a:ext cx="3944938" cy="3153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0CE08-3EEE-4D2E-B22E-1BF3129F4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4239" y="666750"/>
            <a:ext cx="3946525" cy="31539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02729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C2B-12F9-40C4-9175-142F3F91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9D1C-538E-4D7D-9C28-61A8DB74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31113-354C-4ACD-84E6-B82E3E0F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59803-13E2-44FF-A41F-6A34E024E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3AE44-0A5C-435E-91E6-FF434B548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41398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55D-B3C6-48CE-918D-951ED676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857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4CAD-2CAD-4BD5-8B29-819A1CEE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8D7E-145C-41D5-B3CD-2E52C646C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1696-A641-4D74-BBA9-C67957D1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5811D-0031-402A-A188-CEB6CD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1117-983A-4456-9E9F-C1BDD63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F93E7-7E10-45EC-8BB6-1401CD1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049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7211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EE1C-9B98-4934-8F7C-018B112A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0FD6-EBF3-4D65-9D08-78F8630C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4DF31-B9CE-4C5B-846A-C04DB396F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20142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96F2-2EE6-430F-9690-9C21B957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18179-CBFE-41DC-8C88-99E5707D3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7B300-500F-46AD-B9D7-45E7E011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29390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C014-0BE3-4FE3-9DE8-85AB904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3D387-5AEE-45F3-8FC4-6778FB71A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45592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641E5-12D2-44E6-9D8B-0C9165856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0989" y="96441"/>
            <a:ext cx="2009775" cy="372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ADD61-61C5-47C8-B5AA-109158DC2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6900" y="96441"/>
            <a:ext cx="5881688" cy="3724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97690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4BE1-9821-4FF5-890E-C9453CE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0639D-9964-43E7-B57A-1A3F99D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C2E9E-2B1F-4E26-A3C6-8AB83F3509DC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3259200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C90B-BF8E-43FD-A4CF-090945CB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56"/>
            <a:ext cx="7886700" cy="3683767"/>
          </a:xfrm>
        </p:spPr>
        <p:txBody>
          <a:bodyPr/>
          <a:lstStyle>
            <a:lvl2pPr marL="514350" indent="-1714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24EA2-803C-473F-BE7B-E8C263CD49C3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© MIMOSA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C6C58-F8BF-4804-BF85-226EA4C9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0613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C82F-649F-4159-A763-2C9D6061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1CE84-EDF0-438D-8FC7-4980D34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0033E-19B2-4CBA-A029-153B944A2FE0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1430872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8D7E-145C-41D5-B3CD-2E52C646C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48385"/>
            <a:ext cx="3886200" cy="3684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1696-A641-4D74-BBA9-C67957D1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48385"/>
            <a:ext cx="3886200" cy="3684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5811D-0031-402A-A188-CEB6CD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1117-983A-4456-9E9F-C1BDD63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F93E7-7E10-45EC-8BB6-1401CD1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ED04DA-FD22-4AE8-9D23-FEC7B398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408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A712-E70F-4E28-A377-F5D1086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885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A16B1-FC0C-4599-902A-E74887FC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56794"/>
            <a:ext cx="3868340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B635-7DFF-4652-B68D-E54EB56D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38859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98DC5-2487-40D3-B400-A991045A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56794"/>
            <a:ext cx="3887391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3A10B-8CC9-4440-8AC5-7499252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30364-BC31-4353-A174-685D7AC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661C-5D4B-4688-B63F-1E92607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A82B72-B3B3-4C14-99F8-7C2C1A1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643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C48B-7849-4352-A632-69FF24E6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A712-E70F-4E28-A377-F5D1086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8859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A16B1-FC0C-4599-902A-E74887FC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56794"/>
            <a:ext cx="3868340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B635-7DFF-4652-B68D-E54EB56D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38859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98DC5-2487-40D3-B400-A991045A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56794"/>
            <a:ext cx="3887391" cy="308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3A10B-8CC9-4440-8AC5-7499252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30364-BC31-4353-A174-685D7AC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661C-5D4B-4688-B63F-1E92607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723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99C66-A911-4959-9F81-472C82BFA385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© MIMOSA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51C2B-2708-4C8E-80CA-F3822242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658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4B79-E35B-45F5-8445-23324E33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D76-4C4E-4E51-8EB0-BE5BC1B4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BE8C-495D-4A13-A50B-1DD45A8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470E-8921-45C1-B898-03FF814D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D1B8E-3A99-467C-A2DC-052AD71F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B792-C795-4097-8F50-6C46105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65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70EC-7566-46D1-A6CC-5AA8CA3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228A7-7069-4D9B-82B2-D9A128C4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241B3-9D65-463B-891D-E2AAF72B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D899-1590-42E7-B218-41D47D49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E0314-3623-4D97-8237-973480D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FDEB-6768-4E48-9448-CC8C17B3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56E0-BCA4-48BE-B7A3-F41919C5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956930"/>
            <a:ext cx="7886700" cy="36757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8B77-F267-4E38-9E44-4D9739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BB16F-A2C3-4C99-ACAD-6AA805B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5E18-1094-49CA-8C61-9316165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5BE54B-2503-4967-9F88-1C11A3E0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160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96220-D826-4794-A236-6210CB81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>
            <a:normAutofit/>
          </a:bodyPr>
          <a:lstStyle>
            <a:lvl1pPr algn="ctr">
              <a:defRPr lang="en-AU" sz="24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7C90-1AA2-4242-A5F0-5399C0FA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1B170-CAA4-4B36-B1B6-C281D35A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>
                <a:solidFill>
                  <a:srgbClr val="E7E6E6"/>
                </a:solidFill>
              </a:rPr>
              <a:pPr/>
              <a:t>13/06/2019</a:t>
            </a:fld>
            <a:endParaRPr lang="en-AU">
              <a:solidFill>
                <a:srgbClr val="E7E6E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DC2E7-3047-4695-B927-C8DD6C6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9B6D-513A-4830-9D9C-F0F9F88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>
                <a:solidFill>
                  <a:srgbClr val="E7E6E6"/>
                </a:solidFill>
              </a:rPr>
              <a:pPr/>
              <a:t>‹#›</a:t>
            </a:fld>
            <a:endParaRPr lang="en-A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2CDD-A2A6-48DB-9E66-5564A89A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9C66-A911-4959-9F81-472C82BFA385}"/>
              </a:ext>
            </a:extLst>
          </p:cNvPr>
          <p:cNvSpPr txBox="1"/>
          <p:nvPr userDrawn="1"/>
        </p:nvSpPr>
        <p:spPr>
          <a:xfrm>
            <a:off x="3810000" y="493395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n-lt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229002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1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4B79-E35B-45F5-8445-23324E33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D76-4C4E-4E51-8EB0-BE5BC1B4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BE8C-495D-4A13-A50B-1DD45A8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470E-8921-45C1-B898-03FF814D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D1B8E-3A99-467C-A2DC-052AD71F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B792-C795-4097-8F50-6C46105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3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70EC-7566-46D1-A6CC-5AA8CA3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228A7-7069-4D9B-82B2-D9A128C4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241B3-9D65-463B-891D-E2AAF72B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D899-1590-42E7-B218-41D47D49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F05830A-820B-49EB-BFF1-BA10C688493B}" type="datetimeFigureOut">
              <a:rPr lang="en-AU" smtClean="0"/>
              <a:t>13/06/2019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E0314-3623-4D97-8237-973480D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FDEB-6768-4E48-9448-CC8C17B3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709F3B-979D-4AC5-81C6-C239DD355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6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hyperlink" Target="http://www.openoandm.org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6D358-0A5A-4106-BE9F-65F46DF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42106-10C4-4C0C-85A4-54D04914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48956"/>
            <a:ext cx="7886700" cy="36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CEB5-4944-4C63-B672-99D59A43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pic>
        <p:nvPicPr>
          <p:cNvPr id="7" name="Picture 17" descr="MIMOSA_TMonWhite">
            <a:extLst>
              <a:ext uri="{FF2B5EF4-FFF2-40B4-BE49-F238E27FC236}">
                <a16:creationId xmlns:a16="http://schemas.microsoft.com/office/drawing/2014/main" id="{C3214897-D08D-40CF-8D6F-BF422AAB3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5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5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9D7B488E-980F-4116-83AC-5C91A7596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BEC0B693-0072-4174-B0DE-D707AA9FE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572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bullet</a:t>
            </a:r>
          </a:p>
          <a:p>
            <a:pPr lvl="1"/>
            <a:r>
              <a:rPr lang="en-GB" altLang="en-US"/>
              <a:t>Sub bullet</a:t>
            </a:r>
          </a:p>
          <a:p>
            <a:pPr lvl="2"/>
            <a:r>
              <a:rPr lang="en-GB" altLang="en-US"/>
              <a:t>Sub bullet</a:t>
            </a:r>
          </a:p>
          <a:p>
            <a:pPr lvl="3"/>
            <a:r>
              <a:rPr lang="en-GB" altLang="en-US"/>
              <a:t>Sub bullet</a:t>
            </a:r>
          </a:p>
          <a:p>
            <a:pPr lvl="4"/>
            <a:r>
              <a:rPr lang="en-GB" altLang="en-US"/>
              <a:t>Sub bullet</a:t>
            </a:r>
          </a:p>
        </p:txBody>
      </p:sp>
      <p:pic>
        <p:nvPicPr>
          <p:cNvPr id="509967" name="Picture 15" descr="OpenOandM%20Logo">
            <a:hlinkClick r:id="rId14"/>
            <a:extLst>
              <a:ext uri="{FF2B5EF4-FFF2-40B4-BE49-F238E27FC236}">
                <a16:creationId xmlns:a16="http://schemas.microsoft.com/office/drawing/2014/main" id="{ECEB8FEB-2F97-43FB-BF40-EB2453534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57750"/>
            <a:ext cx="762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ransition spd="med" advTm="5000"/>
  <p:txStyles>
    <p:titleStyle>
      <a:lvl1pPr algn="ctr" rtl="0" fontAlgn="base">
        <a:spcBef>
          <a:spcPct val="0"/>
        </a:spcBef>
        <a:spcAft>
          <a:spcPct val="0"/>
        </a:spcAft>
        <a:defRPr sz="2100" b="1" kern="1200">
          <a:solidFill>
            <a:srgbClr val="0099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0099CC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46007D"/>
        </a:buClr>
        <a:buFont typeface="CG Times" pitchFamily="18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rgbClr val="46007D"/>
        </a:buClr>
        <a:buFont typeface="CG Times" pitchFamily="18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CG Times" pitchFamily="18" charset="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CF0C65D7-E0BA-40E6-B3C2-53C7F0B5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5989" y="96441"/>
            <a:ext cx="7540625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53036803-24AF-4B8F-9BAB-355467601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1" y="666750"/>
            <a:ext cx="8043863" cy="31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bullet</a:t>
            </a:r>
          </a:p>
          <a:p>
            <a:pPr lvl="1"/>
            <a:r>
              <a:rPr lang="en-GB" altLang="en-US"/>
              <a:t>Sub bullet</a:t>
            </a:r>
          </a:p>
          <a:p>
            <a:pPr lvl="2"/>
            <a:r>
              <a:rPr lang="en-GB" altLang="en-US"/>
              <a:t>Sub bullet</a:t>
            </a:r>
          </a:p>
          <a:p>
            <a:pPr lvl="3"/>
            <a:r>
              <a:rPr lang="en-GB" altLang="en-US"/>
              <a:t>Sub bullet</a:t>
            </a:r>
          </a:p>
          <a:p>
            <a:pPr lvl="4"/>
            <a:r>
              <a:rPr lang="en-GB" altLang="en-US"/>
              <a:t>Sub bullet</a:t>
            </a:r>
          </a:p>
        </p:txBody>
      </p:sp>
      <p:sp>
        <p:nvSpPr>
          <p:cNvPr id="509966" name="Text Box 14">
            <a:extLst>
              <a:ext uri="{FF2B5EF4-FFF2-40B4-BE49-F238E27FC236}">
                <a16:creationId xmlns:a16="http://schemas.microsoft.com/office/drawing/2014/main" id="{6617BF8D-9E9C-4E31-90C4-A17FA425CD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4908948"/>
            <a:ext cx="167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750">
                <a:latin typeface="Arial" panose="020B0604020202020204" pitchFamily="34" charset="0"/>
              </a:rPr>
              <a:t>ISO TC184 Plenary October 27, 2008</a:t>
            </a:r>
          </a:p>
        </p:txBody>
      </p:sp>
      <p:graphicFrame>
        <p:nvGraphicFramePr>
          <p:cNvPr id="509970" name="Object 18">
            <a:extLst>
              <a:ext uri="{FF2B5EF4-FFF2-40B4-BE49-F238E27FC236}">
                <a16:creationId xmlns:a16="http://schemas.microsoft.com/office/drawing/2014/main" id="{25A8BA4E-92ED-49B4-8DA0-65A47AF3DCD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0"/>
          <a:ext cx="781050" cy="5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14" imgW="781159" imgH="695238" progId="MSPhotoEd.3">
                  <p:embed/>
                </p:oleObj>
              </mc:Choice>
              <mc:Fallback>
                <p:oleObj name="Photo Editor Photo" r:id="rId14" imgW="781159" imgH="695238" progId="MSPhotoEd.3">
                  <p:embed/>
                  <p:pic>
                    <p:nvPicPr>
                      <p:cNvPr id="509970" name="Object 18">
                        <a:extLst>
                          <a:ext uri="{FF2B5EF4-FFF2-40B4-BE49-F238E27FC236}">
                            <a16:creationId xmlns:a16="http://schemas.microsoft.com/office/drawing/2014/main" id="{25A8BA4E-92ED-49B4-8DA0-65A47AF3D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81050" cy="52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9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spd="med"/>
  <p:txStyles>
    <p:titleStyle>
      <a:lvl1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 kern="12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2pPr>
      <a:lvl3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3pPr>
      <a:lvl4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4pPr>
      <a:lvl5pPr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5pPr>
      <a:lvl6pPr marL="3429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6pPr>
      <a:lvl7pPr marL="6858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7pPr>
      <a:lvl8pPr marL="10287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8pPr>
      <a:lvl9pPr marL="1371600" algn="ctr" rtl="0" fontAlgn="base">
        <a:lnSpc>
          <a:spcPct val="75000"/>
        </a:lnSpc>
        <a:spcBef>
          <a:spcPct val="75000"/>
        </a:spcBef>
        <a:spcAft>
          <a:spcPct val="75000"/>
        </a:spcAft>
        <a:defRPr sz="2100" b="1">
          <a:solidFill>
            <a:srgbClr val="009900"/>
          </a:solidFill>
          <a:latin typeface="Arial" panose="020B0604020202020204" pitchFamily="34" charset="0"/>
        </a:defRPr>
      </a:lvl9pPr>
    </p:titleStyle>
    <p:bodyStyle>
      <a:lvl1pPr marL="211931" indent="-211931" algn="l" rtl="0" fontAlgn="base">
        <a:spcBef>
          <a:spcPct val="20000"/>
        </a:spcBef>
        <a:spcAft>
          <a:spcPct val="0"/>
        </a:spcAft>
        <a:buClr>
          <a:srgbClr val="4600F5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0779" indent="-213122" algn="l" rtl="0" fontAlgn="base">
        <a:spcBef>
          <a:spcPct val="20000"/>
        </a:spcBef>
        <a:spcAft>
          <a:spcPct val="0"/>
        </a:spcAft>
        <a:buClr>
          <a:srgbClr val="4600F5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2716" indent="-176213" algn="l" rtl="0" fontAlgn="base">
        <a:spcBef>
          <a:spcPct val="20000"/>
        </a:spcBef>
        <a:spcAft>
          <a:spcPct val="0"/>
        </a:spcAft>
        <a:buClr>
          <a:srgbClr val="4600F5"/>
        </a:buClr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2754" indent="-176213" algn="l" rtl="0" fontAlgn="base">
        <a:spcBef>
          <a:spcPct val="20000"/>
        </a:spcBef>
        <a:spcAft>
          <a:spcPct val="0"/>
        </a:spcAft>
        <a:buClr>
          <a:srgbClr val="4600F5"/>
        </a:buClr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rgbClr val="4600F5"/>
        </a:buClr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6D358-0A5A-4106-BE9F-65F46DF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1" y="273844"/>
            <a:ext cx="8715178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42106-10C4-4C0C-85A4-54D04914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48956"/>
            <a:ext cx="7886700" cy="36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CEB5-4944-4C63-B672-99D59A43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7" descr="MIMOSA_TMonWhite">
            <a:extLst>
              <a:ext uri="{FF2B5EF4-FFF2-40B4-BE49-F238E27FC236}">
                <a16:creationId xmlns:a16="http://schemas.microsoft.com/office/drawing/2014/main" id="{C3214897-D08D-40CF-8D6F-BF422AAB3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69656"/>
            <a:ext cx="74652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1298E81-21DB-4505-9F15-504212DF03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5179" y="4789911"/>
            <a:ext cx="1055341" cy="3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en-AU" sz="2400" b="1" kern="1200" dirty="0">
          <a:solidFill>
            <a:srgbClr val="00800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600F5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Calibri" panose="020F050202020403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600F5"/>
        </a:buClr>
        <a:buFont typeface="Calibri" panose="020F050202020403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3CF2F-4252-4ACA-9F6E-2D3908DD5D5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439999" y="1306286"/>
            <a:ext cx="6102081" cy="1202946"/>
          </a:xfrm>
        </p:spPr>
        <p:txBody>
          <a:bodyPr/>
          <a:lstStyle/>
          <a:p>
            <a:r>
              <a:rPr lang="en-AU" sz="2400" b="1" dirty="0"/>
              <a:t>Standardising Standards-based Interoperability:</a:t>
            </a:r>
            <a:br>
              <a:rPr lang="en-AU" sz="2400" b="1" dirty="0"/>
            </a:br>
            <a:r>
              <a:rPr lang="en-AU" sz="2400" b="1" dirty="0"/>
              <a:t>The Architecture of the OIIE and OGI Pilot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7A45DD-0609-4E6D-B925-7CCC2DFBC1D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440000" y="2581857"/>
            <a:ext cx="6019800" cy="289322"/>
          </a:xfrm>
        </p:spPr>
        <p:txBody>
          <a:bodyPr/>
          <a:lstStyle/>
          <a:p>
            <a:r>
              <a:rPr lang="en-AU" sz="1600" dirty="0"/>
              <a:t>Matt Selway and Markus </a:t>
            </a:r>
            <a:r>
              <a:rPr lang="en-AU" sz="1600" dirty="0" err="1"/>
              <a:t>Stumptner</a:t>
            </a:r>
            <a:r>
              <a:rPr lang="en-AU" sz="1600" dirty="0"/>
              <a:t> (Co-CTO MIMOSA)</a:t>
            </a:r>
          </a:p>
          <a:p>
            <a:r>
              <a:rPr lang="en-AU" sz="1600" dirty="0"/>
              <a:t>University of South Australia</a:t>
            </a:r>
          </a:p>
          <a:p>
            <a:endParaRPr lang="en-AU" sz="1600" dirty="0"/>
          </a:p>
          <a:p>
            <a:r>
              <a:rPr lang="en-AU" sz="1600" dirty="0"/>
              <a:t>June 4, 2019</a:t>
            </a:r>
          </a:p>
          <a:p>
            <a:r>
              <a:rPr lang="en-AU" sz="1600" dirty="0"/>
              <a:t>NIST Open Industrial Digital Ecosystem Summit</a:t>
            </a:r>
          </a:p>
        </p:txBody>
      </p:sp>
    </p:spTree>
    <p:extLst>
      <p:ext uri="{BB962C8B-B14F-4D97-AF65-F5344CB8AC3E}">
        <p14:creationId xmlns:p14="http://schemas.microsoft.com/office/powerpoint/2010/main" val="10068202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AB0D-5753-4F48-AF22-744DD16B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the OIIE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D2DB-E6F4-42FE-BDC6-180E363B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 fontScale="85000" lnSpcReduction="20000"/>
          </a:bodyPr>
          <a:lstStyle/>
          <a:p>
            <a:r>
              <a:rPr lang="en-AU" b="1" dirty="0"/>
              <a:t>*Use Case Architecture</a:t>
            </a:r>
          </a:p>
          <a:p>
            <a:r>
              <a:rPr lang="en-AU" dirty="0"/>
              <a:t>Connectivity and Services Architecture</a:t>
            </a:r>
          </a:p>
          <a:p>
            <a:r>
              <a:rPr lang="en-AU" dirty="0"/>
              <a:t>Data and Message Models (CCOM, ISDDs, OAGIS BOD Architecture, etc.)</a:t>
            </a:r>
          </a:p>
          <a:p>
            <a:r>
              <a:rPr lang="en-AU" dirty="0"/>
              <a:t>Specifications for Ecosystem Administration systems</a:t>
            </a:r>
          </a:p>
        </p:txBody>
      </p:sp>
    </p:spTree>
    <p:extLst>
      <p:ext uri="{BB962C8B-B14F-4D97-AF65-F5344CB8AC3E}">
        <p14:creationId xmlns:p14="http://schemas.microsoft.com/office/powerpoint/2010/main" val="368787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6">
            <a:extLst>
              <a:ext uri="{FF2B5EF4-FFF2-40B4-BE49-F238E27FC236}">
                <a16:creationId xmlns:a16="http://schemas.microsoft.com/office/drawing/2014/main" id="{87935DED-79B8-4903-AA7F-98781BF56FE7}"/>
              </a:ext>
            </a:extLst>
          </p:cNvPr>
          <p:cNvSpPr/>
          <p:nvPr/>
        </p:nvSpPr>
        <p:spPr>
          <a:xfrm rot="10800000">
            <a:off x="1017270" y="4962567"/>
            <a:ext cx="2904480" cy="42407"/>
          </a:xfrm>
          <a:custGeom>
            <a:avLst/>
            <a:gdLst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0 h 0"/>
              <a:gd name="connsiteX1" fmla="*/ 4023360 w 4023360"/>
              <a:gd name="connsiteY1" fmla="*/ 0 h 0"/>
              <a:gd name="connsiteX2" fmla="*/ 0 w 402336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3360">
                <a:moveTo>
                  <a:pt x="0" y="0"/>
                </a:moveTo>
                <a:lnTo>
                  <a:pt x="402336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7CA694">
                <a:alpha val="50196"/>
              </a:srgbClr>
            </a:solidFill>
            <a:prstDash val="dash"/>
          </a:ln>
        </p:spPr>
        <p:style>
          <a:lnRef idx="2">
            <a:schemeClr val="accent5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Shape 36">
            <a:extLst>
              <a:ext uri="{FF2B5EF4-FFF2-40B4-BE49-F238E27FC236}">
                <a16:creationId xmlns:a16="http://schemas.microsoft.com/office/drawing/2014/main" id="{A1C4EC93-7739-4E5A-8B48-CE7A337DA37C}"/>
              </a:ext>
            </a:extLst>
          </p:cNvPr>
          <p:cNvSpPr/>
          <p:nvPr/>
        </p:nvSpPr>
        <p:spPr>
          <a:xfrm rot="10800000">
            <a:off x="1017270" y="889000"/>
            <a:ext cx="2904480" cy="51974"/>
          </a:xfrm>
          <a:custGeom>
            <a:avLst/>
            <a:gdLst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2011680 w 4023360"/>
              <a:gd name="connsiteY2" fmla="*/ 0 h 780732"/>
              <a:gd name="connsiteX3" fmla="*/ 4023360 w 4023360"/>
              <a:gd name="connsiteY3" fmla="*/ 780732 h 780732"/>
              <a:gd name="connsiteX4" fmla="*/ 0 w 4023360"/>
              <a:gd name="connsiteY4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780732 h 780732"/>
              <a:gd name="connsiteX1" fmla="*/ 2011680 w 4023360"/>
              <a:gd name="connsiteY1" fmla="*/ 0 h 780732"/>
              <a:gd name="connsiteX2" fmla="*/ 4023360 w 4023360"/>
              <a:gd name="connsiteY2" fmla="*/ 780732 h 780732"/>
              <a:gd name="connsiteX3" fmla="*/ 0 w 4023360"/>
              <a:gd name="connsiteY3" fmla="*/ 780732 h 780732"/>
              <a:gd name="connsiteX0" fmla="*/ 0 w 4023360"/>
              <a:gd name="connsiteY0" fmla="*/ 0 h 0"/>
              <a:gd name="connsiteX1" fmla="*/ 4023360 w 4023360"/>
              <a:gd name="connsiteY1" fmla="*/ 0 h 0"/>
              <a:gd name="connsiteX2" fmla="*/ 0 w 402336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3360">
                <a:moveTo>
                  <a:pt x="0" y="0"/>
                </a:moveTo>
                <a:lnTo>
                  <a:pt x="4023360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7CA694">
                <a:alpha val="50196"/>
              </a:srgbClr>
            </a:solidFill>
            <a:prstDash val="dash"/>
          </a:ln>
        </p:spPr>
        <p:style>
          <a:lnRef idx="2">
            <a:schemeClr val="accent5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34ECB2-568A-4EC1-87D4-58822F5BE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147468"/>
              </p:ext>
            </p:extLst>
          </p:nvPr>
        </p:nvGraphicFramePr>
        <p:xfrm>
          <a:off x="1828800" y="9409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0" y="32147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OIIE/OGI Standardized Use Case Architecture</a:t>
            </a:r>
            <a:br>
              <a:rPr lang="en-AU" dirty="0"/>
            </a:br>
            <a:r>
              <a:rPr lang="en-AU" dirty="0"/>
              <a:t>Standardized Methodology to Define and Re-use OIIE Components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068D1CA-8D48-4CF3-9668-78DCDA8C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2384270" y="4325130"/>
            <a:ext cx="696487" cy="48709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573D49-CFAC-408F-9174-8CCBB1AC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4917511" y="4420775"/>
            <a:ext cx="696487" cy="487097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7EE269C-3368-4B8B-BDA7-B066ABA5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9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62" b="99666" l="32950" r="78927">
                        <a14:foregroundMark x1="43014" y1="77371" x2="63602" y2="97993"/>
                        <a14:foregroundMark x1="63602" y1="97993" x2="45594" y2="97993"/>
                        <a14:foregroundMark x1="36398" y1="92977" x2="36676" y2="81833"/>
                        <a14:foregroundMark x1="55556" y1="68896" x2="50575" y2="70903"/>
                        <a14:foregroundMark x1="78161" y1="75251" x2="79693" y2="84950"/>
                        <a14:foregroundMark x1="55172" y1="96656" x2="55172" y2="99666"/>
                        <a14:foregroundMark x1="37548" y1="99666" x2="34028" y2="82509"/>
                        <a14:backgroundMark x1="32950" y1="72241" x2="48659" y2="6822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3075" t="68314" r="15021"/>
          <a:stretch>
            <a:fillRect/>
          </a:stretch>
        </p:blipFill>
        <p:spPr bwMode="auto">
          <a:xfrm>
            <a:off x="4053612" y="3684862"/>
            <a:ext cx="696487" cy="4870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3AA96E-9B17-45C8-AB8C-4FB2C3AF44B6}"/>
              </a:ext>
            </a:extLst>
          </p:cNvPr>
          <p:cNvGrpSpPr/>
          <p:nvPr/>
        </p:nvGrpSpPr>
        <p:grpSpPr>
          <a:xfrm>
            <a:off x="6871461" y="2505537"/>
            <a:ext cx="969463" cy="792980"/>
            <a:chOff x="2842638" y="2570667"/>
            <a:chExt cx="969463" cy="792980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5EE6CE18-DF2E-4C6A-9968-F1606BBA6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842638" y="2759075"/>
              <a:ext cx="696487" cy="487097"/>
            </a:xfrm>
            <a:prstGeom prst="rect">
              <a:avLst/>
            </a:prstGeom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8B2A39FB-179F-462E-BA11-34AF94D29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3115614" y="2876550"/>
              <a:ext cx="696487" cy="487097"/>
            </a:xfrm>
            <a:prstGeom prst="rect">
              <a:avLst/>
            </a:prstGeom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EBB031B9-B9EE-4741-A0A3-DD18F158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090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965034" y="2570667"/>
              <a:ext cx="696487" cy="487097"/>
            </a:xfrm>
            <a:prstGeom prst="rect">
              <a:avLst/>
            </a:prstGeom>
          </p:spPr>
        </p:pic>
      </p:grpSp>
      <p:sp>
        <p:nvSpPr>
          <p:cNvPr id="31" name="Shape 4">
            <a:extLst>
              <a:ext uri="{FF2B5EF4-FFF2-40B4-BE49-F238E27FC236}">
                <a16:creationId xmlns:a16="http://schemas.microsoft.com/office/drawing/2014/main" id="{23DE5B94-A5CF-49A5-910E-A856C951AEDA}"/>
              </a:ext>
            </a:extLst>
          </p:cNvPr>
          <p:cNvSpPr txBox="1"/>
          <p:nvPr/>
        </p:nvSpPr>
        <p:spPr>
          <a:xfrm>
            <a:off x="6018747" y="1104962"/>
            <a:ext cx="1601786" cy="11906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57149" lvl="1" indent="-57149" defTabSz="40004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AU" sz="1200" b="0" dirty="0">
                <a:solidFill>
                  <a:schemeClr val="tx1"/>
                </a:solidFill>
              </a:rPr>
              <a:t>Actors</a:t>
            </a:r>
          </a:p>
          <a:p>
            <a:pPr marL="57149" lvl="1" indent="-57149" defTabSz="40004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AU" sz="1200" b="0" dirty="0">
                <a:solidFill>
                  <a:schemeClr val="tx1"/>
                </a:solidFill>
              </a:rPr>
              <a:t>Triggers</a:t>
            </a:r>
          </a:p>
          <a:p>
            <a:pPr marL="57149" lvl="1" indent="-57149" defTabSz="40004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AU" sz="1200" b="0" dirty="0">
                <a:solidFill>
                  <a:schemeClr val="tx1"/>
                </a:solidFill>
              </a:rPr>
              <a:t>Process</a:t>
            </a:r>
            <a:br>
              <a:rPr lang="en-AU" sz="1200" b="0" dirty="0">
                <a:solidFill>
                  <a:schemeClr val="tx1"/>
                </a:solidFill>
              </a:rPr>
            </a:br>
            <a:r>
              <a:rPr lang="en-AU" sz="1200" b="0" dirty="0">
                <a:solidFill>
                  <a:schemeClr val="tx1"/>
                </a:solidFill>
              </a:rPr>
              <a:t> Workflows</a:t>
            </a:r>
          </a:p>
          <a:p>
            <a:pPr marL="57149" lvl="1" indent="-57149" defTabSz="40004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AU" sz="1200" b="0" dirty="0">
                <a:solidFill>
                  <a:schemeClr val="tx1"/>
                </a:solidFill>
              </a:rPr>
              <a:t>Scenarios</a:t>
            </a:r>
          </a:p>
          <a:p>
            <a:pPr marL="57149" lvl="1" indent="-57149" defTabSz="400040">
              <a:lnSpc>
                <a:spcPct val="90000"/>
              </a:lnSpc>
              <a:spcAft>
                <a:spcPct val="15000"/>
              </a:spcAft>
              <a:buChar char="•"/>
            </a:pPr>
            <a:endParaRPr lang="en-AU" sz="1200" b="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0CC378-807E-4103-97CB-7ABE638C662C}"/>
              </a:ext>
            </a:extLst>
          </p:cNvPr>
          <p:cNvGrpSpPr/>
          <p:nvPr/>
        </p:nvGrpSpPr>
        <p:grpSpPr>
          <a:xfrm>
            <a:off x="6801650" y="742950"/>
            <a:ext cx="1500741" cy="1195182"/>
            <a:chOff x="2299961" y="906539"/>
            <a:chExt cx="1500741" cy="11951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F11892-95EC-41B3-999E-E8E77039804A}"/>
                </a:ext>
              </a:extLst>
            </p:cNvPr>
            <p:cNvGrpSpPr/>
            <p:nvPr/>
          </p:nvGrpSpPr>
          <p:grpSpPr>
            <a:xfrm>
              <a:off x="2299961" y="1094997"/>
              <a:ext cx="972352" cy="790298"/>
              <a:chOff x="2842638" y="2570667"/>
              <a:chExt cx="972352" cy="790298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3555CD89-6EB2-4770-857F-730F3A70B7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842638" y="2759075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FF79C1BA-16EC-4917-B4B3-C3E27575D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3118503" y="2873868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DC9D9E21-532A-4250-9333-2251A7CBA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rgbClr val="FF0909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965034" y="2570667"/>
                <a:ext cx="696487" cy="487097"/>
              </a:xfrm>
              <a:prstGeom prst="rect">
                <a:avLst/>
              </a:prstGeom>
            </p:spPr>
          </p:pic>
        </p:grpSp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AD35304C-8698-4347-A2AC-3F5F99A1D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2845891" y="1503867"/>
              <a:ext cx="696487" cy="487097"/>
            </a:xfrm>
            <a:prstGeom prst="rect">
              <a:avLst/>
            </a:prstGeom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B66B3DC6-C3B1-4C79-8367-E7C5EF658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62" b="99666" l="32950" r="78927">
                          <a14:foregroundMark x1="43014" y1="77371" x2="63602" y2="97993"/>
                          <a14:foregroundMark x1="63602" y1="97993" x2="45594" y2="97993"/>
                          <a14:foregroundMark x1="36398" y1="92977" x2="36676" y2="81833"/>
                          <a14:foregroundMark x1="55556" y1="68896" x2="50575" y2="70903"/>
                          <a14:foregroundMark x1="78161" y1="75251" x2="79693" y2="84950"/>
                          <a14:foregroundMark x1="55172" y1="96656" x2="55172" y2="99666"/>
                          <a14:foregroundMark x1="37548" y1="99666" x2="34028" y2="82509"/>
                          <a14:backgroundMark x1="32950" y1="72241" x2="48659" y2="68227"/>
                        </a14:backgroundRemoval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33075" t="68314" r="15021"/>
            <a:stretch>
              <a:fillRect/>
            </a:stretch>
          </p:blipFill>
          <p:spPr bwMode="auto">
            <a:xfrm>
              <a:off x="3104215" y="1614624"/>
              <a:ext cx="696487" cy="48709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920E69-595B-4C22-9352-19FCAAEEB295}"/>
                </a:ext>
              </a:extLst>
            </p:cNvPr>
            <p:cNvGrpSpPr/>
            <p:nvPr/>
          </p:nvGrpSpPr>
          <p:grpSpPr>
            <a:xfrm>
              <a:off x="2550475" y="906539"/>
              <a:ext cx="1117171" cy="903211"/>
              <a:chOff x="2694930" y="2460436"/>
              <a:chExt cx="1117171" cy="903211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5559409F-4D6D-40ED-957B-72482866D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842638" y="2759075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0F891B09-0441-40ED-B60F-EE9B13FE4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3115614" y="2876550"/>
                <a:ext cx="696487" cy="487097"/>
              </a:xfrm>
              <a:prstGeom prst="rect">
                <a:avLst/>
              </a:prstGeom>
            </p:spPr>
          </p:pic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526D3B31-461F-4106-83E6-46E72586D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rgbClr val="FF0909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68562" b="99666" l="32950" r="78927">
                            <a14:foregroundMark x1="43014" y1="77371" x2="63602" y2="97993"/>
                            <a14:foregroundMark x1="63602" y1="97993" x2="45594" y2="97993"/>
                            <a14:foregroundMark x1="36398" y1="92977" x2="36676" y2="81833"/>
                            <a14:foregroundMark x1="55556" y1="68896" x2="50575" y2="70903"/>
                            <a14:foregroundMark x1="78161" y1="75251" x2="79693" y2="84950"/>
                            <a14:foregroundMark x1="55172" y1="96656" x2="55172" y2="99666"/>
                            <a14:foregroundMark x1="37548" y1="99666" x2="34028" y2="82509"/>
                            <a14:backgroundMark x1="32950" y1="72241" x2="48659" y2="68227"/>
                          </a14:backgroundRemoval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 l="33075" t="68314" r="15021"/>
              <a:stretch>
                <a:fillRect/>
              </a:stretch>
            </p:blipFill>
            <p:spPr bwMode="auto">
              <a:xfrm>
                <a:off x="2694930" y="2460436"/>
                <a:ext cx="696487" cy="487097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5C92A5-5694-4F8D-9BCC-44F2FE4B831D}"/>
              </a:ext>
            </a:extLst>
          </p:cNvPr>
          <p:cNvSpPr txBox="1"/>
          <p:nvPr/>
        </p:nvSpPr>
        <p:spPr>
          <a:xfrm>
            <a:off x="1111433" y="1174956"/>
            <a:ext cx="1859089" cy="243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AU" sz="1500" b="0" dirty="0">
                <a:solidFill>
                  <a:schemeClr val="tx1"/>
                </a:solidFill>
                <a:latin typeface="+mn-lt"/>
              </a:rPr>
              <a:t>User Stories</a:t>
            </a:r>
          </a:p>
          <a:p>
            <a:pPr marL="87311" indent="-8731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  <a:latin typeface="+mn-lt"/>
              </a:rPr>
              <a:t>High-level</a:t>
            </a:r>
          </a:p>
          <a:p>
            <a:pPr marL="87311" indent="-8731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  <a:latin typeface="+mn-lt"/>
              </a:rPr>
              <a:t>Pictographic</a:t>
            </a:r>
          </a:p>
          <a:p>
            <a:pPr marL="87311" indent="-8731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  <a:latin typeface="+mn-lt"/>
              </a:rPr>
              <a:t>Depict 1 or more Use Cases, Scenarios, and/or Events</a:t>
            </a:r>
          </a:p>
          <a:p>
            <a:pPr marL="87311" indent="-8731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  <a:latin typeface="+mn-lt"/>
              </a:rPr>
              <a:t>Actors, Systems, Exchanges, Data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A88A74-E734-48A5-9AA3-E803A419BCB2}"/>
              </a:ext>
            </a:extLst>
          </p:cNvPr>
          <p:cNvGrpSpPr/>
          <p:nvPr/>
        </p:nvGrpSpPr>
        <p:grpSpPr>
          <a:xfrm>
            <a:off x="753314" y="940975"/>
            <a:ext cx="412969" cy="4064000"/>
            <a:chOff x="1896564" y="940974"/>
            <a:chExt cx="470328" cy="4064000"/>
          </a:xfrm>
        </p:grpSpPr>
        <p:sp>
          <p:nvSpPr>
            <p:cNvPr id="27" name="Arrow: Up-Down 26">
              <a:extLst>
                <a:ext uri="{FF2B5EF4-FFF2-40B4-BE49-F238E27FC236}">
                  <a16:creationId xmlns:a16="http://schemas.microsoft.com/office/drawing/2014/main" id="{559729AA-6DB8-4632-9723-FABA5C211622}"/>
                </a:ext>
              </a:extLst>
            </p:cNvPr>
            <p:cNvSpPr/>
            <p:nvPr/>
          </p:nvSpPr>
          <p:spPr bwMode="auto">
            <a:xfrm>
              <a:off x="1905000" y="940974"/>
              <a:ext cx="461892" cy="4064000"/>
            </a:xfrm>
            <a:prstGeom prst="upDownArrow">
              <a:avLst/>
            </a:prstGeom>
            <a:solidFill>
              <a:srgbClr val="008000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8"/>
              <a:endParaRPr lang="en-AU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14F0EC-F3C3-49D6-8C10-0E1E1153C745}"/>
                </a:ext>
              </a:extLst>
            </p:cNvPr>
            <p:cNvSpPr txBox="1"/>
            <p:nvPr/>
          </p:nvSpPr>
          <p:spPr>
            <a:xfrm rot="16200000" flipH="1">
              <a:off x="1417106" y="2727178"/>
              <a:ext cx="1379545" cy="420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800" dirty="0">
                  <a:solidFill>
                    <a:schemeClr val="bg1"/>
                  </a:solidFill>
                </a:rPr>
                <a:t>User Stories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23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E748-C30B-4FC2-AD65-C9158BD6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 Case</a:t>
            </a:r>
          </a:p>
          <a:p>
            <a:pPr lvl="1"/>
            <a:r>
              <a:rPr lang="en-AU" dirty="0"/>
              <a:t>general description of interactions to achieve an interoperability goal within a specified scope and background context</a:t>
            </a:r>
          </a:p>
          <a:p>
            <a:endParaRPr lang="en-AU" dirty="0"/>
          </a:p>
          <a:p>
            <a:r>
              <a:rPr lang="en-AU" dirty="0"/>
              <a:t>Scenario</a:t>
            </a:r>
          </a:p>
          <a:p>
            <a:pPr lvl="1"/>
            <a:r>
              <a:rPr lang="en-AU" dirty="0"/>
              <a:t>specific description of a group of events that achieve an interaction detailing data and configuration requirements; multiple scenarios may be required to achieve the goal of a use case and the same scenario may be reused by multiple use cases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DCD5A-267A-462C-B24B-1A54FFDC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Definitions in Brief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540210-E420-4C23-9B71-95050944FA9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2832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E748-C30B-4FC2-AD65-C9158BD6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Event</a:t>
            </a:r>
          </a:p>
          <a:p>
            <a:pPr lvl="1"/>
            <a:r>
              <a:rPr lang="en-AU" dirty="0"/>
              <a:t>individual message exchange between systems detailing data and processing requirements</a:t>
            </a:r>
          </a:p>
          <a:p>
            <a:endParaRPr lang="en-AU" dirty="0"/>
          </a:p>
          <a:p>
            <a:r>
              <a:rPr lang="en-AU" dirty="0"/>
              <a:t>User Story</a:t>
            </a:r>
          </a:p>
          <a:p>
            <a:pPr lvl="1"/>
            <a:r>
              <a:rPr lang="en-AU" dirty="0"/>
              <a:t>high-level graphical representation of interactions and events defined by one or more use cases and/or scenarios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DCD5A-267A-462C-B24B-1A54FFDC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Definitions in Brief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150A-5E11-42E1-A9CF-31B98107DE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2832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0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UC-5: Asset Installation/Removal Updates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Overview</a:t>
            </a:r>
            <a:br>
              <a:rPr lang="en-AU" sz="1800" dirty="0"/>
            </a:br>
            <a:r>
              <a:rPr lang="en-AU" sz="1800" dirty="0"/>
              <a:t>This Use Case describes the process for updating O&amp;M systems of serialized asset configuration updates. The updates originate from a Work Management System (WMS) and may include verification against sensed install/removes originating from an Intelligent Automation Bus (IAB).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Background</a:t>
            </a:r>
          </a:p>
          <a:p>
            <a:pPr marL="0" indent="0">
              <a:buNone/>
            </a:pPr>
            <a:r>
              <a:rPr lang="en-AU" sz="1800" dirty="0"/>
              <a:t>One of the largest headaches for any complex facility or plant is keeping accurate track if serialized assets currently installed in a given functional location. Experience has shown that substantial process and information gaps routinely exist and there are often substantial gaps after a few years of operating.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UC-5: Asset Installation/Removal Updates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Scope</a:t>
            </a:r>
            <a:br>
              <a:rPr lang="en-AU" sz="1800" dirty="0"/>
            </a:br>
            <a:r>
              <a:rPr lang="en-AU" sz="1800" dirty="0"/>
              <a:t>The scope of this Use Case is limited to remove and replace corrective maintenance.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AU" sz="1800" dirty="0">
                <a:solidFill>
                  <a:srgbClr val="008000"/>
                </a:solidFill>
              </a:rPr>
              <a:t>NOTE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: The reuse aspects of the Use Case Architecture mean that the Scenarios and Events (and their implementations) are reused in other Use Cases, such as </a:t>
            </a:r>
            <a:r>
              <a:rPr lang="en-AU" sz="1800" dirty="0">
                <a:solidFill>
                  <a:srgbClr val="008000"/>
                </a:solidFill>
              </a:rPr>
              <a:t>Capital Project Asset Installation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Preconditions</a:t>
            </a:r>
          </a:p>
          <a:p>
            <a:pPr marL="0" indent="0">
              <a:buNone/>
            </a:pPr>
            <a:r>
              <a:rPr lang="en-AU" sz="1800" dirty="0"/>
              <a:t>Information Handover to O&amp;M and O&amp;M Provisioning must have occurred prior to this Use Case so that the WMS, IAB, and other O&amp;M systems are populated with functional location and asset information.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7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UC-5: Asset Installation/Removal Updates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Successful End Condition</a:t>
            </a:r>
            <a:br>
              <a:rPr lang="en-AU" sz="1800" dirty="0"/>
            </a:br>
            <a:r>
              <a:rPr lang="en-AU" sz="1800" dirty="0"/>
              <a:t>A reconciled, completed work order for asset removal/installation has been published to any interested O&amp;M systems.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Actors</a:t>
            </a:r>
          </a:p>
          <a:p>
            <a:pPr marL="0" indent="0">
              <a:buNone/>
            </a:pPr>
            <a:r>
              <a:rPr lang="en-AU" sz="1800" i="1" dirty="0"/>
              <a:t>Business Actors:</a:t>
            </a:r>
          </a:p>
          <a:p>
            <a:r>
              <a:rPr lang="en-AU" sz="1800" dirty="0"/>
              <a:t>Operations; Maintenance Planner; Technician</a:t>
            </a:r>
          </a:p>
          <a:p>
            <a:pPr marL="0" indent="0">
              <a:buNone/>
            </a:pPr>
            <a:r>
              <a:rPr lang="en-AU" sz="1800" i="1" dirty="0"/>
              <a:t>System Actors:</a:t>
            </a:r>
          </a:p>
          <a:p>
            <a:r>
              <a:rPr lang="en-AU" sz="1800" dirty="0"/>
              <a:t>Maintenance/Work Management System; I&amp;C Device Monitoring System (IAB)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1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UC-5: Asset Installation/Removal Updates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Triggers</a:t>
            </a:r>
            <a:br>
              <a:rPr lang="en-AU" sz="1800" dirty="0"/>
            </a:br>
            <a:r>
              <a:rPr lang="en-AU" sz="1800" dirty="0"/>
              <a:t>Operations sends a work request to Maintenance identifying a particular plant item that needs maintenance.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Main Success Scenario</a:t>
            </a:r>
          </a:p>
          <a:p>
            <a:pPr marL="0" indent="0">
              <a:buNone/>
            </a:pPr>
            <a:br>
              <a:rPr lang="en-AU" sz="1800" dirty="0"/>
            </a:br>
            <a:br>
              <a:rPr lang="en-AU" sz="1800" dirty="0"/>
            </a:br>
            <a:br>
              <a:rPr lang="en-AU" sz="1800" dirty="0"/>
            </a:b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(see next slide)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237A87-8956-4E73-A0A9-15062F5D0415}"/>
              </a:ext>
            </a:extLst>
          </p:cNvPr>
          <p:cNvGraphicFramePr>
            <a:graphicFrameLocks noGrp="1"/>
          </p:cNvGraphicFramePr>
          <p:nvPr/>
        </p:nvGraphicFramePr>
        <p:xfrm>
          <a:off x="500607" y="2752425"/>
          <a:ext cx="8186193" cy="1032510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2533735">
                  <a:extLst>
                    <a:ext uri="{9D8B030D-6E8A-4147-A177-3AD203B41FA5}">
                      <a16:colId xmlns:a16="http://schemas.microsoft.com/office/drawing/2014/main" val="1345811496"/>
                    </a:ext>
                  </a:extLst>
                </a:gridCol>
                <a:gridCol w="5652458">
                  <a:extLst>
                    <a:ext uri="{9D8B030D-6E8A-4147-A177-3AD203B41FA5}">
                      <a16:colId xmlns:a16="http://schemas.microsoft.com/office/drawing/2014/main" val="2384650098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AU" sz="1000" dirty="0"/>
                        <a:t>Send work request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Operations sends a work request to Maintenance identifying a particular plant item that needs maintenance.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885891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AU" sz="1000"/>
                        <a:t>Generate and approve work order and schedule</a:t>
                      </a:r>
                      <a:endParaRPr lang="en-A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The Maintenance Planner generates a work order and schedule in the Maintenance Management System against a functional location or asset. The work order is given approval by Operations.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140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AU" sz="10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540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6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E9A110-72AD-48D5-9645-4B5DFDFC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6710"/>
          </a:xfrm>
        </p:spPr>
        <p:txBody>
          <a:bodyPr>
            <a:noAutofit/>
          </a:bodyPr>
          <a:lstStyle/>
          <a:p>
            <a:r>
              <a:rPr lang="en-AU" dirty="0"/>
              <a:t>UC-5: Asset Installation/Removal Updates Example Workflow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AE0E1-0F28-4E17-A64D-15775A81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10"/>
            <a:ext cx="9144000" cy="407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UC-5: Asset Installation/Removal Updates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System Interoperability Scenarios</a:t>
            </a:r>
            <a:endParaRPr lang="en-AU" sz="1800" dirty="0"/>
          </a:p>
          <a:p>
            <a:r>
              <a:rPr lang="en-AU" sz="1800" dirty="0"/>
              <a:t>Scenario 10 – Push Intelligent Device Removal/Installation Events from CMS to MMS</a:t>
            </a:r>
          </a:p>
          <a:p>
            <a:r>
              <a:rPr lang="en-AU" sz="1800" dirty="0"/>
              <a:t>Scenario 11 – Publish Asset Removal/Installation Events from MMS to O&amp;M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Version Applicability/Alignment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[indicates with which version of CCOM and/or other specifications the Use Case is compatible]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Document Versioning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[Table of major revisions, dates, and the major changes.]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AU"/>
              <a:t>AI and Software Engineering Group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800" b="0" dirty="0"/>
              <a:t>About 20 people</a:t>
            </a:r>
          </a:p>
          <a:p>
            <a:r>
              <a:rPr lang="en-AU" sz="1800" b="0" dirty="0"/>
              <a:t>AI + Software Engineering + Data Management</a:t>
            </a:r>
          </a:p>
          <a:p>
            <a:r>
              <a:rPr lang="en-AU" sz="1800" b="0" dirty="0"/>
              <a:t>Major topics</a:t>
            </a:r>
          </a:p>
          <a:p>
            <a:pPr marL="814388" lvl="1" indent="-257175"/>
            <a:r>
              <a:rPr lang="en-AU" sz="1800" dirty="0"/>
              <a:t>Modelling and reasoning about system behaviour</a:t>
            </a:r>
          </a:p>
          <a:p>
            <a:pPr marL="814388" lvl="1" indent="-257175"/>
            <a:r>
              <a:rPr lang="en-AU" sz="1800" dirty="0"/>
              <a:t>Diagnostics, Configuration, Automated Debugging, Natural Language</a:t>
            </a:r>
          </a:p>
          <a:p>
            <a:pPr marL="814388" lvl="1" indent="-257175"/>
            <a:r>
              <a:rPr lang="en-AU" sz="1800" dirty="0"/>
              <a:t>Information and knowledge management in distributed ecosystems</a:t>
            </a:r>
          </a:p>
          <a:p>
            <a:endParaRPr lang="en-AU" sz="21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5" y="3195823"/>
            <a:ext cx="2030378" cy="11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626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SC-10: Push Intelligent Device Removal/Installation Events from CMS to MMS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Overview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This Scenario details an Intelligent Automation Bus system sensing an asset removal/installation at a functional location and notifying another OIIE enabled system, such as a Work Management System being used for maintenance work orders.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[Note: Here ‘event(s)’ refers to the </a:t>
            </a:r>
            <a:r>
              <a:rPr lang="en-AU" sz="1800" dirty="0" err="1">
                <a:solidFill>
                  <a:schemeClr val="bg1">
                    <a:lumMod val="50000"/>
                  </a:schemeClr>
                </a:solidFill>
              </a:rPr>
              <a:t>AssetSegmentEvent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 element of CCOM]</a:t>
            </a:r>
          </a:p>
          <a:p>
            <a:pPr marL="0" indent="0">
              <a:buNone/>
            </a:pPr>
            <a:r>
              <a:rPr lang="en-AU" sz="1800" b="1" dirty="0"/>
              <a:t>Actors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[system actors only in Scenarios]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6A2AEE-0E5F-4594-9618-AAEF726A4F3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3716427"/>
          <a:ext cx="8229601" cy="655320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2460686">
                  <a:extLst>
                    <a:ext uri="{9D8B030D-6E8A-4147-A177-3AD203B41FA5}">
                      <a16:colId xmlns:a16="http://schemas.microsoft.com/office/drawing/2014/main" val="3064618471"/>
                    </a:ext>
                  </a:extLst>
                </a:gridCol>
                <a:gridCol w="5768915">
                  <a:extLst>
                    <a:ext uri="{9D8B030D-6E8A-4147-A177-3AD203B41FA5}">
                      <a16:colId xmlns:a16="http://schemas.microsoft.com/office/drawing/2014/main" val="4105286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AU" sz="1000" dirty="0"/>
                        <a:t>IAB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Notify OIIE Systems of changes in asset configuration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956596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AU" sz="1000" dirty="0"/>
                        <a:t>Work Management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Receive notifications from IAB System of changes in asset configuration.</a:t>
                      </a:r>
                      <a:br>
                        <a:rPr lang="en-AU" sz="1000" dirty="0"/>
                      </a:br>
                      <a:r>
                        <a:rPr lang="en-AU" sz="1000" dirty="0"/>
                        <a:t>Associate asset removal/installation with work order.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16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6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SC-10: Push Intelligent Device Removal/Installation Events from CMS to MMS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b="1" dirty="0"/>
              <a:t>Data Content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The data sent from the IAB to the WMS is at least:</a:t>
            </a:r>
          </a:p>
          <a:p>
            <a:r>
              <a:rPr lang="en-AU" sz="1800" dirty="0"/>
              <a:t>Functional location; serialized asset; timestamp when install/remove occurred</a:t>
            </a:r>
          </a:p>
          <a:p>
            <a:pPr marL="0" indent="0">
              <a:buNone/>
            </a:pPr>
            <a:r>
              <a:rPr lang="en-AU" sz="1800" dirty="0"/>
              <a:t>Additional contextual data may be sent:</a:t>
            </a:r>
          </a:p>
          <a:p>
            <a:r>
              <a:rPr lang="en-AU" sz="1800" dirty="0"/>
              <a:t>Agent performing the work; calendared maintenance work order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i="1" dirty="0"/>
              <a:t>MIMOSA CCOM Reference Types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[lists general types and relevant specific reference data that is to be used]</a:t>
            </a:r>
          </a:p>
          <a:p>
            <a:r>
              <a:rPr lang="en-AU" sz="1800" dirty="0"/>
              <a:t>‘Installation of Asset on Segment’ </a:t>
            </a:r>
            <a:r>
              <a:rPr lang="en-AU" sz="1800" dirty="0" err="1"/>
              <a:t>EventType</a:t>
            </a:r>
            <a:r>
              <a:rPr lang="en-AU" sz="1800" dirty="0"/>
              <a:t>,</a:t>
            </a:r>
            <a:br>
              <a:rPr lang="en-AU" sz="1800" dirty="0"/>
            </a:br>
            <a:r>
              <a:rPr lang="en-AU" sz="1800" dirty="0"/>
              <a:t>UUID: ecc99353-412b-4995-bd71-1cbc6fc16c7c</a:t>
            </a:r>
          </a:p>
          <a:p>
            <a:r>
              <a:rPr lang="en-AU" sz="1800" dirty="0"/>
              <a:t>‘Removal of Asset on Segment’ Event Type,</a:t>
            </a:r>
            <a:br>
              <a:rPr lang="en-AU" sz="1800" dirty="0"/>
            </a:br>
            <a:r>
              <a:rPr lang="en-AU" sz="1800" dirty="0"/>
              <a:t>UUID: 3a45e126-b234-42a0-b3b1-07c29522d02d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5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SC-10: Push Intelligent Device Removal/Installation Events from CMS to MMS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Data Formats</a:t>
            </a: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[Indicates any constraints on specific data formats]</a:t>
            </a:r>
          </a:p>
          <a:p>
            <a:pPr marL="0" indent="0">
              <a:buNone/>
            </a:pPr>
            <a:r>
              <a:rPr lang="en-AU" sz="1800" dirty="0"/>
              <a:t>The data published by the IAB System and received by the Work Management System must conform to MIMOSA CCOM BODs.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[Note: Does not specify </a:t>
            </a:r>
            <a:r>
              <a:rPr lang="en-AU" sz="1800" i="1" dirty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 BODs; the Events determine that.]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System Interoperability Events</a:t>
            </a:r>
          </a:p>
          <a:p>
            <a:r>
              <a:rPr lang="en-AU" sz="1800" dirty="0"/>
              <a:t>Push Asset Segment Event Data</a:t>
            </a:r>
            <a:endParaRPr lang="en-AU" sz="1500" dirty="0"/>
          </a:p>
          <a:p>
            <a:pPr lvl="1"/>
            <a:r>
              <a:rPr lang="en-AU" sz="1500" dirty="0"/>
              <a:t>This maps to a request-response BOD pair: </a:t>
            </a:r>
            <a:r>
              <a:rPr lang="en-AU" sz="1500" dirty="0" err="1"/>
              <a:t>ProcessAssetSegmentEvents</a:t>
            </a:r>
            <a:r>
              <a:rPr lang="en-AU" sz="1500" dirty="0"/>
              <a:t>, </a:t>
            </a:r>
            <a:r>
              <a:rPr lang="en-AU" sz="1500" dirty="0" err="1"/>
              <a:t>AcknowledgeAssetSegmentEvents</a:t>
            </a:r>
            <a:endParaRPr lang="en-AU" sz="1500" dirty="0"/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[there may be several events, but only 1 in this Scenario]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SC-10: Push Intelligent Device Removal/Installation Events from CMS to MMS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800" b="1" dirty="0"/>
              <a:t>Infrastructural Components</a:t>
            </a: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[includes requirements based around the use of specific OIIE components such as the ISBM, SDAIR, Transform Engine, CIR, etc.]</a:t>
            </a:r>
          </a:p>
          <a:p>
            <a:pPr marL="0" indent="0">
              <a:buNone/>
            </a:pPr>
            <a:r>
              <a:rPr lang="en-AU" sz="1800" i="1" dirty="0"/>
              <a:t>ISBM</a:t>
            </a:r>
          </a:p>
          <a:p>
            <a:pPr marL="0" indent="0">
              <a:buNone/>
            </a:pPr>
            <a:r>
              <a:rPr lang="en-AU" sz="1800" dirty="0"/>
              <a:t>The communication between all systems occurs via the ISBM using </a:t>
            </a:r>
            <a:r>
              <a:rPr lang="en-AU" sz="1800" dirty="0">
                <a:solidFill>
                  <a:srgbClr val="008000"/>
                </a:solidFill>
              </a:rPr>
              <a:t>request-response services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650" i="1" dirty="0"/>
              <a:t>Implementation Requirements</a:t>
            </a:r>
            <a:endParaRPr lang="en-AU" sz="1950" i="1" dirty="0"/>
          </a:p>
          <a:p>
            <a:r>
              <a:rPr lang="en-AU" sz="1800" dirty="0"/>
              <a:t>The IAB System must implement a client for the Consumer Request and Channel Management (</a:t>
            </a:r>
            <a:r>
              <a:rPr lang="en-AU" sz="1800" dirty="0" err="1"/>
              <a:t>GetChannel</a:t>
            </a:r>
            <a:r>
              <a:rPr lang="en-AU" sz="1800" dirty="0"/>
              <a:t> operation only) Services</a:t>
            </a:r>
          </a:p>
          <a:p>
            <a:r>
              <a:rPr lang="en-AU" sz="1800" dirty="0"/>
              <a:t>The Work Management System must implement a client for the Provider Request and Channel Management (</a:t>
            </a:r>
            <a:r>
              <a:rPr lang="en-AU" sz="1800" dirty="0" err="1"/>
              <a:t>GetChannel</a:t>
            </a:r>
            <a:r>
              <a:rPr lang="en-AU" sz="1800" dirty="0"/>
              <a:t> operation only) Services</a:t>
            </a:r>
          </a:p>
          <a:p>
            <a:r>
              <a:rPr lang="en-AU" sz="1800" dirty="0"/>
              <a:t>Both systems may implement a client for the Notification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SC-10: Push Intelligent Device Removal/Installation Events from CMS to MMS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500" i="1" dirty="0"/>
              <a:t>Suggested Channel/Topic Configuration</a:t>
            </a:r>
          </a:p>
          <a:p>
            <a:pPr marL="0" indent="0">
              <a:buNone/>
            </a:pPr>
            <a:r>
              <a:rPr lang="en-AU" sz="1800" dirty="0"/>
              <a:t>Channels and topics should be declared following the ISBM Guidelines.</a:t>
            </a:r>
          </a:p>
          <a:p>
            <a:pPr marL="0" indent="0">
              <a:buNone/>
            </a:pPr>
            <a:r>
              <a:rPr lang="en-AU" sz="1800" dirty="0"/>
              <a:t>Example channel path: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008000"/>
                </a:solidFill>
                <a:latin typeface="Consolas" panose="020B0609020204030204" pitchFamily="49" charset="0"/>
              </a:rPr>
              <a:t>/Enterprise/Refinery A/Area A/Light Ends Area/ISO18435:D1.3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Example Topic Name: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</a:rPr>
              <a:t>OIIE:S10:V1.1/CCOM-XML:ProcessAssetSegmentEvents:V1.0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Event Sequence</a:t>
            </a:r>
          </a:p>
          <a:p>
            <a:pPr marL="0" indent="0">
              <a:buNone/>
            </a:pPr>
            <a:r>
              <a:rPr lang="pt-BR" sz="1800" dirty="0"/>
              <a:t>(see next slide)</a:t>
            </a: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E9A110-72AD-48D5-9645-4B5DFDFC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6710"/>
          </a:xfrm>
        </p:spPr>
        <p:txBody>
          <a:bodyPr>
            <a:noAutofit/>
          </a:bodyPr>
          <a:lstStyle/>
          <a:p>
            <a:r>
              <a:rPr lang="en-AU" dirty="0"/>
              <a:t>SC-10: Push Intelligent Device Removal/Installation Events from CMS to MMS Event Sequence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D60B-1B22-4D15-B1D3-F6FB32BD52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891" y="606710"/>
            <a:ext cx="4788218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29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SC-11: Publish Asset Removal/Installation events from MMS to O&amp;M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Overview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In order to notify other O&amp;M systems that a serialized asset has been installed or removed, the Work Management System (WMS) publishes an asset install or removal event to all relevant O&amp;M systems.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Actors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[system actors only in Scenarios]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6A2AEE-0E5F-4594-9618-AAEF726A4F3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3457635"/>
          <a:ext cx="8229601" cy="501015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2460686">
                  <a:extLst>
                    <a:ext uri="{9D8B030D-6E8A-4147-A177-3AD203B41FA5}">
                      <a16:colId xmlns:a16="http://schemas.microsoft.com/office/drawing/2014/main" val="3064618471"/>
                    </a:ext>
                  </a:extLst>
                </a:gridCol>
                <a:gridCol w="5768915">
                  <a:extLst>
                    <a:ext uri="{9D8B030D-6E8A-4147-A177-3AD203B41FA5}">
                      <a16:colId xmlns:a16="http://schemas.microsoft.com/office/drawing/2014/main" val="4105286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AU" sz="1000" dirty="0"/>
                        <a:t>Work Management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Send notifications of changes in asset configuration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956596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en-AU" sz="1000" dirty="0"/>
                        <a:t>O&amp;M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Receive notifications of changes in asset configuration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16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64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SC-11: Publish Asset Removal/Installation events from MMS to O&amp;M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Data Content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The data sent from the WMS to other O&amp;M Systems is at least:</a:t>
            </a:r>
          </a:p>
          <a:p>
            <a:r>
              <a:rPr lang="en-AU" sz="1800" dirty="0"/>
              <a:t>Functional location; serialized asset; timestamp when install/remove occurred</a:t>
            </a:r>
          </a:p>
          <a:p>
            <a:pPr marL="0" indent="0">
              <a:buNone/>
            </a:pPr>
            <a:r>
              <a:rPr lang="en-AU" sz="1800" dirty="0"/>
              <a:t>Additional contextual data may be sent:</a:t>
            </a:r>
          </a:p>
          <a:p>
            <a:r>
              <a:rPr lang="en-AU" sz="1800" dirty="0"/>
              <a:t>Agent performing the work; calendared maintenance work order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i="1" dirty="0"/>
              <a:t>MIMOSA CCOM Reference Types</a:t>
            </a:r>
          </a:p>
          <a:p>
            <a:r>
              <a:rPr lang="en-AU" sz="1800" dirty="0"/>
              <a:t>‘Installation of Asset on Segment’ </a:t>
            </a:r>
            <a:r>
              <a:rPr lang="en-AU" sz="1800" dirty="0" err="1"/>
              <a:t>EventType</a:t>
            </a:r>
            <a:r>
              <a:rPr lang="en-AU" sz="1800" dirty="0"/>
              <a:t>,</a:t>
            </a:r>
            <a:br>
              <a:rPr lang="en-AU" sz="1800" dirty="0"/>
            </a:br>
            <a:r>
              <a:rPr lang="en-AU" sz="1800" dirty="0"/>
              <a:t>UUID: ecc99353-412b-4995-bd71-1cbc6fc16c7c</a:t>
            </a:r>
          </a:p>
          <a:p>
            <a:r>
              <a:rPr lang="en-AU" sz="1800" dirty="0"/>
              <a:t>‘Removal of Asset on Segment’ Event Type,</a:t>
            </a:r>
            <a:br>
              <a:rPr lang="en-AU" sz="1800" dirty="0"/>
            </a:br>
            <a:r>
              <a:rPr lang="en-AU" sz="1800" dirty="0"/>
              <a:t>UUID: 3a45e126-b234-42a0-b3b1-07c29522d02d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SC-11: Publish Asset Removal/Installation events from MMS to O&amp;M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Data Formats</a:t>
            </a:r>
            <a:endParaRPr lang="en-AU" sz="1800" dirty="0"/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[Indicates any constraints on specific data formats]</a:t>
            </a:r>
          </a:p>
          <a:p>
            <a:pPr marL="0" indent="0">
              <a:buNone/>
            </a:pPr>
            <a:r>
              <a:rPr lang="en-AU" sz="1800" dirty="0"/>
              <a:t>The data published by the Work Management System and received by other O&amp;M Systems must conform to MIMOSA CCOM BODs.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[Note: Does not specify </a:t>
            </a:r>
            <a:r>
              <a:rPr lang="en-AU" sz="1800" i="1" dirty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n-AU" sz="1800" dirty="0">
                <a:solidFill>
                  <a:schemeClr val="bg1">
                    <a:lumMod val="50000"/>
                  </a:schemeClr>
                </a:solidFill>
              </a:rPr>
              <a:t> BODs; the Events determine that.]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System Interoperability Events</a:t>
            </a:r>
          </a:p>
          <a:p>
            <a:r>
              <a:rPr lang="en-AU" sz="1800" dirty="0"/>
              <a:t>Publish Asset Segment Event Data</a:t>
            </a:r>
            <a:endParaRPr lang="en-AU" sz="1500" dirty="0"/>
          </a:p>
          <a:p>
            <a:pPr lvl="1"/>
            <a:r>
              <a:rPr lang="en-AU" sz="1500" dirty="0"/>
              <a:t>This maps to a publish-subscribe BOD: </a:t>
            </a:r>
            <a:r>
              <a:rPr lang="en-AU" sz="1500" dirty="0" err="1"/>
              <a:t>SyncAssetSegmentEvents</a:t>
            </a:r>
            <a:endParaRPr lang="en-AU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SC-11: Publish Asset Removal/Installation events from MMS to O&amp;M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Infrastructural Components</a:t>
            </a:r>
            <a:endParaRPr lang="en-AU" sz="1800" dirty="0"/>
          </a:p>
          <a:p>
            <a:pPr marL="0" indent="0">
              <a:buNone/>
            </a:pPr>
            <a:r>
              <a:rPr lang="en-AU" sz="1800" i="1" dirty="0"/>
              <a:t>ISBM</a:t>
            </a:r>
          </a:p>
          <a:p>
            <a:pPr marL="0" indent="0">
              <a:buNone/>
            </a:pPr>
            <a:r>
              <a:rPr lang="en-AU" sz="1800" dirty="0"/>
              <a:t>The communication between all systems occurs via the ISBM using </a:t>
            </a:r>
            <a:r>
              <a:rPr lang="en-AU" sz="1800" dirty="0">
                <a:solidFill>
                  <a:srgbClr val="008000"/>
                </a:solidFill>
              </a:rPr>
              <a:t>publish-subscribe services</a:t>
            </a:r>
            <a:r>
              <a:rPr lang="en-AU" sz="1800" dirty="0"/>
              <a:t>.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500" i="1" dirty="0"/>
              <a:t>Implementation Requirements</a:t>
            </a:r>
          </a:p>
          <a:p>
            <a:r>
              <a:rPr lang="en-AU" sz="1800" dirty="0"/>
              <a:t>The Work Management System must implement a client for the Provider Publication and Channel Management (only the </a:t>
            </a:r>
            <a:r>
              <a:rPr lang="en-AU" sz="1800" dirty="0" err="1"/>
              <a:t>GetChannel</a:t>
            </a:r>
            <a:r>
              <a:rPr lang="en-AU" sz="1800" dirty="0"/>
              <a:t> operation) Services.</a:t>
            </a:r>
          </a:p>
          <a:p>
            <a:r>
              <a:rPr lang="en-AU" sz="1800" dirty="0"/>
              <a:t>O&amp;M Systems must implement a client for the Consumer Publication and Channel Management (only the </a:t>
            </a:r>
            <a:r>
              <a:rPr lang="en-AU" sz="1800" dirty="0" err="1"/>
              <a:t>GetChannel</a:t>
            </a:r>
            <a:r>
              <a:rPr lang="en-AU" sz="1800" dirty="0"/>
              <a:t> operation) Services. O&amp;M Systems may implement the ISBM Notify Listener Service for message notification.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22" y="3414322"/>
            <a:ext cx="2030378" cy="11671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Projects in the Ecosystem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1800" b="0" dirty="0"/>
              <a:t>OT/IT Interoperability</a:t>
            </a:r>
          </a:p>
          <a:p>
            <a:r>
              <a:rPr lang="en-AU" sz="1800" b="0" dirty="0"/>
              <a:t>Digital Information Energy Australia</a:t>
            </a:r>
            <a:br>
              <a:rPr lang="en-AU" sz="1800" b="0" dirty="0"/>
            </a:br>
            <a:r>
              <a:rPr lang="en-AU" sz="1800" b="0" dirty="0"/>
              <a:t>Gateway </a:t>
            </a:r>
          </a:p>
          <a:p>
            <a:r>
              <a:rPr lang="en-AU" sz="1800" b="0" dirty="0"/>
              <a:t>OGI Pilot - OIIE</a:t>
            </a:r>
          </a:p>
          <a:p>
            <a:r>
              <a:rPr lang="en-AU" sz="1800" b="0" dirty="0"/>
              <a:t>Genetic Data Curation</a:t>
            </a:r>
          </a:p>
          <a:p>
            <a:r>
              <a:rPr lang="en-AU" sz="1800" b="0" dirty="0"/>
              <a:t>SOA for Future Combat Systems</a:t>
            </a:r>
          </a:p>
          <a:p>
            <a:r>
              <a:rPr lang="en-AU" sz="1800" b="0" dirty="0"/>
              <a:t>Automated Modelling for Combat Simulation Ecosystems</a:t>
            </a:r>
          </a:p>
          <a:p>
            <a:r>
              <a:rPr lang="en-AU" sz="1800" b="0" dirty="0"/>
              <a:t>Integrated Law Enforcement –</a:t>
            </a:r>
            <a:br>
              <a:rPr lang="en-AU" sz="1800" b="0" dirty="0"/>
            </a:br>
            <a:r>
              <a:rPr lang="en-AU" sz="1800" b="0" dirty="0"/>
              <a:t>Federated Data Platform</a:t>
            </a:r>
          </a:p>
          <a:p>
            <a:endParaRPr lang="en-AU" sz="2100" b="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1" y="4274392"/>
            <a:ext cx="1081080" cy="2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 descr="ci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84" y="4060246"/>
            <a:ext cx="579960" cy="4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98" y="728635"/>
            <a:ext cx="2321719" cy="1307306"/>
          </a:xfrm>
          <a:prstGeom prst="rect">
            <a:avLst/>
          </a:prstGeom>
        </p:spPr>
      </p:pic>
      <p:pic>
        <p:nvPicPr>
          <p:cNvPr id="11" name="Picture 1043" descr="C:\Users\mst\Downloads\hvp_prin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34" y="4079375"/>
            <a:ext cx="1598818" cy="4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46" y="4016399"/>
            <a:ext cx="1246643" cy="390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17" y="2054794"/>
            <a:ext cx="1527983" cy="1384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9" y="3439650"/>
            <a:ext cx="710871" cy="532467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27" y="3762134"/>
            <a:ext cx="984295" cy="2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2" descr="http://assetinstitute.com/wp-content/themes/asset-institute/images/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03" y="4271413"/>
            <a:ext cx="842454" cy="2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edia.cirrusmedia.com.au/MM_Media_Library/ServiceLoad/Article/mainpac-logo_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96" y="4271413"/>
            <a:ext cx="858563" cy="2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D11137-539D-49A2-BB4A-22319BD21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1799" y="2529269"/>
            <a:ext cx="1264218" cy="9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0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6F74-0DB1-4EB0-B5CF-E6E0EBA0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SC-11: Publish Asset Removal/Installation events from MMS to O&amp;M (Abridged)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7CBE-4A77-452B-9A89-6EEC1BC36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500" i="1" dirty="0"/>
              <a:t>Suggested Channel/Topic Configuration</a:t>
            </a:r>
          </a:p>
          <a:p>
            <a:pPr marL="0" indent="0">
              <a:buNone/>
            </a:pPr>
            <a:r>
              <a:rPr lang="en-AU" sz="1800" dirty="0"/>
              <a:t>Channels and topics should be declared following the ISBM Guidelines.</a:t>
            </a:r>
          </a:p>
          <a:p>
            <a:pPr marL="0" indent="0">
              <a:buNone/>
            </a:pPr>
            <a:r>
              <a:rPr lang="en-AU" sz="1800" dirty="0"/>
              <a:t>Example channel path: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008000"/>
                </a:solidFill>
                <a:latin typeface="Consolas" panose="020B0609020204030204" pitchFamily="49" charset="0"/>
              </a:rPr>
              <a:t>/Enterprise/Refinery A/Area A/Light Ends Area/ISO18435:D1.3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Example Topic Name: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8000"/>
                </a:solidFill>
                <a:latin typeface="Consolas" panose="020B0609020204030204" pitchFamily="49" charset="0"/>
              </a:rPr>
              <a:t>OIIE:S11:V1.1/CCOM-XML:SyncAssetSegmentEvents:V1.0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Event Sequence</a:t>
            </a:r>
          </a:p>
          <a:p>
            <a:pPr marL="0" indent="0">
              <a:buNone/>
            </a:pPr>
            <a:r>
              <a:rPr lang="pt-BR" sz="1800" dirty="0"/>
              <a:t>(see next slide)</a:t>
            </a: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7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E9A110-72AD-48D5-9645-4B5DFDFC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6710"/>
          </a:xfrm>
        </p:spPr>
        <p:txBody>
          <a:bodyPr>
            <a:noAutofit/>
          </a:bodyPr>
          <a:lstStyle/>
          <a:p>
            <a:r>
              <a:rPr lang="en-AU" dirty="0"/>
              <a:t>SC-11: Publish Asset Removal/Installation events from MMS to O&amp;M Event Sequence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527B0-8829-4638-8DC3-1ACD7EF0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E82DB-1072-41AF-8A44-C0695D04EB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40" y="708577"/>
            <a:ext cx="6374921" cy="4067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28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M100: Start Unit Functional Requirements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07504" y="1707654"/>
            <a:ext cx="1080120" cy="1530752"/>
            <a:chOff x="395536" y="1491630"/>
            <a:chExt cx="1080120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95536" y="2283718"/>
              <a:ext cx="1080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Business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31640" y="1131590"/>
            <a:ext cx="2376264" cy="864096"/>
          </a:xfrm>
          <a:prstGeom prst="wedgeRoundRectCallout">
            <a:avLst>
              <a:gd name="adj1" fmla="val -77485"/>
              <a:gd name="adj2" fmla="val 4176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1.We need to build a light ends unit to remove butane from our incoming crude supply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542928" y="1689070"/>
            <a:ext cx="1410072" cy="1099865"/>
            <a:chOff x="230560" y="1491630"/>
            <a:chExt cx="1410072" cy="1099865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0560" y="2283718"/>
              <a:ext cx="1410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Engineer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1187625" y="3003798"/>
            <a:ext cx="2016224" cy="1224136"/>
          </a:xfrm>
          <a:prstGeom prst="wedgeRoundRectCallout">
            <a:avLst>
              <a:gd name="adj1" fmla="val 101437"/>
              <a:gd name="adj2" fmla="val -13914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2.a How Much Capacity Do We Need?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What will the incoming crude spec be?  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 flipV="1">
            <a:off x="793826" y="2100546"/>
            <a:ext cx="3288366" cy="18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5"/>
            <a:endCxn id="26" idx="1"/>
          </p:cNvCxnSpPr>
          <p:nvPr/>
        </p:nvCxnSpPr>
        <p:spPr>
          <a:xfrm flipV="1">
            <a:off x="4394226" y="2089399"/>
            <a:ext cx="2121990" cy="111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6516216" y="1657350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Debutanizer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PFD and P&amp;ID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4177" y="17775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Functional Requirements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08304" y="2473846"/>
            <a:ext cx="0" cy="93610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7092280" y="340995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09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+mn-lt"/>
              </a:rPr>
              <a:t>Story M101: Model Selection</a:t>
            </a:r>
            <a:endParaRPr lang="en-AU" sz="28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55565" y="2212169"/>
            <a:ext cx="1224136" cy="1530752"/>
            <a:chOff x="323528" y="1491630"/>
            <a:chExt cx="1224136" cy="1530752"/>
          </a:xfrm>
        </p:grpSpPr>
        <p:grpSp>
          <p:nvGrpSpPr>
            <p:cNvPr id="4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7" name="Isosceles Triangle 6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3528" y="2283718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Engineering Person</a:t>
              </a: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335685" y="829808"/>
            <a:ext cx="3473152" cy="1080120"/>
          </a:xfrm>
          <a:prstGeom prst="wedgeRoundRectCallout">
            <a:avLst>
              <a:gd name="adj1" fmla="val -58690"/>
              <a:gd name="adj2" fmla="val 8873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We need to buy equipment and instruments meeting or exceeding  functional requirements taken from PFD and P&amp;IDs for the new Debutanizer Tower.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721076" y="2225778"/>
            <a:ext cx="1384176" cy="1315308"/>
            <a:chOff x="307337" y="1491630"/>
            <a:chExt cx="1256519" cy="1315308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611560" y="1491630"/>
              <a:ext cx="624069" cy="720080"/>
              <a:chOff x="2123728" y="2499742"/>
              <a:chExt cx="1224136" cy="1512168"/>
            </a:xfrm>
            <a:solidFill>
              <a:srgbClr val="92D050"/>
            </a:solidFill>
          </p:grpSpPr>
          <p:sp>
            <p:nvSpPr>
              <p:cNvPr id="19" name="Isosceles Triangle 18"/>
              <p:cNvSpPr>
                <a:spLocks noChangeAspect="1"/>
              </p:cNvSpPr>
              <p:nvPr/>
            </p:nvSpPr>
            <p:spPr>
              <a:xfrm>
                <a:off x="2123728" y="2715766"/>
                <a:ext cx="1224136" cy="1296144"/>
              </a:xfrm>
              <a:prstGeom prst="triangle">
                <a:avLst>
                  <a:gd name="adj" fmla="val 5072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411760" y="2499742"/>
                <a:ext cx="648072" cy="64807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7337" y="2283718"/>
              <a:ext cx="1256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 </a:t>
              </a: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Purchasing</a:t>
              </a: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5512149" y="1006616"/>
            <a:ext cx="2736304" cy="864096"/>
          </a:xfrm>
          <a:prstGeom prst="wedgeRoundRectCallout">
            <a:avLst>
              <a:gd name="adj1" fmla="val -90357"/>
              <a:gd name="adj2" fmla="val 9332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Send me the Requirements from those documents and I will check with our preferred suppliers.</a:t>
            </a:r>
          </a:p>
        </p:txBody>
      </p:sp>
      <p:cxnSp>
        <p:nvCxnSpPr>
          <p:cNvPr id="23" name="Straight Arrow Connector 22"/>
          <p:cNvCxnSpPr>
            <a:stCxn id="7" idx="5"/>
            <a:endCxn id="19" idx="1"/>
          </p:cNvCxnSpPr>
          <p:nvPr/>
        </p:nvCxnSpPr>
        <p:spPr>
          <a:xfrm>
            <a:off x="1013895" y="2623643"/>
            <a:ext cx="3216656" cy="13608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  <a:endCxn id="30" idx="1"/>
          </p:cNvCxnSpPr>
          <p:nvPr/>
        </p:nvCxnSpPr>
        <p:spPr>
          <a:xfrm>
            <a:off x="4581923" y="2380080"/>
            <a:ext cx="2514403" cy="24671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unched Tape 25"/>
          <p:cNvSpPr/>
          <p:nvPr/>
        </p:nvSpPr>
        <p:spPr>
          <a:xfrm>
            <a:off x="1695725" y="3685100"/>
            <a:ext cx="1944216" cy="864096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Debutanizer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PFD and P&amp;ID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96325" y="2230753"/>
            <a:ext cx="1979712" cy="79208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 or Equipment Supplier Portals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4177" y="2054023"/>
            <a:ext cx="160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Requirements (RFI)</a:t>
            </a:r>
          </a:p>
        </p:txBody>
      </p:sp>
      <p:cxnSp>
        <p:nvCxnSpPr>
          <p:cNvPr id="35" name="Straight Arrow Connector 34"/>
          <p:cNvCxnSpPr>
            <a:stCxn id="19" idx="4"/>
            <a:endCxn id="30" idx="1"/>
          </p:cNvCxnSpPr>
          <p:nvPr/>
        </p:nvCxnSpPr>
        <p:spPr>
          <a:xfrm flipV="1">
            <a:off x="4743680" y="2626797"/>
            <a:ext cx="2352645" cy="31906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8093" y="285966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Models Meeting Requirements (RFI Response)</a:t>
            </a:r>
          </a:p>
        </p:txBody>
      </p:sp>
      <p:cxnSp>
        <p:nvCxnSpPr>
          <p:cNvPr id="40" name="Straight Arrow Connector 39"/>
          <p:cNvCxnSpPr>
            <a:stCxn id="7" idx="5"/>
            <a:endCxn id="26" idx="0"/>
          </p:cNvCxnSpPr>
          <p:nvPr/>
        </p:nvCxnSpPr>
        <p:spPr>
          <a:xfrm>
            <a:off x="1013895" y="2623644"/>
            <a:ext cx="1653938" cy="1147867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0"/>
            <a:endCxn id="19" idx="2"/>
          </p:cNvCxnSpPr>
          <p:nvPr/>
        </p:nvCxnSpPr>
        <p:spPr>
          <a:xfrm flipV="1">
            <a:off x="2667834" y="2945856"/>
            <a:ext cx="1388375" cy="825654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55765" y="3161300"/>
            <a:ext cx="1533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Requirements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27572" y="393379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7613" y="417496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648052" y="3886937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9941" y="4102961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92069" y="251878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3.P2M Dialog</a:t>
            </a:r>
          </a:p>
        </p:txBody>
      </p:sp>
    </p:spTree>
    <p:extLst>
      <p:ext uri="{BB962C8B-B14F-4D97-AF65-F5344CB8AC3E}">
        <p14:creationId xmlns:p14="http://schemas.microsoft.com/office/powerpoint/2010/main" val="12348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AB0D-5753-4F48-AF22-744DD16B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the OIIE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D2DB-E6F4-42FE-BDC6-180E363B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Use Case Architecture</a:t>
            </a:r>
          </a:p>
          <a:p>
            <a:r>
              <a:rPr lang="en-AU" b="1" dirty="0"/>
              <a:t>*Connectivity and Services Architecture</a:t>
            </a:r>
          </a:p>
          <a:p>
            <a:r>
              <a:rPr lang="en-AU" dirty="0"/>
              <a:t>Specifications for Ecosystem Administration systems</a:t>
            </a:r>
          </a:p>
          <a:p>
            <a:r>
              <a:rPr lang="en-AU" dirty="0"/>
              <a:t>Data and Message Models (CCOM, ISDDs, OAGIS BOD Architecture, etc.)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43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71110" y="2685423"/>
            <a:ext cx="2616460" cy="2324727"/>
            <a:chOff x="23410" y="1590679"/>
            <a:chExt cx="2616460" cy="2288371"/>
          </a:xfrm>
        </p:grpSpPr>
        <p:sp>
          <p:nvSpPr>
            <p:cNvPr id="8" name="TextBox 7"/>
            <p:cNvSpPr txBox="1"/>
            <p:nvPr/>
          </p:nvSpPr>
          <p:spPr>
            <a:xfrm>
              <a:off x="23410" y="1590679"/>
              <a:ext cx="2616460" cy="36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Manufacturers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31640" y="311396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46575" y="3429000"/>
              <a:ext cx="1188720" cy="450050"/>
            </a:xfrm>
            <a:prstGeom prst="roundRect">
              <a:avLst/>
            </a:prstGeom>
            <a:solidFill>
              <a:srgbClr val="FF993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Automation and Control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1540" y="2033845"/>
              <a:ext cx="1845206" cy="450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Enterprise Business Systems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/>
          <p:nvPr/>
        </p:nvGrpSpPr>
        <p:grpSpPr>
          <a:xfrm>
            <a:off x="3459560" y="18422"/>
            <a:ext cx="2520280" cy="1557047"/>
            <a:chOff x="71500" y="1533363"/>
            <a:chExt cx="2520280" cy="1557047"/>
          </a:xfrm>
        </p:grpSpPr>
        <p:sp>
          <p:nvSpPr>
            <p:cNvPr id="15" name="TextBox 14"/>
            <p:cNvSpPr txBox="1"/>
            <p:nvPr/>
          </p:nvSpPr>
          <p:spPr>
            <a:xfrm>
              <a:off x="71500" y="15333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EPC Firms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21940" y="1879276"/>
              <a:ext cx="1828800" cy="5837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Engineering , Procurement and Construction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6699920" y="2685423"/>
            <a:ext cx="2520280" cy="2324727"/>
            <a:chOff x="71500" y="1590679"/>
            <a:chExt cx="2520280" cy="2288371"/>
          </a:xfrm>
        </p:grpSpPr>
        <p:sp>
          <p:nvSpPr>
            <p:cNvPr id="20" name="TextBox 19"/>
            <p:cNvSpPr txBox="1"/>
            <p:nvPr/>
          </p:nvSpPr>
          <p:spPr>
            <a:xfrm>
              <a:off x="71500" y="1590679"/>
              <a:ext cx="2520280" cy="363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u="sng">
                  <a:solidFill>
                    <a:schemeClr val="tx1"/>
                  </a:solidFill>
                  <a:latin typeface="+mn-lt"/>
                </a:rPr>
                <a:t>Owner/Operators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510" y="2793111"/>
              <a:ext cx="2286000" cy="297299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IT Networks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331640" y="311396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46575" y="3429000"/>
              <a:ext cx="1188720" cy="450050"/>
            </a:xfrm>
            <a:prstGeom prst="roundRect">
              <a:avLst/>
            </a:prstGeom>
            <a:solidFill>
              <a:srgbClr val="FF9933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Automation and Control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540" y="2033845"/>
              <a:ext cx="1845206" cy="450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b="0">
                  <a:solidFill>
                    <a:schemeClr val="tx1"/>
                  </a:solidFill>
                </a:rPr>
                <a:t>Enterprise Business Systems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331640" y="2483895"/>
              <a:ext cx="0" cy="274320"/>
            </a:xfrm>
            <a:prstGeom prst="straightConnector1">
              <a:avLst/>
            </a:prstGeom>
            <a:ln>
              <a:solidFill>
                <a:srgbClr val="0070C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9" idx="3"/>
            <a:endCxn id="21" idx="1"/>
          </p:cNvCxnSpPr>
          <p:nvPr/>
        </p:nvCxnSpPr>
        <p:spPr>
          <a:xfrm>
            <a:off x="2595210" y="4057969"/>
            <a:ext cx="4194720" cy="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3062" y="4299324"/>
            <a:ext cx="275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Manufactured Asset Data</a:t>
            </a:r>
          </a:p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(Make/Model Information, Serial #)</a:t>
            </a:r>
          </a:p>
        </p:txBody>
      </p:sp>
      <p:cxnSp>
        <p:nvCxnSpPr>
          <p:cNvPr id="29" name="Straight Arrow Connector 28"/>
          <p:cNvCxnSpPr>
            <a:stCxn id="9" idx="3"/>
            <a:endCxn id="16" idx="2"/>
          </p:cNvCxnSpPr>
          <p:nvPr/>
        </p:nvCxnSpPr>
        <p:spPr>
          <a:xfrm flipV="1">
            <a:off x="2595210" y="1575469"/>
            <a:ext cx="2097360" cy="248250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21" idx="1"/>
          </p:cNvCxnSpPr>
          <p:nvPr/>
        </p:nvCxnSpPr>
        <p:spPr>
          <a:xfrm>
            <a:off x="4692570" y="1575469"/>
            <a:ext cx="2097360" cy="248250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2860129" y="4096467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5582091" y="4087358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0600" y="4232758"/>
            <a:ext cx="2561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Operations &amp; Maintenance Data</a:t>
            </a:r>
          </a:p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(Monitoring, Diagnostics P</a:t>
            </a:r>
            <a:r>
              <a:rPr lang="en-US" sz="1400" b="0">
                <a:solidFill>
                  <a:schemeClr val="tx1"/>
                </a:solidFill>
                <a:latin typeface="+mn-lt"/>
              </a:rPr>
              <a:t>rognostics) </a:t>
            </a:r>
          </a:p>
        </p:txBody>
      </p:sp>
      <p:sp>
        <p:nvSpPr>
          <p:cNvPr id="34" name="Right Arrow 33"/>
          <p:cNvSpPr/>
          <p:nvPr/>
        </p:nvSpPr>
        <p:spPr>
          <a:xfrm rot="13740000" flipH="1">
            <a:off x="4938593" y="2570672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3000000">
            <a:off x="3734475" y="2715717"/>
            <a:ext cx="2909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PFD, P&amp;ID, Tags, Docs </a:t>
            </a:r>
          </a:p>
          <a:p>
            <a:pPr algn="ctr"/>
            <a:r>
              <a:rPr lang="en-US" sz="1400" b="0">
                <a:solidFill>
                  <a:schemeClr val="tx1"/>
                </a:solidFill>
                <a:latin typeface="+mn-lt"/>
              </a:rPr>
              <a:t>&amp; Requirements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6800" y="23806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u="sng">
                <a:solidFill>
                  <a:schemeClr val="tx1"/>
                </a:solidFill>
                <a:latin typeface="+mn-lt"/>
              </a:rPr>
              <a:t>OEMs</a:t>
            </a:r>
          </a:p>
        </p:txBody>
      </p:sp>
      <p:sp>
        <p:nvSpPr>
          <p:cNvPr id="40" name="Right Arrow 39"/>
          <p:cNvSpPr/>
          <p:nvPr/>
        </p:nvSpPr>
        <p:spPr>
          <a:xfrm rot="18635869">
            <a:off x="3120790" y="2979085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7808531">
            <a:off x="3099189" y="2549487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8600000">
            <a:off x="2552851" y="2012046"/>
            <a:ext cx="137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Functional and Technical Requirements</a:t>
            </a:r>
          </a:p>
        </p:txBody>
      </p:sp>
      <p:sp>
        <p:nvSpPr>
          <p:cNvPr id="43" name="Right Arrow 33">
            <a:extLst>
              <a:ext uri="{FF2B5EF4-FFF2-40B4-BE49-F238E27FC236}">
                <a16:creationId xmlns:a16="http://schemas.microsoft.com/office/drawing/2014/main" id="{BF4D8CA3-C8A9-42A4-BB57-1A7A9E341D30}"/>
              </a:ext>
            </a:extLst>
          </p:cNvPr>
          <p:cNvSpPr/>
          <p:nvPr/>
        </p:nvSpPr>
        <p:spPr>
          <a:xfrm rot="2940000" flipH="1">
            <a:off x="5304710" y="2523454"/>
            <a:ext cx="945105" cy="225025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C2EE6B-BDF1-41C9-9378-70F1D83491A1}"/>
              </a:ext>
            </a:extLst>
          </p:cNvPr>
          <p:cNvSpPr txBox="1"/>
          <p:nvPr/>
        </p:nvSpPr>
        <p:spPr>
          <a:xfrm rot="3000000">
            <a:off x="5365629" y="2126725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Business Requirements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92A23-24F3-4671-8C9B-EEEA405C146C}"/>
              </a:ext>
            </a:extLst>
          </p:cNvPr>
          <p:cNvSpPr txBox="1"/>
          <p:nvPr/>
        </p:nvSpPr>
        <p:spPr>
          <a:xfrm rot="18600000">
            <a:off x="3107894" y="2922901"/>
            <a:ext cx="1639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Model and Instance Information</a:t>
            </a:r>
          </a:p>
        </p:txBody>
      </p:sp>
      <p:sp>
        <p:nvSpPr>
          <p:cNvPr id="39" name="Title 72">
            <a:extLst>
              <a:ext uri="{FF2B5EF4-FFF2-40B4-BE49-F238E27FC236}">
                <a16:creationId xmlns:a16="http://schemas.microsoft.com/office/drawing/2014/main" id="{3DB66CA3-D973-4DF8-B779-96166F24D8FE}"/>
              </a:ext>
            </a:extLst>
          </p:cNvPr>
          <p:cNvSpPr txBox="1">
            <a:spLocks/>
          </p:cNvSpPr>
          <p:nvPr/>
        </p:nvSpPr>
        <p:spPr bwMode="auto">
          <a:xfrm>
            <a:off x="178398" y="67114"/>
            <a:ext cx="3281155" cy="1454011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0" dirty="0">
                <a:solidFill>
                  <a:srgbClr val="008000"/>
                </a:solidFill>
                <a:latin typeface="+mn-lt"/>
              </a:rPr>
              <a:t>OIIE Inter-Enterprise Systems Connectivity and Services Architecture</a:t>
            </a:r>
          </a:p>
          <a:p>
            <a:pPr algn="ctr" fontAlgn="auto">
              <a:spcAft>
                <a:spcPts val="0"/>
              </a:spcAft>
            </a:pPr>
            <a:r>
              <a:rPr lang="en-US" sz="2400" dirty="0">
                <a:solidFill>
                  <a:srgbClr val="008000"/>
                </a:solidFill>
                <a:latin typeface="+mn-lt"/>
              </a:rPr>
              <a:t>Enabling Industry 4.0</a:t>
            </a:r>
          </a:p>
        </p:txBody>
      </p:sp>
    </p:spTree>
    <p:extLst>
      <p:ext uri="{BB962C8B-B14F-4D97-AF65-F5344CB8AC3E}">
        <p14:creationId xmlns:p14="http://schemas.microsoft.com/office/powerpoint/2010/main" val="32279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184400" y="4171950"/>
            <a:ext cx="6723062" cy="76200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6" name="Title 72"/>
          <p:cNvSpPr>
            <a:spLocks noGrp="1"/>
          </p:cNvSpPr>
          <p:nvPr>
            <p:ph type="title"/>
          </p:nvPr>
        </p:nvSpPr>
        <p:spPr bwMode="auto">
          <a:xfrm>
            <a:off x="533400" y="-19050"/>
            <a:ext cx="8077200" cy="540000"/>
          </a:xfrm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00" dirty="0">
                <a:solidFill>
                  <a:srgbClr val="008000"/>
                </a:solidFill>
                <a:latin typeface="+mn-lt"/>
              </a:rPr>
              <a:t>OIIE Intra-Enterprise Systems Connectivity and Services Architecture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429000" y="2168726"/>
            <a:ext cx="3881438" cy="182245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788" y="536776"/>
            <a:ext cx="6708775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Business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0650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9788" y="1682951"/>
            <a:ext cx="6723062" cy="273050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 62264 Messaging Service Model /OpenO&amp;M Information Service Bus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2988" y="927301"/>
            <a:ext cx="892175" cy="500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44975" y="2321126"/>
            <a:ext cx="823913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and Control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2725" y="2321126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HSE and Operation Monitoring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11900" y="2321126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Prognostic &amp; Health Management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94200" y="3060901"/>
            <a:ext cx="2435225" cy="27305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Control Bus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9750" y="3587951"/>
            <a:ext cx="68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5413" y="3587951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Sensor/ Transducer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38313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64088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Management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95950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Risk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40513" y="927301"/>
            <a:ext cx="892175" cy="50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Management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29150" y="811414"/>
            <a:ext cx="0" cy="87153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44838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22725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37163" y="1435301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48388" y="1438476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94538" y="1438476"/>
            <a:ext cx="0" cy="244475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581400" y="2140151"/>
            <a:ext cx="644728" cy="41549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Trusted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Systems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460875" y="1963939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67300" y="2576714"/>
            <a:ext cx="203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07038" y="1956001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502400" y="1956001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664075" y="2797376"/>
            <a:ext cx="0" cy="28733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676900" y="2779914"/>
            <a:ext cx="0" cy="28733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654800" y="2779914"/>
            <a:ext cx="0" cy="28733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891338" y="2765626"/>
            <a:ext cx="0" cy="823913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45175" y="1957589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59600" y="1954414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919537" y="4311397"/>
            <a:ext cx="2328863" cy="48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858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Enterprise Reference Data 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</a:t>
            </a: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Device Metadata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760720" y="3353001"/>
            <a:ext cx="0" cy="2444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800600" y="1965526"/>
            <a:ext cx="0" cy="36576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029200" y="3778451"/>
            <a:ext cx="411163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165350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62000" y="927301"/>
            <a:ext cx="944563" cy="5016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OIIE Administration 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220788" y="1433714"/>
            <a:ext cx="0" cy="242887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115050" y="2576714"/>
            <a:ext cx="203200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0363" y="3587951"/>
            <a:ext cx="68580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362200" y="3378401"/>
            <a:ext cx="762000" cy="428456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 Device</a:t>
            </a:r>
          </a:p>
        </p:txBody>
      </p: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2740026" y="1947111"/>
            <a:ext cx="3174" cy="1463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3125788" y="3778451"/>
            <a:ext cx="123348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52400" y="2075064"/>
            <a:ext cx="2409825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Standard, Cloud Friendly Enterprise Solutions Architecture For Digital Business Ecosystems</a:t>
            </a:r>
          </a:p>
        </p:txBody>
      </p:sp>
      <p:cxnSp>
        <p:nvCxnSpPr>
          <p:cNvPr id="113" name="Elbow Connector 112"/>
          <p:cNvCxnSpPr>
            <a:cxnSpLocks/>
            <a:stCxn id="97" idx="3"/>
          </p:cNvCxnSpPr>
          <p:nvPr/>
        </p:nvCxnSpPr>
        <p:spPr>
          <a:xfrm flipV="1">
            <a:off x="3124200" y="3232353"/>
            <a:ext cx="1270000" cy="3602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2"/>
          <p:cNvCxnSpPr/>
          <p:nvPr/>
        </p:nvCxnSpPr>
        <p:spPr>
          <a:xfrm flipV="1">
            <a:off x="3124200" y="2573538"/>
            <a:ext cx="1120775" cy="8366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9713" y="3254576"/>
            <a:ext cx="1428750" cy="369332"/>
            <a:chOff x="71500" y="3947849"/>
            <a:chExt cx="1905002" cy="492279"/>
          </a:xfrm>
          <a:effectLst/>
        </p:grpSpPr>
        <p:sp>
          <p:nvSpPr>
            <p:cNvPr id="16453" name="TextBox 106"/>
            <p:cNvSpPr txBox="1">
              <a:spLocks noChangeArrowheads="1"/>
            </p:cNvSpPr>
            <p:nvPr/>
          </p:nvSpPr>
          <p:spPr bwMode="auto">
            <a:xfrm>
              <a:off x="546391" y="3947849"/>
              <a:ext cx="1430111" cy="49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IIoT Connections</a:t>
              </a: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71500" y="4144634"/>
              <a:ext cx="4876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1300" y="4019748"/>
            <a:ext cx="1584472" cy="230832"/>
            <a:chOff x="71500" y="4457141"/>
            <a:chExt cx="1726661" cy="307314"/>
          </a:xfrm>
          <a:effectLst/>
        </p:grpSpPr>
        <p:sp>
          <p:nvSpPr>
            <p:cNvPr id="16451" name="TextBox 81"/>
            <p:cNvSpPr txBox="1">
              <a:spLocks noChangeArrowheads="1"/>
            </p:cNvSpPr>
            <p:nvPr/>
          </p:nvSpPr>
          <p:spPr bwMode="auto">
            <a:xfrm>
              <a:off x="472851" y="4457141"/>
              <a:ext cx="1325310" cy="30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ISBM Web Services</a:t>
              </a: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71500" y="4596636"/>
              <a:ext cx="398583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6510338" y="4311397"/>
            <a:ext cx="2328862" cy="48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6858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Industry Reference Data Libraries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IIoT Device Metadata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(ISO 15926, OTD, CDD…)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5402" y="4281956"/>
            <a:ext cx="1219200" cy="5770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Shared Information and Semantic Context 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228600" y="3602238"/>
            <a:ext cx="365760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9"/>
          <p:cNvSpPr txBox="1">
            <a:spLocks noChangeArrowheads="1"/>
          </p:cNvSpPr>
          <p:nvPr/>
        </p:nvSpPr>
        <p:spPr bwMode="auto">
          <a:xfrm>
            <a:off x="609725" y="3486351"/>
            <a:ext cx="9476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(Constrained)</a:t>
            </a:r>
          </a:p>
        </p:txBody>
      </p:sp>
      <p:sp>
        <p:nvSpPr>
          <p:cNvPr id="79" name="TextBox 81"/>
          <p:cNvSpPr txBox="1">
            <a:spLocks noChangeArrowheads="1"/>
          </p:cNvSpPr>
          <p:nvPr/>
        </p:nvSpPr>
        <p:spPr bwMode="auto">
          <a:xfrm>
            <a:off x="612628" y="4172151"/>
            <a:ext cx="12161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(Constrained)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44328" y="4276930"/>
            <a:ext cx="365760" cy="0"/>
          </a:xfrm>
          <a:prstGeom prst="straightConnector1">
            <a:avLst/>
          </a:prstGeom>
          <a:ln>
            <a:solidFill>
              <a:srgbClr val="00B0F0"/>
            </a:solidFill>
            <a:prstDash val="sysDot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2400" y="3072341"/>
            <a:ext cx="1371600" cy="2616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Connectivity Legend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8001000" y="1691640"/>
            <a:ext cx="228600" cy="228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43800" y="2038551"/>
            <a:ext cx="1219200" cy="4154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Inter-Enterprise Connections</a:t>
            </a:r>
          </a:p>
        </p:txBody>
      </p: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228600" y="3791151"/>
            <a:ext cx="1843195" cy="230832"/>
            <a:chOff x="71500" y="4457145"/>
            <a:chExt cx="1670642" cy="307314"/>
          </a:xfrm>
          <a:effectLst/>
        </p:grpSpPr>
        <p:sp>
          <p:nvSpPr>
            <p:cNvPr id="112" name="TextBox 81"/>
            <p:cNvSpPr txBox="1">
              <a:spLocks noChangeArrowheads="1"/>
            </p:cNvSpPr>
            <p:nvPr/>
          </p:nvSpPr>
          <p:spPr bwMode="auto">
            <a:xfrm>
              <a:off x="416832" y="4457145"/>
              <a:ext cx="1325310" cy="30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Trusted IT/OT connections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71500" y="4596636"/>
              <a:ext cx="331519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/>
          <p:cNvCxnSpPr/>
          <p:nvPr/>
        </p:nvCxnSpPr>
        <p:spPr>
          <a:xfrm>
            <a:off x="4663440" y="3333951"/>
            <a:ext cx="0" cy="2444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D287BB4-77A8-4EFF-83C8-8E10D1598BA5}"/>
              </a:ext>
            </a:extLst>
          </p:cNvPr>
          <p:cNvCxnSpPr>
            <a:cxnSpLocks/>
          </p:cNvCxnSpPr>
          <p:nvPr/>
        </p:nvCxnSpPr>
        <p:spPr>
          <a:xfrm>
            <a:off x="8116888" y="1885950"/>
            <a:ext cx="0" cy="246888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hape 101">
            <a:extLst>
              <a:ext uri="{FF2B5EF4-FFF2-40B4-BE49-F238E27FC236}">
                <a16:creationId xmlns:a16="http://schemas.microsoft.com/office/drawing/2014/main" id="{797A787E-1151-43E9-BBE7-A25521E2AFC9}"/>
              </a:ext>
            </a:extLst>
          </p:cNvPr>
          <p:cNvCxnSpPr>
            <a:cxnSpLocks/>
            <a:endCxn id="95" idx="0"/>
          </p:cNvCxnSpPr>
          <p:nvPr/>
        </p:nvCxnSpPr>
        <p:spPr>
          <a:xfrm rot="5400000">
            <a:off x="5067562" y="1987558"/>
            <a:ext cx="2340247" cy="2307431"/>
          </a:xfrm>
          <a:prstGeom prst="bentConnector3">
            <a:avLst>
              <a:gd name="adj1" fmla="val 89771"/>
            </a:avLst>
          </a:prstGeom>
          <a:ln>
            <a:solidFill>
              <a:srgbClr val="00B0F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C970DCC-D454-47AF-BE33-0B9D24AB578C}"/>
              </a:ext>
            </a:extLst>
          </p:cNvPr>
          <p:cNvCxnSpPr/>
          <p:nvPr/>
        </p:nvCxnSpPr>
        <p:spPr bwMode="auto">
          <a:xfrm>
            <a:off x="7562850" y="1809951"/>
            <a:ext cx="457200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88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AB0D-5753-4F48-AF22-744DD16B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the OIIE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D2DB-E6F4-42FE-BDC6-180E363B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Use Case Architecture</a:t>
            </a:r>
          </a:p>
          <a:p>
            <a:r>
              <a:rPr lang="en-AU" dirty="0"/>
              <a:t>Connectivity and Services Architecture</a:t>
            </a:r>
          </a:p>
          <a:p>
            <a:r>
              <a:rPr lang="en-AU" b="1" dirty="0"/>
              <a:t>*Specifications for Ecosystem Administration systems</a:t>
            </a:r>
          </a:p>
          <a:p>
            <a:r>
              <a:rPr lang="en-AU" dirty="0"/>
              <a:t>Data and Message Models (CCOM, ISDDs, OAGIS BOD Architecture, etc.)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3998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18F7C-C77C-4B24-B56F-6E80D206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OpenO&amp;M</a:t>
            </a:r>
            <a:r>
              <a:rPr lang="en-AU" dirty="0"/>
              <a:t> </a:t>
            </a:r>
            <a:r>
              <a:rPr lang="en-AU" dirty="0" err="1"/>
              <a:t>ws</a:t>
            </a:r>
            <a:r>
              <a:rPr lang="en-AU" dirty="0"/>
              <a:t>-ISBM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0AD1F-7174-439F-8703-589BF2567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Backbone of the OIIE Architecture</a:t>
            </a:r>
          </a:p>
          <a:p>
            <a:r>
              <a:rPr lang="en-AU" dirty="0"/>
              <a:t>Web Service definitions (SOAP) for Enterprise Service Buses supporting </a:t>
            </a:r>
            <a:r>
              <a:rPr lang="en-AU" b="1" dirty="0"/>
              <a:t>request-response</a:t>
            </a:r>
            <a:r>
              <a:rPr lang="en-AU" dirty="0"/>
              <a:t> and </a:t>
            </a:r>
            <a:r>
              <a:rPr lang="en-AU" b="1" dirty="0"/>
              <a:t>publish-subscribe</a:t>
            </a:r>
            <a:r>
              <a:rPr lang="en-AU" dirty="0"/>
              <a:t> messaging modalities plus push </a:t>
            </a:r>
            <a:r>
              <a:rPr lang="en-AU" b="1" dirty="0"/>
              <a:t>notifications</a:t>
            </a:r>
          </a:p>
          <a:p>
            <a:r>
              <a:rPr lang="en-AU" dirty="0"/>
              <a:t>Interactions defined through web-services:</a:t>
            </a:r>
          </a:p>
          <a:p>
            <a:pPr lvl="1"/>
            <a:r>
              <a:rPr lang="en-AU" dirty="0"/>
              <a:t>Channel Management Service: channel, security configuration</a:t>
            </a:r>
          </a:p>
          <a:p>
            <a:pPr lvl="1"/>
            <a:r>
              <a:rPr lang="en-AU" dirty="0"/>
              <a:t>Notification Service: allow notifications of new messages</a:t>
            </a:r>
          </a:p>
          <a:p>
            <a:pPr lvl="1"/>
            <a:r>
              <a:rPr lang="en-AU" dirty="0"/>
              <a:t>Provider Publication Service: publish messages</a:t>
            </a:r>
          </a:p>
          <a:p>
            <a:pPr lvl="1"/>
            <a:r>
              <a:rPr lang="en-AU" dirty="0"/>
              <a:t>Consumer Publication Service: read published messages</a:t>
            </a:r>
          </a:p>
          <a:p>
            <a:pPr lvl="1"/>
            <a:r>
              <a:rPr lang="en-AU" dirty="0"/>
              <a:t>Provider Request Service: read and respond to requests</a:t>
            </a:r>
          </a:p>
          <a:p>
            <a:pPr lvl="1"/>
            <a:r>
              <a:rPr lang="en-AU" dirty="0"/>
              <a:t>Consumer Request Service: send requests and read responses</a:t>
            </a:r>
          </a:p>
        </p:txBody>
      </p:sp>
    </p:spTree>
    <p:extLst>
      <p:ext uri="{BB962C8B-B14F-4D97-AF65-F5344CB8AC3E}">
        <p14:creationId xmlns:p14="http://schemas.microsoft.com/office/powerpoint/2010/main" val="419071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742EDB-A5E3-4403-8063-D2E5B00832E8}"/>
              </a:ext>
            </a:extLst>
          </p:cNvPr>
          <p:cNvSpPr/>
          <p:nvPr/>
        </p:nvSpPr>
        <p:spPr>
          <a:xfrm>
            <a:off x="7103603" y="1081757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Consumer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074B-3876-414D-826E-CEA99F13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Publish-Subscribe Interaction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B9B59-A1EA-4341-B5EA-F390B7A8D169}"/>
              </a:ext>
            </a:extLst>
          </p:cNvPr>
          <p:cNvSpPr/>
          <p:nvPr/>
        </p:nvSpPr>
        <p:spPr>
          <a:xfrm>
            <a:off x="457200" y="1200151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Provider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7DC2C-CD14-497A-AB49-80881F7F7DDD}"/>
              </a:ext>
            </a:extLst>
          </p:cNvPr>
          <p:cNvSpPr/>
          <p:nvPr/>
        </p:nvSpPr>
        <p:spPr>
          <a:xfrm>
            <a:off x="3716907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ISBM instance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537A8-A103-4F1D-9619-6E7F4C4633FE}"/>
              </a:ext>
            </a:extLst>
          </p:cNvPr>
          <p:cNvSpPr/>
          <p:nvPr/>
        </p:nvSpPr>
        <p:spPr>
          <a:xfrm>
            <a:off x="6976613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Consumer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4520E-8DE8-4A2B-B30C-AC19ACAA91DF}"/>
              </a:ext>
            </a:extLst>
          </p:cNvPr>
          <p:cNvCxnSpPr>
            <a:stCxn id="5" idx="2"/>
          </p:cNvCxnSpPr>
          <p:nvPr/>
        </p:nvCxnSpPr>
        <p:spPr>
          <a:xfrm flipH="1">
            <a:off x="1312293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C60977-E40D-403F-A792-28917FA333D1}"/>
              </a:ext>
            </a:extLst>
          </p:cNvPr>
          <p:cNvCxnSpPr/>
          <p:nvPr/>
        </p:nvCxnSpPr>
        <p:spPr>
          <a:xfrm flipH="1">
            <a:off x="4572000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F99A1-8228-412E-A740-223869D6566C}"/>
              </a:ext>
            </a:extLst>
          </p:cNvPr>
          <p:cNvCxnSpPr/>
          <p:nvPr/>
        </p:nvCxnSpPr>
        <p:spPr>
          <a:xfrm flipH="1">
            <a:off x="7831706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0382B-AC14-4D2F-8635-FC4DCB195254}"/>
              </a:ext>
            </a:extLst>
          </p:cNvPr>
          <p:cNvSpPr/>
          <p:nvPr/>
        </p:nvSpPr>
        <p:spPr>
          <a:xfrm>
            <a:off x="4410264" y="1623921"/>
            <a:ext cx="323471" cy="2827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4B6EA-1599-4442-83D8-3E3391E6FFDD}"/>
              </a:ext>
            </a:extLst>
          </p:cNvPr>
          <p:cNvSpPr/>
          <p:nvPr/>
        </p:nvSpPr>
        <p:spPr>
          <a:xfrm>
            <a:off x="7669969" y="1882716"/>
            <a:ext cx="323471" cy="2568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1282F-466F-4202-AF2B-4E9DF0128035}"/>
              </a:ext>
            </a:extLst>
          </p:cNvPr>
          <p:cNvSpPr/>
          <p:nvPr/>
        </p:nvSpPr>
        <p:spPr>
          <a:xfrm>
            <a:off x="1146999" y="2232650"/>
            <a:ext cx="323471" cy="2218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766D91-08D6-4694-B406-0BC95ACAF901}"/>
              </a:ext>
            </a:extLst>
          </p:cNvPr>
          <p:cNvCxnSpPr/>
          <p:nvPr/>
        </p:nvCxnSpPr>
        <p:spPr>
          <a:xfrm>
            <a:off x="1470469" y="2374421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052393-29BC-40D7-BFE3-2D07EEF12660}"/>
              </a:ext>
            </a:extLst>
          </p:cNvPr>
          <p:cNvCxnSpPr>
            <a:cxnSpLocks/>
          </p:cNvCxnSpPr>
          <p:nvPr/>
        </p:nvCxnSpPr>
        <p:spPr>
          <a:xfrm flipH="1">
            <a:off x="4733734" y="2003595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D72C9-B6B5-4D11-9FD2-21A295377AB1}"/>
              </a:ext>
            </a:extLst>
          </p:cNvPr>
          <p:cNvSpPr txBox="1"/>
          <p:nvPr/>
        </p:nvSpPr>
        <p:spPr>
          <a:xfrm>
            <a:off x="5051658" y="1747902"/>
            <a:ext cx="24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OpenSubscriptionSession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Channel, Topic,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9A895-9234-48A4-985E-3FEF7EF73B0F}"/>
              </a:ext>
            </a:extLst>
          </p:cNvPr>
          <p:cNvSpPr txBox="1"/>
          <p:nvPr/>
        </p:nvSpPr>
        <p:spPr>
          <a:xfrm>
            <a:off x="1946714" y="2125820"/>
            <a:ext cx="19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OpenPublicationSession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Channel, …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386ABC-C078-42E6-BC42-F4B982863937}"/>
              </a:ext>
            </a:extLst>
          </p:cNvPr>
          <p:cNvCxnSpPr/>
          <p:nvPr/>
        </p:nvCxnSpPr>
        <p:spPr>
          <a:xfrm>
            <a:off x="1474029" y="2873039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44F5DA-CAD4-4675-AB07-DA59074B734A}"/>
              </a:ext>
            </a:extLst>
          </p:cNvPr>
          <p:cNvSpPr txBox="1"/>
          <p:nvPr/>
        </p:nvSpPr>
        <p:spPr>
          <a:xfrm>
            <a:off x="1619543" y="2624439"/>
            <a:ext cx="2645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PostPublication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Topic(s), Message, 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7A8CCA-0F2F-46F0-BC9D-BB93EA4ACDBB}"/>
              </a:ext>
            </a:extLst>
          </p:cNvPr>
          <p:cNvCxnSpPr/>
          <p:nvPr/>
        </p:nvCxnSpPr>
        <p:spPr>
          <a:xfrm>
            <a:off x="4737183" y="3115413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B9D1AB-B639-443E-BCE5-AE6EA93D3056}"/>
              </a:ext>
            </a:extLst>
          </p:cNvPr>
          <p:cNvSpPr txBox="1"/>
          <p:nvPr/>
        </p:nvSpPr>
        <p:spPr>
          <a:xfrm>
            <a:off x="4930627" y="2866813"/>
            <a:ext cx="254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NotifyListener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Session, Topic(s), …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1BF295-9F20-4E49-B677-7B921A88B802}"/>
              </a:ext>
            </a:extLst>
          </p:cNvPr>
          <p:cNvCxnSpPr>
            <a:cxnSpLocks/>
          </p:cNvCxnSpPr>
          <p:nvPr/>
        </p:nvCxnSpPr>
        <p:spPr>
          <a:xfrm flipH="1">
            <a:off x="4739125" y="3600161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E3B7B4D-8FE3-4A97-800E-A8063E7013B1}"/>
              </a:ext>
            </a:extLst>
          </p:cNvPr>
          <p:cNvSpPr txBox="1"/>
          <p:nvPr/>
        </p:nvSpPr>
        <p:spPr>
          <a:xfrm>
            <a:off x="5425195" y="3344467"/>
            <a:ext cx="167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ReadPublication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237ADA-B9BC-4D42-80EC-5B0360332BB5}"/>
              </a:ext>
            </a:extLst>
          </p:cNvPr>
          <p:cNvCxnSpPr/>
          <p:nvPr/>
        </p:nvCxnSpPr>
        <p:spPr>
          <a:xfrm>
            <a:off x="4750097" y="4031922"/>
            <a:ext cx="29397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B6C634-B21E-4453-BD24-2F176259E194}"/>
              </a:ext>
            </a:extLst>
          </p:cNvPr>
          <p:cNvSpPr txBox="1"/>
          <p:nvPr/>
        </p:nvSpPr>
        <p:spPr>
          <a:xfrm>
            <a:off x="5483595" y="3783322"/>
            <a:ext cx="146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Message Content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153A5-14F2-4CFB-95E3-3041B9F8B4C1}"/>
              </a:ext>
            </a:extLst>
          </p:cNvPr>
          <p:cNvCxnSpPr/>
          <p:nvPr/>
        </p:nvCxnSpPr>
        <p:spPr>
          <a:xfrm>
            <a:off x="1481269" y="4358475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2CC479C-90A6-4F3E-83A1-2394B0847AEF}"/>
              </a:ext>
            </a:extLst>
          </p:cNvPr>
          <p:cNvSpPr txBox="1"/>
          <p:nvPr/>
        </p:nvSpPr>
        <p:spPr>
          <a:xfrm>
            <a:off x="1659906" y="4109875"/>
            <a:ext cx="257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ExpirePublication</a:t>
            </a:r>
            <a:endParaRPr lang="en-A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Session, </a:t>
            </a:r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MessageID</a:t>
            </a:r>
            <a:endParaRPr lang="en-A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2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359814-56A6-42F4-BB4D-F656E695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Open Industrial Interoperability Ecosystem</a:t>
            </a:r>
          </a:p>
          <a:p>
            <a:r>
              <a:rPr lang="en-AU" dirty="0"/>
              <a:t>Framework and architecture for defining and describing standardised and standards-based ways for how systems should interoperate</a:t>
            </a:r>
          </a:p>
          <a:p>
            <a:r>
              <a:rPr lang="en-AU" dirty="0"/>
              <a:t>Aims to support </a:t>
            </a:r>
            <a:r>
              <a:rPr lang="en-AU" b="1" dirty="0"/>
              <a:t>Digitalization</a:t>
            </a:r>
            <a:r>
              <a:rPr lang="en-AU" dirty="0"/>
              <a:t>, </a:t>
            </a:r>
            <a:r>
              <a:rPr lang="en-AU" b="1" dirty="0"/>
              <a:t>Supplier-neutral</a:t>
            </a:r>
            <a:r>
              <a:rPr lang="en-AU" dirty="0"/>
              <a:t>, and enable COTS &amp; Open Source Plug ‘n Play </a:t>
            </a:r>
            <a:r>
              <a:rPr lang="en-AU" b="1" dirty="0"/>
              <a:t>Interoperability</a:t>
            </a:r>
          </a:p>
          <a:p>
            <a:r>
              <a:rPr lang="en-AU" dirty="0"/>
              <a:t>Refinement of concepts MIMOSA has been developing for ~15 years</a:t>
            </a:r>
          </a:p>
          <a:p>
            <a:r>
              <a:rPr lang="en-AU" dirty="0"/>
              <a:t>Includes several components:</a:t>
            </a:r>
          </a:p>
          <a:p>
            <a:pPr lvl="1"/>
            <a:r>
              <a:rPr lang="en-AU" dirty="0"/>
              <a:t>Use Case Architecture</a:t>
            </a:r>
          </a:p>
          <a:p>
            <a:pPr lvl="1"/>
            <a:r>
              <a:rPr lang="en-AU" dirty="0"/>
              <a:t>Connectivity and Services Architecture</a:t>
            </a:r>
          </a:p>
          <a:p>
            <a:pPr lvl="1"/>
            <a:r>
              <a:rPr lang="en-AU" dirty="0"/>
              <a:t>Data and Message Models</a:t>
            </a:r>
          </a:p>
          <a:p>
            <a:pPr lvl="1"/>
            <a:r>
              <a:rPr lang="en-AU" dirty="0"/>
              <a:t>Specifications for systems supporting Ecosystem Administration, </a:t>
            </a:r>
            <a:r>
              <a:rPr lang="en-AU" dirty="0" err="1"/>
              <a:t>e.g</a:t>
            </a:r>
            <a:r>
              <a:rPr lang="en-AU" dirty="0"/>
              <a:t>:</a:t>
            </a:r>
          </a:p>
          <a:p>
            <a:pPr lvl="2"/>
            <a:r>
              <a:rPr lang="en-AU" dirty="0" err="1"/>
              <a:t>ws</a:t>
            </a:r>
            <a:r>
              <a:rPr lang="en-AU" dirty="0"/>
              <a:t>-ISBM, SDAIR, CIR, Services Registry</a:t>
            </a:r>
          </a:p>
          <a:p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054FB0-8531-4A14-9E50-F349C838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OIIE?</a:t>
            </a:r>
          </a:p>
        </p:txBody>
      </p:sp>
    </p:spTree>
    <p:extLst>
      <p:ext uri="{BB962C8B-B14F-4D97-AF65-F5344CB8AC3E}">
        <p14:creationId xmlns:p14="http://schemas.microsoft.com/office/powerpoint/2010/main" val="3224226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74B-3876-414D-826E-CEA99F13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Publish-Subscribe Interaction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B9B59-A1EA-4341-B5EA-F390B7A8D169}"/>
              </a:ext>
            </a:extLst>
          </p:cNvPr>
          <p:cNvSpPr/>
          <p:nvPr/>
        </p:nvSpPr>
        <p:spPr>
          <a:xfrm>
            <a:off x="457200" y="1200151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Provider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7DC2C-CD14-497A-AB49-80881F7F7DDD}"/>
              </a:ext>
            </a:extLst>
          </p:cNvPr>
          <p:cNvSpPr/>
          <p:nvPr/>
        </p:nvSpPr>
        <p:spPr>
          <a:xfrm>
            <a:off x="3716907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ISBM instance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537A8-A103-4F1D-9619-6E7F4C4633FE}"/>
              </a:ext>
            </a:extLst>
          </p:cNvPr>
          <p:cNvSpPr/>
          <p:nvPr/>
        </p:nvSpPr>
        <p:spPr>
          <a:xfrm>
            <a:off x="6976613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Consumer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4520E-8DE8-4A2B-B30C-AC19ACAA91DF}"/>
              </a:ext>
            </a:extLst>
          </p:cNvPr>
          <p:cNvCxnSpPr>
            <a:stCxn id="5" idx="2"/>
          </p:cNvCxnSpPr>
          <p:nvPr/>
        </p:nvCxnSpPr>
        <p:spPr>
          <a:xfrm flipH="1">
            <a:off x="1312293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C60977-E40D-403F-A792-28917FA333D1}"/>
              </a:ext>
            </a:extLst>
          </p:cNvPr>
          <p:cNvCxnSpPr/>
          <p:nvPr/>
        </p:nvCxnSpPr>
        <p:spPr>
          <a:xfrm flipH="1">
            <a:off x="4572000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F99A1-8228-412E-A740-223869D6566C}"/>
              </a:ext>
            </a:extLst>
          </p:cNvPr>
          <p:cNvCxnSpPr/>
          <p:nvPr/>
        </p:nvCxnSpPr>
        <p:spPr>
          <a:xfrm flipH="1">
            <a:off x="7831706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0382B-AC14-4D2F-8635-FC4DCB195254}"/>
              </a:ext>
            </a:extLst>
          </p:cNvPr>
          <p:cNvSpPr/>
          <p:nvPr/>
        </p:nvSpPr>
        <p:spPr>
          <a:xfrm>
            <a:off x="4410264" y="1623921"/>
            <a:ext cx="323471" cy="2827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4B6EA-1599-4442-83D8-3E3391E6FFDD}"/>
              </a:ext>
            </a:extLst>
          </p:cNvPr>
          <p:cNvSpPr/>
          <p:nvPr/>
        </p:nvSpPr>
        <p:spPr>
          <a:xfrm>
            <a:off x="7669969" y="1623922"/>
            <a:ext cx="323471" cy="1432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1282F-466F-4202-AF2B-4E9DF0128035}"/>
              </a:ext>
            </a:extLst>
          </p:cNvPr>
          <p:cNvSpPr/>
          <p:nvPr/>
        </p:nvSpPr>
        <p:spPr>
          <a:xfrm>
            <a:off x="1146999" y="1623921"/>
            <a:ext cx="323471" cy="947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766D91-08D6-4694-B406-0BC95ACAF901}"/>
              </a:ext>
            </a:extLst>
          </p:cNvPr>
          <p:cNvCxnSpPr/>
          <p:nvPr/>
        </p:nvCxnSpPr>
        <p:spPr>
          <a:xfrm>
            <a:off x="1470469" y="2374421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052393-29BC-40D7-BFE3-2D07EEF12660}"/>
              </a:ext>
            </a:extLst>
          </p:cNvPr>
          <p:cNvCxnSpPr>
            <a:cxnSpLocks/>
          </p:cNvCxnSpPr>
          <p:nvPr/>
        </p:nvCxnSpPr>
        <p:spPr>
          <a:xfrm flipH="1">
            <a:off x="4733734" y="2003595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D72C9-B6B5-4D11-9FD2-21A295377AB1}"/>
              </a:ext>
            </a:extLst>
          </p:cNvPr>
          <p:cNvSpPr txBox="1"/>
          <p:nvPr/>
        </p:nvSpPr>
        <p:spPr>
          <a:xfrm>
            <a:off x="5435223" y="1747902"/>
            <a:ext cx="164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RemovePublication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9A895-9234-48A4-985E-3FEF7EF73B0F}"/>
              </a:ext>
            </a:extLst>
          </p:cNvPr>
          <p:cNvSpPr txBox="1"/>
          <p:nvPr/>
        </p:nvSpPr>
        <p:spPr>
          <a:xfrm>
            <a:off x="1970181" y="2125820"/>
            <a:ext cx="1936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ClosePublicationSession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1BF295-9F20-4E49-B677-7B921A88B802}"/>
              </a:ext>
            </a:extLst>
          </p:cNvPr>
          <p:cNvCxnSpPr>
            <a:cxnSpLocks/>
          </p:cNvCxnSpPr>
          <p:nvPr/>
        </p:nvCxnSpPr>
        <p:spPr>
          <a:xfrm flipH="1">
            <a:off x="4739125" y="2827443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E3B7B4D-8FE3-4A97-800E-A8063E7013B1}"/>
              </a:ext>
            </a:extLst>
          </p:cNvPr>
          <p:cNvSpPr txBox="1"/>
          <p:nvPr/>
        </p:nvSpPr>
        <p:spPr>
          <a:xfrm>
            <a:off x="5251174" y="2571750"/>
            <a:ext cx="2026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CloseSubscriptionSession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</p:spTree>
    <p:extLst>
      <p:ext uri="{BB962C8B-B14F-4D97-AF65-F5344CB8AC3E}">
        <p14:creationId xmlns:p14="http://schemas.microsoft.com/office/powerpoint/2010/main" val="2579290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74B-3876-414D-826E-CEA99F13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1" y="277282"/>
            <a:ext cx="8715178" cy="540000"/>
          </a:xfrm>
        </p:spPr>
        <p:txBody>
          <a:bodyPr/>
          <a:lstStyle/>
          <a:p>
            <a:r>
              <a:rPr lang="en-AU" dirty="0"/>
              <a:t>Typical Request-Response Interaction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B9B59-A1EA-4341-B5EA-F390B7A8D169}"/>
              </a:ext>
            </a:extLst>
          </p:cNvPr>
          <p:cNvSpPr/>
          <p:nvPr/>
        </p:nvSpPr>
        <p:spPr>
          <a:xfrm>
            <a:off x="457200" y="1200151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Consumer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7DC2C-CD14-497A-AB49-80881F7F7DDD}"/>
              </a:ext>
            </a:extLst>
          </p:cNvPr>
          <p:cNvSpPr/>
          <p:nvPr/>
        </p:nvSpPr>
        <p:spPr>
          <a:xfrm>
            <a:off x="3716907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ISBM instance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537A8-A103-4F1D-9619-6E7F4C4633FE}"/>
              </a:ext>
            </a:extLst>
          </p:cNvPr>
          <p:cNvSpPr/>
          <p:nvPr/>
        </p:nvSpPr>
        <p:spPr>
          <a:xfrm>
            <a:off x="6976613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Provider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4520E-8DE8-4A2B-B30C-AC19ACAA91DF}"/>
              </a:ext>
            </a:extLst>
          </p:cNvPr>
          <p:cNvCxnSpPr>
            <a:stCxn id="5" idx="2"/>
          </p:cNvCxnSpPr>
          <p:nvPr/>
        </p:nvCxnSpPr>
        <p:spPr>
          <a:xfrm flipH="1">
            <a:off x="1312293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C60977-E40D-403F-A792-28917FA333D1}"/>
              </a:ext>
            </a:extLst>
          </p:cNvPr>
          <p:cNvCxnSpPr/>
          <p:nvPr/>
        </p:nvCxnSpPr>
        <p:spPr>
          <a:xfrm flipH="1">
            <a:off x="4572000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F99A1-8228-412E-A740-223869D6566C}"/>
              </a:ext>
            </a:extLst>
          </p:cNvPr>
          <p:cNvCxnSpPr/>
          <p:nvPr/>
        </p:nvCxnSpPr>
        <p:spPr>
          <a:xfrm flipH="1">
            <a:off x="7831706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0382B-AC14-4D2F-8635-FC4DCB195254}"/>
              </a:ext>
            </a:extLst>
          </p:cNvPr>
          <p:cNvSpPr/>
          <p:nvPr/>
        </p:nvSpPr>
        <p:spPr>
          <a:xfrm>
            <a:off x="4410264" y="1623921"/>
            <a:ext cx="323471" cy="2827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4B6EA-1599-4442-83D8-3E3391E6FFDD}"/>
              </a:ext>
            </a:extLst>
          </p:cNvPr>
          <p:cNvSpPr/>
          <p:nvPr/>
        </p:nvSpPr>
        <p:spPr>
          <a:xfrm>
            <a:off x="7669969" y="1882716"/>
            <a:ext cx="323471" cy="2568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1282F-466F-4202-AF2B-4E9DF0128035}"/>
              </a:ext>
            </a:extLst>
          </p:cNvPr>
          <p:cNvSpPr/>
          <p:nvPr/>
        </p:nvSpPr>
        <p:spPr>
          <a:xfrm>
            <a:off x="1146999" y="2232650"/>
            <a:ext cx="323471" cy="2218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766D91-08D6-4694-B406-0BC95ACAF901}"/>
              </a:ext>
            </a:extLst>
          </p:cNvPr>
          <p:cNvCxnSpPr/>
          <p:nvPr/>
        </p:nvCxnSpPr>
        <p:spPr>
          <a:xfrm>
            <a:off x="1470469" y="2374421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052393-29BC-40D7-BFE3-2D07EEF12660}"/>
              </a:ext>
            </a:extLst>
          </p:cNvPr>
          <p:cNvCxnSpPr>
            <a:cxnSpLocks/>
          </p:cNvCxnSpPr>
          <p:nvPr/>
        </p:nvCxnSpPr>
        <p:spPr>
          <a:xfrm flipH="1">
            <a:off x="4733734" y="2003595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D72C9-B6B5-4D11-9FD2-21A295377AB1}"/>
              </a:ext>
            </a:extLst>
          </p:cNvPr>
          <p:cNvSpPr txBox="1"/>
          <p:nvPr/>
        </p:nvSpPr>
        <p:spPr>
          <a:xfrm>
            <a:off x="4982344" y="1747902"/>
            <a:ext cx="2553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OpenProviderSession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Channel, Topic(s),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9A895-9234-48A4-985E-3FEF7EF73B0F}"/>
              </a:ext>
            </a:extLst>
          </p:cNvPr>
          <p:cNvSpPr txBox="1"/>
          <p:nvPr/>
        </p:nvSpPr>
        <p:spPr>
          <a:xfrm>
            <a:off x="1610214" y="2125820"/>
            <a:ext cx="265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OpenConsumerSession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Channel, </a:t>
            </a:r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ListenerURL</a:t>
            </a:r>
            <a:endParaRPr lang="en-A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386ABC-C078-42E6-BC42-F4B982863937}"/>
              </a:ext>
            </a:extLst>
          </p:cNvPr>
          <p:cNvCxnSpPr/>
          <p:nvPr/>
        </p:nvCxnSpPr>
        <p:spPr>
          <a:xfrm>
            <a:off x="1474029" y="2873039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44F5DA-CAD4-4675-AB07-DA59074B734A}"/>
              </a:ext>
            </a:extLst>
          </p:cNvPr>
          <p:cNvSpPr txBox="1"/>
          <p:nvPr/>
        </p:nvSpPr>
        <p:spPr>
          <a:xfrm>
            <a:off x="1704695" y="2624439"/>
            <a:ext cx="2474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PostRequest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Topic, Message, 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7A8CCA-0F2F-46F0-BC9D-BB93EA4ACDBB}"/>
              </a:ext>
            </a:extLst>
          </p:cNvPr>
          <p:cNvCxnSpPr/>
          <p:nvPr/>
        </p:nvCxnSpPr>
        <p:spPr>
          <a:xfrm>
            <a:off x="4737183" y="3115413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B9D1AB-B639-443E-BCE5-AE6EA93D3056}"/>
              </a:ext>
            </a:extLst>
          </p:cNvPr>
          <p:cNvSpPr txBox="1"/>
          <p:nvPr/>
        </p:nvSpPr>
        <p:spPr>
          <a:xfrm>
            <a:off x="4930627" y="2866813"/>
            <a:ext cx="254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NotifyListener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Session, Topic(s), …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1BF295-9F20-4E49-B677-7B921A88B802}"/>
              </a:ext>
            </a:extLst>
          </p:cNvPr>
          <p:cNvCxnSpPr>
            <a:cxnSpLocks/>
          </p:cNvCxnSpPr>
          <p:nvPr/>
        </p:nvCxnSpPr>
        <p:spPr>
          <a:xfrm flipH="1">
            <a:off x="4739125" y="3600161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E3B7B4D-8FE3-4A97-800E-A8063E7013B1}"/>
              </a:ext>
            </a:extLst>
          </p:cNvPr>
          <p:cNvSpPr txBox="1"/>
          <p:nvPr/>
        </p:nvSpPr>
        <p:spPr>
          <a:xfrm>
            <a:off x="5425195" y="3344467"/>
            <a:ext cx="167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ReadRequest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237ADA-B9BC-4D42-80EC-5B0360332BB5}"/>
              </a:ext>
            </a:extLst>
          </p:cNvPr>
          <p:cNvCxnSpPr/>
          <p:nvPr/>
        </p:nvCxnSpPr>
        <p:spPr>
          <a:xfrm>
            <a:off x="4750097" y="4031922"/>
            <a:ext cx="29397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7B6C634-B21E-4453-BD24-2F176259E194}"/>
              </a:ext>
            </a:extLst>
          </p:cNvPr>
          <p:cNvSpPr txBox="1"/>
          <p:nvPr/>
        </p:nvSpPr>
        <p:spPr>
          <a:xfrm>
            <a:off x="5483595" y="3783322"/>
            <a:ext cx="146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Message Content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153A5-14F2-4CFB-95E3-3041B9F8B4C1}"/>
              </a:ext>
            </a:extLst>
          </p:cNvPr>
          <p:cNvCxnSpPr/>
          <p:nvPr/>
        </p:nvCxnSpPr>
        <p:spPr>
          <a:xfrm>
            <a:off x="1481269" y="4358475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2CC479C-90A6-4F3E-83A1-2394B0847AEF}"/>
              </a:ext>
            </a:extLst>
          </p:cNvPr>
          <p:cNvSpPr txBox="1"/>
          <p:nvPr/>
        </p:nvSpPr>
        <p:spPr>
          <a:xfrm>
            <a:off x="1659906" y="4109875"/>
            <a:ext cx="257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ExpireRequest</a:t>
            </a:r>
            <a:endParaRPr lang="en-A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Session, </a:t>
            </a:r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MessageID</a:t>
            </a:r>
            <a:endParaRPr lang="en-AU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E56F1B-6CEB-48CD-9F7B-202FB48ABEC2}"/>
              </a:ext>
            </a:extLst>
          </p:cNvPr>
          <p:cNvCxnSpPr>
            <a:cxnSpLocks/>
          </p:cNvCxnSpPr>
          <p:nvPr/>
        </p:nvCxnSpPr>
        <p:spPr>
          <a:xfrm>
            <a:off x="7993440" y="4183553"/>
            <a:ext cx="33928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DAD0F7-3E9C-42DA-8EA1-A218172A8BCB}"/>
              </a:ext>
            </a:extLst>
          </p:cNvPr>
          <p:cNvCxnSpPr>
            <a:cxnSpLocks/>
          </p:cNvCxnSpPr>
          <p:nvPr/>
        </p:nvCxnSpPr>
        <p:spPr>
          <a:xfrm>
            <a:off x="8332728" y="4183551"/>
            <a:ext cx="0" cy="26767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C92F39-8A75-41D0-8E9E-8F5857D622F7}"/>
              </a:ext>
            </a:extLst>
          </p:cNvPr>
          <p:cNvCxnSpPr>
            <a:cxnSpLocks/>
          </p:cNvCxnSpPr>
          <p:nvPr/>
        </p:nvCxnSpPr>
        <p:spPr>
          <a:xfrm flipH="1">
            <a:off x="7993440" y="4451230"/>
            <a:ext cx="339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3D75520-723E-4352-91AF-E7092DF95BB4}"/>
              </a:ext>
            </a:extLst>
          </p:cNvPr>
          <p:cNvSpPr txBox="1"/>
          <p:nvPr/>
        </p:nvSpPr>
        <p:spPr>
          <a:xfrm>
            <a:off x="7937057" y="3901231"/>
            <a:ext cx="959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3189566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74B-3876-414D-826E-CEA99F13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Request-Response Interaction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B9B59-A1EA-4341-B5EA-F390B7A8D169}"/>
              </a:ext>
            </a:extLst>
          </p:cNvPr>
          <p:cNvSpPr/>
          <p:nvPr/>
        </p:nvSpPr>
        <p:spPr>
          <a:xfrm>
            <a:off x="457200" y="1200151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Consumer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7DC2C-CD14-497A-AB49-80881F7F7DDD}"/>
              </a:ext>
            </a:extLst>
          </p:cNvPr>
          <p:cNvSpPr/>
          <p:nvPr/>
        </p:nvSpPr>
        <p:spPr>
          <a:xfrm>
            <a:off x="3716907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ISBM instance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537A8-A103-4F1D-9619-6E7F4C4633FE}"/>
              </a:ext>
            </a:extLst>
          </p:cNvPr>
          <p:cNvSpPr/>
          <p:nvPr/>
        </p:nvSpPr>
        <p:spPr>
          <a:xfrm>
            <a:off x="6976613" y="1200150"/>
            <a:ext cx="1710187" cy="42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500" dirty="0"/>
              <a:t>Provider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4520E-8DE8-4A2B-B30C-AC19ACAA91DF}"/>
              </a:ext>
            </a:extLst>
          </p:cNvPr>
          <p:cNvCxnSpPr>
            <a:stCxn id="5" idx="2"/>
          </p:cNvCxnSpPr>
          <p:nvPr/>
        </p:nvCxnSpPr>
        <p:spPr>
          <a:xfrm flipH="1">
            <a:off x="1312293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C60977-E40D-403F-A792-28917FA333D1}"/>
              </a:ext>
            </a:extLst>
          </p:cNvPr>
          <p:cNvCxnSpPr/>
          <p:nvPr/>
        </p:nvCxnSpPr>
        <p:spPr>
          <a:xfrm flipH="1">
            <a:off x="4572000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F99A1-8228-412E-A740-223869D6566C}"/>
              </a:ext>
            </a:extLst>
          </p:cNvPr>
          <p:cNvCxnSpPr/>
          <p:nvPr/>
        </p:nvCxnSpPr>
        <p:spPr>
          <a:xfrm flipH="1">
            <a:off x="7831706" y="1623922"/>
            <a:ext cx="1" cy="297070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0382B-AC14-4D2F-8635-FC4DCB195254}"/>
              </a:ext>
            </a:extLst>
          </p:cNvPr>
          <p:cNvSpPr/>
          <p:nvPr/>
        </p:nvSpPr>
        <p:spPr>
          <a:xfrm>
            <a:off x="4410264" y="1623921"/>
            <a:ext cx="323471" cy="2827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74B6EA-1599-4442-83D8-3E3391E6FFDD}"/>
              </a:ext>
            </a:extLst>
          </p:cNvPr>
          <p:cNvSpPr/>
          <p:nvPr/>
        </p:nvSpPr>
        <p:spPr>
          <a:xfrm>
            <a:off x="7669969" y="1623922"/>
            <a:ext cx="323471" cy="2281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1282F-466F-4202-AF2B-4E9DF0128035}"/>
              </a:ext>
            </a:extLst>
          </p:cNvPr>
          <p:cNvSpPr/>
          <p:nvPr/>
        </p:nvSpPr>
        <p:spPr>
          <a:xfrm>
            <a:off x="1146999" y="1623920"/>
            <a:ext cx="323471" cy="2827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5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766D91-08D6-4694-B406-0BC95ACAF901}"/>
              </a:ext>
            </a:extLst>
          </p:cNvPr>
          <p:cNvCxnSpPr/>
          <p:nvPr/>
        </p:nvCxnSpPr>
        <p:spPr>
          <a:xfrm>
            <a:off x="1470469" y="3182483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052393-29BC-40D7-BFE3-2D07EEF12660}"/>
              </a:ext>
            </a:extLst>
          </p:cNvPr>
          <p:cNvCxnSpPr>
            <a:cxnSpLocks/>
          </p:cNvCxnSpPr>
          <p:nvPr/>
        </p:nvCxnSpPr>
        <p:spPr>
          <a:xfrm flipH="1">
            <a:off x="4712941" y="2003595"/>
            <a:ext cx="29605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D72C9-B6B5-4D11-9FD2-21A295377AB1}"/>
              </a:ext>
            </a:extLst>
          </p:cNvPr>
          <p:cNvSpPr txBox="1"/>
          <p:nvPr/>
        </p:nvSpPr>
        <p:spPr>
          <a:xfrm>
            <a:off x="5435223" y="1747902"/>
            <a:ext cx="164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RemoveRequest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9A895-9234-48A4-985E-3FEF7EF73B0F}"/>
              </a:ext>
            </a:extLst>
          </p:cNvPr>
          <p:cNvSpPr txBox="1"/>
          <p:nvPr/>
        </p:nvSpPr>
        <p:spPr>
          <a:xfrm>
            <a:off x="2114806" y="2933882"/>
            <a:ext cx="164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ReadResponse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1BF295-9F20-4E49-B677-7B921A88B802}"/>
              </a:ext>
            </a:extLst>
          </p:cNvPr>
          <p:cNvCxnSpPr>
            <a:cxnSpLocks/>
          </p:cNvCxnSpPr>
          <p:nvPr/>
        </p:nvCxnSpPr>
        <p:spPr>
          <a:xfrm flipH="1">
            <a:off x="4739125" y="3597878"/>
            <a:ext cx="2939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E3B7B4D-8FE3-4A97-800E-A8063E7013B1}"/>
              </a:ext>
            </a:extLst>
          </p:cNvPr>
          <p:cNvSpPr txBox="1"/>
          <p:nvPr/>
        </p:nvSpPr>
        <p:spPr>
          <a:xfrm>
            <a:off x="5251174" y="3342185"/>
            <a:ext cx="202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CloseSubscriptionSession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0F2A3-10B8-45D0-AF38-55D1F5BD26C0}"/>
              </a:ext>
            </a:extLst>
          </p:cNvPr>
          <p:cNvSpPr txBox="1"/>
          <p:nvPr/>
        </p:nvSpPr>
        <p:spPr>
          <a:xfrm>
            <a:off x="4871863" y="2271155"/>
            <a:ext cx="277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PostResponse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</a:t>
            </a:r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RequestID</a:t>
            </a: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Message, 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F0D975-C550-406B-BDC8-23BB1EB7B821}"/>
              </a:ext>
            </a:extLst>
          </p:cNvPr>
          <p:cNvCxnSpPr>
            <a:cxnSpLocks/>
          </p:cNvCxnSpPr>
          <p:nvPr/>
        </p:nvCxnSpPr>
        <p:spPr>
          <a:xfrm flipH="1">
            <a:off x="4730174" y="2549612"/>
            <a:ext cx="29397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BC2D9BE-0912-4655-89BA-8F6450EAEA74}"/>
              </a:ext>
            </a:extLst>
          </p:cNvPr>
          <p:cNvCxnSpPr/>
          <p:nvPr/>
        </p:nvCxnSpPr>
        <p:spPr>
          <a:xfrm>
            <a:off x="1475898" y="4272820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04834F-A410-4474-B015-7E4A302FDE97}"/>
              </a:ext>
            </a:extLst>
          </p:cNvPr>
          <p:cNvSpPr txBox="1"/>
          <p:nvPr/>
        </p:nvSpPr>
        <p:spPr>
          <a:xfrm>
            <a:off x="2010908" y="4024219"/>
            <a:ext cx="186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CloseConsumerSession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75605A-97B9-4552-9796-61B80D778CBC}"/>
              </a:ext>
            </a:extLst>
          </p:cNvPr>
          <p:cNvCxnSpPr>
            <a:cxnSpLocks/>
          </p:cNvCxnSpPr>
          <p:nvPr/>
        </p:nvCxnSpPr>
        <p:spPr>
          <a:xfrm flipH="1">
            <a:off x="1482052" y="2713884"/>
            <a:ext cx="29397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6AEC60D-0CD8-424C-A633-AE3ADD5561C8}"/>
              </a:ext>
            </a:extLst>
          </p:cNvPr>
          <p:cNvSpPr txBox="1"/>
          <p:nvPr/>
        </p:nvSpPr>
        <p:spPr>
          <a:xfrm>
            <a:off x="1695151" y="2465283"/>
            <a:ext cx="251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NotifyListener</a:t>
            </a:r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Parameters: Session, Topic(s), 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E8B916-528A-4A74-80E7-F2CFF4BE1742}"/>
              </a:ext>
            </a:extLst>
          </p:cNvPr>
          <p:cNvCxnSpPr>
            <a:cxnSpLocks/>
          </p:cNvCxnSpPr>
          <p:nvPr/>
        </p:nvCxnSpPr>
        <p:spPr>
          <a:xfrm flipH="1">
            <a:off x="1465079" y="3555238"/>
            <a:ext cx="29397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455F9C2-4C9A-4BFB-9096-8215E51391A7}"/>
              </a:ext>
            </a:extLst>
          </p:cNvPr>
          <p:cNvSpPr txBox="1"/>
          <p:nvPr/>
        </p:nvSpPr>
        <p:spPr>
          <a:xfrm>
            <a:off x="2205443" y="3293628"/>
            <a:ext cx="145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A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Message Content</a:t>
            </a:r>
          </a:p>
        </p:txBody>
      </p:sp>
    </p:spTree>
    <p:extLst>
      <p:ext uri="{BB962C8B-B14F-4D97-AF65-F5344CB8AC3E}">
        <p14:creationId xmlns:p14="http://schemas.microsoft.com/office/powerpoint/2010/main" val="4167972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5D6FFA-085E-4678-962B-0ABA17EB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Currently updating the specification to version 1.1</a:t>
            </a:r>
          </a:p>
          <a:p>
            <a:r>
              <a:rPr lang="en-AU" dirty="0"/>
              <a:t>Major addition is a new RESTful interface with JSON support</a:t>
            </a:r>
          </a:p>
          <a:p>
            <a:r>
              <a:rPr lang="en-AU" dirty="0"/>
              <a:t>Improvements and generalisations to support mixed content and transparency between the SOAP/XML interface and a REST/JSON interface</a:t>
            </a:r>
          </a:p>
          <a:p>
            <a:r>
              <a:rPr lang="en-AU" dirty="0"/>
              <a:t>Clarification of security elements and their management</a:t>
            </a:r>
          </a:p>
          <a:p>
            <a:r>
              <a:rPr lang="en-AU" dirty="0"/>
              <a:t>Version 1.1 is being validated as part of the OGI Pilot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D29408-3F6E-49B9-ADBD-5F1676B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OpenO&amp;M</a:t>
            </a:r>
            <a:r>
              <a:rPr lang="en-AU" dirty="0"/>
              <a:t> </a:t>
            </a:r>
            <a:r>
              <a:rPr lang="en-AU" dirty="0" err="1"/>
              <a:t>ws</a:t>
            </a:r>
            <a:r>
              <a:rPr lang="en-AU" dirty="0"/>
              <a:t>-ISBM v1.1</a:t>
            </a:r>
          </a:p>
        </p:txBody>
      </p:sp>
    </p:spTree>
    <p:extLst>
      <p:ext uri="{BB962C8B-B14F-4D97-AF65-F5344CB8AC3E}">
        <p14:creationId xmlns:p14="http://schemas.microsoft.com/office/powerpoint/2010/main" val="138020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E1AB-3731-4264-9EC8-38F763C0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SDAIR: Structured Digital Asset Interoperability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DBAC-1C8C-4F28-9AA4-BDC275CD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Provides several functions for an OIIE:</a:t>
            </a:r>
          </a:p>
          <a:p>
            <a:pPr lvl="1"/>
            <a:r>
              <a:rPr lang="en-AU" dirty="0"/>
              <a:t>Various aspects of OIIE Configuration</a:t>
            </a:r>
          </a:p>
          <a:p>
            <a:pPr lvl="1"/>
            <a:r>
              <a:rPr lang="en-AU" dirty="0"/>
              <a:t>Register and mapping of (multiple) Tag Identifiers to UUIDs to facilitate CCOM-based exchanges</a:t>
            </a:r>
          </a:p>
          <a:p>
            <a:pPr lvl="1"/>
            <a:r>
              <a:rPr lang="en-AU" dirty="0"/>
              <a:t>Managing primary enterprise breakdown structure and associated OIIE configuration: cross-domain</a:t>
            </a:r>
          </a:p>
          <a:p>
            <a:pPr lvl="1"/>
            <a:r>
              <a:rPr lang="en-AU" dirty="0"/>
              <a:t>Managing ISDDs and their mappings</a:t>
            </a:r>
          </a:p>
          <a:p>
            <a:pPr lvl="1"/>
            <a:r>
              <a:rPr lang="en-AU" dirty="0"/>
              <a:t>Register of assets, functional locations, breakdown structures, etc., as required to achieve OIIE functionality, particularly for cross-domain data that no individual system can typically maintain</a:t>
            </a:r>
          </a:p>
          <a:p>
            <a:r>
              <a:rPr lang="en-AU" dirty="0"/>
              <a:t>Functional definition only: vendors can provide various implementations as long as they fulfil the requirements and conform to the OIIE interfaces</a:t>
            </a:r>
          </a:p>
          <a:p>
            <a:pPr lvl="1"/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762DA-1111-4C3A-A2D7-FC347DEF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8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F2D14-5BA9-425D-8422-B482BB69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Provides mapping services between identifiers of different systems</a:t>
            </a:r>
          </a:p>
          <a:p>
            <a:r>
              <a:rPr lang="en-AU" dirty="0"/>
              <a:t>In contrast to SDAIR which provides more “internal” mappings, SDAIR provides more “external” mappings</a:t>
            </a:r>
          </a:p>
          <a:p>
            <a:r>
              <a:rPr lang="en-AU" dirty="0"/>
              <a:t>General example usage is to resolve against common reference data before exchanging a message, e.g.:</a:t>
            </a:r>
          </a:p>
          <a:p>
            <a:pPr lvl="1"/>
            <a:r>
              <a:rPr lang="en-AU" dirty="0"/>
              <a:t>System A queries CIR for IDs according to specific reference data library</a:t>
            </a:r>
          </a:p>
          <a:p>
            <a:pPr lvl="1"/>
            <a:r>
              <a:rPr lang="en-AU" dirty="0"/>
              <a:t>CIR responds with IDs matching the query</a:t>
            </a:r>
          </a:p>
          <a:p>
            <a:pPr lvl="1"/>
            <a:r>
              <a:rPr lang="en-AU" dirty="0"/>
              <a:t>System A sends message to System B using CIR provided IDs</a:t>
            </a:r>
          </a:p>
          <a:p>
            <a:pPr lvl="1"/>
            <a:r>
              <a:rPr lang="en-AU" dirty="0"/>
              <a:t>System B receives message and queries CIR for IDs related to its own systems</a:t>
            </a:r>
          </a:p>
          <a:p>
            <a:pPr lvl="1"/>
            <a:r>
              <a:rPr lang="en-AU" dirty="0"/>
              <a:t>CIR responds with IDs matching the query</a:t>
            </a:r>
          </a:p>
          <a:p>
            <a:pPr lvl="1"/>
            <a:r>
              <a:rPr lang="en-AU" dirty="0"/>
              <a:t>System B can then process its data in its own 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F83EDA-946D-48EB-8C01-60BF8E0F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OpenO&amp;M</a:t>
            </a:r>
            <a:r>
              <a:rPr lang="en-AU" dirty="0"/>
              <a:t> CIR: Common Interoperability Register</a:t>
            </a:r>
          </a:p>
        </p:txBody>
      </p:sp>
    </p:spTree>
    <p:extLst>
      <p:ext uri="{BB962C8B-B14F-4D97-AF65-F5344CB8AC3E}">
        <p14:creationId xmlns:p14="http://schemas.microsoft.com/office/powerpoint/2010/main" val="554935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1EDDB4-B465-4243-B5F5-E3FAF7D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Services Register supports the configuration and discoverability of systems and services in the OIIE</a:t>
            </a:r>
          </a:p>
          <a:p>
            <a:r>
              <a:rPr lang="en-AU" dirty="0"/>
              <a:t>Description of channel/topic configurations</a:t>
            </a:r>
          </a:p>
          <a:p>
            <a:r>
              <a:rPr lang="en-AU" dirty="0"/>
              <a:t>For example, consumers can query it for services publishing information of interest and then subscribe to those channels/topics</a:t>
            </a:r>
          </a:p>
          <a:p>
            <a:r>
              <a:rPr lang="en-AU" dirty="0"/>
              <a:t>Not used in the current Pilot but ultimately an integral part of the ecosystem administration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9FD6D4-EEB5-495A-B462-DCC6E493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Services Register</a:t>
            </a:r>
          </a:p>
        </p:txBody>
      </p:sp>
    </p:spTree>
    <p:extLst>
      <p:ext uri="{BB962C8B-B14F-4D97-AF65-F5344CB8AC3E}">
        <p14:creationId xmlns:p14="http://schemas.microsoft.com/office/powerpoint/2010/main" val="2769785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AB0D-5753-4F48-AF22-744DD16B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the OIIE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D2DB-E6F4-42FE-BDC6-180E363B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Use Case Architecture</a:t>
            </a:r>
          </a:p>
          <a:p>
            <a:r>
              <a:rPr lang="en-AU" dirty="0"/>
              <a:t>Connectivity and Services Architecture</a:t>
            </a:r>
          </a:p>
          <a:p>
            <a:r>
              <a:rPr lang="en-AU" dirty="0"/>
              <a:t>Specifications for Ecosystem Administration systems</a:t>
            </a:r>
          </a:p>
          <a:p>
            <a:r>
              <a:rPr lang="en-AU" b="1" dirty="0"/>
              <a:t>*Data and Message Models (CCOM, ISDDs, OAGIS BOD Architecture, etc.)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246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36BAD4-3930-495B-81C2-E11A809D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Bring standards together that provide value and meet requirements:</a:t>
            </a:r>
          </a:p>
          <a:p>
            <a:pPr lvl="1"/>
            <a:r>
              <a:rPr lang="en-AU" dirty="0"/>
              <a:t>MIMOSA CCOM—Asset Lifecycle Modelling</a:t>
            </a:r>
          </a:p>
          <a:p>
            <a:pPr lvl="1"/>
            <a:r>
              <a:rPr lang="en-AU" dirty="0"/>
              <a:t>ISDDs (Industry Standard Datasheet Definitions)—Datasheet models for functional locations, models, and assets, based on: </a:t>
            </a:r>
          </a:p>
          <a:p>
            <a:pPr lvl="2"/>
            <a:r>
              <a:rPr lang="en-AU" dirty="0"/>
              <a:t>API, ASME, IEC, ISA, ISO, NORSOK and PIP</a:t>
            </a:r>
          </a:p>
          <a:p>
            <a:pPr lvl="1"/>
            <a:r>
              <a:rPr lang="en-AU" dirty="0"/>
              <a:t>OAGIS BOD Architecture—Message Model</a:t>
            </a:r>
          </a:p>
          <a:p>
            <a:pPr lvl="1"/>
            <a:r>
              <a:rPr lang="en-AU" dirty="0"/>
              <a:t>ISO 13374—Condition Based Maintenance (incorporated into CCOM)</a:t>
            </a:r>
          </a:p>
          <a:p>
            <a:pPr lvl="1"/>
            <a:r>
              <a:rPr lang="en-AU" dirty="0"/>
              <a:t>Reference Data from various sources: ISO 15926, ISA, ISO 14224, …</a:t>
            </a:r>
          </a:p>
          <a:p>
            <a:pPr lvl="1"/>
            <a:endParaRPr lang="en-AU" dirty="0"/>
          </a:p>
          <a:p>
            <a:r>
              <a:rPr lang="en-AU" dirty="0"/>
              <a:t>Placeholders for other standards at different levels, but currently focused on those above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17B00-410E-4551-8904-0EB48AC1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Message and Content Models</a:t>
            </a:r>
          </a:p>
        </p:txBody>
      </p:sp>
    </p:spTree>
    <p:extLst>
      <p:ext uri="{BB962C8B-B14F-4D97-AF65-F5344CB8AC3E}">
        <p14:creationId xmlns:p14="http://schemas.microsoft.com/office/powerpoint/2010/main" val="4183503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BFCD-7E99-44E4-9CA5-4BCC71C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29050"/>
            <a:ext cx="8300939" cy="38433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/>
              <a:t>Process Engineering-</a:t>
            </a:r>
            <a:r>
              <a:rPr lang="en-US" sz="1800" dirty="0"/>
              <a:t>(CCOM </a:t>
            </a:r>
            <a:r>
              <a:rPr lang="en-US" sz="1800" b="1" dirty="0"/>
              <a:t>Segment Networks</a:t>
            </a:r>
            <a:r>
              <a:rPr lang="en-US" sz="1800" dirty="0"/>
              <a:t>)- Process Flow Diagrams</a:t>
            </a:r>
          </a:p>
          <a:p>
            <a:pPr lvl="1"/>
            <a:r>
              <a:rPr lang="en-US" sz="1400" dirty="0"/>
              <a:t>Work Processes followed for CAPEX and OPEX (Intra and Inter-Enterprise)</a:t>
            </a:r>
          </a:p>
          <a:p>
            <a:pPr lvl="1"/>
            <a:r>
              <a:rPr lang="en-US" sz="1400" dirty="0"/>
              <a:t>Production Process to be supported by Plant/Platform/Facility</a:t>
            </a:r>
          </a:p>
          <a:p>
            <a:r>
              <a:rPr lang="en-US" sz="1800" b="1" u="sng" dirty="0"/>
              <a:t>Functional/Systems Engineering-</a:t>
            </a:r>
            <a:r>
              <a:rPr lang="en-US" sz="1800" dirty="0"/>
              <a:t>(CCOM </a:t>
            </a:r>
            <a:r>
              <a:rPr lang="en-US" sz="1800" b="1" dirty="0"/>
              <a:t>Segment Networks</a:t>
            </a:r>
            <a:r>
              <a:rPr lang="en-US" sz="1800" dirty="0"/>
              <a:t>)- P&amp;IDs, other schema</a:t>
            </a:r>
          </a:p>
          <a:p>
            <a:pPr lvl="1"/>
            <a:r>
              <a:rPr lang="en-US" sz="1400" dirty="0"/>
              <a:t>System of Systems</a:t>
            </a:r>
          </a:p>
          <a:p>
            <a:pPr lvl="1"/>
            <a:r>
              <a:rPr lang="en-US" sz="1400" dirty="0"/>
              <a:t>Systems (Functional Packages)</a:t>
            </a:r>
          </a:p>
          <a:p>
            <a:pPr lvl="1"/>
            <a:r>
              <a:rPr lang="en-US" sz="1400" dirty="0"/>
              <a:t>Functional Locations (P&amp;ID Tag)</a:t>
            </a:r>
          </a:p>
          <a:p>
            <a:pPr lvl="1"/>
            <a:r>
              <a:rPr lang="en-US" sz="1400" dirty="0"/>
              <a:t>Components </a:t>
            </a:r>
          </a:p>
          <a:p>
            <a:pPr lvl="1"/>
            <a:r>
              <a:rPr lang="en-US" sz="1400" dirty="0"/>
              <a:t>Sensors</a:t>
            </a:r>
          </a:p>
          <a:p>
            <a:r>
              <a:rPr lang="en-US" sz="1800" b="1" u="sng" dirty="0"/>
              <a:t>Models</a:t>
            </a:r>
            <a:r>
              <a:rPr lang="en-US" sz="1800" b="1" dirty="0"/>
              <a:t> - (</a:t>
            </a:r>
            <a:r>
              <a:rPr lang="en-US" sz="1800" dirty="0"/>
              <a:t>CCOM </a:t>
            </a:r>
            <a:r>
              <a:rPr lang="en-US" sz="1800" b="1" dirty="0"/>
              <a:t>Model) </a:t>
            </a:r>
            <a:r>
              <a:rPr lang="en-US" sz="1800" dirty="0"/>
              <a:t>– Used for MFG Model and Package Model</a:t>
            </a:r>
          </a:p>
          <a:p>
            <a:r>
              <a:rPr lang="en-US" sz="1800" b="1" u="sng" dirty="0"/>
              <a:t>Serialized Equipment &amp; Devices-</a:t>
            </a:r>
            <a:r>
              <a:rPr lang="en-US" sz="1800" dirty="0"/>
              <a:t>(CCOM </a:t>
            </a:r>
            <a:r>
              <a:rPr lang="en-US" sz="1800" b="1" dirty="0"/>
              <a:t>Assets</a:t>
            </a:r>
            <a:r>
              <a:rPr lang="en-US" sz="1800" dirty="0"/>
              <a:t> installed in CCOM Functional Locations)</a:t>
            </a:r>
          </a:p>
          <a:p>
            <a:r>
              <a:rPr lang="en-US" sz="1800" b="1" u="sng" dirty="0"/>
              <a:t>Multiple Breakdown Structures as Needed-</a:t>
            </a:r>
            <a:r>
              <a:rPr lang="en-US" sz="1800" dirty="0"/>
              <a:t> Taxonomic views of same CCOM objects</a:t>
            </a:r>
          </a:p>
          <a:p>
            <a:pPr lvl="1"/>
            <a:r>
              <a:rPr lang="en-US" sz="1400" dirty="0"/>
              <a:t>Enterprise Breakdown – Enterprise/Area/Unit  (ISA 95/88)</a:t>
            </a:r>
          </a:p>
          <a:p>
            <a:pPr lvl="1"/>
            <a:r>
              <a:rPr lang="en-US" sz="1400" dirty="0"/>
              <a:t>Maintenance Breakdown Structure -  (e.g. ISO 14224)</a:t>
            </a:r>
          </a:p>
          <a:p>
            <a:r>
              <a:rPr lang="en-US" sz="1800" b="1" i="1" dirty="0"/>
              <a:t>ISDDs</a:t>
            </a:r>
            <a:r>
              <a:rPr lang="en-US" sz="1800" dirty="0"/>
              <a:t> - Property Sets for ALL Functional Locations, Equipment and Devices</a:t>
            </a:r>
          </a:p>
          <a:p>
            <a:r>
              <a:rPr lang="en-US" sz="1800" b="1" u="sng" dirty="0"/>
              <a:t>IIOT-</a:t>
            </a:r>
            <a:r>
              <a:rPr lang="en-US" sz="1800" dirty="0"/>
              <a:t> Data captured by Sensors is Contextualized by ALL of Above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C68DE-72FB-43AF-8F49-47242171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+mn-lt"/>
              </a:rPr>
              <a:t>Contextualization for Open Industrial Interoperability Ecosystem </a:t>
            </a:r>
            <a:br>
              <a:rPr lang="en-US" sz="2400" b="1">
                <a:solidFill>
                  <a:srgbClr val="008000"/>
                </a:solidFill>
                <a:latin typeface="+mn-lt"/>
              </a:rPr>
            </a:br>
            <a:r>
              <a:rPr lang="en-US" sz="2400" b="1">
                <a:solidFill>
                  <a:srgbClr val="008000"/>
                </a:solidFill>
                <a:latin typeface="+mn-lt"/>
              </a:rPr>
              <a:t>using MIMOSA CCOM 4.x, ISA, </a:t>
            </a:r>
            <a:r>
              <a:rPr lang="en-US" sz="2400" b="1" err="1">
                <a:solidFill>
                  <a:srgbClr val="008000"/>
                </a:solidFill>
                <a:latin typeface="+mn-lt"/>
              </a:rPr>
              <a:t>OAGi</a:t>
            </a:r>
            <a:r>
              <a:rPr lang="en-US" sz="2400" b="1">
                <a:solidFill>
                  <a:srgbClr val="008000"/>
                </a:solidFill>
                <a:latin typeface="+mn-lt"/>
              </a:rPr>
              <a:t>, ISO and IEC Standards </a:t>
            </a:r>
          </a:p>
        </p:txBody>
      </p:sp>
    </p:spTree>
    <p:extLst>
      <p:ext uri="{BB962C8B-B14F-4D97-AF65-F5344CB8AC3E}">
        <p14:creationId xmlns:p14="http://schemas.microsoft.com/office/powerpoint/2010/main" val="248928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C3F063-A136-4877-809A-218243D8F331}"/>
              </a:ext>
            </a:extLst>
          </p:cNvPr>
          <p:cNvGraphicFramePr/>
          <p:nvPr/>
        </p:nvGraphicFramePr>
        <p:xfrm>
          <a:off x="76200" y="28575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6BD875-2EC1-4F5B-8A5A-79385930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Supplier Neutral Industrial Digital Ecosystem</a:t>
            </a:r>
            <a:br>
              <a:rPr lang="en-US" sz="2400" b="1" dirty="0">
                <a:solidFill>
                  <a:srgbClr val="008000"/>
                </a:solidFill>
                <a:latin typeface="+mn-lt"/>
              </a:rPr>
            </a:br>
            <a:r>
              <a:rPr lang="en-US" sz="2000" b="1" dirty="0">
                <a:solidFill>
                  <a:srgbClr val="008000"/>
                </a:solidFill>
                <a:latin typeface="+mn-lt"/>
              </a:rPr>
              <a:t>Digital Ecosystem Concept Specialized For Process Industries</a:t>
            </a:r>
            <a:endParaRPr lang="en-US" sz="2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6D2AA-E3F7-4199-BA59-576B1727F112}"/>
              </a:ext>
            </a:extLst>
          </p:cNvPr>
          <p:cNvSpPr txBox="1"/>
          <p:nvPr/>
        </p:nvSpPr>
        <p:spPr>
          <a:xfrm>
            <a:off x="609600" y="394335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Major suppliers of IT Infrastructure and Industrial Applications and Systems all want their ecosystem to be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295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7B3C-C627-4C78-B919-E8A1AF91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Business Object Documents (BODs)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A049-8A38-44D1-AC7A-9E277F273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271977" cy="3394472"/>
          </a:xfrm>
        </p:spPr>
        <p:txBody>
          <a:bodyPr>
            <a:normAutofit/>
          </a:bodyPr>
          <a:lstStyle/>
          <a:p>
            <a:r>
              <a:rPr lang="en-AU" sz="1800" dirty="0"/>
              <a:t>MIMOSA adopted OAGIS Business Object Document Architecture for structuring messages and defining the behaviour of encapsulated MIMOSA CCOM payloads</a:t>
            </a:r>
          </a:p>
          <a:p>
            <a:r>
              <a:rPr lang="en-AU" sz="1800" dirty="0"/>
              <a:t>Allows consistent structure and metadata regardless of data format or protocol</a:t>
            </a:r>
          </a:p>
          <a:p>
            <a:r>
              <a:rPr lang="en-AU" sz="1800" dirty="0"/>
              <a:t>Each BOD schema specifies criteria on message content </a:t>
            </a:r>
            <a:r>
              <a:rPr lang="en-AU" sz="1800" dirty="0">
                <a:sym typeface="Wingdings" panose="05000000000000000000" pitchFamily="2" charset="2"/>
              </a:rPr>
              <a:t> used to implement OIIE Events</a:t>
            </a:r>
            <a:endParaRPr lang="en-AU" sz="1800" dirty="0"/>
          </a:p>
          <a:p>
            <a:r>
              <a:rPr lang="en-AU" sz="1800" dirty="0"/>
              <a:t>Supported Verbs</a:t>
            </a:r>
          </a:p>
          <a:p>
            <a:pPr lvl="1"/>
            <a:r>
              <a:rPr lang="en-AU" sz="1500" dirty="0"/>
              <a:t>Get, Show, Sync, Process, Acknowledge, Confirm</a:t>
            </a:r>
          </a:p>
          <a:p>
            <a:pPr lvl="1"/>
            <a:r>
              <a:rPr lang="en-AU" sz="1500" dirty="0"/>
              <a:t>Get/Show, Process/Acknowledge </a:t>
            </a:r>
            <a:r>
              <a:rPr lang="en-AU" sz="1500" dirty="0">
                <a:sym typeface="Wingdings" panose="05000000000000000000" pitchFamily="2" charset="2"/>
              </a:rPr>
              <a:t> Request-Response</a:t>
            </a:r>
          </a:p>
          <a:p>
            <a:pPr lvl="1"/>
            <a:r>
              <a:rPr lang="en-AU" sz="1500" dirty="0">
                <a:sym typeface="Wingdings" panose="05000000000000000000" pitchFamily="2" charset="2"/>
              </a:rPr>
              <a:t>Sync  Publish-Subscribe</a:t>
            </a:r>
            <a:endParaRPr lang="en-AU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31AC7-6961-4DCA-8E73-1F7452F3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FC0C1B-01AF-44D6-A696-06CCB04898D0}"/>
              </a:ext>
            </a:extLst>
          </p:cNvPr>
          <p:cNvGrpSpPr/>
          <p:nvPr/>
        </p:nvGrpSpPr>
        <p:grpSpPr>
          <a:xfrm>
            <a:off x="5753100" y="986190"/>
            <a:ext cx="2933700" cy="3608728"/>
            <a:chOff x="5562600" y="1047750"/>
            <a:chExt cx="2106180" cy="2590800"/>
          </a:xfrm>
        </p:grpSpPr>
        <p:sp>
          <p:nvSpPr>
            <p:cNvPr id="7" name="Rectangle: Single Corner Snipped 6">
              <a:extLst>
                <a:ext uri="{FF2B5EF4-FFF2-40B4-BE49-F238E27FC236}">
                  <a16:creationId xmlns:a16="http://schemas.microsoft.com/office/drawing/2014/main" id="{4D6059E4-7CC0-420B-9CAA-A2564BB2D327}"/>
                </a:ext>
              </a:extLst>
            </p:cNvPr>
            <p:cNvSpPr/>
            <p:nvPr/>
          </p:nvSpPr>
          <p:spPr>
            <a:xfrm>
              <a:off x="5562600" y="1047750"/>
              <a:ext cx="2106180" cy="2590800"/>
            </a:xfrm>
            <a:prstGeom prst="snip1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8BF04-6680-4C62-BDEB-C0D2A090C4E2}"/>
                </a:ext>
              </a:extLst>
            </p:cNvPr>
            <p:cNvSpPr/>
            <p:nvPr/>
          </p:nvSpPr>
          <p:spPr>
            <a:xfrm>
              <a:off x="5610087" y="1411109"/>
              <a:ext cx="1947403" cy="2480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>
                  <a:solidFill>
                    <a:prstClr val="black"/>
                  </a:solidFill>
                </a:rPr>
                <a:t>Application Area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0391BB-5E12-4609-AAB8-D029186C70EB}"/>
                </a:ext>
              </a:extLst>
            </p:cNvPr>
            <p:cNvSpPr/>
            <p:nvPr/>
          </p:nvSpPr>
          <p:spPr>
            <a:xfrm>
              <a:off x="5610087" y="1689799"/>
              <a:ext cx="1947403" cy="1872552"/>
            </a:xfrm>
            <a:prstGeom prst="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>
                  <a:solidFill>
                    <a:prstClr val="black"/>
                  </a:solidFill>
                </a:rPr>
                <a:t>Data Area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BA2715-3945-4CCB-8A44-0FDF71F10E4A}"/>
                </a:ext>
              </a:extLst>
            </p:cNvPr>
            <p:cNvSpPr/>
            <p:nvPr/>
          </p:nvSpPr>
          <p:spPr>
            <a:xfrm>
              <a:off x="5683163" y="1962150"/>
              <a:ext cx="1809665" cy="208610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>
                  <a:solidFill>
                    <a:prstClr val="black"/>
                  </a:solidFill>
                </a:rPr>
                <a:t>Verb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166C99-143F-49D9-A584-CE6D25C64EC2}"/>
                </a:ext>
              </a:extLst>
            </p:cNvPr>
            <p:cNvSpPr/>
            <p:nvPr/>
          </p:nvSpPr>
          <p:spPr>
            <a:xfrm>
              <a:off x="5684622" y="2226931"/>
              <a:ext cx="1809666" cy="1214110"/>
            </a:xfrm>
            <a:prstGeom prst="rect">
              <a:avLst/>
            </a:prstGeom>
            <a:ln w="190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>
                  <a:solidFill>
                    <a:prstClr val="black"/>
                  </a:solidFill>
                </a:rPr>
                <a:t>Noun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53D71E-A03B-4BFE-A870-0593FB867435}"/>
                </a:ext>
              </a:extLst>
            </p:cNvPr>
            <p:cNvSpPr/>
            <p:nvPr/>
          </p:nvSpPr>
          <p:spPr>
            <a:xfrm>
              <a:off x="5885465" y="2459595"/>
              <a:ext cx="1407978" cy="894549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>
                  <a:solidFill>
                    <a:prstClr val="black"/>
                  </a:solidFill>
                </a:rPr>
                <a:t>MIMOSA CCOM Payload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31456-B4FE-4714-B1FE-BA0ED12DC46C}"/>
                </a:ext>
              </a:extLst>
            </p:cNvPr>
            <p:cNvSpPr txBox="1"/>
            <p:nvPr/>
          </p:nvSpPr>
          <p:spPr>
            <a:xfrm>
              <a:off x="5823298" y="1142882"/>
              <a:ext cx="1481490" cy="2209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36000" rIns="3600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prstClr val="black"/>
                  </a:solidFill>
                </a:rPr>
                <a:t>Business Object Document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121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CCOM BODs Conceptual Approach Example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F9F62-958F-4173-B026-AD78CF0A289F}"/>
              </a:ext>
            </a:extLst>
          </p:cNvPr>
          <p:cNvSpPr/>
          <p:nvPr/>
        </p:nvSpPr>
        <p:spPr>
          <a:xfrm>
            <a:off x="697212" y="1501997"/>
            <a:ext cx="1378094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*Request For Information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Respond By = 2018-06-06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D4404-907E-4CD7-AF4B-2270DEADB674}"/>
              </a:ext>
            </a:extLst>
          </p:cNvPr>
          <p:cNvSpPr/>
          <p:nvPr/>
        </p:nvSpPr>
        <p:spPr>
          <a:xfrm>
            <a:off x="2921247" y="1502850"/>
            <a:ext cx="1301867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Request Type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Model Request for Asset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47D4F-C088-41DC-AD26-128392B6C90B}"/>
              </a:ext>
            </a:extLst>
          </p:cNvPr>
          <p:cNvSpPr/>
          <p:nvPr/>
        </p:nvSpPr>
        <p:spPr>
          <a:xfrm>
            <a:off x="722087" y="2184360"/>
            <a:ext cx="1328345" cy="4278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Asset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Serial No. = XYZ0001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0C94F-65CB-4F59-B4C9-79F9D2C45662}"/>
              </a:ext>
            </a:extLst>
          </p:cNvPr>
          <p:cNvSpPr/>
          <p:nvPr/>
        </p:nvSpPr>
        <p:spPr>
          <a:xfrm>
            <a:off x="2301315" y="2184360"/>
            <a:ext cx="748193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 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0E690-5A48-4B4C-A2AA-2AE9D856B5F1}"/>
              </a:ext>
            </a:extLst>
          </p:cNvPr>
          <p:cNvSpPr/>
          <p:nvPr/>
        </p:nvSpPr>
        <p:spPr>
          <a:xfrm>
            <a:off x="3300390" y="2184360"/>
            <a:ext cx="877436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96EE1C-35B7-412C-8FCB-7CBA39B11437}"/>
              </a:ext>
            </a:extLst>
          </p:cNvPr>
          <p:cNvSpPr/>
          <p:nvPr/>
        </p:nvSpPr>
        <p:spPr>
          <a:xfrm>
            <a:off x="3071790" y="2852421"/>
            <a:ext cx="1106036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Model Spec. No. =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31813-37FA-4BFB-A144-48D032D8C9D8}"/>
              </a:ext>
            </a:extLst>
          </p:cNvPr>
          <p:cNvSpPr/>
          <p:nvPr/>
        </p:nvSpPr>
        <p:spPr>
          <a:xfrm>
            <a:off x="3300390" y="3522154"/>
            <a:ext cx="877436" cy="4325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 Group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8319A-56F8-4481-8673-82FC0AA05368}"/>
              </a:ext>
            </a:extLst>
          </p:cNvPr>
          <p:cNvSpPr/>
          <p:nvPr/>
        </p:nvSpPr>
        <p:spPr>
          <a:xfrm>
            <a:off x="3201816" y="4195770"/>
            <a:ext cx="976010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Temp. Min. = -15</a:t>
            </a:r>
            <a:r>
              <a:rPr lang="en-AU" sz="900" b="0" baseline="30000">
                <a:solidFill>
                  <a:prstClr val="black"/>
                </a:solidFill>
                <a:latin typeface="Calibri" panose="020F0502020204030204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BD1C7D-DAF9-4F11-993B-A146B4EC1CF0}"/>
              </a:ext>
            </a:extLst>
          </p:cNvPr>
          <p:cNvSpPr/>
          <p:nvPr/>
        </p:nvSpPr>
        <p:spPr>
          <a:xfrm>
            <a:off x="722087" y="3522153"/>
            <a:ext cx="1328345" cy="427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Functional Location TS001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5919F3-F44E-4F33-8373-BB00F190F775}"/>
              </a:ext>
            </a:extLst>
          </p:cNvPr>
          <p:cNvSpPr/>
          <p:nvPr/>
        </p:nvSpPr>
        <p:spPr>
          <a:xfrm>
            <a:off x="2301315" y="3522153"/>
            <a:ext cx="748193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 b="0" i="1">
                <a:solidFill>
                  <a:prstClr val="black"/>
                </a:solidFill>
                <a:latin typeface="Calibri" panose="020F0502020204030204"/>
              </a:rPr>
              <a:t>Attribute 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>
                <a:solidFill>
                  <a:prstClr val="black"/>
                </a:solidFill>
                <a:latin typeface="Calibri" panose="020F0502020204030204"/>
              </a:rPr>
              <a:t>ISDD Instance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554D5-38A8-4C96-9625-035F9A94AD35}"/>
              </a:ext>
            </a:extLst>
          </p:cNvPr>
          <p:cNvSpPr/>
          <p:nvPr/>
        </p:nvSpPr>
        <p:spPr>
          <a:xfrm>
            <a:off x="2030505" y="4195770"/>
            <a:ext cx="976010" cy="427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Temp. Max. = 90</a:t>
            </a:r>
            <a:r>
              <a:rPr lang="en-AU" sz="900" b="0" baseline="30000">
                <a:solidFill>
                  <a:prstClr val="black"/>
                </a:solidFill>
                <a:latin typeface="Calibri" panose="020F0502020204030204"/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5C36D5-7B4C-4D85-B801-0DB7FC53A221}"/>
              </a:ext>
            </a:extLst>
          </p:cNvPr>
          <p:cNvSpPr/>
          <p:nvPr/>
        </p:nvSpPr>
        <p:spPr>
          <a:xfrm>
            <a:off x="722087" y="846564"/>
            <a:ext cx="1328345" cy="427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Agent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Owner/Operator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5260B0-37A4-478A-A4CE-9ACD75193432}"/>
              </a:ext>
            </a:extLst>
          </p:cNvPr>
          <p:cNvSpPr/>
          <p:nvPr/>
        </p:nvSpPr>
        <p:spPr>
          <a:xfrm>
            <a:off x="722087" y="2853257"/>
            <a:ext cx="1328345" cy="427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Asset Installation Event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Installed At: 2017-06-06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E9C993-59D3-463A-8438-B71A29133B83}"/>
              </a:ext>
            </a:extLst>
          </p:cNvPr>
          <p:cNvCxnSpPr>
            <a:stCxn id="8" idx="0"/>
            <a:endCxn id="19" idx="2"/>
          </p:cNvCxnSpPr>
          <p:nvPr/>
        </p:nvCxnSpPr>
        <p:spPr>
          <a:xfrm flipV="1">
            <a:off x="1386259" y="1274404"/>
            <a:ext cx="1" cy="227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6D573D-1B27-4EF0-9A92-1217AD67D60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075306" y="1715917"/>
            <a:ext cx="845941" cy="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82F3EA-C8B0-47C8-94C7-6D56473FFE0D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1386259" y="1929837"/>
            <a:ext cx="1" cy="25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7593BB-86A3-4FAD-A73B-9F81564000C1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1386258" y="2612200"/>
            <a:ext cx="0" cy="24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B761F6-2983-48EF-9DD2-B4766FBC6189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>
            <a:off x="1386258" y="3281095"/>
            <a:ext cx="0" cy="24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E46578-8754-4E67-9C0C-3E6263202EAD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050431" y="3736074"/>
            <a:ext cx="25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1178428-3D2B-4E9D-9997-FCA31BD2ECB0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>
            <a:off x="3049507" y="3736072"/>
            <a:ext cx="250883" cy="2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E2D08D-399F-45E8-A717-AD4B4CC0F292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3593935" y="4050596"/>
            <a:ext cx="241058" cy="492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290E8E1-2487-4FE9-B2F0-50868758B30E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5400000">
            <a:off x="3008281" y="3464942"/>
            <a:ext cx="241058" cy="12205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7CBF148-83A8-46B1-B959-03659656D30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050431" y="2398280"/>
            <a:ext cx="25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B48E625-4438-410E-BFE9-DA9BB134614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049507" y="2398279"/>
            <a:ext cx="250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0986523-FF56-4180-9369-2941130BB104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3561848" y="2675159"/>
            <a:ext cx="240223" cy="1143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8656853-D3C5-47B9-9FFC-2423FE94B116}"/>
              </a:ext>
            </a:extLst>
          </p:cNvPr>
          <p:cNvSpPr/>
          <p:nvPr/>
        </p:nvSpPr>
        <p:spPr>
          <a:xfrm>
            <a:off x="5199185" y="846565"/>
            <a:ext cx="3409602" cy="4185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BOD Noun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Process Model Request For Asset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7DD814-397E-42A9-8C39-038606BEAB34}"/>
              </a:ext>
            </a:extLst>
          </p:cNvPr>
          <p:cNvSpPr txBox="1"/>
          <p:nvPr/>
        </p:nvSpPr>
        <p:spPr>
          <a:xfrm>
            <a:off x="1386258" y="1291058"/>
            <a:ext cx="4138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from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DEF52A8-7C29-423A-89B8-9F686DFE28DB}"/>
              </a:ext>
            </a:extLst>
          </p:cNvPr>
          <p:cNvSpPr txBox="1"/>
          <p:nvPr/>
        </p:nvSpPr>
        <p:spPr>
          <a:xfrm>
            <a:off x="1386258" y="1961747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about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5BAF29-72B4-4600-B6F3-19F6910533A9}"/>
              </a:ext>
            </a:extLst>
          </p:cNvPr>
          <p:cNvSpPr txBox="1"/>
          <p:nvPr/>
        </p:nvSpPr>
        <p:spPr>
          <a:xfrm>
            <a:off x="1386259" y="2632436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installed asset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B42462F-869A-4748-83AF-8C98011F20AC}"/>
              </a:ext>
            </a:extLst>
          </p:cNvPr>
          <p:cNvSpPr txBox="1"/>
          <p:nvPr/>
        </p:nvSpPr>
        <p:spPr>
          <a:xfrm>
            <a:off x="1386259" y="3303125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installed location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D48578-FCC7-468E-B785-D43BA5332478}"/>
              </a:ext>
            </a:extLst>
          </p:cNvPr>
          <p:cNvSpPr txBox="1"/>
          <p:nvPr/>
        </p:nvSpPr>
        <p:spPr>
          <a:xfrm>
            <a:off x="2243181" y="1532237"/>
            <a:ext cx="394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type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59F757-D58D-48CB-907A-B78862975A8A}"/>
              </a:ext>
            </a:extLst>
          </p:cNvPr>
          <p:cNvSpPr txBox="1"/>
          <p:nvPr/>
        </p:nvSpPr>
        <p:spPr>
          <a:xfrm>
            <a:off x="2040092" y="2155619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FC9440-8772-4A30-838A-5392F647FB9D}"/>
              </a:ext>
            </a:extLst>
          </p:cNvPr>
          <p:cNvSpPr txBox="1"/>
          <p:nvPr/>
        </p:nvSpPr>
        <p:spPr>
          <a:xfrm>
            <a:off x="3025846" y="217964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23128F4-0318-4278-9BE5-BF64F610EA68}"/>
              </a:ext>
            </a:extLst>
          </p:cNvPr>
          <p:cNvSpPr txBox="1"/>
          <p:nvPr/>
        </p:nvSpPr>
        <p:spPr>
          <a:xfrm>
            <a:off x="2040092" y="351704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60912DB-88D1-4EF1-AC8B-BB38B3C64D69}"/>
              </a:ext>
            </a:extLst>
          </p:cNvPr>
          <p:cNvSpPr txBox="1"/>
          <p:nvPr/>
        </p:nvSpPr>
        <p:spPr>
          <a:xfrm>
            <a:off x="3025846" y="351704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982D16-93A3-4C33-BD7C-5D66A43904E3}"/>
              </a:ext>
            </a:extLst>
          </p:cNvPr>
          <p:cNvSpPr txBox="1"/>
          <p:nvPr/>
        </p:nvSpPr>
        <p:spPr>
          <a:xfrm>
            <a:off x="3685692" y="2632436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52ADF8-E660-4A93-83D5-D414C202A147}"/>
              </a:ext>
            </a:extLst>
          </p:cNvPr>
          <p:cNvSpPr txBox="1"/>
          <p:nvPr/>
        </p:nvSpPr>
        <p:spPr>
          <a:xfrm>
            <a:off x="3710102" y="397688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has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B0C6528-632B-4731-9706-51B38A0DF391}"/>
              </a:ext>
            </a:extLst>
          </p:cNvPr>
          <p:cNvSpPr/>
          <p:nvPr/>
        </p:nvSpPr>
        <p:spPr>
          <a:xfrm>
            <a:off x="5324609" y="1181012"/>
            <a:ext cx="3162013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Model Request 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(Request For Information)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652B8E-D322-40D4-8CF7-AA283BD2BD5F}"/>
              </a:ext>
            </a:extLst>
          </p:cNvPr>
          <p:cNvSpPr/>
          <p:nvPr/>
        </p:nvSpPr>
        <p:spPr>
          <a:xfrm>
            <a:off x="5322980" y="1792193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From Agent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Agent: </a:t>
            </a: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Owner/Operator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C7B1941-34CB-49EF-970D-9CECF97EA85C}"/>
              </a:ext>
            </a:extLst>
          </p:cNvPr>
          <p:cNvSpPr/>
          <p:nvPr/>
        </p:nvSpPr>
        <p:spPr>
          <a:xfrm>
            <a:off x="5322980" y="2467910"/>
            <a:ext cx="3162013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Asset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Asset: with S/N XYZ0001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917032-965F-47F7-ADD1-D936C19CB468}"/>
              </a:ext>
            </a:extLst>
          </p:cNvPr>
          <p:cNvSpPr/>
          <p:nvPr/>
        </p:nvSpPr>
        <p:spPr>
          <a:xfrm>
            <a:off x="5449163" y="1396899"/>
            <a:ext cx="2909646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From Agent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Agent: </a:t>
            </a: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Owner/Operator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BE23F36-0846-4C86-853E-BDBF2DC28582}"/>
              </a:ext>
            </a:extLst>
          </p:cNvPr>
          <p:cNvSpPr/>
          <p:nvPr/>
        </p:nvSpPr>
        <p:spPr>
          <a:xfrm>
            <a:off x="5449163" y="2690942"/>
            <a:ext cx="2909646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Serial Number (XYZ0001)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8DC4D04-0620-4B2F-A2EC-C474CEBE0AFA}"/>
              </a:ext>
            </a:extLst>
          </p:cNvPr>
          <p:cNvSpPr/>
          <p:nvPr/>
        </p:nvSpPr>
        <p:spPr>
          <a:xfrm>
            <a:off x="5322980" y="3082504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Functional Location 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Segment: </a:t>
            </a: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Functional Location TS001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ED1E15A-89B9-4836-A467-B8EBF0E45ABF}"/>
              </a:ext>
            </a:extLst>
          </p:cNvPr>
          <p:cNvSpPr/>
          <p:nvPr/>
        </p:nvSpPr>
        <p:spPr>
          <a:xfrm>
            <a:off x="5322980" y="3422042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Asset Installation Date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(2017-06-06)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7639E9-8B4A-4116-82ED-8D49945BDBC5}"/>
              </a:ext>
            </a:extLst>
          </p:cNvPr>
          <p:cNvSpPr/>
          <p:nvPr/>
        </p:nvSpPr>
        <p:spPr>
          <a:xfrm>
            <a:off x="5322980" y="3760820"/>
            <a:ext cx="3162013" cy="117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Functional Requirements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 Set: </a:t>
            </a:r>
            <a:r>
              <a:rPr lang="en-AU" sz="900">
                <a:solidFill>
                  <a:prstClr val="black"/>
                </a:solidFill>
                <a:latin typeface="Calibri" panose="020F0502020204030204"/>
              </a:rPr>
              <a:t>ISDD Instance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2E47FFF-D367-4CD4-A792-7C75812027F8}"/>
              </a:ext>
            </a:extLst>
          </p:cNvPr>
          <p:cNvSpPr/>
          <p:nvPr/>
        </p:nvSpPr>
        <p:spPr>
          <a:xfrm>
            <a:off x="5449161" y="3998026"/>
            <a:ext cx="2909646" cy="881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Group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 Group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9AF4287-20AD-45C5-8877-94E3C90B3D8A}"/>
              </a:ext>
            </a:extLst>
          </p:cNvPr>
          <p:cNvSpPr/>
          <p:nvPr/>
        </p:nvSpPr>
        <p:spPr>
          <a:xfrm>
            <a:off x="5612846" y="4230422"/>
            <a:ext cx="2582279" cy="26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Attribute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Attribute: 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Temp. Min. = -15</a:t>
            </a:r>
            <a:r>
              <a:rPr lang="en-AU" sz="900" b="0" baseline="3000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EBB25BE-B4BA-4C25-94FD-5DFD1AD96BD4}"/>
              </a:ext>
            </a:extLst>
          </p:cNvPr>
          <p:cNvSpPr/>
          <p:nvPr/>
        </p:nvSpPr>
        <p:spPr>
          <a:xfrm>
            <a:off x="5612846" y="4542728"/>
            <a:ext cx="2582279" cy="26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Attribute (</a:t>
            </a:r>
            <a:r>
              <a:rPr lang="en-AU" sz="900" b="0" i="1">
                <a:solidFill>
                  <a:prstClr val="black"/>
                </a:solidFill>
                <a:latin typeface="Calibri" panose="020F0502020204030204"/>
              </a:rPr>
              <a:t>Attribute: 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Temp. Max. = 90</a:t>
            </a:r>
            <a:r>
              <a:rPr lang="en-AU" sz="900" b="0" baseline="3000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F8FC33-A044-4845-A992-007E91F5A3F2}"/>
              </a:ext>
            </a:extLst>
          </p:cNvPr>
          <p:cNvSpPr/>
          <p:nvPr/>
        </p:nvSpPr>
        <p:spPr>
          <a:xfrm>
            <a:off x="5322980" y="2130053"/>
            <a:ext cx="3162013" cy="26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Respond By (2018-06-06)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81A67C5A-C9D3-4E1E-AF2F-B7181F1619F0}"/>
              </a:ext>
            </a:extLst>
          </p:cNvPr>
          <p:cNvSpPr/>
          <p:nvPr/>
        </p:nvSpPr>
        <p:spPr>
          <a:xfrm>
            <a:off x="2040093" y="1041827"/>
            <a:ext cx="3341624" cy="561293"/>
          </a:xfrm>
          <a:custGeom>
            <a:avLst/>
            <a:gdLst>
              <a:gd name="connsiteX0" fmla="*/ 0 w 4500880"/>
              <a:gd name="connsiteY0" fmla="*/ 762828 h 762828"/>
              <a:gd name="connsiteX1" fmla="*/ 1656080 w 4500880"/>
              <a:gd name="connsiteY1" fmla="*/ 21148 h 762828"/>
              <a:gd name="connsiteX2" fmla="*/ 4500880 w 4500880"/>
              <a:gd name="connsiteY2" fmla="*/ 275148 h 76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0880" h="762828">
                <a:moveTo>
                  <a:pt x="0" y="762828"/>
                </a:moveTo>
                <a:cubicBezTo>
                  <a:pt x="452966" y="432628"/>
                  <a:pt x="905933" y="102428"/>
                  <a:pt x="1656080" y="21148"/>
                </a:cubicBezTo>
                <a:cubicBezTo>
                  <a:pt x="2406227" y="-60132"/>
                  <a:pt x="3453553" y="107508"/>
                  <a:pt x="4500880" y="27514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954878F-2D45-44D0-8ADC-8E8E5EA62D20}"/>
              </a:ext>
            </a:extLst>
          </p:cNvPr>
          <p:cNvSpPr/>
          <p:nvPr/>
        </p:nvSpPr>
        <p:spPr>
          <a:xfrm>
            <a:off x="2036536" y="703802"/>
            <a:ext cx="3322320" cy="1161605"/>
          </a:xfrm>
          <a:custGeom>
            <a:avLst/>
            <a:gdLst>
              <a:gd name="connsiteX0" fmla="*/ 22971 w 4493371"/>
              <a:gd name="connsiteY0" fmla="*/ 296708 h 1546388"/>
              <a:gd name="connsiteX1" fmla="*/ 185531 w 4493371"/>
              <a:gd name="connsiteY1" fmla="*/ 276388 h 1546388"/>
              <a:gd name="connsiteX2" fmla="*/ 2207371 w 4493371"/>
              <a:gd name="connsiteY2" fmla="*/ 63028 h 1546388"/>
              <a:gd name="connsiteX3" fmla="*/ 4493371 w 4493371"/>
              <a:gd name="connsiteY3" fmla="*/ 1546388 h 1546388"/>
              <a:gd name="connsiteX4" fmla="*/ 4493371 w 4493371"/>
              <a:gd name="connsiteY4" fmla="*/ 1546388 h 1546388"/>
              <a:gd name="connsiteX0" fmla="*/ 86172 w 4576892"/>
              <a:gd name="connsiteY0" fmla="*/ 534808 h 1550808"/>
              <a:gd name="connsiteX1" fmla="*/ 269052 w 4576892"/>
              <a:gd name="connsiteY1" fmla="*/ 280808 h 1550808"/>
              <a:gd name="connsiteX2" fmla="*/ 2290892 w 4576892"/>
              <a:gd name="connsiteY2" fmla="*/ 67448 h 1550808"/>
              <a:gd name="connsiteX3" fmla="*/ 4576892 w 4576892"/>
              <a:gd name="connsiteY3" fmla="*/ 1550808 h 1550808"/>
              <a:gd name="connsiteX4" fmla="*/ 4576892 w 4576892"/>
              <a:gd name="connsiteY4" fmla="*/ 1550808 h 1550808"/>
              <a:gd name="connsiteX0" fmla="*/ 0 w 4307840"/>
              <a:gd name="connsiteY0" fmla="*/ 280808 h 1550808"/>
              <a:gd name="connsiteX1" fmla="*/ 2021840 w 4307840"/>
              <a:gd name="connsiteY1" fmla="*/ 67448 h 1550808"/>
              <a:gd name="connsiteX2" fmla="*/ 4307840 w 4307840"/>
              <a:gd name="connsiteY2" fmla="*/ 1550808 h 1550808"/>
              <a:gd name="connsiteX3" fmla="*/ 4307840 w 4307840"/>
              <a:gd name="connsiteY3" fmla="*/ 1550808 h 1550808"/>
              <a:gd name="connsiteX0" fmla="*/ 0 w 4480560"/>
              <a:gd name="connsiteY0" fmla="*/ 347699 h 1536419"/>
              <a:gd name="connsiteX1" fmla="*/ 2194560 w 4480560"/>
              <a:gd name="connsiteY1" fmla="*/ 53059 h 1536419"/>
              <a:gd name="connsiteX2" fmla="*/ 4480560 w 4480560"/>
              <a:gd name="connsiteY2" fmla="*/ 1536419 h 1536419"/>
              <a:gd name="connsiteX3" fmla="*/ 4480560 w 4480560"/>
              <a:gd name="connsiteY3" fmla="*/ 1536419 h 1536419"/>
              <a:gd name="connsiteX0" fmla="*/ 0 w 4429760"/>
              <a:gd name="connsiteY0" fmla="*/ 288967 h 1548807"/>
              <a:gd name="connsiteX1" fmla="*/ 2143760 w 4429760"/>
              <a:gd name="connsiteY1" fmla="*/ 65447 h 1548807"/>
              <a:gd name="connsiteX2" fmla="*/ 4429760 w 4429760"/>
              <a:gd name="connsiteY2" fmla="*/ 1548807 h 1548807"/>
              <a:gd name="connsiteX3" fmla="*/ 4429760 w 4429760"/>
              <a:gd name="connsiteY3" fmla="*/ 1548807 h 154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760" h="1548807">
                <a:moveTo>
                  <a:pt x="0" y="288967"/>
                </a:moveTo>
                <a:cubicBezTo>
                  <a:pt x="367453" y="211074"/>
                  <a:pt x="1405467" y="-144526"/>
                  <a:pt x="2143760" y="65447"/>
                </a:cubicBezTo>
                <a:cubicBezTo>
                  <a:pt x="2882053" y="275420"/>
                  <a:pt x="4429760" y="1548807"/>
                  <a:pt x="4429760" y="1548807"/>
                </a:cubicBezTo>
                <a:lnTo>
                  <a:pt x="4429760" y="1548807"/>
                </a:ln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09886E-61E7-49E8-A3EC-0A9A8074BF26}"/>
              </a:ext>
            </a:extLst>
          </p:cNvPr>
          <p:cNvSpPr/>
          <p:nvPr/>
        </p:nvSpPr>
        <p:spPr>
          <a:xfrm>
            <a:off x="1442736" y="1849816"/>
            <a:ext cx="3938981" cy="388970"/>
          </a:xfrm>
          <a:custGeom>
            <a:avLst/>
            <a:gdLst>
              <a:gd name="connsiteX0" fmla="*/ 0 w 4805680"/>
              <a:gd name="connsiteY0" fmla="*/ 0 h 579120"/>
              <a:gd name="connsiteX1" fmla="*/ 3769360 w 4805680"/>
              <a:gd name="connsiteY1" fmla="*/ 375920 h 579120"/>
              <a:gd name="connsiteX2" fmla="*/ 4805680 w 4805680"/>
              <a:gd name="connsiteY2" fmla="*/ 579120 h 579120"/>
              <a:gd name="connsiteX0" fmla="*/ 0 w 5537200"/>
              <a:gd name="connsiteY0" fmla="*/ 0 h 568960"/>
              <a:gd name="connsiteX1" fmla="*/ 450088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96672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966720 w 5537200"/>
              <a:gd name="connsiteY1" fmla="*/ 365760 h 568960"/>
              <a:gd name="connsiteX2" fmla="*/ 5537200 w 5537200"/>
              <a:gd name="connsiteY2" fmla="*/ 568960 h 568960"/>
              <a:gd name="connsiteX0" fmla="*/ 0 w 5537200"/>
              <a:gd name="connsiteY0" fmla="*/ 0 h 568960"/>
              <a:gd name="connsiteX1" fmla="*/ 2529840 w 5537200"/>
              <a:gd name="connsiteY1" fmla="*/ 355600 h 568960"/>
              <a:gd name="connsiteX2" fmla="*/ 5537200 w 5537200"/>
              <a:gd name="connsiteY2" fmla="*/ 568960 h 568960"/>
              <a:gd name="connsiteX0" fmla="*/ 0 w 5251974"/>
              <a:gd name="connsiteY0" fmla="*/ 0 h 518626"/>
              <a:gd name="connsiteX1" fmla="*/ 2244614 w 5251974"/>
              <a:gd name="connsiteY1" fmla="*/ 305266 h 518626"/>
              <a:gd name="connsiteX2" fmla="*/ 5251974 w 5251974"/>
              <a:gd name="connsiteY2" fmla="*/ 518626 h 51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74" h="518626">
                <a:moveTo>
                  <a:pt x="0" y="0"/>
                </a:moveTo>
                <a:cubicBezTo>
                  <a:pt x="988907" y="121920"/>
                  <a:pt x="1209987" y="312039"/>
                  <a:pt x="2244614" y="305266"/>
                </a:cubicBezTo>
                <a:cubicBezTo>
                  <a:pt x="3279241" y="298493"/>
                  <a:pt x="5134287" y="465286"/>
                  <a:pt x="5251974" y="518626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863A12C-0C65-486B-89CD-D60224BEE119}"/>
              </a:ext>
            </a:extLst>
          </p:cNvPr>
          <p:cNvSpPr/>
          <p:nvPr/>
        </p:nvSpPr>
        <p:spPr>
          <a:xfrm>
            <a:off x="2044156" y="2505486"/>
            <a:ext cx="3337560" cy="260458"/>
          </a:xfrm>
          <a:custGeom>
            <a:avLst/>
            <a:gdLst>
              <a:gd name="connsiteX0" fmla="*/ 0 w 4450080"/>
              <a:gd name="connsiteY0" fmla="*/ 0 h 347277"/>
              <a:gd name="connsiteX1" fmla="*/ 1473200 w 4450080"/>
              <a:gd name="connsiteY1" fmla="*/ 345440 h 347277"/>
              <a:gd name="connsiteX2" fmla="*/ 4450080 w 4450080"/>
              <a:gd name="connsiteY2" fmla="*/ 111760 h 34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0080" h="347277">
                <a:moveTo>
                  <a:pt x="0" y="0"/>
                </a:moveTo>
                <a:cubicBezTo>
                  <a:pt x="365760" y="163406"/>
                  <a:pt x="731520" y="326813"/>
                  <a:pt x="1473200" y="345440"/>
                </a:cubicBezTo>
                <a:cubicBezTo>
                  <a:pt x="2214880" y="364067"/>
                  <a:pt x="3332480" y="237913"/>
                  <a:pt x="4450080" y="11176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7DA3A17-A236-4998-946F-0E039CD420B7}"/>
              </a:ext>
            </a:extLst>
          </p:cNvPr>
          <p:cNvSpPr/>
          <p:nvPr/>
        </p:nvSpPr>
        <p:spPr>
          <a:xfrm>
            <a:off x="1373877" y="3199537"/>
            <a:ext cx="3984980" cy="304171"/>
          </a:xfrm>
          <a:custGeom>
            <a:avLst/>
            <a:gdLst>
              <a:gd name="connsiteX0" fmla="*/ 0 w 5455920"/>
              <a:gd name="connsiteY0" fmla="*/ 0 h 497840"/>
              <a:gd name="connsiteX1" fmla="*/ 2489200 w 5455920"/>
              <a:gd name="connsiteY1" fmla="*/ 386080 h 497840"/>
              <a:gd name="connsiteX2" fmla="*/ 5455920 w 5455920"/>
              <a:gd name="connsiteY2" fmla="*/ 497840 h 497840"/>
              <a:gd name="connsiteX0" fmla="*/ 0 w 5455920"/>
              <a:gd name="connsiteY0" fmla="*/ 0 h 497840"/>
              <a:gd name="connsiteX1" fmla="*/ 2560320 w 5455920"/>
              <a:gd name="connsiteY1" fmla="*/ 325120 h 497840"/>
              <a:gd name="connsiteX2" fmla="*/ 5455920 w 5455920"/>
              <a:gd name="connsiteY2" fmla="*/ 497840 h 497840"/>
              <a:gd name="connsiteX0" fmla="*/ 0 w 5313307"/>
              <a:gd name="connsiteY0" fmla="*/ 0 h 405561"/>
              <a:gd name="connsiteX1" fmla="*/ 2417707 w 5313307"/>
              <a:gd name="connsiteY1" fmla="*/ 232841 h 405561"/>
              <a:gd name="connsiteX2" fmla="*/ 5313307 w 5313307"/>
              <a:gd name="connsiteY2" fmla="*/ 405561 h 4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3307" h="405561">
                <a:moveTo>
                  <a:pt x="0" y="0"/>
                </a:moveTo>
                <a:cubicBezTo>
                  <a:pt x="789940" y="151553"/>
                  <a:pt x="1508387" y="149868"/>
                  <a:pt x="2417707" y="232841"/>
                </a:cubicBezTo>
                <a:cubicBezTo>
                  <a:pt x="3327027" y="315814"/>
                  <a:pt x="4284607" y="391167"/>
                  <a:pt x="5313307" y="405561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F413FA86-8320-43A3-AA41-2B2849A4A249}"/>
              </a:ext>
            </a:extLst>
          </p:cNvPr>
          <p:cNvSpPr/>
          <p:nvPr/>
        </p:nvSpPr>
        <p:spPr>
          <a:xfrm>
            <a:off x="2013676" y="3221766"/>
            <a:ext cx="3368040" cy="358140"/>
          </a:xfrm>
          <a:custGeom>
            <a:avLst/>
            <a:gdLst>
              <a:gd name="connsiteX0" fmla="*/ 0 w 4490720"/>
              <a:gd name="connsiteY0" fmla="*/ 477520 h 477520"/>
              <a:gd name="connsiteX1" fmla="*/ 2082800 w 4490720"/>
              <a:gd name="connsiteY1" fmla="*/ 162560 h 477520"/>
              <a:gd name="connsiteX2" fmla="*/ 4490720 w 4490720"/>
              <a:gd name="connsiteY2" fmla="*/ 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0720" h="477520">
                <a:moveTo>
                  <a:pt x="0" y="477520"/>
                </a:moveTo>
                <a:cubicBezTo>
                  <a:pt x="667173" y="359833"/>
                  <a:pt x="1334347" y="242147"/>
                  <a:pt x="2082800" y="162560"/>
                </a:cubicBezTo>
                <a:cubicBezTo>
                  <a:pt x="2831253" y="82973"/>
                  <a:pt x="3660986" y="41486"/>
                  <a:pt x="4490720" y="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F019BF5-6A1C-4C36-AD97-D1F725EF326A}"/>
              </a:ext>
            </a:extLst>
          </p:cNvPr>
          <p:cNvSpPr/>
          <p:nvPr/>
        </p:nvSpPr>
        <p:spPr>
          <a:xfrm>
            <a:off x="2996656" y="3519450"/>
            <a:ext cx="2407920" cy="350016"/>
          </a:xfrm>
          <a:custGeom>
            <a:avLst/>
            <a:gdLst>
              <a:gd name="connsiteX0" fmla="*/ 0 w 3210560"/>
              <a:gd name="connsiteY0" fmla="*/ 121248 h 466688"/>
              <a:gd name="connsiteX1" fmla="*/ 975360 w 3210560"/>
              <a:gd name="connsiteY1" fmla="*/ 19648 h 466688"/>
              <a:gd name="connsiteX2" fmla="*/ 3210560 w 3210560"/>
              <a:gd name="connsiteY2" fmla="*/ 466688 h 4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0560" h="466688">
                <a:moveTo>
                  <a:pt x="0" y="121248"/>
                </a:moveTo>
                <a:cubicBezTo>
                  <a:pt x="220133" y="41661"/>
                  <a:pt x="440267" y="-37925"/>
                  <a:pt x="975360" y="19648"/>
                </a:cubicBezTo>
                <a:cubicBezTo>
                  <a:pt x="1510453" y="77221"/>
                  <a:pt x="2360506" y="271954"/>
                  <a:pt x="3210560" y="466688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6BB56366-6FB1-450B-AED3-F09CB31CF09E}"/>
              </a:ext>
            </a:extLst>
          </p:cNvPr>
          <p:cNvSpPr/>
          <p:nvPr/>
        </p:nvSpPr>
        <p:spPr>
          <a:xfrm>
            <a:off x="4147276" y="3793266"/>
            <a:ext cx="1371600" cy="327660"/>
          </a:xfrm>
          <a:custGeom>
            <a:avLst/>
            <a:gdLst>
              <a:gd name="connsiteX0" fmla="*/ 0 w 1828800"/>
              <a:gd name="connsiteY0" fmla="*/ 0 h 436880"/>
              <a:gd name="connsiteX1" fmla="*/ 1828800 w 1828800"/>
              <a:gd name="connsiteY1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436880">
                <a:moveTo>
                  <a:pt x="0" y="0"/>
                </a:moveTo>
                <a:lnTo>
                  <a:pt x="1828800" y="436880"/>
                </a:ln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1E5BECC-1289-4CAE-8771-689CF392BDB0}"/>
              </a:ext>
            </a:extLst>
          </p:cNvPr>
          <p:cNvSpPr/>
          <p:nvPr/>
        </p:nvSpPr>
        <p:spPr>
          <a:xfrm>
            <a:off x="4154896" y="4265706"/>
            <a:ext cx="1539240" cy="106680"/>
          </a:xfrm>
          <a:custGeom>
            <a:avLst/>
            <a:gdLst>
              <a:gd name="connsiteX0" fmla="*/ 0 w 2052320"/>
              <a:gd name="connsiteY0" fmla="*/ 0 h 142240"/>
              <a:gd name="connsiteX1" fmla="*/ 2052320 w 2052320"/>
              <a:gd name="connsiteY1" fmla="*/ 14224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2320" h="142240">
                <a:moveTo>
                  <a:pt x="0" y="0"/>
                </a:moveTo>
                <a:lnTo>
                  <a:pt x="2052320" y="142240"/>
                </a:ln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DC98DCC-C22C-4B18-B776-D95F82F4E2D6}"/>
              </a:ext>
            </a:extLst>
          </p:cNvPr>
          <p:cNvSpPr/>
          <p:nvPr/>
        </p:nvSpPr>
        <p:spPr>
          <a:xfrm>
            <a:off x="2562316" y="4608607"/>
            <a:ext cx="3124200" cy="236633"/>
          </a:xfrm>
          <a:custGeom>
            <a:avLst/>
            <a:gdLst>
              <a:gd name="connsiteX0" fmla="*/ 0 w 4165600"/>
              <a:gd name="connsiteY0" fmla="*/ 0 h 315510"/>
              <a:gd name="connsiteX1" fmla="*/ 1798320 w 4165600"/>
              <a:gd name="connsiteY1" fmla="*/ 314960 h 315510"/>
              <a:gd name="connsiteX2" fmla="*/ 4165600 w 4165600"/>
              <a:gd name="connsiteY2" fmla="*/ 60960 h 31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600" h="315510">
                <a:moveTo>
                  <a:pt x="0" y="0"/>
                </a:moveTo>
                <a:cubicBezTo>
                  <a:pt x="552026" y="152400"/>
                  <a:pt x="1104053" y="304800"/>
                  <a:pt x="1798320" y="314960"/>
                </a:cubicBezTo>
                <a:cubicBezTo>
                  <a:pt x="2492587" y="325120"/>
                  <a:pt x="3329093" y="193040"/>
                  <a:pt x="4165600" y="60960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333B7D-923D-42E0-85EC-04F484191677}"/>
              </a:ext>
            </a:extLst>
          </p:cNvPr>
          <p:cNvSpPr/>
          <p:nvPr/>
        </p:nvSpPr>
        <p:spPr>
          <a:xfrm>
            <a:off x="747171" y="1732387"/>
            <a:ext cx="1250027" cy="1105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3F3C28-E4D1-4C4D-AAC0-DA4A90B7D76A}"/>
              </a:ext>
            </a:extLst>
          </p:cNvPr>
          <p:cNvSpPr/>
          <p:nvPr/>
        </p:nvSpPr>
        <p:spPr>
          <a:xfrm>
            <a:off x="741391" y="3088103"/>
            <a:ext cx="1250027" cy="11059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350" b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22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5" grpId="0" animBg="1"/>
      <p:bldP spid="2" grpId="0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A572-0E52-44A0-9375-AE299216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AU" dirty="0"/>
              <a:t>Industry Standard Datasheet Definitions (ISDDs)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AA4A-2860-4667-AC80-4109332D0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Capture existing Industry Standard Datasheets as machine interpretable business objects to make them fully re-usable, mappable, and extensible.</a:t>
            </a:r>
          </a:p>
          <a:p>
            <a:pPr lvl="1"/>
            <a:r>
              <a:rPr lang="en-US" dirty="0"/>
              <a:t>Provide standard (XML) exchange schema for exchanging datasheet-oriented information</a:t>
            </a:r>
          </a:p>
          <a:p>
            <a:pPr lvl="1"/>
            <a:r>
              <a:rPr lang="en-US" dirty="0"/>
              <a:t>Mappable to existing OEM and O/O Datasheets </a:t>
            </a:r>
          </a:p>
          <a:p>
            <a:pPr>
              <a:spcBef>
                <a:spcPts val="1400"/>
              </a:spcBef>
            </a:pPr>
            <a:r>
              <a:rPr lang="en-AU" dirty="0"/>
              <a:t>Capture high-value properties from existing data sheets published by credible industry associations, such as:</a:t>
            </a:r>
          </a:p>
          <a:p>
            <a:pPr lvl="1"/>
            <a:r>
              <a:rPr lang="en-AU" dirty="0"/>
              <a:t> </a:t>
            </a:r>
            <a:r>
              <a:rPr lang="en-AU" dirty="0">
                <a:solidFill>
                  <a:srgbClr val="008000"/>
                </a:solidFill>
              </a:rPr>
              <a:t>API, ASME, IEC, ISA, ISO, NORSOK </a:t>
            </a:r>
            <a:r>
              <a:rPr lang="en-AU" dirty="0"/>
              <a:t>and</a:t>
            </a:r>
            <a:r>
              <a:rPr lang="en-AU" dirty="0">
                <a:solidFill>
                  <a:srgbClr val="008000"/>
                </a:solidFill>
              </a:rPr>
              <a:t> PIP</a:t>
            </a:r>
            <a:r>
              <a:rPr lang="en-AU" dirty="0"/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Support Asset’s full life-cycle information management</a:t>
            </a:r>
          </a:p>
          <a:p>
            <a:pPr lvl="1"/>
            <a:r>
              <a:rPr lang="en-AU" dirty="0"/>
              <a:t>Data sheets are not used just for procurement</a:t>
            </a:r>
          </a:p>
          <a:p>
            <a:pPr lvl="1"/>
            <a:r>
              <a:rPr lang="en-US" dirty="0"/>
              <a:t>Improves ability to procure, install, commission, operate and maintain assets with reduced effort, cost and schedule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A2E83-5524-4DF1-936A-B9ADF862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59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B21-DB7E-4200-BD63-EC6699E1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Data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51B4-29C0-4EE8-A466-AEB64B860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977442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8000"/>
                </a:solidFill>
              </a:rPr>
              <a:t>Functional Segments </a:t>
            </a:r>
            <a:r>
              <a:rPr lang="en-AU" sz="1800" dirty="0"/>
              <a:t>can be associated with data sheets to specify functional requirements</a:t>
            </a: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8000"/>
                </a:solidFill>
              </a:rPr>
              <a:t>Models</a:t>
            </a:r>
            <a:r>
              <a:rPr lang="en-AU" sz="1800" dirty="0"/>
              <a:t> can be associated with data sheets to specify characteristics of equipment of that model</a:t>
            </a: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8000"/>
                </a:solidFill>
              </a:rPr>
              <a:t>Equipment Assets </a:t>
            </a:r>
            <a:r>
              <a:rPr lang="en-AU" sz="1800" dirty="0"/>
              <a:t>can be associated with data sheets to specify characteristics of that equipment</a:t>
            </a: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8000"/>
                </a:solidFill>
              </a:rPr>
              <a:t>Segment and Asset Types </a:t>
            </a:r>
            <a:r>
              <a:rPr lang="en-AU" sz="1800" dirty="0"/>
              <a:t>can have data sheet templates to support class libraries</a:t>
            </a:r>
          </a:p>
          <a:p>
            <a:pPr>
              <a:lnSpc>
                <a:spcPct val="110000"/>
              </a:lnSpc>
            </a:pPr>
            <a:endParaRPr lang="en-A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1B098-C586-499D-86CE-50F18A20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MIMOSA 2019</a:t>
            </a:r>
            <a:endParaRPr lang="en-A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32314B-D844-4D9A-98DE-E1DD13958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95"/>
          <a:stretch/>
        </p:blipFill>
        <p:spPr bwMode="auto">
          <a:xfrm>
            <a:off x="6545133" y="1061087"/>
            <a:ext cx="1209839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ACCF098-05D9-4819-8424-CFFFDFD1D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7"/>
          <a:stretch/>
        </p:blipFill>
        <p:spPr bwMode="auto">
          <a:xfrm>
            <a:off x="5613303" y="2997281"/>
            <a:ext cx="3073497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897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070" y="360421"/>
            <a:ext cx="9070616" cy="4654322"/>
            <a:chOff x="26522" y="8351"/>
            <a:chExt cx="9104164" cy="5006391"/>
          </a:xfrm>
        </p:grpSpPr>
        <p:sp>
          <p:nvSpPr>
            <p:cNvPr id="5" name="Rectangle 4"/>
            <p:cNvSpPr/>
            <p:nvPr/>
          </p:nvSpPr>
          <p:spPr>
            <a:xfrm>
              <a:off x="79648" y="99130"/>
              <a:ext cx="1309760" cy="273740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Equipment Type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522" y="344439"/>
              <a:ext cx="1524979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 dirty="0">
                  <a:solidFill>
                    <a:srgbClr val="4472C4"/>
                  </a:solidFill>
                  <a:latin typeface="Calibri" panose="020F0502020204030204"/>
                </a:rPr>
                <a:t>Temperature Transmitter</a:t>
              </a:r>
            </a:p>
          </p:txBody>
        </p:sp>
        <p:cxnSp>
          <p:nvCxnSpPr>
            <p:cNvPr id="12" name="Elbow Connector 11"/>
            <p:cNvCxnSpPr>
              <a:stCxn id="5" idx="3"/>
            </p:cNvCxnSpPr>
            <p:nvPr/>
          </p:nvCxnSpPr>
          <p:spPr>
            <a:xfrm>
              <a:off x="1389408" y="236000"/>
              <a:ext cx="339473" cy="394691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55221" y="628404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Property Set Definition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5068" y="855876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20T2221 Device Specifications</a:t>
              </a:r>
            </a:p>
          </p:txBody>
        </p:sp>
        <p:cxnSp>
          <p:nvCxnSpPr>
            <p:cNvPr id="54" name="Elbow Connector 53"/>
            <p:cNvCxnSpPr>
              <a:endCxn id="65" idx="1"/>
            </p:cNvCxnSpPr>
            <p:nvPr/>
          </p:nvCxnSpPr>
          <p:spPr>
            <a:xfrm rot="16200000" flipH="1">
              <a:off x="147814" y="976269"/>
              <a:ext cx="413989" cy="295498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02558" y="1186702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Property Group Definition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95068" y="1408691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RESPONSIBLE ORGANIZATIONS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54441" y="2269490"/>
              <a:ext cx="2004608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</a:rPr>
                <a:t>Property</a:t>
              </a: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 Definition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180804" y="2501249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Housing Type (Line 12)</a:t>
              </a:r>
            </a:p>
          </p:txBody>
        </p:sp>
        <p:cxnSp>
          <p:nvCxnSpPr>
            <p:cNvPr id="76" name="Elbow Connector 75"/>
            <p:cNvCxnSpPr>
              <a:endCxn id="72" idx="1"/>
            </p:cNvCxnSpPr>
            <p:nvPr/>
          </p:nvCxnSpPr>
          <p:spPr>
            <a:xfrm rot="16200000" flipH="1">
              <a:off x="413506" y="1872866"/>
              <a:ext cx="703695" cy="378172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72" idx="3"/>
              <a:endCxn id="107" idx="1"/>
            </p:cNvCxnSpPr>
            <p:nvPr/>
          </p:nvCxnSpPr>
          <p:spPr>
            <a:xfrm>
              <a:off x="2959048" y="2413800"/>
              <a:ext cx="362630" cy="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3321679" y="2269490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</a:rPr>
                <a:t>Property</a:t>
              </a: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 Type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489930" y="2501249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535222" y="2899339"/>
              <a:ext cx="1489988" cy="2886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703473" y="3131097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44546A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Housing Type</a:t>
              </a:r>
            </a:p>
          </p:txBody>
        </p:sp>
        <p:cxnSp>
          <p:nvCxnSpPr>
            <p:cNvPr id="121" name="Elbow Connector 120"/>
            <p:cNvCxnSpPr>
              <a:endCxn id="118" idx="1"/>
            </p:cNvCxnSpPr>
            <p:nvPr/>
          </p:nvCxnSpPr>
          <p:spPr>
            <a:xfrm rot="16200000" flipH="1">
              <a:off x="3222184" y="2730611"/>
              <a:ext cx="485537" cy="140537"/>
            </a:xfrm>
            <a:prstGeom prst="bentConnector2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906556" y="3769118"/>
              <a:ext cx="1323166" cy="288620"/>
            </a:xfrm>
            <a:prstGeom prst="rect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778294" y="3525398"/>
              <a:ext cx="1489988" cy="288620"/>
            </a:xfrm>
            <a:prstGeom prst="rect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>
                  <a:solidFill>
                    <a:prstClr val="white"/>
                  </a:solidFill>
                  <a:latin typeface="Calibri" panose="020F0502020204030204"/>
                </a:rPr>
                <a:t>Enumeration Items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946545" y="3757157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Extruder bolt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951477" y="3981519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00B0F0"/>
                  </a:solidFill>
                  <a:latin typeface="Calibri" panose="020F0502020204030204"/>
                </a:rPr>
                <a:t>High pressure</a:t>
              </a:r>
            </a:p>
          </p:txBody>
        </p:sp>
        <p:cxnSp>
          <p:nvCxnSpPr>
            <p:cNvPr id="131" name="Elbow Connector 130"/>
            <p:cNvCxnSpPr>
              <a:endCxn id="128" idx="1"/>
            </p:cNvCxnSpPr>
            <p:nvPr/>
          </p:nvCxnSpPr>
          <p:spPr>
            <a:xfrm rot="16200000" flipH="1">
              <a:off x="3449019" y="3340432"/>
              <a:ext cx="481750" cy="176801"/>
            </a:xfrm>
            <a:prstGeom prst="bentConnector2">
              <a:avLst/>
            </a:prstGeom>
            <a:ln w="57150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05645" y="1690239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</a:rPr>
                <a:t>Property</a:t>
              </a: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 Group Definition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0582" y="1924429"/>
              <a:ext cx="201919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FFC000"/>
                  </a:solidFill>
                  <a:latin typeface="Calibri" panose="020F0502020204030204"/>
                </a:rPr>
                <a:t>PROTECTIVE SHEATH AND FITTING</a:t>
              </a:r>
            </a:p>
          </p:txBody>
        </p:sp>
        <p:cxnSp>
          <p:nvCxnSpPr>
            <p:cNvPr id="140" name="Elbow Connector 139"/>
            <p:cNvCxnSpPr/>
            <p:nvPr/>
          </p:nvCxnSpPr>
          <p:spPr>
            <a:xfrm rot="16200000" flipH="1">
              <a:off x="74983" y="1410532"/>
              <a:ext cx="556094" cy="291941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2394877" y="612955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Property Set Definition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604724" y="840427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20T1001 Operating Parameters</a:t>
              </a:r>
            </a:p>
          </p:txBody>
        </p:sp>
        <p:cxnSp>
          <p:nvCxnSpPr>
            <p:cNvPr id="147" name="Elbow Connector 146"/>
            <p:cNvCxnSpPr>
              <a:stCxn id="5" idx="3"/>
              <a:endCxn id="145" idx="0"/>
            </p:cNvCxnSpPr>
            <p:nvPr/>
          </p:nvCxnSpPr>
          <p:spPr>
            <a:xfrm>
              <a:off x="1389408" y="236000"/>
              <a:ext cx="1895553" cy="376955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954441" y="4365130"/>
              <a:ext cx="2004608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</a:rPr>
                <a:t>Property</a:t>
              </a: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 Definition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1180804" y="4596888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00B050"/>
                  </a:solidFill>
                  <a:latin typeface="Calibri" panose="020F0502020204030204"/>
                </a:rPr>
                <a:t>Pad/Collar Type (Line 13)</a:t>
              </a:r>
            </a:p>
          </p:txBody>
        </p:sp>
        <p:cxnSp>
          <p:nvCxnSpPr>
            <p:cNvPr id="170" name="Straight Arrow Connector 169"/>
            <p:cNvCxnSpPr>
              <a:endCxn id="171" idx="1"/>
            </p:cNvCxnSpPr>
            <p:nvPr/>
          </p:nvCxnSpPr>
          <p:spPr>
            <a:xfrm>
              <a:off x="2959048" y="4469954"/>
              <a:ext cx="362630" cy="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3321679" y="4325644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 b="0" dirty="0">
                  <a:solidFill>
                    <a:prstClr val="white"/>
                  </a:solidFill>
                </a:rPr>
                <a:t>Property</a:t>
              </a:r>
              <a:r>
                <a:rPr lang="en-AU" sz="1200" b="0" dirty="0">
                  <a:solidFill>
                    <a:prstClr val="white"/>
                  </a:solidFill>
                  <a:latin typeface="Calibri" panose="020F0502020204030204"/>
                </a:rPr>
                <a:t> Type</a:t>
              </a: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489930" y="4557403"/>
              <a:ext cx="142371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00" b="0">
                  <a:solidFill>
                    <a:srgbClr val="70AD47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Pad/Collar Type</a:t>
              </a:r>
            </a:p>
          </p:txBody>
        </p:sp>
        <p:cxnSp>
          <p:nvCxnSpPr>
            <p:cNvPr id="173" name="Elbow Connector 172"/>
            <p:cNvCxnSpPr>
              <a:endCxn id="150" idx="1"/>
            </p:cNvCxnSpPr>
            <p:nvPr/>
          </p:nvCxnSpPr>
          <p:spPr>
            <a:xfrm rot="16200000" flipH="1">
              <a:off x="-273827" y="3281173"/>
              <a:ext cx="2075775" cy="380759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533" y="285351"/>
              <a:ext cx="4496153" cy="1698547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6325172" y="8351"/>
              <a:ext cx="1662992" cy="297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Datasheet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39472" y="2093554"/>
              <a:ext cx="1460846" cy="297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200">
                  <a:solidFill>
                    <a:prstClr val="black"/>
                  </a:solidFill>
                  <a:latin typeface="Calibri" panose="020F0502020204030204"/>
                </a:rPr>
                <a:t>ISA 20T2221 Picklist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74" y="2370553"/>
              <a:ext cx="3357888" cy="26188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46379" y="2697630"/>
              <a:ext cx="570187" cy="15855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44836" y="3599394"/>
              <a:ext cx="676834" cy="15776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2208" y="3613755"/>
              <a:ext cx="2792040" cy="1400987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5858990" y="2839061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842208" y="3757156"/>
              <a:ext cx="749697" cy="9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843752" y="2672256"/>
              <a:ext cx="2622331" cy="91612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20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 flipV="1">
              <a:off x="5858989" y="2689580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EEF6E854-CBAE-40E2-9BFE-BA99756D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2" y="8828"/>
            <a:ext cx="8715178" cy="540000"/>
          </a:xfrm>
        </p:spPr>
        <p:txBody>
          <a:bodyPr/>
          <a:lstStyle/>
          <a:p>
            <a:r>
              <a:rPr lang="en-AU" dirty="0"/>
              <a:t>ISDD Example</a:t>
            </a:r>
          </a:p>
        </p:txBody>
      </p:sp>
    </p:spTree>
    <p:extLst>
      <p:ext uri="{BB962C8B-B14F-4D97-AF65-F5344CB8AC3E}">
        <p14:creationId xmlns:p14="http://schemas.microsoft.com/office/powerpoint/2010/main" val="2799651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792" y="300350"/>
            <a:ext cx="8947760" cy="4721394"/>
            <a:chOff x="26522" y="8351"/>
            <a:chExt cx="9101448" cy="5020068"/>
          </a:xfrm>
        </p:grpSpPr>
        <p:sp>
          <p:nvSpPr>
            <p:cNvPr id="5" name="Rectangle 4"/>
            <p:cNvSpPr/>
            <p:nvPr/>
          </p:nvSpPr>
          <p:spPr>
            <a:xfrm>
              <a:off x="79648" y="99130"/>
              <a:ext cx="1309760" cy="273740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>
                  <a:solidFill>
                    <a:prstClr val="white"/>
                  </a:solidFill>
                </a:rPr>
                <a:t>Equipment Type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522" y="344439"/>
              <a:ext cx="1554703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900">
                  <a:solidFill>
                    <a:srgbClr val="4472C4"/>
                  </a:solidFill>
                </a:rPr>
                <a:t>Temperature Transmitter</a:t>
              </a:r>
            </a:p>
          </p:txBody>
        </p:sp>
        <p:cxnSp>
          <p:nvCxnSpPr>
            <p:cNvPr id="12" name="Elbow Connector 11"/>
            <p:cNvCxnSpPr>
              <a:stCxn id="5" idx="3"/>
            </p:cNvCxnSpPr>
            <p:nvPr/>
          </p:nvCxnSpPr>
          <p:spPr>
            <a:xfrm>
              <a:off x="1389408" y="236000"/>
              <a:ext cx="339473" cy="394691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55221" y="628404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 Set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5068" y="855876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ED7D31">
                      <a:lumMod val="75000"/>
                    </a:srgbClr>
                  </a:solidFill>
                </a:rPr>
                <a:t>20T2221 Device Specifications</a:t>
              </a:r>
            </a:p>
          </p:txBody>
        </p:sp>
        <p:cxnSp>
          <p:nvCxnSpPr>
            <p:cNvPr id="54" name="Elbow Connector 53"/>
            <p:cNvCxnSpPr>
              <a:endCxn id="65" idx="1"/>
            </p:cNvCxnSpPr>
            <p:nvPr/>
          </p:nvCxnSpPr>
          <p:spPr>
            <a:xfrm rot="16200000" flipH="1">
              <a:off x="147816" y="976270"/>
              <a:ext cx="413987" cy="295496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02558" y="1186702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 Group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51319" y="1427622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FFC000"/>
                  </a:solidFill>
                </a:rPr>
                <a:t>RESPONSIBLE ORGANIZATIONS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54441" y="2269490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027447" y="2506040"/>
              <a:ext cx="1876391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50"/>
                  </a:solidFill>
                </a:rPr>
                <a:t>Housing Type =</a:t>
              </a:r>
              <a:r>
                <a:rPr lang="en-AU" sz="1000">
                  <a:solidFill>
                    <a:srgbClr val="7030A0"/>
                  </a:solidFill>
                </a:rPr>
                <a:t> high pressure</a:t>
              </a:r>
            </a:p>
          </p:txBody>
        </p:sp>
        <p:cxnSp>
          <p:nvCxnSpPr>
            <p:cNvPr id="76" name="Elbow Connector 75"/>
            <p:cNvCxnSpPr>
              <a:endCxn id="72" idx="1"/>
            </p:cNvCxnSpPr>
            <p:nvPr/>
          </p:nvCxnSpPr>
          <p:spPr>
            <a:xfrm rot="16200000" flipH="1">
              <a:off x="413505" y="1872865"/>
              <a:ext cx="703697" cy="378173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505645" y="1690239"/>
              <a:ext cx="2004608" cy="28862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 Group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0582" y="1924429"/>
              <a:ext cx="2019197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900" dirty="0">
                  <a:solidFill>
                    <a:srgbClr val="FFC000"/>
                  </a:solidFill>
                </a:rPr>
                <a:t>PROTECTIVE SHEATH AND FITTING</a:t>
              </a:r>
            </a:p>
          </p:txBody>
        </p:sp>
        <p:cxnSp>
          <p:nvCxnSpPr>
            <p:cNvPr id="140" name="Elbow Connector 139"/>
            <p:cNvCxnSpPr/>
            <p:nvPr/>
          </p:nvCxnSpPr>
          <p:spPr>
            <a:xfrm rot="16200000" flipH="1">
              <a:off x="74983" y="1410532"/>
              <a:ext cx="556094" cy="291941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2394877" y="612955"/>
              <a:ext cx="1780168" cy="2886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 Set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604724" y="840427"/>
              <a:ext cx="191544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ED7D31">
                      <a:lumMod val="75000"/>
                    </a:srgbClr>
                  </a:solidFill>
                </a:rPr>
                <a:t>20T1001 Operating Parameters</a:t>
              </a:r>
            </a:p>
          </p:txBody>
        </p:sp>
        <p:cxnSp>
          <p:nvCxnSpPr>
            <p:cNvPr id="147" name="Elbow Connector 146"/>
            <p:cNvCxnSpPr>
              <a:stCxn id="5" idx="3"/>
              <a:endCxn id="145" idx="0"/>
            </p:cNvCxnSpPr>
            <p:nvPr/>
          </p:nvCxnSpPr>
          <p:spPr>
            <a:xfrm>
              <a:off x="1389408" y="236000"/>
              <a:ext cx="1895553" cy="376955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954441" y="2899679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1045304" y="3148814"/>
              <a:ext cx="218598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50"/>
                  </a:solidFill>
                </a:rPr>
                <a:t>Pad/Collar Type =</a:t>
              </a:r>
              <a:r>
                <a:rPr lang="en-AU" sz="1000">
                  <a:solidFill>
                    <a:srgbClr val="7030A0"/>
                  </a:solidFill>
                </a:rPr>
                <a:t> 1x1 flat parallel</a:t>
              </a:r>
            </a:p>
          </p:txBody>
        </p:sp>
        <p:cxnSp>
          <p:nvCxnSpPr>
            <p:cNvPr id="173" name="Elbow Connector 172"/>
            <p:cNvCxnSpPr>
              <a:endCxn id="150" idx="1"/>
            </p:cNvCxnSpPr>
            <p:nvPr/>
          </p:nvCxnSpPr>
          <p:spPr>
            <a:xfrm rot="16200000" flipH="1">
              <a:off x="449906" y="2539456"/>
              <a:ext cx="630189" cy="378878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6325172" y="8351"/>
              <a:ext cx="1751066" cy="294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AU" sz="1200" dirty="0">
                  <a:solidFill>
                    <a:prstClr val="black"/>
                  </a:solidFill>
                  <a:latin typeface="+mn-lt"/>
                </a:rPr>
                <a:t>ISA 20T2221 </a:t>
              </a:r>
              <a:r>
                <a:rPr lang="en-AU" sz="12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rPr>
                <a:t>Datasheet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439472" y="2093554"/>
              <a:ext cx="1588012" cy="294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AU" sz="1200">
                  <a:solidFill>
                    <a:prstClr val="black"/>
                  </a:solidFill>
                </a:rPr>
                <a:t>ISA 20T2221 Picklist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362" y="2327302"/>
              <a:ext cx="3209202" cy="26698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332" y="306044"/>
              <a:ext cx="4572638" cy="18147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7" name="Straight Arrow Connector 46"/>
            <p:cNvCxnSpPr>
              <a:stCxn id="72" idx="3"/>
              <a:endCxn id="48" idx="1"/>
            </p:cNvCxnSpPr>
            <p:nvPr/>
          </p:nvCxnSpPr>
          <p:spPr>
            <a:xfrm>
              <a:off x="1728880" y="2413801"/>
              <a:ext cx="1342004" cy="10391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070885" y="2279881"/>
              <a:ext cx="1489988" cy="2886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>
                  <a:solidFill>
                    <a:prstClr val="white"/>
                  </a:solidFill>
                </a:rPr>
                <a:t>Attribute Type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39136" y="2511640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70AD47">
                      <a:lumMod val="60000"/>
                      <a:lumOff val="40000"/>
                    </a:srgbClr>
                  </a:solidFill>
                </a:rPr>
                <a:t>Housing Type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84428" y="2909730"/>
              <a:ext cx="1489988" cy="2886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>
                  <a:solidFill>
                    <a:prstClr val="white"/>
                  </a:solidFill>
                </a:rPr>
                <a:t>Enumeration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452679" y="3141489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Housing Type</a:t>
              </a:r>
            </a:p>
          </p:txBody>
        </p:sp>
        <p:cxnSp>
          <p:nvCxnSpPr>
            <p:cNvPr id="52" name="Elbow Connector 51"/>
            <p:cNvCxnSpPr>
              <a:endCxn id="50" idx="1"/>
            </p:cNvCxnSpPr>
            <p:nvPr/>
          </p:nvCxnSpPr>
          <p:spPr>
            <a:xfrm rot="16200000" flipH="1">
              <a:off x="2971389" y="2741002"/>
              <a:ext cx="485538" cy="140538"/>
            </a:xfrm>
            <a:prstGeom prst="bentConnector2">
              <a:avLst/>
            </a:prstGeom>
            <a:ln w="63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655762" y="3779509"/>
              <a:ext cx="1323166" cy="2886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2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27500" y="3535789"/>
              <a:ext cx="1489988" cy="2886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>
                  <a:solidFill>
                    <a:prstClr val="white"/>
                  </a:solidFill>
                </a:rPr>
                <a:t>Enumeration Items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695751" y="3767548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F0"/>
                  </a:solidFill>
                </a:rPr>
                <a:t>Extruder bolt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700683" y="3991910"/>
              <a:ext cx="1423717" cy="19638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F0"/>
                  </a:solidFill>
                </a:rPr>
                <a:t>High pressure</a:t>
              </a:r>
            </a:p>
          </p:txBody>
        </p:sp>
        <p:cxnSp>
          <p:nvCxnSpPr>
            <p:cNvPr id="58" name="Elbow Connector 57"/>
            <p:cNvCxnSpPr>
              <a:endCxn id="55" idx="1"/>
            </p:cNvCxnSpPr>
            <p:nvPr/>
          </p:nvCxnSpPr>
          <p:spPr>
            <a:xfrm rot="16200000" flipH="1">
              <a:off x="3198223" y="3350824"/>
              <a:ext cx="481751" cy="176801"/>
            </a:xfrm>
            <a:prstGeom prst="bentConnector2">
              <a:avLst/>
            </a:prstGeom>
            <a:ln w="6350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967677" y="3519305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058540" y="3768440"/>
              <a:ext cx="2172752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50"/>
                  </a:solidFill>
                </a:rPr>
                <a:t>Fitting conn nominal size = </a:t>
              </a:r>
              <a:r>
                <a:rPr lang="en-AU" sz="1000">
                  <a:solidFill>
                    <a:srgbClr val="7030A0"/>
                  </a:solidFill>
                </a:rPr>
                <a:t>½ in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93868" y="4089395"/>
              <a:ext cx="774440" cy="288620"/>
            </a:xfrm>
            <a:prstGeom prst="rect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200" dirty="0">
                  <a:solidFill>
                    <a:prstClr val="white"/>
                  </a:solidFill>
                </a:rPr>
                <a:t>Property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084732" y="4338530"/>
              <a:ext cx="2185988" cy="196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en-AU" sz="1000">
                  <a:solidFill>
                    <a:srgbClr val="00B050"/>
                  </a:solidFill>
                </a:rPr>
                <a:t>Mounting fitting type =</a:t>
              </a:r>
              <a:r>
                <a:rPr lang="en-AU" sz="1000">
                  <a:solidFill>
                    <a:srgbClr val="7030A0"/>
                  </a:solidFill>
                </a:rPr>
                <a:t> compression</a:t>
              </a:r>
            </a:p>
          </p:txBody>
        </p:sp>
        <p:cxnSp>
          <p:nvCxnSpPr>
            <p:cNvPr id="70" name="Elbow Connector 69"/>
            <p:cNvCxnSpPr>
              <a:endCxn id="68" idx="1"/>
            </p:cNvCxnSpPr>
            <p:nvPr/>
          </p:nvCxnSpPr>
          <p:spPr>
            <a:xfrm rot="16200000" flipH="1">
              <a:off x="498977" y="3738815"/>
              <a:ext cx="571476" cy="41830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endCxn id="63" idx="1"/>
            </p:cNvCxnSpPr>
            <p:nvPr/>
          </p:nvCxnSpPr>
          <p:spPr>
            <a:xfrm rot="16200000" flipH="1">
              <a:off x="456666" y="3152605"/>
              <a:ext cx="629906" cy="39211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/>
            <p:nvPr/>
          </p:nvCxnSpPr>
          <p:spPr>
            <a:xfrm rot="16200000" flipH="1">
              <a:off x="498976" y="4325758"/>
              <a:ext cx="571476" cy="418305"/>
            </a:xfrm>
            <a:prstGeom prst="bentConnector2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40856" y="4681156"/>
              <a:ext cx="383502" cy="29452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685783"/>
              <a:r>
                <a:rPr lang="en-AU" sz="1200">
                  <a:solidFill>
                    <a:srgbClr val="00B050"/>
                  </a:solidFill>
                </a:rPr>
                <a:t>….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33306" y="2663471"/>
              <a:ext cx="538440" cy="15855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2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08998" y="3583346"/>
              <a:ext cx="663458" cy="15776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20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99414" y="3587697"/>
              <a:ext cx="2792040" cy="1440722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2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00958" y="2615670"/>
              <a:ext cx="2622331" cy="954272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200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 flipV="1">
              <a:off x="5908998" y="2806263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908999" y="3740124"/>
              <a:ext cx="718430" cy="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908998" y="2655461"/>
              <a:ext cx="580483" cy="1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ACDEE10-5C06-4541-92F2-D4CCC0BD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2" y="2108"/>
            <a:ext cx="8715178" cy="540000"/>
          </a:xfrm>
        </p:spPr>
        <p:txBody>
          <a:bodyPr/>
          <a:lstStyle/>
          <a:p>
            <a:r>
              <a:rPr lang="en-AU" dirty="0"/>
              <a:t>ISDD Example Instance</a:t>
            </a:r>
          </a:p>
        </p:txBody>
      </p:sp>
    </p:spTree>
    <p:extLst>
      <p:ext uri="{BB962C8B-B14F-4D97-AF65-F5344CB8AC3E}">
        <p14:creationId xmlns:p14="http://schemas.microsoft.com/office/powerpoint/2010/main" val="438570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8A5A36-5042-4334-8C98-9AE44A04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connect to the OIIE?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33320-6ABF-4396-B876-A46F6A90A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454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6ADA-F6A3-4376-A741-47FEB057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OIIE Adaptors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BCFC-0864-4119-B8E8-10AEE8EF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Each system/application participating in OIIE exchanges must have an adaptor</a:t>
            </a:r>
          </a:p>
          <a:p>
            <a:r>
              <a:rPr lang="en-AU" dirty="0"/>
              <a:t>Can be considered in two parts:</a:t>
            </a:r>
          </a:p>
          <a:p>
            <a:pPr lvl="1"/>
            <a:r>
              <a:rPr lang="en-AU" dirty="0"/>
              <a:t>CCOM (or data) adaptor: converts internal data format to MIMOSA CCOM</a:t>
            </a:r>
          </a:p>
          <a:p>
            <a:pPr lvl="1"/>
            <a:r>
              <a:rPr lang="en-AU" dirty="0"/>
              <a:t>ISBM adaptor: communication with ISBM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3ACCD-4879-48FD-9A32-118F5A31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https://lh6.googleusercontent.com/7d7X5-j81xrTHxTQa964E0cOxYXVq6oyUKXkuP_MzFTSZdWnnqqGh1qfhjKz9rmNZz449nTpf-UZ7tzmDH85_fv1lVUDUxBrw63P7k43e-q2E4H1kh215QVNbA009is_rhx-e12E">
            <a:extLst>
              <a:ext uri="{FF2B5EF4-FFF2-40B4-BE49-F238E27FC236}">
                <a16:creationId xmlns:a16="http://schemas.microsoft.com/office/drawing/2014/main" id="{715B18FD-0681-4955-930F-D5734A40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64" y="3158953"/>
            <a:ext cx="6228272" cy="14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37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6ADA-F6A3-4376-A741-47FEB057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an OIIE Adaptor (Simplified)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BCFC-0864-4119-B8E8-10AEE8EF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AU" dirty="0"/>
              <a:t>Obtain Web-service definitions</a:t>
            </a:r>
          </a:p>
          <a:p>
            <a:pPr marL="685800" lvl="1" indent="-385763"/>
            <a:r>
              <a:rPr lang="en-AU" dirty="0"/>
              <a:t>SOAP/XML-based using WSDL</a:t>
            </a:r>
          </a:p>
          <a:p>
            <a:pPr marL="685800" lvl="1" indent="-385763"/>
            <a:r>
              <a:rPr lang="en-AU" dirty="0"/>
              <a:t>REST/JSON-based using </a:t>
            </a:r>
            <a:r>
              <a:rPr lang="en-AU" dirty="0" err="1"/>
              <a:t>OpenAPI</a:t>
            </a:r>
            <a:endParaRPr lang="en-AU" dirty="0"/>
          </a:p>
          <a:p>
            <a:pPr marL="385763" indent="-385763">
              <a:buFont typeface="+mj-lt"/>
              <a:buAutoNum type="arabicPeriod"/>
            </a:pPr>
            <a:r>
              <a:rPr lang="en-AU" dirty="0"/>
              <a:t>Determine in which OIIE Use Case(s), Scenario(s), and Event(s) the application will participate</a:t>
            </a:r>
          </a:p>
          <a:p>
            <a:pPr marL="385763" indent="-385763">
              <a:buFont typeface="+mj-lt"/>
              <a:buAutoNum type="arabicPeriod"/>
            </a:pPr>
            <a:r>
              <a:rPr lang="en-AU" dirty="0"/>
              <a:t>Identify the CCOM data elements and BODs must be supported</a:t>
            </a:r>
          </a:p>
          <a:p>
            <a:pPr marL="385763" indent="-385763">
              <a:buFont typeface="+mj-lt"/>
              <a:buAutoNum type="arabicPeriod"/>
            </a:pPr>
            <a:r>
              <a:rPr lang="en-AU" dirty="0"/>
              <a:t>Map internal data to CCOM data elements</a:t>
            </a:r>
          </a:p>
          <a:p>
            <a:pPr marL="385763" indent="-385763">
              <a:buFont typeface="+mj-lt"/>
              <a:buAutoNum type="arabicPeriod"/>
            </a:pPr>
            <a:r>
              <a:rPr lang="en-AU" dirty="0"/>
              <a:t>Identify the ISBM services to be implemented</a:t>
            </a:r>
          </a:p>
          <a:p>
            <a:pPr marL="385763" indent="-385763">
              <a:buFont typeface="+mj-lt"/>
              <a:buAutoNum type="arabicPeriod"/>
            </a:pPr>
            <a:r>
              <a:rPr lang="en-AU" dirty="0"/>
              <a:t>Implement required services, mappings, and other considerations (e.g., error logging, auditing, persistence, UIs,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3ACCD-4879-48FD-9A32-118F5A31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20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C3FB9-C671-4F2E-8C8C-82B52A0F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OGI Pilot CBM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7E3ED-4557-4672-8DB9-C6309BC89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19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EF7552-1F46-4AC0-B1E2-79F4CD76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Test-bed and proving ground for the OIIE</a:t>
            </a:r>
          </a:p>
          <a:p>
            <a:r>
              <a:rPr lang="en-AU" dirty="0"/>
              <a:t>Where we try to make the OIIE a reality</a:t>
            </a:r>
          </a:p>
          <a:p>
            <a:r>
              <a:rPr lang="en-AU" dirty="0"/>
              <a:t>Previous pilots phases focused on EPC</a:t>
            </a:r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dirty="0"/>
              <a:t>O&amp;M Handover of As-Designed Engineering Data (P&amp;IDs, etc.)</a:t>
            </a:r>
          </a:p>
          <a:p>
            <a:r>
              <a:rPr lang="en-AU" dirty="0"/>
              <a:t>Current pilot phase covers 2 additional major aspects: </a:t>
            </a:r>
          </a:p>
          <a:p>
            <a:pPr lvl="1"/>
            <a:r>
              <a:rPr lang="en-AU" dirty="0"/>
              <a:t>Requests for model information relating to requirements (greenfield) and/or incomplete asset data (brownfield)</a:t>
            </a:r>
          </a:p>
          <a:p>
            <a:pPr lvl="1"/>
            <a:r>
              <a:rPr lang="en-AU" dirty="0"/>
              <a:t>Condition-based Maintenance</a:t>
            </a:r>
          </a:p>
          <a:p>
            <a:r>
              <a:rPr lang="en-AU" dirty="0"/>
              <a:t>Possible areas for future pilot phases:</a:t>
            </a:r>
          </a:p>
          <a:p>
            <a:pPr lvl="1"/>
            <a:r>
              <a:rPr lang="en-AU" dirty="0"/>
              <a:t>Coverage of process design (PFDs)</a:t>
            </a:r>
          </a:p>
          <a:p>
            <a:pPr lvl="1"/>
            <a:r>
              <a:rPr lang="en-AU" dirty="0"/>
              <a:t>Expand Capital Projects Use Cases, full Procurement</a:t>
            </a:r>
          </a:p>
          <a:p>
            <a:pPr lvl="1"/>
            <a:r>
              <a:rPr lang="en-AU" dirty="0"/>
              <a:t>CBO (Condition Based Operations)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D4A402-2E0B-48DF-9854-F180F622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OGI Pilot?</a:t>
            </a:r>
          </a:p>
        </p:txBody>
      </p:sp>
    </p:spTree>
    <p:extLst>
      <p:ext uri="{BB962C8B-B14F-4D97-AF65-F5344CB8AC3E}">
        <p14:creationId xmlns:p14="http://schemas.microsoft.com/office/powerpoint/2010/main" val="2410109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55911"/>
              </p:ext>
            </p:extLst>
          </p:nvPr>
        </p:nvGraphicFramePr>
        <p:xfrm>
          <a:off x="0" y="689719"/>
          <a:ext cx="9144000" cy="394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7111C0-A718-4AF8-AB05-CDD4159B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OIIE OGI Pilot Phase 3.1 Activities 1-4</a:t>
            </a:r>
            <a:br>
              <a:rPr lang="en-AU" dirty="0"/>
            </a:br>
            <a:r>
              <a:rPr lang="en-AU" dirty="0"/>
              <a:t>(end 2018 – mid-2019)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59" y="1950625"/>
            <a:ext cx="265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AU" sz="1050" dirty="0">
                <a:solidFill>
                  <a:srgbClr val="003300"/>
                </a:solidFill>
                <a:latin typeface="Calibri"/>
              </a:rPr>
              <a:t>EPC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2188" y="1950625"/>
            <a:ext cx="265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AU" sz="1050" dirty="0">
                <a:solidFill>
                  <a:srgbClr val="003300"/>
                </a:solidFill>
                <a:latin typeface="Calibri"/>
              </a:rPr>
              <a:t>OEM</a:t>
            </a:r>
          </a:p>
        </p:txBody>
      </p:sp>
      <p:pic>
        <p:nvPicPr>
          <p:cNvPr id="1030" name="Picture 6" descr="Image result for meeting requirem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28" y="1414783"/>
            <a:ext cx="511806" cy="3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AU" sz="1050">
              <a:solidFill>
                <a:srgbClr val="003300"/>
              </a:solidFill>
            </a:endParaRPr>
          </a:p>
        </p:txBody>
      </p:sp>
      <p:pic>
        <p:nvPicPr>
          <p:cNvPr id="1040" name="Picture 16" descr="Image result for yokogawa transmitter mod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19" y="2488206"/>
            <a:ext cx="210824" cy="3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B99F4E9E-2A19-4052-A7A7-27D8472772BE}"/>
              </a:ext>
            </a:extLst>
          </p:cNvPr>
          <p:cNvSpPr/>
          <p:nvPr/>
        </p:nvSpPr>
        <p:spPr bwMode="auto">
          <a:xfrm>
            <a:off x="6096000" y="971550"/>
            <a:ext cx="1905000" cy="685800"/>
          </a:xfrm>
          <a:prstGeom prst="curvedDownArrow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>
              <a:defRPr/>
            </a:pPr>
            <a:r>
              <a:rPr lang="en-US" sz="1600" dirty="0">
                <a:solidFill>
                  <a:srgbClr val="003300"/>
                </a:solidFill>
                <a:latin typeface="Calibri"/>
              </a:rPr>
              <a:t>Procure</a:t>
            </a:r>
          </a:p>
          <a:p>
            <a:pPr algn="ctr" defTabSz="914378">
              <a:defRPr/>
            </a:pPr>
            <a:r>
              <a:rPr lang="en-US" sz="1600" dirty="0">
                <a:solidFill>
                  <a:srgbClr val="003300"/>
                </a:solidFill>
                <a:latin typeface="Calibri"/>
              </a:rPr>
              <a:t>w/ OAGIS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87AF-7453-431D-B205-3370C1BCB1C9}"/>
              </a:ext>
            </a:extLst>
          </p:cNvPr>
          <p:cNvSpPr txBox="1"/>
          <p:nvPr/>
        </p:nvSpPr>
        <p:spPr>
          <a:xfrm>
            <a:off x="4177501" y="4281202"/>
            <a:ext cx="2295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</a:rPr>
              <a:t>Use Cases ISDD Based Way of  Specifying, Selecting and Buying Devices and Equipment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E43F2-EE28-4F83-8DDF-2571472BC647}"/>
              </a:ext>
            </a:extLst>
          </p:cNvPr>
          <p:cNvSpPr txBox="1"/>
          <p:nvPr/>
        </p:nvSpPr>
        <p:spPr>
          <a:xfrm>
            <a:off x="6970734" y="4281202"/>
            <a:ext cx="196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</a:rPr>
              <a:t>Use Case Adding As-Built Information Using OIIE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4A644-E884-47BD-B16E-9C1F7D601B42}"/>
              </a:ext>
            </a:extLst>
          </p:cNvPr>
          <p:cNvSpPr txBox="1"/>
          <p:nvPr/>
        </p:nvSpPr>
        <p:spPr>
          <a:xfrm>
            <a:off x="562996" y="4309304"/>
            <a:ext cx="1167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</a:rPr>
              <a:t>Adding Detail to Prior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897C-3804-4FBB-9C93-069219847405}"/>
              </a:ext>
            </a:extLst>
          </p:cNvPr>
          <p:cNvSpPr txBox="1"/>
          <p:nvPr/>
        </p:nvSpPr>
        <p:spPr>
          <a:xfrm>
            <a:off x="2124021" y="4309304"/>
            <a:ext cx="1945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</a:rPr>
              <a:t>As-Designed O&amp;M Takeoff using CCOM or Proteus</a:t>
            </a:r>
          </a:p>
        </p:txBody>
      </p:sp>
    </p:spTree>
    <p:extLst>
      <p:ext uri="{BB962C8B-B14F-4D97-AF65-F5344CB8AC3E}">
        <p14:creationId xmlns:p14="http://schemas.microsoft.com/office/powerpoint/2010/main" val="3377062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04580"/>
              </p:ext>
            </p:extLst>
          </p:nvPr>
        </p:nvGraphicFramePr>
        <p:xfrm>
          <a:off x="116681" y="917012"/>
          <a:ext cx="9027319" cy="371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D61F7E-B0A1-4A0D-9889-15D443E3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OIIE OGI Pilot Phase 3.1 Activities 5-8</a:t>
            </a:r>
            <a:br>
              <a:rPr lang="en-AU" dirty="0"/>
            </a:br>
            <a:r>
              <a:rPr lang="en-AU" dirty="0"/>
              <a:t>(end 2018 – mid-2019)</a:t>
            </a:r>
          </a:p>
        </p:txBody>
      </p:sp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378">
              <a:defRPr/>
            </a:pPr>
            <a:endParaRPr lang="en-AU" sz="1050">
              <a:solidFill>
                <a:srgbClr val="003300"/>
              </a:solidFill>
            </a:endParaRPr>
          </a:p>
        </p:txBody>
      </p:sp>
      <p:pic>
        <p:nvPicPr>
          <p:cNvPr id="115" name="Picture 115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id="{66B1E381-82F5-4614-AC6A-5E52F2A26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041" y="1961695"/>
            <a:ext cx="655865" cy="662669"/>
          </a:xfrm>
          <a:prstGeom prst="rect">
            <a:avLst/>
          </a:prstGeom>
        </p:spPr>
      </p:pic>
      <p:pic>
        <p:nvPicPr>
          <p:cNvPr id="119" name="Picture 119">
            <a:extLst>
              <a:ext uri="{FF2B5EF4-FFF2-40B4-BE49-F238E27FC236}">
                <a16:creationId xmlns:a16="http://schemas.microsoft.com/office/drawing/2014/main" id="{8C93F740-6B0F-44D2-8FFC-64763C2D9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642" y="1920875"/>
            <a:ext cx="865414" cy="703490"/>
          </a:xfrm>
          <a:prstGeom prst="rect">
            <a:avLst/>
          </a:prstGeom>
        </p:spPr>
      </p:pic>
      <p:pic>
        <p:nvPicPr>
          <p:cNvPr id="121" name="Picture 121">
            <a:extLst>
              <a:ext uri="{FF2B5EF4-FFF2-40B4-BE49-F238E27FC236}">
                <a16:creationId xmlns:a16="http://schemas.microsoft.com/office/drawing/2014/main" id="{E6D3EF8E-9885-4DFC-AD6D-4918AC418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4392" y="1709831"/>
            <a:ext cx="1490597" cy="11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4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F546-C853-4EA5-85B8-3466D775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8B180-E1FA-4139-8EC8-93E9B30F1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163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B2A590-BDCA-4E3F-B600-86E44BDA7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993" y="709646"/>
            <a:ext cx="6721086" cy="416257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7BFB0B-F7DE-4D21-A2DE-988EF7C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OIIE Systems and Scenarios Landscape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93D139-82D6-4998-99CB-4322F7267933}"/>
              </a:ext>
            </a:extLst>
          </p:cNvPr>
          <p:cNvSpPr/>
          <p:nvPr/>
        </p:nvSpPr>
        <p:spPr>
          <a:xfrm>
            <a:off x="3352800" y="971550"/>
            <a:ext cx="685800" cy="3124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BF3C35-EFBB-44BC-B50E-A1536541E1EC}"/>
              </a:ext>
            </a:extLst>
          </p:cNvPr>
          <p:cNvSpPr/>
          <p:nvPr/>
        </p:nvSpPr>
        <p:spPr>
          <a:xfrm>
            <a:off x="2362200" y="895350"/>
            <a:ext cx="762000" cy="285750"/>
          </a:xfrm>
          <a:prstGeom prst="wedgeRoundRectCallout">
            <a:avLst>
              <a:gd name="adj1" fmla="val 91664"/>
              <a:gd name="adj2" fmla="val 5638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prstClr val="black"/>
                </a:solidFill>
              </a:rPr>
              <a:t>SDAIR</a:t>
            </a:r>
          </a:p>
        </p:txBody>
      </p:sp>
    </p:spTree>
    <p:extLst>
      <p:ext uri="{BB962C8B-B14F-4D97-AF65-F5344CB8AC3E}">
        <p14:creationId xmlns:p14="http://schemas.microsoft.com/office/powerpoint/2010/main" val="3082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CBM According to ISO 13374</a:t>
            </a:r>
          </a:p>
        </p:txBody>
      </p:sp>
      <p:sp>
        <p:nvSpPr>
          <p:cNvPr id="37893" name="Rectangle 14"/>
          <p:cNvSpPr>
            <a:spLocks noChangeArrowheads="1"/>
          </p:cNvSpPr>
          <p:nvPr/>
        </p:nvSpPr>
        <p:spPr bwMode="auto">
          <a:xfrm>
            <a:off x="3292475" y="4084638"/>
            <a:ext cx="2800350" cy="238125"/>
          </a:xfrm>
          <a:prstGeom prst="rect">
            <a:avLst/>
          </a:prstGeom>
          <a:solidFill>
            <a:srgbClr val="66FFFF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ADVISORY GENERATION (AG)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3292475" y="3562350"/>
            <a:ext cx="2800350" cy="239713"/>
          </a:xfrm>
          <a:prstGeom prst="rect">
            <a:avLst/>
          </a:prstGeom>
          <a:solidFill>
            <a:srgbClr val="CCFFCC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PROGNOSTICS ASSESSMENT (PA) 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5" name="Rectangle 16"/>
          <p:cNvSpPr>
            <a:spLocks noChangeArrowheads="1"/>
          </p:cNvSpPr>
          <p:nvPr/>
        </p:nvSpPr>
        <p:spPr bwMode="auto">
          <a:xfrm>
            <a:off x="3292475" y="3044825"/>
            <a:ext cx="2800350" cy="234950"/>
          </a:xfrm>
          <a:prstGeom prst="rect">
            <a:avLst/>
          </a:prstGeom>
          <a:solidFill>
            <a:srgbClr val="FFFF99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Calibri" panose="020F0502020204030204"/>
              </a:rPr>
              <a:t>HEALTH ASSESSMENT (HA)</a:t>
            </a:r>
            <a:endParaRPr lang="en-US" b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37896" name="Rectangle 17"/>
          <p:cNvSpPr>
            <a:spLocks noChangeArrowheads="1"/>
          </p:cNvSpPr>
          <p:nvPr/>
        </p:nvSpPr>
        <p:spPr bwMode="auto">
          <a:xfrm>
            <a:off x="3292475" y="2516188"/>
            <a:ext cx="2800350" cy="244475"/>
          </a:xfrm>
          <a:prstGeom prst="rect">
            <a:avLst/>
          </a:prstGeom>
          <a:solidFill>
            <a:srgbClr val="FAD29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STATE DETECTION (SD)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7" name="Rectangle 18"/>
          <p:cNvSpPr>
            <a:spLocks noChangeArrowheads="1"/>
          </p:cNvSpPr>
          <p:nvPr/>
        </p:nvSpPr>
        <p:spPr bwMode="auto">
          <a:xfrm>
            <a:off x="3292475" y="1979613"/>
            <a:ext cx="2800350" cy="239712"/>
          </a:xfrm>
          <a:prstGeom prst="rect">
            <a:avLst/>
          </a:prstGeom>
          <a:solidFill>
            <a:srgbClr val="FFA3A3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DATA MANIPULATION (DM)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8" name="Rectangle 19"/>
          <p:cNvSpPr>
            <a:spLocks noChangeArrowheads="1"/>
          </p:cNvSpPr>
          <p:nvPr/>
        </p:nvSpPr>
        <p:spPr bwMode="auto">
          <a:xfrm>
            <a:off x="3292475" y="1474788"/>
            <a:ext cx="2800350" cy="239712"/>
          </a:xfrm>
          <a:prstGeom prst="rect">
            <a:avLst/>
          </a:prstGeom>
          <a:solidFill>
            <a:srgbClr val="D5A581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 eaLnBrk="0" hangingPunct="0"/>
            <a:r>
              <a:rPr lang="en-US">
                <a:solidFill>
                  <a:srgbClr val="26269A"/>
                </a:solidFill>
                <a:latin typeface="Calibri" panose="020F0502020204030204"/>
              </a:rPr>
              <a:t>DATA ACQUISITION (DA)</a:t>
            </a:r>
            <a:endParaRPr lang="en-US" b="0">
              <a:solidFill>
                <a:srgbClr val="26269A"/>
              </a:solidFill>
              <a:latin typeface="Calibri" panose="020F0502020204030204"/>
            </a:endParaRPr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1317625" y="1374775"/>
            <a:ext cx="1279525" cy="3055938"/>
          </a:xfrm>
          <a:prstGeom prst="rect">
            <a:avLst/>
          </a:prstGeom>
          <a:solidFill>
            <a:srgbClr val="E3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External Systems, </a:t>
            </a:r>
          </a:p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Data Archiving, &amp; Block Configuration</a:t>
            </a:r>
          </a:p>
          <a:p>
            <a:pPr algn="ctr"/>
            <a:endParaRPr lang="en-US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7900" name="Text Box 21"/>
          <p:cNvSpPr txBox="1">
            <a:spLocks noChangeArrowheads="1"/>
          </p:cNvSpPr>
          <p:nvPr/>
        </p:nvSpPr>
        <p:spPr bwMode="auto">
          <a:xfrm>
            <a:off x="6804025" y="1336675"/>
            <a:ext cx="1279525" cy="3055938"/>
          </a:xfrm>
          <a:prstGeom prst="rect">
            <a:avLst/>
          </a:prstGeom>
          <a:solidFill>
            <a:srgbClr val="E3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Technical Displays &amp; Information Presentation</a:t>
            </a:r>
          </a:p>
          <a:p>
            <a:pPr algn="ctr"/>
            <a:endParaRPr lang="en-US" i="1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>
            <a:off x="2597150" y="1620838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2" name="Line 23"/>
          <p:cNvSpPr>
            <a:spLocks noChangeShapeType="1"/>
          </p:cNvSpPr>
          <p:nvPr/>
        </p:nvSpPr>
        <p:spPr bwMode="auto">
          <a:xfrm>
            <a:off x="2597150" y="20859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3" name="Line 24"/>
          <p:cNvSpPr>
            <a:spLocks noChangeShapeType="1"/>
          </p:cNvSpPr>
          <p:nvPr/>
        </p:nvSpPr>
        <p:spPr bwMode="auto">
          <a:xfrm>
            <a:off x="2597150" y="26273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4" name="Line 25"/>
          <p:cNvSpPr>
            <a:spLocks noChangeShapeType="1"/>
          </p:cNvSpPr>
          <p:nvPr/>
        </p:nvSpPr>
        <p:spPr bwMode="auto">
          <a:xfrm>
            <a:off x="2597150" y="31480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5" name="Line 26"/>
          <p:cNvSpPr>
            <a:spLocks noChangeShapeType="1"/>
          </p:cNvSpPr>
          <p:nvPr/>
        </p:nvSpPr>
        <p:spPr bwMode="auto">
          <a:xfrm>
            <a:off x="2597150" y="36687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6" name="Line 27"/>
          <p:cNvSpPr>
            <a:spLocks noChangeShapeType="1"/>
          </p:cNvSpPr>
          <p:nvPr/>
        </p:nvSpPr>
        <p:spPr bwMode="auto">
          <a:xfrm>
            <a:off x="2597150" y="41894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7" name="Line 28"/>
          <p:cNvSpPr>
            <a:spLocks noChangeShapeType="1"/>
          </p:cNvSpPr>
          <p:nvPr/>
        </p:nvSpPr>
        <p:spPr bwMode="auto">
          <a:xfrm>
            <a:off x="6108700" y="159226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8" name="Line 29"/>
          <p:cNvSpPr>
            <a:spLocks noChangeShapeType="1"/>
          </p:cNvSpPr>
          <p:nvPr/>
        </p:nvSpPr>
        <p:spPr bwMode="auto">
          <a:xfrm>
            <a:off x="6108700" y="20859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09" name="Line 30"/>
          <p:cNvSpPr>
            <a:spLocks noChangeShapeType="1"/>
          </p:cNvSpPr>
          <p:nvPr/>
        </p:nvSpPr>
        <p:spPr bwMode="auto">
          <a:xfrm>
            <a:off x="6108700" y="26273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0" name="Line 31"/>
          <p:cNvSpPr>
            <a:spLocks noChangeShapeType="1"/>
          </p:cNvSpPr>
          <p:nvPr/>
        </p:nvSpPr>
        <p:spPr bwMode="auto">
          <a:xfrm>
            <a:off x="6108700" y="31480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1" name="Line 32"/>
          <p:cNvSpPr>
            <a:spLocks noChangeShapeType="1"/>
          </p:cNvSpPr>
          <p:nvPr/>
        </p:nvSpPr>
        <p:spPr bwMode="auto">
          <a:xfrm>
            <a:off x="6108700" y="36687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2" name="Rectangle 34"/>
          <p:cNvSpPr>
            <a:spLocks noChangeArrowheads="1"/>
          </p:cNvSpPr>
          <p:nvPr/>
        </p:nvSpPr>
        <p:spPr bwMode="auto">
          <a:xfrm>
            <a:off x="-22711" y="571024"/>
            <a:ext cx="2524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Machine condition assessment data processing &amp; information flow blocks.</a:t>
            </a:r>
          </a:p>
        </p:txBody>
      </p:sp>
      <p:sp>
        <p:nvSpPr>
          <p:cNvPr id="37913" name="Rectangle 35"/>
          <p:cNvSpPr>
            <a:spLocks noChangeArrowheads="1"/>
          </p:cNvSpPr>
          <p:nvPr/>
        </p:nvSpPr>
        <p:spPr bwMode="auto">
          <a:xfrm>
            <a:off x="3122921" y="954088"/>
            <a:ext cx="2825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Sensor / Transducer / Manual Entry</a:t>
            </a:r>
          </a:p>
        </p:txBody>
      </p:sp>
      <p:sp>
        <p:nvSpPr>
          <p:cNvPr id="37914" name="Line 36"/>
          <p:cNvSpPr>
            <a:spLocks noChangeShapeType="1"/>
          </p:cNvSpPr>
          <p:nvPr/>
        </p:nvSpPr>
        <p:spPr bwMode="auto">
          <a:xfrm>
            <a:off x="4535488" y="1722438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5" name="Line 37"/>
          <p:cNvSpPr>
            <a:spLocks noChangeShapeType="1"/>
          </p:cNvSpPr>
          <p:nvPr/>
        </p:nvSpPr>
        <p:spPr bwMode="auto">
          <a:xfrm>
            <a:off x="4535488" y="22240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6" name="Line 38"/>
          <p:cNvSpPr>
            <a:spLocks noChangeShapeType="1"/>
          </p:cNvSpPr>
          <p:nvPr/>
        </p:nvSpPr>
        <p:spPr bwMode="auto">
          <a:xfrm>
            <a:off x="4535488" y="276383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7" name="Line 39"/>
          <p:cNvSpPr>
            <a:spLocks noChangeShapeType="1"/>
          </p:cNvSpPr>
          <p:nvPr/>
        </p:nvSpPr>
        <p:spPr bwMode="auto">
          <a:xfrm>
            <a:off x="4535488" y="328453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8" name="Line 40"/>
          <p:cNvSpPr>
            <a:spLocks noChangeShapeType="1"/>
          </p:cNvSpPr>
          <p:nvPr/>
        </p:nvSpPr>
        <p:spPr bwMode="auto">
          <a:xfrm>
            <a:off x="4535488" y="3806825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19" name="Line 41"/>
          <p:cNvSpPr>
            <a:spLocks noChangeShapeType="1"/>
          </p:cNvSpPr>
          <p:nvPr/>
        </p:nvSpPr>
        <p:spPr bwMode="auto">
          <a:xfrm>
            <a:off x="4535488" y="120015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37921" name="Line 43"/>
          <p:cNvSpPr>
            <a:spLocks noChangeShapeType="1"/>
          </p:cNvSpPr>
          <p:nvPr/>
        </p:nvSpPr>
        <p:spPr bwMode="auto">
          <a:xfrm>
            <a:off x="6107113" y="4189413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1105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79D9E5-B7C7-45B0-A974-A90C0E5D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0000"/>
          </a:xfrm>
        </p:spPr>
        <p:txBody>
          <a:bodyPr>
            <a:normAutofit/>
          </a:bodyPr>
          <a:lstStyle/>
          <a:p>
            <a:r>
              <a:rPr lang="en-AU" dirty="0"/>
              <a:t>Condition Based Maintenance and </a:t>
            </a:r>
            <a:r>
              <a:rPr lang="en-AU" dirty="0" err="1"/>
              <a:t>IIoT</a:t>
            </a:r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4659CE-195C-4896-BC27-C32FFE529153}"/>
              </a:ext>
            </a:extLst>
          </p:cNvPr>
          <p:cNvSpPr/>
          <p:nvPr/>
        </p:nvSpPr>
        <p:spPr bwMode="auto">
          <a:xfrm>
            <a:off x="321448" y="915450"/>
            <a:ext cx="4419506" cy="331260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hangingPunct="0"/>
            <a:endParaRPr lang="en-AU" sz="24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843070-D89C-4853-AED8-26AB4165B99D}"/>
              </a:ext>
            </a:extLst>
          </p:cNvPr>
          <p:cNvSpPr/>
          <p:nvPr/>
        </p:nvSpPr>
        <p:spPr bwMode="auto">
          <a:xfrm>
            <a:off x="5971167" y="915450"/>
            <a:ext cx="2988318" cy="3312602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hangingPunct="0"/>
            <a:endParaRPr lang="en-AU" sz="24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BC29EEC-7A7F-4E48-ABB4-E96156FBB48C}"/>
              </a:ext>
            </a:extLst>
          </p:cNvPr>
          <p:cNvSpPr/>
          <p:nvPr/>
        </p:nvSpPr>
        <p:spPr bwMode="auto">
          <a:xfrm>
            <a:off x="4495047" y="2067229"/>
            <a:ext cx="1725628" cy="873638"/>
          </a:xfrm>
          <a:prstGeom prst="leftRightArrow">
            <a:avLst>
              <a:gd name="adj1" fmla="val 50000"/>
              <a:gd name="adj2" fmla="val 38477"/>
            </a:avLst>
          </a:prstGeom>
          <a:solidFill>
            <a:srgbClr val="FFFF99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>
                <a:solidFill>
                  <a:srgbClr val="008000"/>
                </a:solidFill>
                <a:latin typeface="Calibri" panose="020F0502020204030204"/>
              </a:rPr>
              <a:t>Inter</a:t>
            </a:r>
            <a:r>
              <a:rPr lang="en-AU">
                <a:solidFill>
                  <a:prstClr val="black"/>
                </a:solidFill>
                <a:latin typeface="Calibri" panose="020F0502020204030204"/>
              </a:rPr>
              <a:t>-Enterprise</a:t>
            </a:r>
            <a:br>
              <a:rPr lang="en-AU">
                <a:solidFill>
                  <a:prstClr val="black"/>
                </a:solidFill>
                <a:latin typeface="Calibri" panose="020F0502020204030204"/>
              </a:rPr>
            </a:br>
            <a:r>
              <a:rPr lang="en-AU">
                <a:solidFill>
                  <a:prstClr val="black"/>
                </a:solidFill>
                <a:latin typeface="Calibri" panose="020F0502020204030204"/>
              </a:rPr>
              <a:t>via ISBM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77C8A-A6AB-43FD-9748-FB430B7D2635}"/>
              </a:ext>
            </a:extLst>
          </p:cNvPr>
          <p:cNvSpPr/>
          <p:nvPr/>
        </p:nvSpPr>
        <p:spPr>
          <a:xfrm>
            <a:off x="554468" y="2759364"/>
            <a:ext cx="2244472" cy="4637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Automated  System Bus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C49996-AF03-4A00-8E75-979F0D1798B9}"/>
              </a:ext>
            </a:extLst>
          </p:cNvPr>
          <p:cNvSpPr/>
          <p:nvPr/>
        </p:nvSpPr>
        <p:spPr>
          <a:xfrm>
            <a:off x="6247713" y="1543117"/>
            <a:ext cx="2435225" cy="463763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Operational Risk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Management 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5D2CF7-D0A9-47C3-828E-4762F5A1620A}"/>
              </a:ext>
            </a:extLst>
          </p:cNvPr>
          <p:cNvSpPr/>
          <p:nvPr/>
        </p:nvSpPr>
        <p:spPr>
          <a:xfrm>
            <a:off x="6247714" y="729063"/>
            <a:ext cx="2435225" cy="327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 Manufacturer Supplying Remote Diagnostic/Prognostic/Advisory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62A91C-3E92-4E7C-A837-EBE012BED16B}"/>
              </a:ext>
            </a:extLst>
          </p:cNvPr>
          <p:cNvSpPr/>
          <p:nvPr/>
        </p:nvSpPr>
        <p:spPr>
          <a:xfrm>
            <a:off x="1786277" y="760035"/>
            <a:ext cx="1519575" cy="327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Owner/Operator</a:t>
            </a:r>
          </a:p>
        </p:txBody>
      </p:sp>
      <p:sp>
        <p:nvSpPr>
          <p:cNvPr id="19" name="Arrow: Left-Right 7">
            <a:extLst>
              <a:ext uri="{FF2B5EF4-FFF2-40B4-BE49-F238E27FC236}">
                <a16:creationId xmlns:a16="http://schemas.microsoft.com/office/drawing/2014/main" id="{CBC29EEC-7A7F-4E48-ABB4-E96156FBB48C}"/>
              </a:ext>
            </a:extLst>
          </p:cNvPr>
          <p:cNvSpPr/>
          <p:nvPr/>
        </p:nvSpPr>
        <p:spPr bwMode="auto">
          <a:xfrm>
            <a:off x="372249" y="1147131"/>
            <a:ext cx="4347632" cy="25933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 sz="1100">
                <a:solidFill>
                  <a:srgbClr val="008000"/>
                </a:solidFill>
                <a:latin typeface="Calibri" panose="020F0502020204030204"/>
              </a:rPr>
              <a:t>Intra</a:t>
            </a:r>
            <a:r>
              <a:rPr lang="en-AU" sz="1100">
                <a:solidFill>
                  <a:prstClr val="black"/>
                </a:solidFill>
                <a:latin typeface="Calibri" panose="020F0502020204030204"/>
              </a:rPr>
              <a:t>-Enterprise ISBM</a:t>
            </a:r>
          </a:p>
        </p:txBody>
      </p:sp>
      <p:pic>
        <p:nvPicPr>
          <p:cNvPr id="1040" name="Picture 16" descr="Image result for opc 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828060" y="3375747"/>
            <a:ext cx="1158595" cy="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F4F444-B7E4-484F-B862-9412CCE64E3D}"/>
              </a:ext>
            </a:extLst>
          </p:cNvPr>
          <p:cNvGrpSpPr/>
          <p:nvPr/>
        </p:nvGrpSpPr>
        <p:grpSpPr>
          <a:xfrm>
            <a:off x="4371751" y="4181385"/>
            <a:ext cx="921138" cy="921138"/>
            <a:chOff x="3772834" y="4134887"/>
            <a:chExt cx="921138" cy="921138"/>
          </a:xfrm>
        </p:grpSpPr>
        <p:pic>
          <p:nvPicPr>
            <p:cNvPr id="27" name="Picture 18" descr="Image result for prognostics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34" y="4134887"/>
              <a:ext cx="921138" cy="92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698B30-44BD-49D0-83D0-B8C912EAA22D}"/>
                </a:ext>
              </a:extLst>
            </p:cNvPr>
            <p:cNvSpPr/>
            <p:nvPr/>
          </p:nvSpPr>
          <p:spPr>
            <a:xfrm>
              <a:off x="3824863" y="4272437"/>
              <a:ext cx="408540" cy="323019"/>
            </a:xfrm>
            <a:prstGeom prst="rect">
              <a:avLst/>
            </a:prstGeom>
            <a:solidFill>
              <a:srgbClr val="CCC1DA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err="1">
                  <a:solidFill>
                    <a:srgbClr val="000000"/>
                  </a:solidFill>
                </a:rPr>
                <a:t>IIoT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Device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A2080-0177-4D80-876D-9A50F484C5F8}"/>
              </a:ext>
            </a:extLst>
          </p:cNvPr>
          <p:cNvGrpSpPr/>
          <p:nvPr/>
        </p:nvGrpSpPr>
        <p:grpSpPr>
          <a:xfrm>
            <a:off x="5447426" y="4154023"/>
            <a:ext cx="921138" cy="921138"/>
            <a:chOff x="3772834" y="4134887"/>
            <a:chExt cx="921138" cy="921138"/>
          </a:xfrm>
        </p:grpSpPr>
        <p:pic>
          <p:nvPicPr>
            <p:cNvPr id="25" name="Picture 18" descr="Image result for prognostics icon">
              <a:extLst>
                <a:ext uri="{FF2B5EF4-FFF2-40B4-BE49-F238E27FC236}">
                  <a16:creationId xmlns:a16="http://schemas.microsoft.com/office/drawing/2014/main" id="{F5351D13-CC38-4E80-8E96-77A80D7D9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34" y="4134887"/>
              <a:ext cx="921138" cy="92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683E33-FBFF-4F90-BB31-91CCF9795A64}"/>
                </a:ext>
              </a:extLst>
            </p:cNvPr>
            <p:cNvSpPr/>
            <p:nvPr/>
          </p:nvSpPr>
          <p:spPr>
            <a:xfrm>
              <a:off x="3824863" y="4272437"/>
              <a:ext cx="408540" cy="323019"/>
            </a:xfrm>
            <a:prstGeom prst="rect">
              <a:avLst/>
            </a:prstGeom>
            <a:solidFill>
              <a:srgbClr val="CCC1DA"/>
            </a:solidFill>
            <a:ln>
              <a:solidFill>
                <a:srgbClr val="8064A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err="1">
                  <a:solidFill>
                    <a:srgbClr val="000000"/>
                  </a:solidFill>
                </a:rPr>
                <a:t>IIoT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Device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3389DF-C2D3-4C65-B974-C30691A423B7}"/>
              </a:ext>
            </a:extLst>
          </p:cNvPr>
          <p:cNvSpPr/>
          <p:nvPr/>
        </p:nvSpPr>
        <p:spPr>
          <a:xfrm>
            <a:off x="560126" y="1954212"/>
            <a:ext cx="823913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Automation and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D3217-5799-42FB-961D-ACF9E6E3ECBE}"/>
              </a:ext>
            </a:extLst>
          </p:cNvPr>
          <p:cNvSpPr/>
          <p:nvPr/>
        </p:nvSpPr>
        <p:spPr>
          <a:xfrm>
            <a:off x="1581150" y="1954212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HSE and Operation Monitoring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83DACF-3BBF-4FD6-8B52-34F7E30D2B10}"/>
              </a:ext>
            </a:extLst>
          </p:cNvPr>
          <p:cNvSpPr/>
          <p:nvPr/>
        </p:nvSpPr>
        <p:spPr>
          <a:xfrm>
            <a:off x="2608208" y="1954212"/>
            <a:ext cx="822325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Prognostic &amp; Health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8B37E-B760-40FE-B04B-6A7F8D4B3C72}"/>
              </a:ext>
            </a:extLst>
          </p:cNvPr>
          <p:cNvSpPr/>
          <p:nvPr/>
        </p:nvSpPr>
        <p:spPr>
          <a:xfrm>
            <a:off x="2655700" y="3683809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Sensor/ Transducer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3E499-ABF4-486D-B218-E1C62256FC3E}"/>
              </a:ext>
            </a:extLst>
          </p:cNvPr>
          <p:cNvSpPr/>
          <p:nvPr/>
        </p:nvSpPr>
        <p:spPr>
          <a:xfrm>
            <a:off x="554467" y="3683808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68A001-B5F5-4C31-B80F-23F532C4C349}"/>
              </a:ext>
            </a:extLst>
          </p:cNvPr>
          <p:cNvSpPr/>
          <p:nvPr/>
        </p:nvSpPr>
        <p:spPr>
          <a:xfrm>
            <a:off x="1645232" y="3683808"/>
            <a:ext cx="731520" cy="327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0CFE56-AB9E-4B97-B539-5A8F031204C4}"/>
              </a:ext>
            </a:extLst>
          </p:cNvPr>
          <p:cNvSpPr/>
          <p:nvPr/>
        </p:nvSpPr>
        <p:spPr>
          <a:xfrm>
            <a:off x="6784965" y="2422428"/>
            <a:ext cx="1357748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HSE and Operation Monitoring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CDD3C6-584C-480F-880D-0BA0B5D68797}"/>
              </a:ext>
            </a:extLst>
          </p:cNvPr>
          <p:cNvSpPr/>
          <p:nvPr/>
        </p:nvSpPr>
        <p:spPr>
          <a:xfrm>
            <a:off x="6784965" y="3303116"/>
            <a:ext cx="1357750" cy="46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lnSpc>
                <a:spcPts val="1050"/>
              </a:lnSpc>
              <a:spcBef>
                <a:spcPts val="150"/>
              </a:spcBef>
              <a:spcAft>
                <a:spcPts val="15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Prognostic &amp; Health Management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6DFBCC-3D1C-40CA-A3A9-437856BFC1D7}"/>
              </a:ext>
            </a:extLst>
          </p:cNvPr>
          <p:cNvSpPr/>
          <p:nvPr/>
        </p:nvSpPr>
        <p:spPr>
          <a:xfrm>
            <a:off x="3214943" y="2699838"/>
            <a:ext cx="1045903" cy="57198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Maintenance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Management System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540A465-93FD-4ABB-936E-97C0EDE22C1F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1285988" y="3847320"/>
            <a:ext cx="359245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F5FBEA-BB2C-4D5E-AC21-B1C22CA667A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010992" y="3222602"/>
            <a:ext cx="0" cy="461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A1B8D2-F990-4E21-A71D-3F94B7AF68A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20227" y="3222602"/>
            <a:ext cx="0" cy="461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C28B03-A1AE-4A58-859D-81B48214FEE6}"/>
              </a:ext>
            </a:extLst>
          </p:cNvPr>
          <p:cNvCxnSpPr>
            <a:cxnSpLocks/>
            <a:stCxn id="9" idx="0"/>
            <a:endCxn id="31" idx="2"/>
          </p:cNvCxnSpPr>
          <p:nvPr/>
        </p:nvCxnSpPr>
        <p:spPr>
          <a:xfrm flipH="1" flipV="1">
            <a:off x="3019371" y="2419350"/>
            <a:ext cx="2089" cy="126445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C20DFB-32E7-47B5-A545-5FBFA4AE9E67}"/>
              </a:ext>
            </a:extLst>
          </p:cNvPr>
          <p:cNvCxnSpPr>
            <a:cxnSpLocks/>
            <a:endCxn id="31" idx="3"/>
          </p:cNvCxnSpPr>
          <p:nvPr/>
        </p:nvCxnSpPr>
        <p:spPr>
          <a:xfrm rot="16200000" flipV="1">
            <a:off x="3249439" y="2367875"/>
            <a:ext cx="513056" cy="150867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F980B9-3B2D-4FD3-B8CD-48144FDEF300}"/>
              </a:ext>
            </a:extLst>
          </p:cNvPr>
          <p:cNvCxnSpPr>
            <a:cxnSpLocks/>
          </p:cNvCxnSpPr>
          <p:nvPr/>
        </p:nvCxnSpPr>
        <p:spPr>
          <a:xfrm flipV="1">
            <a:off x="3864019" y="1401526"/>
            <a:ext cx="1" cy="129831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3EA7767-A00B-4C3F-9FD7-42C47D5E32CE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972082" y="2419350"/>
            <a:ext cx="1" cy="34001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F192FFC-991C-43A4-B90A-88509CC78629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986655" y="2419350"/>
            <a:ext cx="5658" cy="34001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055D8AB-8600-4F37-A398-24C9683564CB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1384039" y="2186781"/>
            <a:ext cx="19711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DA58571-5B22-4C60-B7AB-06F220BFD202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2403475" y="2186781"/>
            <a:ext cx="204733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2E491A2-9AA2-41F7-9B9C-F6E40D00F9D5}"/>
              </a:ext>
            </a:extLst>
          </p:cNvPr>
          <p:cNvCxnSpPr>
            <a:cxnSpLocks/>
          </p:cNvCxnSpPr>
          <p:nvPr/>
        </p:nvCxnSpPr>
        <p:spPr>
          <a:xfrm flipV="1">
            <a:off x="2711943" y="2419350"/>
            <a:ext cx="0" cy="34001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F0C0B41-B9B3-479E-9186-27C5124C54E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019371" y="1422804"/>
            <a:ext cx="0" cy="5314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20A0E7F-3B06-406B-8EE7-3D85C5305D1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992313" y="1422804"/>
            <a:ext cx="0" cy="53140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2DB6C4-DA46-4744-80EA-BB4F6281005F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972083" y="1401526"/>
            <a:ext cx="0" cy="55268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D0035E0-E93E-4D87-BAAA-28792822A2CB}"/>
              </a:ext>
            </a:extLst>
          </p:cNvPr>
          <p:cNvCxnSpPr>
            <a:cxnSpLocks/>
          </p:cNvCxnSpPr>
          <p:nvPr/>
        </p:nvCxnSpPr>
        <p:spPr>
          <a:xfrm flipV="1">
            <a:off x="6127252" y="2006881"/>
            <a:ext cx="462807" cy="36287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36D38F7-5DEE-45CC-AAC5-FA8193200D7C}"/>
              </a:ext>
            </a:extLst>
          </p:cNvPr>
          <p:cNvCxnSpPr>
            <a:cxnSpLocks/>
            <a:stCxn id="8" idx="7"/>
            <a:endCxn id="33" idx="1"/>
          </p:cNvCxnSpPr>
          <p:nvPr/>
        </p:nvCxnSpPr>
        <p:spPr>
          <a:xfrm>
            <a:off x="6220675" y="2504047"/>
            <a:ext cx="564290" cy="15095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2B5D9D9-1D6F-4302-9747-77D53D41A56B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6048863" y="2722457"/>
            <a:ext cx="736101" cy="81322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AD0C23A-6C91-48F6-AEEA-C5641641B1E4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7463839" y="2887567"/>
            <a:ext cx="1" cy="41555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385E3DE-B967-413C-BADE-93C6C32F2896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>
          <a:xfrm flipH="1">
            <a:off x="7463839" y="2006880"/>
            <a:ext cx="1487" cy="4155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DEABC33-D1D1-4109-B06F-28B88E3DD5BD}"/>
              </a:ext>
            </a:extLst>
          </p:cNvPr>
          <p:cNvCxnSpPr>
            <a:cxnSpLocks/>
            <a:endCxn id="34" idx="3"/>
          </p:cNvCxnSpPr>
          <p:nvPr/>
        </p:nvCxnSpPr>
        <p:spPr>
          <a:xfrm rot="5400000">
            <a:off x="7519411" y="2630182"/>
            <a:ext cx="1528806" cy="282200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7019F2-CA2E-4DD1-BE86-D459F62852BF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428345" y="1401527"/>
            <a:ext cx="126123" cy="2445795"/>
          </a:xfrm>
          <a:prstGeom prst="bentConnector2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45BDC0-44C3-44E8-9C84-20F06B65CE3E}"/>
              </a:ext>
            </a:extLst>
          </p:cNvPr>
          <p:cNvSpPr/>
          <p:nvPr/>
        </p:nvSpPr>
        <p:spPr>
          <a:xfrm>
            <a:off x="3946995" y="3675623"/>
            <a:ext cx="669278" cy="327025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err="1">
                <a:solidFill>
                  <a:srgbClr val="000000"/>
                </a:solidFill>
              </a:rPr>
              <a:t>IIoT</a:t>
            </a:r>
            <a:r>
              <a:rPr lang="en-US" sz="1050">
                <a:solidFill>
                  <a:srgbClr val="000000"/>
                </a:solidFill>
              </a:rPr>
              <a:t> </a:t>
            </a:r>
            <a:br>
              <a:rPr lang="en-US" sz="1050">
                <a:solidFill>
                  <a:srgbClr val="000000"/>
                </a:solidFill>
              </a:rPr>
            </a:br>
            <a:r>
              <a:rPr lang="en-US" sz="1050">
                <a:solidFill>
                  <a:srgbClr val="000000"/>
                </a:solidFill>
              </a:rPr>
              <a:t>Device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C387118-3A81-4BC4-8559-003A846B06F2}"/>
              </a:ext>
            </a:extLst>
          </p:cNvPr>
          <p:cNvCxnSpPr>
            <a:cxnSpLocks/>
          </p:cNvCxnSpPr>
          <p:nvPr/>
        </p:nvCxnSpPr>
        <p:spPr>
          <a:xfrm flipV="1">
            <a:off x="4407757" y="1401526"/>
            <a:ext cx="0" cy="227409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CB269CD7-9E75-4080-B504-9312E64842B1}"/>
              </a:ext>
            </a:extLst>
          </p:cNvPr>
          <p:cNvCxnSpPr>
            <a:cxnSpLocks/>
            <a:stCxn id="27" idx="0"/>
            <a:endCxn id="8" idx="5"/>
          </p:cNvCxnSpPr>
          <p:nvPr/>
        </p:nvCxnSpPr>
        <p:spPr>
          <a:xfrm flipV="1">
            <a:off x="4832320" y="2722458"/>
            <a:ext cx="525540" cy="145892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B0B2E5D-E6AA-4E48-A4CB-D97DFC7785B3}"/>
              </a:ext>
            </a:extLst>
          </p:cNvPr>
          <p:cNvCxnSpPr>
            <a:cxnSpLocks/>
            <a:stCxn id="25" idx="0"/>
            <a:endCxn id="8" idx="5"/>
          </p:cNvCxnSpPr>
          <p:nvPr/>
        </p:nvCxnSpPr>
        <p:spPr>
          <a:xfrm flipH="1" flipV="1">
            <a:off x="5357861" y="2722458"/>
            <a:ext cx="550135" cy="143156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">
            <a:extLst>
              <a:ext uri="{FF2B5EF4-FFF2-40B4-BE49-F238E27FC236}">
                <a16:creationId xmlns:a16="http://schemas.microsoft.com/office/drawing/2014/main" id="{B3169A7A-4A83-441C-B584-CCB489F1DCE9}"/>
              </a:ext>
            </a:extLst>
          </p:cNvPr>
          <p:cNvGrpSpPr/>
          <p:nvPr/>
        </p:nvGrpSpPr>
        <p:grpSpPr>
          <a:xfrm>
            <a:off x="4792196" y="3180472"/>
            <a:ext cx="516891" cy="540349"/>
            <a:chOff x="4808007" y="2940866"/>
            <a:chExt cx="716978" cy="749513"/>
          </a:xfrm>
        </p:grpSpPr>
        <p:pic>
          <p:nvPicPr>
            <p:cNvPr id="151" name="Picture 10" descr="Image result for REST api">
              <a:extLst>
                <a:ext uri="{FF2B5EF4-FFF2-40B4-BE49-F238E27FC236}">
                  <a16:creationId xmlns:a16="http://schemas.microsoft.com/office/drawing/2014/main" id="{77A3CF17-7E36-4B87-BD30-E9817BE43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7" t="10422" r="10896" b="9864"/>
            <a:stretch/>
          </p:blipFill>
          <p:spPr bwMode="auto">
            <a:xfrm>
              <a:off x="4947541" y="2940866"/>
              <a:ext cx="449691" cy="49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4" descr="Image result for json logo">
              <a:extLst>
                <a:ext uri="{FF2B5EF4-FFF2-40B4-BE49-F238E27FC236}">
                  <a16:creationId xmlns:a16="http://schemas.microsoft.com/office/drawing/2014/main" id="{8E0B8BD6-956D-44C2-985F-3B419908A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72" b="21674"/>
            <a:stretch/>
          </p:blipFill>
          <p:spPr bwMode="auto">
            <a:xfrm>
              <a:off x="4808007" y="3493025"/>
              <a:ext cx="716978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s://www.rtaautomation.com/wp-content/uploads/2018/09/whats-wrong-with-mqtt.jpg"/>
          <p:cNvPicPr>
            <a:picLocks noChangeAspect="1" noChangeArrowheads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44" y="3222603"/>
            <a:ext cx="535699" cy="5356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7969CD1-4B6B-4F0D-881B-CE61D1A5B53B}"/>
              </a:ext>
            </a:extLst>
          </p:cNvPr>
          <p:cNvGrpSpPr/>
          <p:nvPr/>
        </p:nvGrpSpPr>
        <p:grpSpPr>
          <a:xfrm>
            <a:off x="4261724" y="2733642"/>
            <a:ext cx="312829" cy="327025"/>
            <a:chOff x="4808007" y="2940866"/>
            <a:chExt cx="716978" cy="749513"/>
          </a:xfrm>
        </p:grpSpPr>
        <p:pic>
          <p:nvPicPr>
            <p:cNvPr id="171" name="Picture 10" descr="Image result for REST api">
              <a:extLst>
                <a:ext uri="{FF2B5EF4-FFF2-40B4-BE49-F238E27FC236}">
                  <a16:creationId xmlns:a16="http://schemas.microsoft.com/office/drawing/2014/main" id="{1943D729-84AB-45EE-A00B-BEE5A5D6C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7" t="10422" r="10896" b="9864"/>
            <a:stretch/>
          </p:blipFill>
          <p:spPr bwMode="auto">
            <a:xfrm>
              <a:off x="4947540" y="2940866"/>
              <a:ext cx="449691" cy="49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4" descr="Image result for json logo">
              <a:extLst>
                <a:ext uri="{FF2B5EF4-FFF2-40B4-BE49-F238E27FC236}">
                  <a16:creationId xmlns:a16="http://schemas.microsoft.com/office/drawing/2014/main" id="{B3F36BE5-D5F3-42DB-AC7D-79F8A1F81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72" b="21674"/>
            <a:stretch/>
          </p:blipFill>
          <p:spPr bwMode="auto">
            <a:xfrm>
              <a:off x="4808007" y="3493025"/>
              <a:ext cx="716978" cy="197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Speech Bubble: Rectangle with Corners Rounded 178">
            <a:extLst>
              <a:ext uri="{FF2B5EF4-FFF2-40B4-BE49-F238E27FC236}">
                <a16:creationId xmlns:a16="http://schemas.microsoft.com/office/drawing/2014/main" id="{609C80C5-6CDE-4878-AF1B-4206A24395C2}"/>
              </a:ext>
            </a:extLst>
          </p:cNvPr>
          <p:cNvSpPr/>
          <p:nvPr/>
        </p:nvSpPr>
        <p:spPr bwMode="auto">
          <a:xfrm>
            <a:off x="4700196" y="1100450"/>
            <a:ext cx="1668367" cy="666828"/>
          </a:xfrm>
          <a:prstGeom prst="wedgeRoundRectCallout">
            <a:avLst>
              <a:gd name="adj1" fmla="val -33097"/>
              <a:gd name="adj2" fmla="val 129946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May be same physical instance as the intra-enterprise ISBM</a:t>
            </a:r>
          </a:p>
        </p:txBody>
      </p:sp>
      <p:sp>
        <p:nvSpPr>
          <p:cNvPr id="180" name="Speech Bubble: Rectangle with Corners Rounded 179">
            <a:extLst>
              <a:ext uri="{FF2B5EF4-FFF2-40B4-BE49-F238E27FC236}">
                <a16:creationId xmlns:a16="http://schemas.microsoft.com/office/drawing/2014/main" id="{0E49940C-D26A-443F-8520-C40D61AB9AC1}"/>
              </a:ext>
            </a:extLst>
          </p:cNvPr>
          <p:cNvSpPr/>
          <p:nvPr/>
        </p:nvSpPr>
        <p:spPr bwMode="auto">
          <a:xfrm>
            <a:off x="2085571" y="872765"/>
            <a:ext cx="1668367" cy="571987"/>
          </a:xfrm>
          <a:prstGeom prst="wedgeRoundRectCallout">
            <a:avLst>
              <a:gd name="adj1" fmla="val -38483"/>
              <a:gd name="adj2" fmla="val 15404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Internally may have some or none of these systems.</a:t>
            </a:r>
          </a:p>
        </p:txBody>
      </p:sp>
      <p:sp>
        <p:nvSpPr>
          <p:cNvPr id="197" name="Speech Bubble: Rectangle with Corners Rounded 196">
            <a:extLst>
              <a:ext uri="{FF2B5EF4-FFF2-40B4-BE49-F238E27FC236}">
                <a16:creationId xmlns:a16="http://schemas.microsoft.com/office/drawing/2014/main" id="{0E1281E2-B218-4263-A876-28C7989D3083}"/>
              </a:ext>
            </a:extLst>
          </p:cNvPr>
          <p:cNvSpPr/>
          <p:nvPr/>
        </p:nvSpPr>
        <p:spPr bwMode="auto">
          <a:xfrm>
            <a:off x="2498705" y="4366908"/>
            <a:ext cx="1668367" cy="571987"/>
          </a:xfrm>
          <a:prstGeom prst="wedgeRoundRectCallout">
            <a:avLst>
              <a:gd name="adj1" fmla="val 119221"/>
              <a:gd name="adj2" fmla="val -206458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 for different protocols as required by industry.</a:t>
            </a:r>
          </a:p>
        </p:txBody>
      </p:sp>
      <p:sp>
        <p:nvSpPr>
          <p:cNvPr id="198" name="Speech Bubble: Rectangle with Corners Rounded 197">
            <a:extLst>
              <a:ext uri="{FF2B5EF4-FFF2-40B4-BE49-F238E27FC236}">
                <a16:creationId xmlns:a16="http://schemas.microsoft.com/office/drawing/2014/main" id="{8AA81423-FFD7-4BB6-8F10-8ACA4BC01298}"/>
              </a:ext>
            </a:extLst>
          </p:cNvPr>
          <p:cNvSpPr/>
          <p:nvPr/>
        </p:nvSpPr>
        <p:spPr bwMode="auto">
          <a:xfrm>
            <a:off x="2497935" y="4370428"/>
            <a:ext cx="1668367" cy="571987"/>
          </a:xfrm>
          <a:prstGeom prst="wedgeRoundRectCallout">
            <a:avLst>
              <a:gd name="adj1" fmla="val -113419"/>
              <a:gd name="adj2" fmla="val -193524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 for different protocols as required by industry.</a:t>
            </a:r>
          </a:p>
        </p:txBody>
      </p:sp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id="{BFDC28DB-D79D-492A-B14F-3A27CACB3F21}"/>
              </a:ext>
            </a:extLst>
          </p:cNvPr>
          <p:cNvSpPr/>
          <p:nvPr/>
        </p:nvSpPr>
        <p:spPr bwMode="auto">
          <a:xfrm>
            <a:off x="6629655" y="3894638"/>
            <a:ext cx="2053283" cy="719956"/>
          </a:xfrm>
          <a:prstGeom prst="wedgeRoundRectCallout">
            <a:avLst>
              <a:gd name="adj1" fmla="val -79514"/>
              <a:gd name="adj2" fmla="val -246302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Supports remote queries for measurement data and publishes advisories via ISBM.</a:t>
            </a:r>
          </a:p>
        </p:txBody>
      </p:sp>
      <p:pic>
        <p:nvPicPr>
          <p:cNvPr id="69" name="Picture 16" descr="Image result for opc ua">
            <a:extLst>
              <a:ext uri="{FF2B5EF4-FFF2-40B4-BE49-F238E27FC236}">
                <a16:creationId xmlns:a16="http://schemas.microsoft.com/office/drawing/2014/main" id="{099D3D71-5283-4014-913A-5324828B2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4773076" y="3775762"/>
            <a:ext cx="1158595" cy="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Arrow: Left-Right 7">
            <a:extLst>
              <a:ext uri="{FF2B5EF4-FFF2-40B4-BE49-F238E27FC236}">
                <a16:creationId xmlns:a16="http://schemas.microsoft.com/office/drawing/2014/main" id="{9A3EFF89-7651-4939-9E9A-7E3E91DC10E3}"/>
              </a:ext>
            </a:extLst>
          </p:cNvPr>
          <p:cNvSpPr/>
          <p:nvPr/>
        </p:nvSpPr>
        <p:spPr bwMode="auto">
          <a:xfrm>
            <a:off x="1162022" y="1614198"/>
            <a:ext cx="641143" cy="259330"/>
          </a:xfrm>
          <a:prstGeom prst="rect">
            <a:avLst/>
          </a:prstGeom>
          <a:solidFill>
            <a:srgbClr val="FFFF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eaLnBrk="0" hangingPunct="0"/>
            <a:r>
              <a:rPr lang="en-AU" sz="1100">
                <a:solidFill>
                  <a:srgbClr val="008000"/>
                </a:solidFill>
                <a:latin typeface="Calibri" panose="020F0502020204030204"/>
              </a:rPr>
              <a:t>SDAIR</a:t>
            </a:r>
          </a:p>
        </p:txBody>
      </p:sp>
      <p:pic>
        <p:nvPicPr>
          <p:cNvPr id="71" name="Picture 16" descr="Image result for opc ua">
            <a:extLst>
              <a:ext uri="{FF2B5EF4-FFF2-40B4-BE49-F238E27FC236}">
                <a16:creationId xmlns:a16="http://schemas.microsoft.com/office/drawing/2014/main" id="{7830BD4C-2BB7-47D3-B071-D1EB70144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b="20797"/>
          <a:stretch/>
        </p:blipFill>
        <p:spPr bwMode="auto">
          <a:xfrm>
            <a:off x="3704090" y="3411402"/>
            <a:ext cx="835489" cy="1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www.rtaautomation.com/wp-content/uploads/2018/09/whats-wrong-with-mqtt.jpg">
            <a:extLst>
              <a:ext uri="{FF2B5EF4-FFF2-40B4-BE49-F238E27FC236}">
                <a16:creationId xmlns:a16="http://schemas.microsoft.com/office/drawing/2014/main" id="{9E302193-D2FB-4108-9AD9-63ABE64D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85" y="3127512"/>
            <a:ext cx="223088" cy="2230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30A5FCF-4F2E-4274-BAFA-500FD66A2691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1482594" y="1414425"/>
            <a:ext cx="0" cy="199773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678348F0-EE04-48D3-B737-F85B26462087}"/>
              </a:ext>
            </a:extLst>
          </p:cNvPr>
          <p:cNvSpPr/>
          <p:nvPr/>
        </p:nvSpPr>
        <p:spPr bwMode="auto">
          <a:xfrm>
            <a:off x="372249" y="33381"/>
            <a:ext cx="1310599" cy="571987"/>
          </a:xfrm>
          <a:prstGeom prst="wedgeRoundRectCallout">
            <a:avLst>
              <a:gd name="adj1" fmla="val 26909"/>
              <a:gd name="adj2" fmla="val 236730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914378"/>
            <a:r>
              <a:rPr lang="en-AU" sz="1600" dirty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Registry of digital asset data for contextualisation.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4C0D2B-B084-4CC9-8D72-BEB241A09EC0}"/>
              </a:ext>
            </a:extLst>
          </p:cNvPr>
          <p:cNvSpPr/>
          <p:nvPr/>
        </p:nvSpPr>
        <p:spPr>
          <a:xfrm>
            <a:off x="3131859" y="1602885"/>
            <a:ext cx="568769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0000"/>
                </a:solidFill>
              </a:rPr>
              <a:t>ERP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21AE750-3363-464A-B0A1-D396953F4B0B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3416244" y="1409981"/>
            <a:ext cx="0" cy="19290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97" grpId="0" animBg="1"/>
      <p:bldP spid="198" grpId="0" animBg="1"/>
      <p:bldP spid="199" grpId="0" animBg="1"/>
      <p:bldP spid="8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CCOM Contextualisation—Maintained by SDAIR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Model</a:t>
            </a:r>
            <a:endParaRPr lang="en-AU" sz="825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</a:t>
            </a:r>
            <a:br>
              <a:rPr lang="en-AU" sz="900" b="0">
                <a:solidFill>
                  <a:prstClr val="white"/>
                </a:solidFill>
              </a:rPr>
            </a:br>
            <a:r>
              <a:rPr lang="en-AU" sz="900" b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err="1">
                <a:solidFill>
                  <a:prstClr val="black"/>
                </a:solidFill>
                <a:latin typeface="Calibri" panose="020F0502020204030204"/>
              </a:rPr>
              <a:t>MeasurementLocations</a:t>
            </a:r>
            <a:endParaRPr lang="en-AU" sz="900" b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44D790-F305-432D-9C50-1D852A11DC18}"/>
              </a:ext>
            </a:extLst>
          </p:cNvPr>
          <p:cNvSpPr/>
          <p:nvPr/>
        </p:nvSpPr>
        <p:spPr>
          <a:xfrm>
            <a:off x="223628" y="1143928"/>
            <a:ext cx="8696163" cy="40011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b="0">
                <a:solidFill>
                  <a:prstClr val="black"/>
                </a:solidFill>
              </a:rPr>
              <a:t>Each object uniquely identified by a UUID. Also refer back to the system of record.</a:t>
            </a:r>
          </a:p>
        </p:txBody>
      </p:sp>
    </p:spTree>
    <p:extLst>
      <p:ext uri="{BB962C8B-B14F-4D97-AF65-F5344CB8AC3E}">
        <p14:creationId xmlns:p14="http://schemas.microsoft.com/office/powerpoint/2010/main" val="17066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13" grpId="0" animBg="1"/>
      <p:bldP spid="14" grpId="0" animBg="1"/>
      <p:bldP spid="15" grpId="0" animBg="1"/>
      <p:bldP spid="19" grpId="0" animBg="1"/>
      <p:bldP spid="73" grpId="0" animBg="1"/>
      <p:bldP spid="74" grpId="0" animBg="1"/>
      <p:bldP spid="75" grpId="0" animBg="1"/>
      <p:bldP spid="76" grpId="0" animBg="1"/>
      <p:bldP spid="95" grpId="0" animBg="1"/>
      <p:bldP spid="96" grpId="0" animBg="1"/>
      <p:bldP spid="97" grpId="0" animBg="1"/>
      <p:bldP spid="98" grpId="0" animBg="1"/>
      <p:bldP spid="172" grpId="0" animBg="1"/>
      <p:bldP spid="176" grpId="0"/>
      <p:bldP spid="177" grpId="0" animBg="1"/>
      <p:bldP spid="50" grpId="0" animBg="1"/>
      <p:bldP spid="57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155" grpId="0" animBg="1"/>
      <p:bldP spid="162" grpId="0" animBg="1"/>
      <p:bldP spid="12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B0A32D31-679D-40DD-8BC8-D34B7DC9454F}"/>
              </a:ext>
            </a:extLst>
          </p:cNvPr>
          <p:cNvSpPr/>
          <p:nvPr/>
        </p:nvSpPr>
        <p:spPr>
          <a:xfrm>
            <a:off x="8097207" y="229439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281B1D-3535-4094-985A-0466FDEB44ED}"/>
              </a:ext>
            </a:extLst>
          </p:cNvPr>
          <p:cNvSpPr/>
          <p:nvPr/>
        </p:nvSpPr>
        <p:spPr>
          <a:xfrm>
            <a:off x="8054190" y="2347721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F3CB00-079B-4277-AC3C-7FCE5BF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CCOM Contextualisation—Configuration Change</a:t>
            </a:r>
            <a:br>
              <a:rPr lang="en-AU" dirty="0"/>
            </a:br>
            <a:r>
              <a:rPr lang="en-AU" dirty="0"/>
              <a:t>Remove/Replace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FC10F-193B-430A-AB19-BD2FDF349AC7}"/>
              </a:ext>
            </a:extLst>
          </p:cNvPr>
          <p:cNvSpPr/>
          <p:nvPr/>
        </p:nvSpPr>
        <p:spPr>
          <a:xfrm>
            <a:off x="623739" y="942975"/>
            <a:ext cx="975946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Debutanizer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Serial # DZR-3246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DD7F-2FF7-42BC-9D2D-D5467B575782}"/>
              </a:ext>
            </a:extLst>
          </p:cNvPr>
          <p:cNvSpPr/>
          <p:nvPr/>
        </p:nvSpPr>
        <p:spPr>
          <a:xfrm>
            <a:off x="623739" y="1782122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 dirty="0">
                <a:solidFill>
                  <a:prstClr val="white"/>
                </a:solidFill>
              </a:rPr>
              <a:t>Model</a:t>
            </a:r>
            <a:endParaRPr lang="en-AU" sz="825" b="0" i="1" dirty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prstClr val="white"/>
                </a:solidFill>
              </a:rPr>
              <a:t>Debutanizer </a:t>
            </a:r>
            <a:br>
              <a:rPr lang="en-AU" sz="900" b="0" dirty="0">
                <a:solidFill>
                  <a:prstClr val="white"/>
                </a:solidFill>
              </a:rPr>
            </a:br>
            <a:r>
              <a:rPr lang="en-AU" sz="900" b="0" dirty="0">
                <a:solidFill>
                  <a:prstClr val="white"/>
                </a:solidFill>
              </a:rPr>
              <a:t>DZR 5000</a:t>
            </a:r>
          </a:p>
        </p:txBody>
      </p:sp>
      <p:cxnSp>
        <p:nvCxnSpPr>
          <p:cNvPr id="8" name="Straight Arrow Connector 86">
            <a:extLst>
              <a:ext uri="{FF2B5EF4-FFF2-40B4-BE49-F238E27FC236}">
                <a16:creationId xmlns:a16="http://schemas.microsoft.com/office/drawing/2014/main" id="{D1A3CE67-95F8-416E-A205-6D781D7411D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111712" y="1344883"/>
            <a:ext cx="1" cy="43724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734AFB3-EC5B-450D-8C89-54A1BE2173F1}"/>
              </a:ext>
            </a:extLst>
          </p:cNvPr>
          <p:cNvSpPr/>
          <p:nvPr/>
        </p:nvSpPr>
        <p:spPr>
          <a:xfrm>
            <a:off x="694590" y="4235569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AE6F5-C37F-4DA4-8035-6793E4023E2F}"/>
              </a:ext>
            </a:extLst>
          </p:cNvPr>
          <p:cNvSpPr/>
          <p:nvPr/>
        </p:nvSpPr>
        <p:spPr>
          <a:xfrm>
            <a:off x="661620" y="4275884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U" sz="900" b="0">
              <a:solidFill>
                <a:prstClr val="white"/>
              </a:solidFill>
            </a:endParaRPr>
          </a:p>
        </p:txBody>
      </p:sp>
      <p:cxnSp>
        <p:nvCxnSpPr>
          <p:cNvPr id="126" name="Straight Arrow Connector 162">
            <a:extLst>
              <a:ext uri="{FF2B5EF4-FFF2-40B4-BE49-F238E27FC236}">
                <a16:creationId xmlns:a16="http://schemas.microsoft.com/office/drawing/2014/main" id="{07462265-1211-4430-97DE-80567442B9E0}"/>
              </a:ext>
            </a:extLst>
          </p:cNvPr>
          <p:cNvCxnSpPr>
            <a:cxnSpLocks/>
            <a:stCxn id="68" idx="2"/>
            <a:endCxn id="11" idx="0"/>
          </p:cNvCxnSpPr>
          <p:nvPr/>
        </p:nvCxnSpPr>
        <p:spPr>
          <a:xfrm>
            <a:off x="1109204" y="4137995"/>
            <a:ext cx="7419" cy="178205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1941E-9B34-4097-837E-C55F8A8F3D82}"/>
              </a:ext>
            </a:extLst>
          </p:cNvPr>
          <p:cNvSpPr/>
          <p:nvPr/>
        </p:nvSpPr>
        <p:spPr>
          <a:xfrm>
            <a:off x="628650" y="4316200"/>
            <a:ext cx="975946" cy="3165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750" b="0" i="1">
                <a:solidFill>
                  <a:prstClr val="white"/>
                </a:solidFill>
              </a:rPr>
              <a:t>Breakdown Structure</a:t>
            </a:r>
            <a:endParaRPr lang="en-AU" sz="9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Primary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0D699-5D40-4F0A-AE3C-4FFBD96749C3}"/>
              </a:ext>
            </a:extLst>
          </p:cNvPr>
          <p:cNvSpPr/>
          <p:nvPr/>
        </p:nvSpPr>
        <p:spPr>
          <a:xfrm>
            <a:off x="2006797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37E70-E4CD-4356-B3EE-7E54DC94165D}"/>
              </a:ext>
            </a:extLst>
          </p:cNvPr>
          <p:cNvSpPr/>
          <p:nvPr/>
        </p:nvSpPr>
        <p:spPr>
          <a:xfrm>
            <a:off x="3160051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2902D-9E6F-4530-858A-8E246031A11A}"/>
              </a:ext>
            </a:extLst>
          </p:cNvPr>
          <p:cNvSpPr/>
          <p:nvPr/>
        </p:nvSpPr>
        <p:spPr>
          <a:xfrm>
            <a:off x="4313304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 C200</a:t>
            </a:r>
          </a:p>
        </p:txBody>
      </p:sp>
      <p:cxnSp>
        <p:nvCxnSpPr>
          <p:cNvPr id="16" name="Straight Arrow Connector 24">
            <a:extLst>
              <a:ext uri="{FF2B5EF4-FFF2-40B4-BE49-F238E27FC236}">
                <a16:creationId xmlns:a16="http://schemas.microsoft.com/office/drawing/2014/main" id="{D26D6D99-8D9F-49C7-9F92-F4A2B44E527B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1604596" y="3956000"/>
            <a:ext cx="905095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2B1859FA-DFD1-422D-BB9B-658F94716D08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>
          <a:xfrm flipV="1">
            <a:off x="1604596" y="3956000"/>
            <a:ext cx="2058349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>
            <a:extLst>
              <a:ext uri="{FF2B5EF4-FFF2-40B4-BE49-F238E27FC236}">
                <a16:creationId xmlns:a16="http://schemas.microsoft.com/office/drawing/2014/main" id="{5BBD136F-4715-4F51-9108-71BF008452C5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1604596" y="3956000"/>
            <a:ext cx="3211602" cy="51846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4BC46-DF14-4C03-B21F-FC40E075AFB6}"/>
              </a:ext>
            </a:extLst>
          </p:cNvPr>
          <p:cNvSpPr/>
          <p:nvPr/>
        </p:nvSpPr>
        <p:spPr>
          <a:xfrm>
            <a:off x="5466556" y="3554093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DB4CA9-1DD2-4AE1-A04A-377F2FBB26F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5319092" y="3755047"/>
            <a:ext cx="147464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id="{F0BB48D5-C279-4C1B-A030-BDA9583D4E9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111712" y="2184029"/>
            <a:ext cx="4912" cy="2132171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24">
            <a:extLst>
              <a:ext uri="{FF2B5EF4-FFF2-40B4-BE49-F238E27FC236}">
                <a16:creationId xmlns:a16="http://schemas.microsoft.com/office/drawing/2014/main" id="{50A64CED-F17A-400B-B834-C6DDEF290EF6}"/>
              </a:ext>
            </a:extLst>
          </p:cNvPr>
          <p:cNvCxnSpPr>
            <a:cxnSpLocks/>
            <a:stCxn id="4" idx="3"/>
            <a:endCxn id="73" idx="0"/>
          </p:cNvCxnSpPr>
          <p:nvPr/>
        </p:nvCxnSpPr>
        <p:spPr>
          <a:xfrm>
            <a:off x="1599685" y="1143929"/>
            <a:ext cx="910006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587453E-F755-4CC4-A9FD-966B41306A49}"/>
              </a:ext>
            </a:extLst>
          </p:cNvPr>
          <p:cNvSpPr/>
          <p:nvPr/>
        </p:nvSpPr>
        <p:spPr>
          <a:xfrm>
            <a:off x="2006797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Tower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T-456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E04A8D-B30B-40E2-869F-84CF2F1F0F49}"/>
              </a:ext>
            </a:extLst>
          </p:cNvPr>
          <p:cNvSpPr/>
          <p:nvPr/>
        </p:nvSpPr>
        <p:spPr>
          <a:xfrm>
            <a:off x="3160051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Pipe Section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0FD5D9-6E2A-4903-83BE-695175E97588}"/>
              </a:ext>
            </a:extLst>
          </p:cNvPr>
          <p:cNvSpPr/>
          <p:nvPr/>
        </p:nvSpPr>
        <p:spPr>
          <a:xfrm>
            <a:off x="4313304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Condenser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CF332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E41854-69AA-4E8F-BEAB-E3773F6DB513}"/>
              </a:ext>
            </a:extLst>
          </p:cNvPr>
          <p:cNvSpPr/>
          <p:nvPr/>
        </p:nvSpPr>
        <p:spPr>
          <a:xfrm>
            <a:off x="5466556" y="1388454"/>
            <a:ext cx="1005788" cy="4019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Asset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Sensor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Serial # TS-999</a:t>
            </a:r>
          </a:p>
        </p:txBody>
      </p:sp>
      <p:cxnSp>
        <p:nvCxnSpPr>
          <p:cNvPr id="78" name="Straight Arrow Connector 24">
            <a:extLst>
              <a:ext uri="{FF2B5EF4-FFF2-40B4-BE49-F238E27FC236}">
                <a16:creationId xmlns:a16="http://schemas.microsoft.com/office/drawing/2014/main" id="{C47BD7CE-9904-4DCA-8DFC-525D70FFE435}"/>
              </a:ext>
            </a:extLst>
          </p:cNvPr>
          <p:cNvCxnSpPr>
            <a:cxnSpLocks/>
            <a:stCxn id="4" idx="3"/>
            <a:endCxn id="74" idx="0"/>
          </p:cNvCxnSpPr>
          <p:nvPr/>
        </p:nvCxnSpPr>
        <p:spPr>
          <a:xfrm>
            <a:off x="1599685" y="1143929"/>
            <a:ext cx="2063260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24">
            <a:extLst>
              <a:ext uri="{FF2B5EF4-FFF2-40B4-BE49-F238E27FC236}">
                <a16:creationId xmlns:a16="http://schemas.microsoft.com/office/drawing/2014/main" id="{A11A0C44-E0BA-471C-8D57-8A56912892B3}"/>
              </a:ext>
            </a:extLst>
          </p:cNvPr>
          <p:cNvCxnSpPr>
            <a:cxnSpLocks/>
            <a:stCxn id="4" idx="3"/>
            <a:endCxn id="75" idx="0"/>
          </p:cNvCxnSpPr>
          <p:nvPr/>
        </p:nvCxnSpPr>
        <p:spPr>
          <a:xfrm>
            <a:off x="1599685" y="1143929"/>
            <a:ext cx="3216513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24">
            <a:extLst>
              <a:ext uri="{FF2B5EF4-FFF2-40B4-BE49-F238E27FC236}">
                <a16:creationId xmlns:a16="http://schemas.microsoft.com/office/drawing/2014/main" id="{A4893621-F245-498A-8D1A-F0CE27BECA58}"/>
              </a:ext>
            </a:extLst>
          </p:cNvPr>
          <p:cNvCxnSpPr>
            <a:cxnSpLocks/>
            <a:stCxn id="4" idx="3"/>
            <a:endCxn id="76" idx="0"/>
          </p:cNvCxnSpPr>
          <p:nvPr/>
        </p:nvCxnSpPr>
        <p:spPr>
          <a:xfrm>
            <a:off x="1599685" y="1143929"/>
            <a:ext cx="4369765" cy="244525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BB4C93B-BA2A-44AB-9641-41E4A1A601F4}"/>
              </a:ext>
            </a:extLst>
          </p:cNvPr>
          <p:cNvSpPr/>
          <p:nvPr/>
        </p:nvSpPr>
        <p:spPr>
          <a:xfrm>
            <a:off x="2006797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9A777D5-6354-4440-B042-AD66701760A8}"/>
              </a:ext>
            </a:extLst>
          </p:cNvPr>
          <p:cNvSpPr/>
          <p:nvPr/>
        </p:nvSpPr>
        <p:spPr>
          <a:xfrm>
            <a:off x="3160051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41F6D74-7457-435F-90A2-23A75768102F}"/>
              </a:ext>
            </a:extLst>
          </p:cNvPr>
          <p:cNvSpPr/>
          <p:nvPr/>
        </p:nvSpPr>
        <p:spPr>
          <a:xfrm>
            <a:off x="4313304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A86C0E8-BBAE-4935-91E4-673F336CCEE2}"/>
              </a:ext>
            </a:extLst>
          </p:cNvPr>
          <p:cNvSpPr/>
          <p:nvPr/>
        </p:nvSpPr>
        <p:spPr>
          <a:xfrm>
            <a:off x="5466556" y="2471273"/>
            <a:ext cx="1005788" cy="401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AssetSegmentEvent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Install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1 Jan 2018</a:t>
            </a:r>
          </a:p>
        </p:txBody>
      </p:sp>
      <p:cxnSp>
        <p:nvCxnSpPr>
          <p:cNvPr id="99" name="Straight Arrow Connector 86">
            <a:extLst>
              <a:ext uri="{FF2B5EF4-FFF2-40B4-BE49-F238E27FC236}">
                <a16:creationId xmlns:a16="http://schemas.microsoft.com/office/drawing/2014/main" id="{52613D52-C792-4921-BDB4-DED70DCFEDB3}"/>
              </a:ext>
            </a:extLst>
          </p:cNvPr>
          <p:cNvCxnSpPr>
            <a:cxnSpLocks/>
            <a:stCxn id="95" idx="0"/>
            <a:endCxn id="73" idx="2"/>
          </p:cNvCxnSpPr>
          <p:nvPr/>
        </p:nvCxnSpPr>
        <p:spPr>
          <a:xfrm flipV="1">
            <a:off x="2509691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86">
            <a:extLst>
              <a:ext uri="{FF2B5EF4-FFF2-40B4-BE49-F238E27FC236}">
                <a16:creationId xmlns:a16="http://schemas.microsoft.com/office/drawing/2014/main" id="{1E81321E-CF95-4FA7-9CE8-68E158E721A6}"/>
              </a:ext>
            </a:extLst>
          </p:cNvPr>
          <p:cNvCxnSpPr>
            <a:cxnSpLocks/>
            <a:stCxn id="96" idx="0"/>
            <a:endCxn id="74" idx="2"/>
          </p:cNvCxnSpPr>
          <p:nvPr/>
        </p:nvCxnSpPr>
        <p:spPr>
          <a:xfrm flipV="1">
            <a:off x="3662945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86">
            <a:extLst>
              <a:ext uri="{FF2B5EF4-FFF2-40B4-BE49-F238E27FC236}">
                <a16:creationId xmlns:a16="http://schemas.microsoft.com/office/drawing/2014/main" id="{A6679F37-3889-4FAC-8455-73BCFE5E9B19}"/>
              </a:ext>
            </a:extLst>
          </p:cNvPr>
          <p:cNvCxnSpPr>
            <a:cxnSpLocks/>
            <a:stCxn id="97" idx="0"/>
            <a:endCxn id="75" idx="2"/>
          </p:cNvCxnSpPr>
          <p:nvPr/>
        </p:nvCxnSpPr>
        <p:spPr>
          <a:xfrm flipV="1">
            <a:off x="4816198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86">
            <a:extLst>
              <a:ext uri="{FF2B5EF4-FFF2-40B4-BE49-F238E27FC236}">
                <a16:creationId xmlns:a16="http://schemas.microsoft.com/office/drawing/2014/main" id="{CA86094B-1518-4771-BFE1-30260645B8CA}"/>
              </a:ext>
            </a:extLst>
          </p:cNvPr>
          <p:cNvCxnSpPr>
            <a:cxnSpLocks/>
            <a:stCxn id="98" idx="0"/>
            <a:endCxn id="76" idx="2"/>
          </p:cNvCxnSpPr>
          <p:nvPr/>
        </p:nvCxnSpPr>
        <p:spPr>
          <a:xfrm flipV="1">
            <a:off x="5969450" y="1790361"/>
            <a:ext cx="0" cy="680912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86">
            <a:extLst>
              <a:ext uri="{FF2B5EF4-FFF2-40B4-BE49-F238E27FC236}">
                <a16:creationId xmlns:a16="http://schemas.microsoft.com/office/drawing/2014/main" id="{571A4AF1-EFFB-4E7E-BE1B-CAAA81B9B0A2}"/>
              </a:ext>
            </a:extLst>
          </p:cNvPr>
          <p:cNvCxnSpPr>
            <a:cxnSpLocks/>
            <a:stCxn id="95" idx="2"/>
            <a:endCxn id="13" idx="0"/>
          </p:cNvCxnSpPr>
          <p:nvPr/>
        </p:nvCxnSpPr>
        <p:spPr>
          <a:xfrm>
            <a:off x="2509691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86">
            <a:extLst>
              <a:ext uri="{FF2B5EF4-FFF2-40B4-BE49-F238E27FC236}">
                <a16:creationId xmlns:a16="http://schemas.microsoft.com/office/drawing/2014/main" id="{78DD0F1E-456A-4BEF-A870-46F8ABBC8A9C}"/>
              </a:ext>
            </a:extLst>
          </p:cNvPr>
          <p:cNvCxnSpPr>
            <a:cxnSpLocks/>
            <a:stCxn id="96" idx="2"/>
            <a:endCxn id="14" idx="0"/>
          </p:cNvCxnSpPr>
          <p:nvPr/>
        </p:nvCxnSpPr>
        <p:spPr>
          <a:xfrm>
            <a:off x="3662945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86">
            <a:extLst>
              <a:ext uri="{FF2B5EF4-FFF2-40B4-BE49-F238E27FC236}">
                <a16:creationId xmlns:a16="http://schemas.microsoft.com/office/drawing/2014/main" id="{2B7E9F9C-2590-4A17-9903-FC0E910BDF91}"/>
              </a:ext>
            </a:extLst>
          </p:cNvPr>
          <p:cNvCxnSpPr>
            <a:cxnSpLocks/>
            <a:stCxn id="97" idx="2"/>
            <a:endCxn id="15" idx="0"/>
          </p:cNvCxnSpPr>
          <p:nvPr/>
        </p:nvCxnSpPr>
        <p:spPr>
          <a:xfrm>
            <a:off x="4816198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86">
            <a:extLst>
              <a:ext uri="{FF2B5EF4-FFF2-40B4-BE49-F238E27FC236}">
                <a16:creationId xmlns:a16="http://schemas.microsoft.com/office/drawing/2014/main" id="{2E637432-1CD1-4576-A97C-D1036D7E9BB4}"/>
              </a:ext>
            </a:extLst>
          </p:cNvPr>
          <p:cNvCxnSpPr>
            <a:cxnSpLocks/>
            <a:stCxn id="98" idx="2"/>
            <a:endCxn id="19" idx="0"/>
          </p:cNvCxnSpPr>
          <p:nvPr/>
        </p:nvCxnSpPr>
        <p:spPr>
          <a:xfrm>
            <a:off x="5969450" y="2873180"/>
            <a:ext cx="0" cy="680913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F6F54D-5F8B-410E-9CA9-495534C7EB9F}"/>
              </a:ext>
            </a:extLst>
          </p:cNvPr>
          <p:cNvCxnSpPr>
            <a:cxnSpLocks/>
            <a:stCxn id="155" idx="1"/>
            <a:endCxn id="177" idx="3"/>
          </p:cNvCxnSpPr>
          <p:nvPr/>
        </p:nvCxnSpPr>
        <p:spPr>
          <a:xfrm flipH="1">
            <a:off x="6472343" y="4416184"/>
            <a:ext cx="290800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CDCAEC7-8FB2-4E60-AE74-74E401E1D38D}"/>
              </a:ext>
            </a:extLst>
          </p:cNvPr>
          <p:cNvCxnSpPr>
            <a:cxnSpLocks/>
            <a:stCxn id="162" idx="1"/>
            <a:endCxn id="75" idx="3"/>
          </p:cNvCxnSpPr>
          <p:nvPr/>
        </p:nvCxnSpPr>
        <p:spPr>
          <a:xfrm rot="10800000">
            <a:off x="5319093" y="1589408"/>
            <a:ext cx="1444051" cy="479888"/>
          </a:xfrm>
          <a:prstGeom prst="bentConnector3">
            <a:avLst>
              <a:gd name="adj1" fmla="val 91923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2">
            <a:extLst>
              <a:ext uri="{FF2B5EF4-FFF2-40B4-BE49-F238E27FC236}">
                <a16:creationId xmlns:a16="http://schemas.microsoft.com/office/drawing/2014/main" id="{220502D0-0E4C-4F91-9A65-BE83CB195D8B}"/>
              </a:ext>
            </a:extLst>
          </p:cNvPr>
          <p:cNvCxnSpPr>
            <a:cxnSpLocks/>
            <a:stCxn id="172" idx="2"/>
            <a:endCxn id="155" idx="0"/>
          </p:cNvCxnSpPr>
          <p:nvPr/>
        </p:nvCxnSpPr>
        <p:spPr>
          <a:xfrm>
            <a:off x="6960317" y="3466812"/>
            <a:ext cx="321263" cy="74841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7A8E21F1-3E43-4328-821E-5A588457FDDB}"/>
              </a:ext>
            </a:extLst>
          </p:cNvPr>
          <p:cNvSpPr txBox="1"/>
          <p:nvPr/>
        </p:nvSpPr>
        <p:spPr>
          <a:xfrm>
            <a:off x="6313345" y="2958981"/>
            <a:ext cx="1293944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prstClr val="black"/>
                </a:solidFill>
                <a:latin typeface="Calibri" panose="020F0502020204030204"/>
              </a:rPr>
              <a:t>Supports both Asset-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tabLst>
                <a:tab pos="402431" algn="l"/>
              </a:tabLst>
            </a:pPr>
            <a:r>
              <a:rPr lang="en-AU" sz="900" b="0" dirty="0">
                <a:solidFill>
                  <a:prstClr val="black"/>
                </a:solidFill>
                <a:latin typeface="Calibri" panose="020F0502020204030204"/>
              </a:rPr>
              <a:t>and Segment-based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 err="1">
                <a:solidFill>
                  <a:prstClr val="black"/>
                </a:solidFill>
                <a:latin typeface="Calibri" panose="020F0502020204030204"/>
              </a:rPr>
              <a:t>MeasurementLocations</a:t>
            </a:r>
            <a:endParaRPr lang="en-AU" sz="9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3" name="Straight Arrow Connector 162">
            <a:extLst>
              <a:ext uri="{FF2B5EF4-FFF2-40B4-BE49-F238E27FC236}">
                <a16:creationId xmlns:a16="http://schemas.microsoft.com/office/drawing/2014/main" id="{623D7DD3-5243-4A81-BAF9-F064922FB7BB}"/>
              </a:ext>
            </a:extLst>
          </p:cNvPr>
          <p:cNvCxnSpPr>
            <a:cxnSpLocks/>
            <a:stCxn id="162" idx="0"/>
            <a:endCxn id="76" idx="3"/>
          </p:cNvCxnSpPr>
          <p:nvPr/>
        </p:nvCxnSpPr>
        <p:spPr>
          <a:xfrm rot="16200000" flipV="1">
            <a:off x="6737495" y="1324257"/>
            <a:ext cx="278934" cy="809236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2E50E37-DB49-4F06-936E-A30C462F7E25}"/>
              </a:ext>
            </a:extLst>
          </p:cNvPr>
          <p:cNvSpPr txBox="1"/>
          <p:nvPr/>
        </p:nvSpPr>
        <p:spPr>
          <a:xfrm>
            <a:off x="6667938" y="1388453"/>
            <a:ext cx="7088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black"/>
                </a:solidFill>
                <a:latin typeface="Calibri" panose="020F0502020204030204"/>
              </a:rPr>
              <a:t>Transducer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79EF13-6EB0-4D35-8643-288EB0865DDF}"/>
              </a:ext>
            </a:extLst>
          </p:cNvPr>
          <p:cNvSpPr/>
          <p:nvPr/>
        </p:nvSpPr>
        <p:spPr>
          <a:xfrm>
            <a:off x="5466555" y="4215230"/>
            <a:ext cx="1005788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>
                <a:solidFill>
                  <a:prstClr val="white"/>
                </a:solidFill>
              </a:rPr>
              <a:t>Segment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Temperature Sensor TS-2</a:t>
            </a:r>
          </a:p>
        </p:txBody>
      </p:sp>
      <p:cxnSp>
        <p:nvCxnSpPr>
          <p:cNvPr id="181" name="Straight Arrow Connector 24">
            <a:extLst>
              <a:ext uri="{FF2B5EF4-FFF2-40B4-BE49-F238E27FC236}">
                <a16:creationId xmlns:a16="http://schemas.microsoft.com/office/drawing/2014/main" id="{D9FFA2E3-03D2-4F99-8A67-CC4D6B491A7A}"/>
              </a:ext>
            </a:extLst>
          </p:cNvPr>
          <p:cNvCxnSpPr>
            <a:cxnSpLocks/>
            <a:stCxn id="15" idx="3"/>
            <a:endCxn id="177" idx="1"/>
          </p:cNvCxnSpPr>
          <p:nvPr/>
        </p:nvCxnSpPr>
        <p:spPr>
          <a:xfrm>
            <a:off x="5319092" y="3755047"/>
            <a:ext cx="147463" cy="661137"/>
          </a:xfrm>
          <a:prstGeom prst="bentConnector3">
            <a:avLst>
              <a:gd name="adj1" fmla="val 32895"/>
            </a:avLst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B290E87-283A-4C4E-9B0E-54A9DBDD152E}"/>
              </a:ext>
            </a:extLst>
          </p:cNvPr>
          <p:cNvSpPr/>
          <p:nvPr/>
        </p:nvSpPr>
        <p:spPr>
          <a:xfrm>
            <a:off x="7937867" y="3275305"/>
            <a:ext cx="1035219" cy="401908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 err="1">
                <a:solidFill>
                  <a:prstClr val="white"/>
                </a:solidFill>
              </a:rPr>
              <a:t>AttributeSet</a:t>
            </a:r>
            <a:endParaRPr lang="en-AU" sz="8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Custom Measurement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A6A736-820D-408F-AE06-996A29E667A8}"/>
              </a:ext>
            </a:extLst>
          </p:cNvPr>
          <p:cNvSpPr/>
          <p:nvPr/>
        </p:nvSpPr>
        <p:spPr>
          <a:xfrm>
            <a:off x="8011172" y="24010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618E72-9EE0-4A45-900E-65F320FAF9A2}"/>
              </a:ext>
            </a:extLst>
          </p:cNvPr>
          <p:cNvSpPr/>
          <p:nvPr/>
        </p:nvSpPr>
        <p:spPr>
          <a:xfrm>
            <a:off x="7968154" y="2454368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10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DE0CCA-C87B-43CC-AE98-A74BD6F539DD}"/>
              </a:ext>
            </a:extLst>
          </p:cNvPr>
          <p:cNvSpPr/>
          <p:nvPr/>
        </p:nvSpPr>
        <p:spPr>
          <a:xfrm>
            <a:off x="8097207" y="455952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697B390-8C28-4C8E-A444-A62252C1D359}"/>
              </a:ext>
            </a:extLst>
          </p:cNvPr>
          <p:cNvSpPr/>
          <p:nvPr/>
        </p:nvSpPr>
        <p:spPr>
          <a:xfrm>
            <a:off x="8054190" y="4612845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DF9D2-8995-4295-A607-17B1CEE6C355}"/>
              </a:ext>
            </a:extLst>
          </p:cNvPr>
          <p:cNvSpPr/>
          <p:nvPr/>
        </p:nvSpPr>
        <p:spPr>
          <a:xfrm>
            <a:off x="8011172" y="4666169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Recorded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A3A1D9-877A-4EAA-BA53-4BA0469A8256}"/>
              </a:ext>
            </a:extLst>
          </p:cNvPr>
          <p:cNvSpPr/>
          <p:nvPr/>
        </p:nvSpPr>
        <p:spPr>
          <a:xfrm>
            <a:off x="7968154" y="4719492"/>
            <a:ext cx="975946" cy="4019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</a:t>
            </a:r>
            <a:endParaRPr lang="en-AU" sz="800" b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>
                <a:solidFill>
                  <a:prstClr val="white"/>
                </a:solidFill>
              </a:rPr>
              <a:t>4</a:t>
            </a:r>
            <a:r>
              <a:rPr lang="en-AU" sz="800" b="0" baseline="30000">
                <a:solidFill>
                  <a:prstClr val="white"/>
                </a:solidFill>
              </a:rPr>
              <a:t>o</a:t>
            </a:r>
            <a:r>
              <a:rPr lang="en-AU" sz="800" b="0">
                <a:solidFill>
                  <a:prstClr val="white"/>
                </a:solidFill>
              </a:rPr>
              <a:t>C at: </a:t>
            </a:r>
            <a:br>
              <a:rPr lang="en-AU" sz="800" b="0">
                <a:solidFill>
                  <a:prstClr val="white"/>
                </a:solidFill>
              </a:rPr>
            </a:br>
            <a:r>
              <a:rPr lang="en-AU" sz="800" b="0">
                <a:solidFill>
                  <a:prstClr val="white"/>
                </a:solidFill>
              </a:rPr>
              <a:t>2018-06-01:01:00</a:t>
            </a:r>
          </a:p>
        </p:txBody>
      </p:sp>
      <p:cxnSp>
        <p:nvCxnSpPr>
          <p:cNvPr id="67" name="Straight Arrow Connector 162">
            <a:extLst>
              <a:ext uri="{FF2B5EF4-FFF2-40B4-BE49-F238E27FC236}">
                <a16:creationId xmlns:a16="http://schemas.microsoft.com/office/drawing/2014/main" id="{B6BC47A1-EE10-4A10-BA7B-6459E8044B20}"/>
              </a:ext>
            </a:extLst>
          </p:cNvPr>
          <p:cNvCxnSpPr>
            <a:cxnSpLocks/>
            <a:stCxn id="162" idx="2"/>
            <a:endCxn id="172" idx="0"/>
          </p:cNvCxnSpPr>
          <p:nvPr/>
        </p:nvCxnSpPr>
        <p:spPr>
          <a:xfrm flipH="1">
            <a:off x="6960317" y="2270249"/>
            <a:ext cx="321263" cy="6887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162">
            <a:extLst>
              <a:ext uri="{FF2B5EF4-FFF2-40B4-BE49-F238E27FC236}">
                <a16:creationId xmlns:a16="http://schemas.microsoft.com/office/drawing/2014/main" id="{A3A66FC4-13C9-4404-AD14-BA0F1DBC845D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62">
            <a:extLst>
              <a:ext uri="{FF2B5EF4-FFF2-40B4-BE49-F238E27FC236}">
                <a16:creationId xmlns:a16="http://schemas.microsoft.com/office/drawing/2014/main" id="{64184F9A-2FB2-41D3-8B7D-617F39141854}"/>
              </a:ext>
            </a:extLst>
          </p:cNvPr>
          <p:cNvCxnSpPr>
            <a:cxnSpLocks/>
            <a:stCxn id="162" idx="3"/>
            <a:endCxn id="56" idx="0"/>
          </p:cNvCxnSpPr>
          <p:nvPr/>
        </p:nvCxnSpPr>
        <p:spPr>
          <a:xfrm>
            <a:off x="7800017" y="2069296"/>
            <a:ext cx="656110" cy="385072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162">
            <a:extLst>
              <a:ext uri="{FF2B5EF4-FFF2-40B4-BE49-F238E27FC236}">
                <a16:creationId xmlns:a16="http://schemas.microsoft.com/office/drawing/2014/main" id="{473C6333-CD1B-4C8F-82CA-73EAD6AA5841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162">
            <a:extLst>
              <a:ext uri="{FF2B5EF4-FFF2-40B4-BE49-F238E27FC236}">
                <a16:creationId xmlns:a16="http://schemas.microsoft.com/office/drawing/2014/main" id="{6AB0A188-66A1-4DE0-93C3-0D87445588DA}"/>
              </a:ext>
            </a:extLst>
          </p:cNvPr>
          <p:cNvCxnSpPr>
            <a:cxnSpLocks/>
            <a:stCxn id="155" idx="3"/>
            <a:endCxn id="64" idx="0"/>
          </p:cNvCxnSpPr>
          <p:nvPr/>
        </p:nvCxnSpPr>
        <p:spPr>
          <a:xfrm>
            <a:off x="7800017" y="4416184"/>
            <a:ext cx="656110" cy="303308"/>
          </a:xfrm>
          <a:prstGeom prst="bentConnector2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57DFE05-7BD1-4A29-8677-0E8BC6B5676C}"/>
              </a:ext>
            </a:extLst>
          </p:cNvPr>
          <p:cNvSpPr/>
          <p:nvPr/>
        </p:nvSpPr>
        <p:spPr>
          <a:xfrm>
            <a:off x="6763143" y="4215230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6BFA25-E19C-4C7F-B688-B6B5318CE88C}"/>
              </a:ext>
            </a:extLst>
          </p:cNvPr>
          <p:cNvSpPr/>
          <p:nvPr/>
        </p:nvSpPr>
        <p:spPr>
          <a:xfrm>
            <a:off x="6763143" y="1868342"/>
            <a:ext cx="1036874" cy="401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800" b="0" i="1">
                <a:solidFill>
                  <a:prstClr val="white"/>
                </a:solidFill>
              </a:rPr>
              <a:t>Measurement Location</a:t>
            </a:r>
            <a:endParaRPr lang="en-AU" sz="1000" b="0" i="1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>
                <a:solidFill>
                  <a:prstClr val="white"/>
                </a:solidFill>
              </a:rPr>
              <a:t>Temp. Loc. 1 </a:t>
            </a:r>
          </a:p>
        </p:txBody>
      </p:sp>
      <p:cxnSp>
        <p:nvCxnSpPr>
          <p:cNvPr id="83" name="Straight Arrow Connector 162">
            <a:extLst>
              <a:ext uri="{FF2B5EF4-FFF2-40B4-BE49-F238E27FC236}">
                <a16:creationId xmlns:a16="http://schemas.microsoft.com/office/drawing/2014/main" id="{36BD4666-0A73-4059-8863-44948D0614E5}"/>
              </a:ext>
            </a:extLst>
          </p:cNvPr>
          <p:cNvCxnSpPr>
            <a:cxnSpLocks/>
            <a:stCxn id="50" idx="0"/>
            <a:endCxn id="56" idx="2"/>
          </p:cNvCxnSpPr>
          <p:nvPr/>
        </p:nvCxnSpPr>
        <p:spPr>
          <a:xfrm flipV="1">
            <a:off x="8455477" y="2856275"/>
            <a:ext cx="650" cy="41903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EA8A4F-E8D6-4838-81E3-74E7544206A9}"/>
              </a:ext>
            </a:extLst>
          </p:cNvPr>
          <p:cNvGrpSpPr/>
          <p:nvPr/>
        </p:nvGrpSpPr>
        <p:grpSpPr>
          <a:xfrm>
            <a:off x="267237" y="2370775"/>
            <a:ext cx="1683934" cy="1767220"/>
            <a:chOff x="162808" y="2759517"/>
            <a:chExt cx="2862025" cy="300357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9C6AEA-4D21-4848-AAD5-6BF0B8619F2B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0A41A75-FB01-473E-AF97-4F5CE57C8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F785FE-B295-45AE-8D8F-CB8C26068299}"/>
              </a:ext>
            </a:extLst>
          </p:cNvPr>
          <p:cNvGrpSpPr/>
          <p:nvPr/>
        </p:nvGrpSpPr>
        <p:grpSpPr>
          <a:xfrm>
            <a:off x="3218294" y="1790325"/>
            <a:ext cx="1005788" cy="1763768"/>
            <a:chOff x="3218294" y="1790325"/>
            <a:chExt cx="1005788" cy="176376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3D36931-DBD1-4DCC-8388-E4EA26AED110}"/>
                </a:ext>
              </a:extLst>
            </p:cNvPr>
            <p:cNvSpPr/>
            <p:nvPr/>
          </p:nvSpPr>
          <p:spPr>
            <a:xfrm>
              <a:off x="3218294" y="2610776"/>
              <a:ext cx="1005788" cy="4019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 i="1" err="1">
                  <a:solidFill>
                    <a:prstClr val="white"/>
                  </a:solidFill>
                </a:rPr>
                <a:t>AssetSegmentEvent</a:t>
              </a:r>
              <a:endParaRPr lang="en-AU" sz="800" b="0" i="1">
                <a:solidFill>
                  <a:prstClr val="white"/>
                </a:solidFill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white"/>
                  </a:solidFill>
                </a:rPr>
                <a:t>Remove </a:t>
              </a:r>
              <a:br>
                <a:rPr lang="en-AU" sz="800" b="0">
                  <a:solidFill>
                    <a:prstClr val="white"/>
                  </a:solidFill>
                </a:rPr>
              </a:br>
              <a:r>
                <a:rPr lang="en-AU" sz="800" b="0">
                  <a:solidFill>
                    <a:prstClr val="white"/>
                  </a:solidFill>
                </a:rPr>
                <a:t>2 Jan 2018</a:t>
              </a:r>
            </a:p>
          </p:txBody>
        </p:sp>
        <p:cxnSp>
          <p:nvCxnSpPr>
            <p:cNvPr id="84" name="Straight Arrow Connector 86">
              <a:extLst>
                <a:ext uri="{FF2B5EF4-FFF2-40B4-BE49-F238E27FC236}">
                  <a16:creationId xmlns:a16="http://schemas.microsoft.com/office/drawing/2014/main" id="{B2B26845-F021-450F-9CEF-969A3F8C6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2822" y="1790325"/>
              <a:ext cx="1" cy="82045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6">
              <a:extLst>
                <a:ext uri="{FF2B5EF4-FFF2-40B4-BE49-F238E27FC236}">
                  <a16:creationId xmlns:a16="http://schemas.microsoft.com/office/drawing/2014/main" id="{967FE6DA-078C-4F17-9E58-6B704347862E}"/>
                </a:ext>
              </a:extLst>
            </p:cNvPr>
            <p:cNvCxnSpPr>
              <a:cxnSpLocks/>
            </p:cNvCxnSpPr>
            <p:nvPr/>
          </p:nvCxnSpPr>
          <p:spPr>
            <a:xfrm>
              <a:off x="3815345" y="3012683"/>
              <a:ext cx="0" cy="5414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02B49F-CD1C-4E35-8B27-4B7649159E7F}"/>
              </a:ext>
            </a:extLst>
          </p:cNvPr>
          <p:cNvGrpSpPr/>
          <p:nvPr/>
        </p:nvGrpSpPr>
        <p:grpSpPr>
          <a:xfrm>
            <a:off x="1599685" y="1143929"/>
            <a:ext cx="2690117" cy="2410164"/>
            <a:chOff x="1599685" y="1143929"/>
            <a:chExt cx="2690117" cy="241016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40B8B24-051B-47FD-817B-1599B1184855}"/>
                </a:ext>
              </a:extLst>
            </p:cNvPr>
            <p:cNvSpPr/>
            <p:nvPr/>
          </p:nvSpPr>
          <p:spPr>
            <a:xfrm>
              <a:off x="3284014" y="1540854"/>
              <a:ext cx="1005788" cy="40190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 i="1">
                  <a:solidFill>
                    <a:prstClr val="white"/>
                  </a:solidFill>
                </a:rPr>
                <a:t>Asset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900" b="0">
                  <a:solidFill>
                    <a:prstClr val="white"/>
                  </a:solidFill>
                </a:rPr>
                <a:t>Pipe Section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9E2224F-1591-450D-A6AE-AC988839A766}"/>
                </a:ext>
              </a:extLst>
            </p:cNvPr>
            <p:cNvSpPr/>
            <p:nvPr/>
          </p:nvSpPr>
          <p:spPr>
            <a:xfrm>
              <a:off x="3276600" y="2701364"/>
              <a:ext cx="1005788" cy="40190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 i="1" err="1">
                  <a:solidFill>
                    <a:prstClr val="white"/>
                  </a:solidFill>
                </a:rPr>
                <a:t>AssetSegmentEvent</a:t>
              </a:r>
              <a:endParaRPr lang="en-AU" sz="800" b="0" i="1">
                <a:solidFill>
                  <a:prstClr val="white"/>
                </a:solidFill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AU" sz="800" b="0">
                  <a:solidFill>
                    <a:prstClr val="white"/>
                  </a:solidFill>
                </a:rPr>
                <a:t>Install </a:t>
              </a:r>
              <a:br>
                <a:rPr lang="en-AU" sz="800" b="0">
                  <a:solidFill>
                    <a:prstClr val="white"/>
                  </a:solidFill>
                </a:rPr>
              </a:br>
              <a:r>
                <a:rPr lang="en-AU" sz="800" b="0">
                  <a:solidFill>
                    <a:prstClr val="white"/>
                  </a:solidFill>
                </a:rPr>
                <a:t>3 Jan 2018</a:t>
              </a:r>
            </a:p>
          </p:txBody>
        </p:sp>
        <p:cxnSp>
          <p:nvCxnSpPr>
            <p:cNvPr id="88" name="Straight Arrow Connector 86">
              <a:extLst>
                <a:ext uri="{FF2B5EF4-FFF2-40B4-BE49-F238E27FC236}">
                  <a16:creationId xmlns:a16="http://schemas.microsoft.com/office/drawing/2014/main" id="{EE328958-C9B6-4EDC-A91A-008FE0917C5F}"/>
                </a:ext>
              </a:extLst>
            </p:cNvPr>
            <p:cNvCxnSpPr>
              <a:cxnSpLocks/>
            </p:cNvCxnSpPr>
            <p:nvPr/>
          </p:nvCxnSpPr>
          <p:spPr>
            <a:xfrm>
              <a:off x="3967745" y="3103271"/>
              <a:ext cx="0" cy="45082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6">
              <a:extLst>
                <a:ext uri="{FF2B5EF4-FFF2-40B4-BE49-F238E27FC236}">
                  <a16:creationId xmlns:a16="http://schemas.microsoft.com/office/drawing/2014/main" id="{065AC703-9AEE-4F20-B1B3-85290E1BD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223" y="1942726"/>
              <a:ext cx="0" cy="75241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24">
              <a:extLst>
                <a:ext uri="{FF2B5EF4-FFF2-40B4-BE49-F238E27FC236}">
                  <a16:creationId xmlns:a16="http://schemas.microsoft.com/office/drawing/2014/main" id="{F546F4A1-587E-49B9-829D-2F052A49393C}"/>
                </a:ext>
              </a:extLst>
            </p:cNvPr>
            <p:cNvCxnSpPr>
              <a:cxnSpLocks/>
              <a:stCxn id="4" idx="3"/>
              <a:endCxn id="87" idx="0"/>
            </p:cNvCxnSpPr>
            <p:nvPr/>
          </p:nvCxnSpPr>
          <p:spPr>
            <a:xfrm>
              <a:off x="1599685" y="1143929"/>
              <a:ext cx="2187223" cy="396925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2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86">
            <a:extLst>
              <a:ext uri="{FF2B5EF4-FFF2-40B4-BE49-F238E27FC236}">
                <a16:creationId xmlns:a16="http://schemas.microsoft.com/office/drawing/2014/main" id="{F0BB48D5-C279-4C1B-A030-BDA9583D4E95}"/>
              </a:ext>
            </a:extLst>
          </p:cNvPr>
          <p:cNvCxnSpPr>
            <a:cxnSpLocks/>
            <a:stCxn id="36" idx="2"/>
            <a:endCxn id="11" idx="1"/>
          </p:cNvCxnSpPr>
          <p:nvPr/>
        </p:nvCxnSpPr>
        <p:spPr>
          <a:xfrm rot="16200000" flipH="1">
            <a:off x="1403094" y="1362618"/>
            <a:ext cx="1402708" cy="16358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28B27EC-B439-40AE-B5FE-7C4DA8C4FDF2}"/>
              </a:ext>
            </a:extLst>
          </p:cNvPr>
          <p:cNvSpPr/>
          <p:nvPr/>
        </p:nvSpPr>
        <p:spPr>
          <a:xfrm>
            <a:off x="798552" y="1077281"/>
            <a:ext cx="975946" cy="401907"/>
          </a:xfrm>
          <a:prstGeom prst="rect">
            <a:avLst/>
          </a:prstGeom>
          <a:solidFill>
            <a:srgbClr val="B07BD7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i="1" dirty="0">
                <a:solidFill>
                  <a:prstClr val="white"/>
                </a:solidFill>
              </a:rPr>
              <a:t>Model</a:t>
            </a:r>
            <a:endParaRPr lang="en-AU" sz="825" b="0" i="1" dirty="0">
              <a:solidFill>
                <a:prstClr val="white"/>
              </a:solidFill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AU" sz="900" b="0" dirty="0">
                <a:solidFill>
                  <a:prstClr val="white"/>
                </a:solidFill>
              </a:rPr>
              <a:t>Debutanizer </a:t>
            </a:r>
            <a:br>
              <a:rPr lang="en-AU" sz="900" b="0" dirty="0">
                <a:solidFill>
                  <a:prstClr val="white"/>
                </a:solidFill>
              </a:rPr>
            </a:br>
            <a:r>
              <a:rPr lang="en-AU" sz="900" b="0" dirty="0">
                <a:solidFill>
                  <a:prstClr val="white"/>
                </a:solidFill>
              </a:rPr>
              <a:t>DZR 5000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B58ADA-0F79-449C-8515-855792408E85}"/>
              </a:ext>
            </a:extLst>
          </p:cNvPr>
          <p:cNvGrpSpPr/>
          <p:nvPr/>
        </p:nvGrpSpPr>
        <p:grpSpPr>
          <a:xfrm>
            <a:off x="300541" y="1771241"/>
            <a:ext cx="1966952" cy="2064236"/>
            <a:chOff x="162808" y="2759517"/>
            <a:chExt cx="2862025" cy="30035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F750FF-C460-44F8-9351-504F1FD484CA}"/>
                </a:ext>
              </a:extLst>
            </p:cNvPr>
            <p:cNvSpPr/>
            <p:nvPr/>
          </p:nvSpPr>
          <p:spPr>
            <a:xfrm>
              <a:off x="164425" y="2759517"/>
              <a:ext cx="2860408" cy="3003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U" sz="1350" b="0">
                <a:solidFill>
                  <a:prstClr val="white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9CCA776-2305-4BC7-97D5-54EC54AF9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14" b="8114"/>
            <a:stretch/>
          </p:blipFill>
          <p:spPr>
            <a:xfrm>
              <a:off x="162808" y="2759517"/>
              <a:ext cx="2862025" cy="300357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Example—Mesh Networks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1941E-9B34-4097-837E-C55F8A8F3D82}"/>
              </a:ext>
            </a:extLst>
          </p:cNvPr>
          <p:cNvSpPr/>
          <p:nvPr/>
        </p:nvSpPr>
        <p:spPr>
          <a:xfrm>
            <a:off x="2922372" y="2715793"/>
            <a:ext cx="1082152" cy="332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i="1" dirty="0">
                <a:solidFill>
                  <a:prstClr val="white"/>
                </a:solidFill>
              </a:rPr>
              <a:t>Segment Mesh</a:t>
            </a:r>
            <a:endParaRPr lang="en-AU" sz="1200" i="1" dirty="0">
              <a:solidFill>
                <a:prstClr val="white"/>
              </a:solidFill>
            </a:endParaRP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DZR Connections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0D699-5D40-4F0A-AE3C-4FFBD96749C3}"/>
              </a:ext>
            </a:extLst>
          </p:cNvPr>
          <p:cNvSpPr/>
          <p:nvPr/>
        </p:nvSpPr>
        <p:spPr>
          <a:xfrm>
            <a:off x="7710480" y="1293707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Debutanizer Feed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37E70-E4CD-4356-B3EE-7E54DC94165D}"/>
              </a:ext>
            </a:extLst>
          </p:cNvPr>
          <p:cNvSpPr/>
          <p:nvPr/>
        </p:nvSpPr>
        <p:spPr>
          <a:xfrm>
            <a:off x="7712936" y="2123269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Debutanizer Tower T100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2902D-9E6F-4530-858A-8E246031A11A}"/>
              </a:ext>
            </a:extLst>
          </p:cNvPr>
          <p:cNvSpPr/>
          <p:nvPr/>
        </p:nvSpPr>
        <p:spPr>
          <a:xfrm>
            <a:off x="7712937" y="2974150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Overhead Piping Segment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5CF5B2-9DC6-456B-BC0F-03344A6F5EF3}"/>
              </a:ext>
            </a:extLst>
          </p:cNvPr>
          <p:cNvSpPr/>
          <p:nvPr/>
        </p:nvSpPr>
        <p:spPr>
          <a:xfrm>
            <a:off x="4579171" y="1584350"/>
            <a:ext cx="975946" cy="401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 Connection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F44A37-0A75-42BE-A8AF-280BC07170F2}"/>
              </a:ext>
            </a:extLst>
          </p:cNvPr>
          <p:cNvSpPr/>
          <p:nvPr/>
        </p:nvSpPr>
        <p:spPr>
          <a:xfrm>
            <a:off x="4581627" y="2678863"/>
            <a:ext cx="975946" cy="401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 Connection</a:t>
            </a:r>
            <a:endParaRPr lang="en-AU" sz="900" dirty="0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B82CA3-A689-43A9-9F7E-034511FB0F05}"/>
              </a:ext>
            </a:extLst>
          </p:cNvPr>
          <p:cNvSpPr/>
          <p:nvPr/>
        </p:nvSpPr>
        <p:spPr>
          <a:xfrm>
            <a:off x="6168392" y="1293707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Feed Outlet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FED5C7-1259-4F7A-B20A-E6D908A5ED94}"/>
              </a:ext>
            </a:extLst>
          </p:cNvPr>
          <p:cNvSpPr/>
          <p:nvPr/>
        </p:nvSpPr>
        <p:spPr>
          <a:xfrm>
            <a:off x="6170847" y="1864636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T100 Inlet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D60E34-B7B5-49B1-A665-5F56983C6DFC}"/>
              </a:ext>
            </a:extLst>
          </p:cNvPr>
          <p:cNvSpPr/>
          <p:nvPr/>
        </p:nvSpPr>
        <p:spPr>
          <a:xfrm>
            <a:off x="6170848" y="2976391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Debutanizer Overhead Inlet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0D076A-1F4C-470A-B9D8-40FA8D3BA7BD}"/>
              </a:ext>
            </a:extLst>
          </p:cNvPr>
          <p:cNvSpPr/>
          <p:nvPr/>
        </p:nvSpPr>
        <p:spPr>
          <a:xfrm>
            <a:off x="6168392" y="2381903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T100 Outlet A</a:t>
            </a:r>
          </a:p>
        </p:txBody>
      </p:sp>
      <p:cxnSp>
        <p:nvCxnSpPr>
          <p:cNvPr id="70" name="Straight Arrow Connector 86">
            <a:extLst>
              <a:ext uri="{FF2B5EF4-FFF2-40B4-BE49-F238E27FC236}">
                <a16:creationId xmlns:a16="http://schemas.microsoft.com/office/drawing/2014/main" id="{4DA69FF6-54C3-490E-8275-3B300C82EA00}"/>
              </a:ext>
            </a:extLst>
          </p:cNvPr>
          <p:cNvCxnSpPr>
            <a:cxnSpLocks/>
            <a:stCxn id="11" idx="3"/>
            <a:endCxn id="61" idx="1"/>
          </p:cNvCxnSpPr>
          <p:nvPr/>
        </p:nvCxnSpPr>
        <p:spPr>
          <a:xfrm flipV="1">
            <a:off x="4004524" y="1785304"/>
            <a:ext cx="574647" cy="10965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6">
            <a:extLst>
              <a:ext uri="{FF2B5EF4-FFF2-40B4-BE49-F238E27FC236}">
                <a16:creationId xmlns:a16="http://schemas.microsoft.com/office/drawing/2014/main" id="{28685FBC-1D9A-47EF-8F37-54581B1E4380}"/>
              </a:ext>
            </a:extLst>
          </p:cNvPr>
          <p:cNvCxnSpPr>
            <a:cxnSpLocks/>
            <a:stCxn id="11" idx="3"/>
            <a:endCxn id="62" idx="1"/>
          </p:cNvCxnSpPr>
          <p:nvPr/>
        </p:nvCxnSpPr>
        <p:spPr>
          <a:xfrm flipV="1">
            <a:off x="4004524" y="2879817"/>
            <a:ext cx="577103" cy="2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6">
            <a:extLst>
              <a:ext uri="{FF2B5EF4-FFF2-40B4-BE49-F238E27FC236}">
                <a16:creationId xmlns:a16="http://schemas.microsoft.com/office/drawing/2014/main" id="{E602C832-39FC-4BFD-8629-A8AAFE7B2ACE}"/>
              </a:ext>
            </a:extLst>
          </p:cNvPr>
          <p:cNvCxnSpPr>
            <a:cxnSpLocks/>
            <a:stCxn id="61" idx="3"/>
            <a:endCxn id="65" idx="1"/>
          </p:cNvCxnSpPr>
          <p:nvPr/>
        </p:nvCxnSpPr>
        <p:spPr>
          <a:xfrm flipV="1">
            <a:off x="5555117" y="1494661"/>
            <a:ext cx="613275" cy="2906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6">
            <a:extLst>
              <a:ext uri="{FF2B5EF4-FFF2-40B4-BE49-F238E27FC236}">
                <a16:creationId xmlns:a16="http://schemas.microsoft.com/office/drawing/2014/main" id="{E212655B-E675-4D9C-80DD-81D638512094}"/>
              </a:ext>
            </a:extLst>
          </p:cNvPr>
          <p:cNvCxnSpPr>
            <a:cxnSpLocks/>
            <a:stCxn id="61" idx="3"/>
            <a:endCxn id="66" idx="1"/>
          </p:cNvCxnSpPr>
          <p:nvPr/>
        </p:nvCxnSpPr>
        <p:spPr>
          <a:xfrm>
            <a:off x="5555116" y="1785303"/>
            <a:ext cx="615731" cy="2802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86">
            <a:extLst>
              <a:ext uri="{FF2B5EF4-FFF2-40B4-BE49-F238E27FC236}">
                <a16:creationId xmlns:a16="http://schemas.microsoft.com/office/drawing/2014/main" id="{282375D4-EF90-4FCD-AAAC-0832CAA9CD8E}"/>
              </a:ext>
            </a:extLst>
          </p:cNvPr>
          <p:cNvCxnSpPr>
            <a:cxnSpLocks/>
            <a:stCxn id="62" idx="3"/>
            <a:endCxn id="68" idx="1"/>
          </p:cNvCxnSpPr>
          <p:nvPr/>
        </p:nvCxnSpPr>
        <p:spPr>
          <a:xfrm flipV="1">
            <a:off x="5557572" y="2582856"/>
            <a:ext cx="610820" cy="2969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86">
            <a:extLst>
              <a:ext uri="{FF2B5EF4-FFF2-40B4-BE49-F238E27FC236}">
                <a16:creationId xmlns:a16="http://schemas.microsoft.com/office/drawing/2014/main" id="{ABB0951C-F9EB-4907-A052-E2FCACC3A4F0}"/>
              </a:ext>
            </a:extLst>
          </p:cNvPr>
          <p:cNvCxnSpPr>
            <a:cxnSpLocks/>
            <a:stCxn id="62" idx="3"/>
            <a:endCxn id="67" idx="1"/>
          </p:cNvCxnSpPr>
          <p:nvPr/>
        </p:nvCxnSpPr>
        <p:spPr>
          <a:xfrm>
            <a:off x="5557572" y="2879816"/>
            <a:ext cx="613276" cy="2975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86">
            <a:extLst>
              <a:ext uri="{FF2B5EF4-FFF2-40B4-BE49-F238E27FC236}">
                <a16:creationId xmlns:a16="http://schemas.microsoft.com/office/drawing/2014/main" id="{E0689A60-2173-40BD-A7EF-2B2CF018A132}"/>
              </a:ext>
            </a:extLst>
          </p:cNvPr>
          <p:cNvCxnSpPr>
            <a:cxnSpLocks/>
            <a:stCxn id="65" idx="3"/>
            <a:endCxn id="13" idx="1"/>
          </p:cNvCxnSpPr>
          <p:nvPr/>
        </p:nvCxnSpPr>
        <p:spPr>
          <a:xfrm>
            <a:off x="7144338" y="1494661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86">
            <a:extLst>
              <a:ext uri="{FF2B5EF4-FFF2-40B4-BE49-F238E27FC236}">
                <a16:creationId xmlns:a16="http://schemas.microsoft.com/office/drawing/2014/main" id="{24875409-2D7E-4EA2-87DE-85397F6600FC}"/>
              </a:ext>
            </a:extLst>
          </p:cNvPr>
          <p:cNvCxnSpPr>
            <a:cxnSpLocks/>
            <a:stCxn id="67" idx="3"/>
            <a:endCxn id="15" idx="1"/>
          </p:cNvCxnSpPr>
          <p:nvPr/>
        </p:nvCxnSpPr>
        <p:spPr>
          <a:xfrm flipV="1">
            <a:off x="7146794" y="3175103"/>
            <a:ext cx="566143" cy="2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86">
            <a:extLst>
              <a:ext uri="{FF2B5EF4-FFF2-40B4-BE49-F238E27FC236}">
                <a16:creationId xmlns:a16="http://schemas.microsoft.com/office/drawing/2014/main" id="{058D584C-A045-4CAC-A9EB-5D9838BB61B5}"/>
              </a:ext>
            </a:extLst>
          </p:cNvPr>
          <p:cNvCxnSpPr>
            <a:cxnSpLocks/>
          </p:cNvCxnSpPr>
          <p:nvPr/>
        </p:nvCxnSpPr>
        <p:spPr>
          <a:xfrm>
            <a:off x="7144338" y="2195847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86">
            <a:extLst>
              <a:ext uri="{FF2B5EF4-FFF2-40B4-BE49-F238E27FC236}">
                <a16:creationId xmlns:a16="http://schemas.microsoft.com/office/drawing/2014/main" id="{52610A46-083E-43B1-9275-9881C5D2C422}"/>
              </a:ext>
            </a:extLst>
          </p:cNvPr>
          <p:cNvCxnSpPr>
            <a:cxnSpLocks/>
          </p:cNvCxnSpPr>
          <p:nvPr/>
        </p:nvCxnSpPr>
        <p:spPr>
          <a:xfrm>
            <a:off x="7144338" y="2455083"/>
            <a:ext cx="566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9C7D635-E064-400D-9F07-A94F67E94EDD}"/>
              </a:ext>
            </a:extLst>
          </p:cNvPr>
          <p:cNvSpPr txBox="1"/>
          <p:nvPr/>
        </p:nvSpPr>
        <p:spPr>
          <a:xfrm>
            <a:off x="7263194" y="1298831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2FE97-4D8B-4C50-9CB8-C08647F84386}"/>
              </a:ext>
            </a:extLst>
          </p:cNvPr>
          <p:cNvSpPr txBox="1"/>
          <p:nvPr/>
        </p:nvSpPr>
        <p:spPr>
          <a:xfrm>
            <a:off x="7204993" y="2013841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0000C8"/>
                </a:solidFill>
              </a:defRPr>
            </a:lvl1pPr>
          </a:lstStyle>
          <a:p>
            <a:r>
              <a:rPr lang="en-AU" b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7DA1505-16BD-42CF-82F1-D1EBF903F037}"/>
              </a:ext>
            </a:extLst>
          </p:cNvPr>
          <p:cNvSpPr txBox="1"/>
          <p:nvPr/>
        </p:nvSpPr>
        <p:spPr>
          <a:xfrm>
            <a:off x="7204993" y="2427652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2BE8A2A-42E4-4690-A729-2005163E1733}"/>
              </a:ext>
            </a:extLst>
          </p:cNvPr>
          <p:cNvSpPr txBox="1"/>
          <p:nvPr/>
        </p:nvSpPr>
        <p:spPr>
          <a:xfrm>
            <a:off x="7203766" y="2976895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C25FFA-6526-4142-94F2-2C23AFD33639}"/>
              </a:ext>
            </a:extLst>
          </p:cNvPr>
          <p:cNvSpPr txBox="1"/>
          <p:nvPr/>
        </p:nvSpPr>
        <p:spPr>
          <a:xfrm>
            <a:off x="5803339" y="127091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from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2F5551-FE7E-40F8-AB61-DD4EC1013BFB}"/>
              </a:ext>
            </a:extLst>
          </p:cNvPr>
          <p:cNvSpPr txBox="1"/>
          <p:nvPr/>
        </p:nvSpPr>
        <p:spPr>
          <a:xfrm>
            <a:off x="5903339" y="2025923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to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13770C-F9A5-4AFC-AA68-7BBD90E77AE5}"/>
              </a:ext>
            </a:extLst>
          </p:cNvPr>
          <p:cNvSpPr txBox="1"/>
          <p:nvPr/>
        </p:nvSpPr>
        <p:spPr>
          <a:xfrm>
            <a:off x="5803339" y="2378743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from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9B3C36E-3F1F-44CC-A805-75608296DFCA}"/>
              </a:ext>
            </a:extLst>
          </p:cNvPr>
          <p:cNvSpPr txBox="1"/>
          <p:nvPr/>
        </p:nvSpPr>
        <p:spPr>
          <a:xfrm>
            <a:off x="5903339" y="3133748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2655A3-1729-4CDC-8335-3922F526B475}"/>
              </a:ext>
            </a:extLst>
          </p:cNvPr>
          <p:cNvSpPr txBox="1"/>
          <p:nvPr/>
        </p:nvSpPr>
        <p:spPr>
          <a:xfrm>
            <a:off x="3019611" y="3266760"/>
            <a:ext cx="8851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900" b="0" dirty="0">
                <a:solidFill>
                  <a:schemeClr val="tx1"/>
                </a:solidFill>
                <a:latin typeface="+mn-lt"/>
              </a:rPr>
              <a:t>And similar at </a:t>
            </a:r>
          </a:p>
          <a:p>
            <a:r>
              <a:rPr lang="en-AU" sz="900" b="0" dirty="0">
                <a:solidFill>
                  <a:schemeClr val="tx1"/>
                </a:solidFill>
                <a:latin typeface="+mn-lt"/>
              </a:rPr>
              <a:t>the Asset level</a:t>
            </a:r>
          </a:p>
        </p:txBody>
      </p:sp>
      <p:cxnSp>
        <p:nvCxnSpPr>
          <p:cNvPr id="35" name="Straight Arrow Connector 162">
            <a:extLst>
              <a:ext uri="{FF2B5EF4-FFF2-40B4-BE49-F238E27FC236}">
                <a16:creationId xmlns:a16="http://schemas.microsoft.com/office/drawing/2014/main" id="{DF264516-4B7B-45DE-B4D7-CEB3E143384D}"/>
              </a:ext>
            </a:extLst>
          </p:cNvPr>
          <p:cNvCxnSpPr>
            <a:cxnSpLocks/>
            <a:stCxn id="34" idx="0"/>
            <a:endCxn id="11" idx="2"/>
          </p:cNvCxnSpPr>
          <p:nvPr/>
        </p:nvCxnSpPr>
        <p:spPr>
          <a:xfrm flipV="1">
            <a:off x="3462201" y="3047999"/>
            <a:ext cx="1247" cy="21876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8003F4C-B875-49EC-8206-1C536EA7C930}"/>
              </a:ext>
            </a:extLst>
          </p:cNvPr>
          <p:cNvSpPr/>
          <p:nvPr/>
        </p:nvSpPr>
        <p:spPr>
          <a:xfrm>
            <a:off x="4578994" y="3898478"/>
            <a:ext cx="975946" cy="401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 Connection</a:t>
            </a:r>
            <a:endParaRPr lang="en-AU" sz="9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86">
            <a:extLst>
              <a:ext uri="{FF2B5EF4-FFF2-40B4-BE49-F238E27FC236}">
                <a16:creationId xmlns:a16="http://schemas.microsoft.com/office/drawing/2014/main" id="{CE949214-20FC-45EF-BD82-46BE58A3EBD8}"/>
              </a:ext>
            </a:extLst>
          </p:cNvPr>
          <p:cNvCxnSpPr>
            <a:cxnSpLocks/>
            <a:stCxn id="11" idx="3"/>
            <a:endCxn id="53" idx="1"/>
          </p:cNvCxnSpPr>
          <p:nvPr/>
        </p:nvCxnSpPr>
        <p:spPr>
          <a:xfrm>
            <a:off x="4004524" y="2881896"/>
            <a:ext cx="574470" cy="12175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9ED42A-B31D-4858-B877-8DB5E3D5D6EC}"/>
              </a:ext>
            </a:extLst>
          </p:cNvPr>
          <p:cNvSpPr txBox="1"/>
          <p:nvPr/>
        </p:nvSpPr>
        <p:spPr>
          <a:xfrm>
            <a:off x="4947686" y="3120292"/>
            <a:ext cx="400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l"/>
            <a:r>
              <a:rPr lang="en-AU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l"/>
            <a:r>
              <a:rPr lang="en-A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AF78A9-4BF0-4864-AC92-538C37C5D036}"/>
              </a:ext>
            </a:extLst>
          </p:cNvPr>
          <p:cNvSpPr/>
          <p:nvPr/>
        </p:nvSpPr>
        <p:spPr>
          <a:xfrm>
            <a:off x="7715445" y="4171272"/>
            <a:ext cx="776660" cy="4187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i="1" dirty="0">
                <a:solidFill>
                  <a:prstClr val="white"/>
                </a:solidFill>
              </a:rPr>
              <a:t>…</a:t>
            </a:r>
            <a:endParaRPr lang="en-AU" sz="900" b="0" dirty="0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440AAF2-DF9E-4E50-A27C-7D15314E822E}"/>
              </a:ext>
            </a:extLst>
          </p:cNvPr>
          <p:cNvSpPr/>
          <p:nvPr/>
        </p:nvSpPr>
        <p:spPr>
          <a:xfrm>
            <a:off x="6168216" y="4181912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… Inlet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30E7E7-ED2D-4B91-8899-72252D35BB53}"/>
              </a:ext>
            </a:extLst>
          </p:cNvPr>
          <p:cNvSpPr/>
          <p:nvPr/>
        </p:nvSpPr>
        <p:spPr>
          <a:xfrm>
            <a:off x="6165760" y="3587424"/>
            <a:ext cx="975946" cy="4019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b="0" dirty="0">
                <a:solidFill>
                  <a:prstClr val="white"/>
                </a:solidFill>
              </a:rPr>
              <a:t>… Outlet</a:t>
            </a:r>
          </a:p>
        </p:txBody>
      </p:sp>
      <p:cxnSp>
        <p:nvCxnSpPr>
          <p:cNvPr id="64" name="Straight Arrow Connector 86">
            <a:extLst>
              <a:ext uri="{FF2B5EF4-FFF2-40B4-BE49-F238E27FC236}">
                <a16:creationId xmlns:a16="http://schemas.microsoft.com/office/drawing/2014/main" id="{22680A8E-E0F2-4B85-AFC3-8E8C20699B60}"/>
              </a:ext>
            </a:extLst>
          </p:cNvPr>
          <p:cNvCxnSpPr>
            <a:cxnSpLocks/>
            <a:stCxn id="53" idx="3"/>
            <a:endCxn id="63" idx="1"/>
          </p:cNvCxnSpPr>
          <p:nvPr/>
        </p:nvCxnSpPr>
        <p:spPr>
          <a:xfrm flipV="1">
            <a:off x="5554940" y="3788378"/>
            <a:ext cx="610820" cy="3110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86">
            <a:extLst>
              <a:ext uri="{FF2B5EF4-FFF2-40B4-BE49-F238E27FC236}">
                <a16:creationId xmlns:a16="http://schemas.microsoft.com/office/drawing/2014/main" id="{DA52F48B-06F2-4C6C-9D60-AEC6D68135AA}"/>
              </a:ext>
            </a:extLst>
          </p:cNvPr>
          <p:cNvCxnSpPr>
            <a:cxnSpLocks/>
            <a:stCxn id="53" idx="3"/>
            <a:endCxn id="60" idx="1"/>
          </p:cNvCxnSpPr>
          <p:nvPr/>
        </p:nvCxnSpPr>
        <p:spPr>
          <a:xfrm>
            <a:off x="5554940" y="4099432"/>
            <a:ext cx="613276" cy="2834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86">
            <a:extLst>
              <a:ext uri="{FF2B5EF4-FFF2-40B4-BE49-F238E27FC236}">
                <a16:creationId xmlns:a16="http://schemas.microsoft.com/office/drawing/2014/main" id="{D90A2F88-B925-4DD7-9259-C03148E47B1C}"/>
              </a:ext>
            </a:extLst>
          </p:cNvPr>
          <p:cNvCxnSpPr>
            <a:cxnSpLocks/>
            <a:stCxn id="60" idx="3"/>
            <a:endCxn id="59" idx="1"/>
          </p:cNvCxnSpPr>
          <p:nvPr/>
        </p:nvCxnSpPr>
        <p:spPr>
          <a:xfrm flipV="1">
            <a:off x="7144162" y="4380625"/>
            <a:ext cx="571283" cy="2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86">
            <a:extLst>
              <a:ext uri="{FF2B5EF4-FFF2-40B4-BE49-F238E27FC236}">
                <a16:creationId xmlns:a16="http://schemas.microsoft.com/office/drawing/2014/main" id="{4F983CE2-3121-4B93-A2B4-44780E68DE5C}"/>
              </a:ext>
            </a:extLst>
          </p:cNvPr>
          <p:cNvCxnSpPr>
            <a:cxnSpLocks/>
            <a:stCxn id="63" idx="3"/>
            <a:endCxn id="77" idx="1"/>
          </p:cNvCxnSpPr>
          <p:nvPr/>
        </p:nvCxnSpPr>
        <p:spPr>
          <a:xfrm flipV="1">
            <a:off x="7141706" y="3785132"/>
            <a:ext cx="573739" cy="32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D3B6040-A607-4FAF-8878-73EC0E3B6E8C}"/>
              </a:ext>
            </a:extLst>
          </p:cNvPr>
          <p:cNvSpPr txBox="1"/>
          <p:nvPr/>
        </p:nvSpPr>
        <p:spPr>
          <a:xfrm>
            <a:off x="7196170" y="3572158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 dirty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278D13-8554-4104-A519-A5B6954F9D24}"/>
              </a:ext>
            </a:extLst>
          </p:cNvPr>
          <p:cNvSpPr txBox="1"/>
          <p:nvPr/>
        </p:nvSpPr>
        <p:spPr>
          <a:xfrm>
            <a:off x="7201134" y="4182416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parent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67B1FE-829B-44E3-A294-FDF4BCBE3DB8}"/>
              </a:ext>
            </a:extLst>
          </p:cNvPr>
          <p:cNvSpPr txBox="1"/>
          <p:nvPr/>
        </p:nvSpPr>
        <p:spPr>
          <a:xfrm>
            <a:off x="5800707" y="3584264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from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BE18F1-D360-4E20-B7BA-8DEA0D527E82}"/>
              </a:ext>
            </a:extLst>
          </p:cNvPr>
          <p:cNvSpPr txBox="1"/>
          <p:nvPr/>
        </p:nvSpPr>
        <p:spPr>
          <a:xfrm>
            <a:off x="5900707" y="4339269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0">
                <a:solidFill>
                  <a:schemeClr val="tx1"/>
                </a:solidFill>
                <a:latin typeface="+mn-lt"/>
              </a:rPr>
              <a:t>to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657581-66AB-4A2F-8531-C94292E29B11}"/>
              </a:ext>
            </a:extLst>
          </p:cNvPr>
          <p:cNvSpPr/>
          <p:nvPr/>
        </p:nvSpPr>
        <p:spPr>
          <a:xfrm>
            <a:off x="7715445" y="3579476"/>
            <a:ext cx="762946" cy="4113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i="1" dirty="0">
                <a:solidFill>
                  <a:prstClr val="white"/>
                </a:solidFill>
              </a:rPr>
              <a:t>Segment</a:t>
            </a:r>
          </a:p>
          <a:p>
            <a:pPr algn="ctr"/>
            <a:r>
              <a:rPr lang="en-AU" sz="900" i="1" dirty="0">
                <a:solidFill>
                  <a:prstClr val="white"/>
                </a:solidFill>
              </a:rPr>
              <a:t>…</a:t>
            </a:r>
            <a:endParaRPr lang="en-AU" sz="9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ストライプ矢印 3">
            <a:extLst>
              <a:ext uri="{FF2B5EF4-FFF2-40B4-BE49-F238E27FC236}">
                <a16:creationId xmlns:a16="http://schemas.microsoft.com/office/drawing/2014/main" id="{8DC7F634-E554-430C-A9D4-8BB6EEB57007}"/>
              </a:ext>
            </a:extLst>
          </p:cNvPr>
          <p:cNvSpPr/>
          <p:nvPr/>
        </p:nvSpPr>
        <p:spPr bwMode="auto">
          <a:xfrm rot="16200000">
            <a:off x="1791141" y="1552575"/>
            <a:ext cx="4933949" cy="18288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P to B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Automation                                            ERP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 system                                  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sp>
        <p:nvSpPr>
          <p:cNvPr id="38" name="ストライプ矢印 4">
            <a:extLst>
              <a:ext uri="{FF2B5EF4-FFF2-40B4-BE49-F238E27FC236}">
                <a16:creationId xmlns:a16="http://schemas.microsoft.com/office/drawing/2014/main" id="{23E1C445-463A-453A-B0B1-F0C91F54E601}"/>
              </a:ext>
            </a:extLst>
          </p:cNvPr>
          <p:cNvSpPr/>
          <p:nvPr/>
        </p:nvSpPr>
        <p:spPr bwMode="auto">
          <a:xfrm>
            <a:off x="152400" y="1352550"/>
            <a:ext cx="7239000" cy="1828800"/>
          </a:xfrm>
          <a:prstGeom prst="stripedRight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Primary business process:                                             Operations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sp>
        <p:nvSpPr>
          <p:cNvPr id="39" name="ストライプ矢印 6">
            <a:extLst>
              <a:ext uri="{FF2B5EF4-FFF2-40B4-BE49-F238E27FC236}">
                <a16:creationId xmlns:a16="http://schemas.microsoft.com/office/drawing/2014/main" id="{62BD001D-E24E-4DAC-A455-CFB371088699}"/>
              </a:ext>
            </a:extLst>
          </p:cNvPr>
          <p:cNvSpPr/>
          <p:nvPr/>
        </p:nvSpPr>
        <p:spPr bwMode="auto">
          <a:xfrm rot="18998116">
            <a:off x="1013307" y="1513124"/>
            <a:ext cx="6041501" cy="18288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Secondary business process: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メイリオ" panose="020B0604030504040204" pitchFamily="34" charset="-128"/>
              </a:rPr>
              <a:t>Establish and Maintain Operations Capability</a:t>
            </a:r>
            <a:endParaRPr kumimoji="0" lang="ja-JP" altLang="en-US" sz="20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メイリオ" panose="020B0604030504040204" pitchFamily="34" charset="-128"/>
            </a:endParaRPr>
          </a:p>
        </p:txBody>
      </p:sp>
      <p:cxnSp>
        <p:nvCxnSpPr>
          <p:cNvPr id="40" name="直線コネクタ 2">
            <a:extLst>
              <a:ext uri="{FF2B5EF4-FFF2-40B4-BE49-F238E27FC236}">
                <a16:creationId xmlns:a16="http://schemas.microsoft.com/office/drawing/2014/main" id="{2B8F5074-ADFE-4374-B561-4F6685EC1D74}"/>
              </a:ext>
            </a:extLst>
          </p:cNvPr>
          <p:cNvCxnSpPr/>
          <p:nvPr/>
        </p:nvCxnSpPr>
        <p:spPr bwMode="auto">
          <a:xfrm>
            <a:off x="7620000" y="285750"/>
            <a:ext cx="0" cy="4724400"/>
          </a:xfrm>
          <a:prstGeom prst="line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矢印コネクタ 18">
            <a:extLst>
              <a:ext uri="{FF2B5EF4-FFF2-40B4-BE49-F238E27FC236}">
                <a16:creationId xmlns:a16="http://schemas.microsoft.com/office/drawing/2014/main" id="{FD8E7886-D98B-4439-AADF-AEF6D88855BE}"/>
              </a:ext>
            </a:extLst>
          </p:cNvPr>
          <p:cNvCxnSpPr/>
          <p:nvPr/>
        </p:nvCxnSpPr>
        <p:spPr bwMode="auto">
          <a:xfrm flipH="1">
            <a:off x="7391400" y="50101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直線矢印コネクタ 19">
            <a:extLst>
              <a:ext uri="{FF2B5EF4-FFF2-40B4-BE49-F238E27FC236}">
                <a16:creationId xmlns:a16="http://schemas.microsoft.com/office/drawing/2014/main" id="{D8EB79B6-6604-40A8-8951-1366838C7920}"/>
              </a:ext>
            </a:extLst>
          </p:cNvPr>
          <p:cNvCxnSpPr/>
          <p:nvPr/>
        </p:nvCxnSpPr>
        <p:spPr bwMode="auto">
          <a:xfrm flipH="1">
            <a:off x="7391400" y="37909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20">
            <a:extLst>
              <a:ext uri="{FF2B5EF4-FFF2-40B4-BE49-F238E27FC236}">
                <a16:creationId xmlns:a16="http://schemas.microsoft.com/office/drawing/2014/main" id="{4F6AEB79-350E-4BCD-9141-781C7100A242}"/>
              </a:ext>
            </a:extLst>
          </p:cNvPr>
          <p:cNvCxnSpPr/>
          <p:nvPr/>
        </p:nvCxnSpPr>
        <p:spPr bwMode="auto">
          <a:xfrm flipH="1">
            <a:off x="7399986" y="26479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直線矢印コネクタ 21">
            <a:extLst>
              <a:ext uri="{FF2B5EF4-FFF2-40B4-BE49-F238E27FC236}">
                <a16:creationId xmlns:a16="http://schemas.microsoft.com/office/drawing/2014/main" id="{FA5E0CC8-009E-4A0F-971F-3E5F61C4AB02}"/>
              </a:ext>
            </a:extLst>
          </p:cNvPr>
          <p:cNvCxnSpPr/>
          <p:nvPr/>
        </p:nvCxnSpPr>
        <p:spPr bwMode="auto">
          <a:xfrm flipH="1">
            <a:off x="7391400" y="14287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22">
            <a:extLst>
              <a:ext uri="{FF2B5EF4-FFF2-40B4-BE49-F238E27FC236}">
                <a16:creationId xmlns:a16="http://schemas.microsoft.com/office/drawing/2014/main" id="{24FF3182-C7DE-4D03-A69F-6F23C2DF898C}"/>
              </a:ext>
            </a:extLst>
          </p:cNvPr>
          <p:cNvCxnSpPr/>
          <p:nvPr/>
        </p:nvCxnSpPr>
        <p:spPr bwMode="auto">
          <a:xfrm flipH="1">
            <a:off x="7391400" y="285750"/>
            <a:ext cx="228600" cy="0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テキスト ボックス 23">
            <a:extLst>
              <a:ext uri="{FF2B5EF4-FFF2-40B4-BE49-F238E27FC236}">
                <a16:creationId xmlns:a16="http://schemas.microsoft.com/office/drawing/2014/main" id="{2EA6C813-306B-4E0D-9A44-E2124CB62B6F}"/>
              </a:ext>
            </a:extLst>
          </p:cNvPr>
          <p:cNvSpPr txBox="1"/>
          <p:nvPr/>
        </p:nvSpPr>
        <p:spPr>
          <a:xfrm>
            <a:off x="7628586" y="514350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R4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id="{BA94A7E0-50E2-43F0-9179-B439291CD833}"/>
              </a:ext>
            </a:extLst>
          </p:cNvPr>
          <p:cNvSpPr txBox="1"/>
          <p:nvPr/>
        </p:nvSpPr>
        <p:spPr>
          <a:xfrm>
            <a:off x="7628586" y="1427261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R3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8" name="テキスト ボックス 25">
            <a:extLst>
              <a:ext uri="{FF2B5EF4-FFF2-40B4-BE49-F238E27FC236}">
                <a16:creationId xmlns:a16="http://schemas.microsoft.com/office/drawing/2014/main" id="{D563B79D-430C-49C0-842A-9F8E38BA2FC2}"/>
              </a:ext>
            </a:extLst>
          </p:cNvPr>
          <p:cNvSpPr txBox="1"/>
          <p:nvPr/>
        </p:nvSpPr>
        <p:spPr>
          <a:xfrm>
            <a:off x="7585515" y="2490686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R2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49" name="テキスト ボックス 26">
            <a:extLst>
              <a:ext uri="{FF2B5EF4-FFF2-40B4-BE49-F238E27FC236}">
                <a16:creationId xmlns:a16="http://schemas.microsoft.com/office/drawing/2014/main" id="{29461EE9-32CD-4124-95CB-4A7EF9FC375D}"/>
              </a:ext>
            </a:extLst>
          </p:cNvPr>
          <p:cNvSpPr txBox="1"/>
          <p:nvPr/>
        </p:nvSpPr>
        <p:spPr>
          <a:xfrm>
            <a:off x="7574281" y="4702373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R0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  <p:sp>
        <p:nvSpPr>
          <p:cNvPr id="50" name="テキスト ボックス 27">
            <a:extLst>
              <a:ext uri="{FF2B5EF4-FFF2-40B4-BE49-F238E27FC236}">
                <a16:creationId xmlns:a16="http://schemas.microsoft.com/office/drawing/2014/main" id="{F8B83713-276F-4966-8B90-C80A68F348A9}"/>
              </a:ext>
            </a:extLst>
          </p:cNvPr>
          <p:cNvSpPr txBox="1"/>
          <p:nvPr/>
        </p:nvSpPr>
        <p:spPr>
          <a:xfrm>
            <a:off x="7585515" y="3483173"/>
            <a:ext cx="88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solidFill>
                  <a:srgbClr val="003300"/>
                </a:solidFill>
                <a:ea typeface="メイリオ" panose="020B0604030504040204" pitchFamily="34" charset="-128"/>
              </a:rPr>
              <a:t>Level R1</a:t>
            </a:r>
            <a:endParaRPr kumimoji="1" lang="ja-JP" altLang="en-US">
              <a:solidFill>
                <a:srgbClr val="003300"/>
              </a:solidFill>
              <a:ea typeface="メイリオ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73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7" name="Line 3"/>
          <p:cNvSpPr>
            <a:spLocks noChangeShapeType="1"/>
          </p:cNvSpPr>
          <p:nvPr/>
        </p:nvSpPr>
        <p:spPr bwMode="auto">
          <a:xfrm>
            <a:off x="4953000" y="1657350"/>
            <a:ext cx="1586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52708" name="Rectangle 4"/>
          <p:cNvSpPr>
            <a:spLocks noChangeArrowheads="1"/>
          </p:cNvSpPr>
          <p:nvPr/>
        </p:nvSpPr>
        <p:spPr bwMode="auto">
          <a:xfrm>
            <a:off x="5029200" y="2724150"/>
            <a:ext cx="3276600" cy="685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Operate &amp; Maintain (O&amp;M)</a:t>
            </a:r>
          </a:p>
        </p:txBody>
      </p:sp>
      <p:sp>
        <p:nvSpPr>
          <p:cNvPr id="1352709" name="Rectangle 5"/>
          <p:cNvSpPr>
            <a:spLocks noChangeArrowheads="1"/>
          </p:cNvSpPr>
          <p:nvPr/>
        </p:nvSpPr>
        <p:spPr bwMode="auto">
          <a:xfrm>
            <a:off x="8382000" y="2724150"/>
            <a:ext cx="762000" cy="6858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End of Life</a:t>
            </a:r>
          </a:p>
        </p:txBody>
      </p:sp>
      <p:sp>
        <p:nvSpPr>
          <p:cNvPr id="1352711" name="AutoShape 7"/>
          <p:cNvSpPr>
            <a:spLocks noChangeArrowheads="1"/>
          </p:cNvSpPr>
          <p:nvPr/>
        </p:nvSpPr>
        <p:spPr bwMode="auto">
          <a:xfrm>
            <a:off x="76200" y="4000500"/>
            <a:ext cx="8990013" cy="628650"/>
          </a:xfrm>
          <a:prstGeom prst="rightArrow">
            <a:avLst>
              <a:gd name="adj1" fmla="val 50000"/>
              <a:gd name="adj2" fmla="val 247727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 Model/Product=Component/Systems(Packages)/System of Systems/Plant/Facility/Platform Life-Cycles</a:t>
            </a:r>
          </a:p>
        </p:txBody>
      </p:sp>
      <p:sp>
        <p:nvSpPr>
          <p:cNvPr id="1352712" name="Rectangle 8"/>
          <p:cNvSpPr>
            <a:spLocks noChangeArrowheads="1"/>
          </p:cNvSpPr>
          <p:nvPr/>
        </p:nvSpPr>
        <p:spPr bwMode="auto">
          <a:xfrm>
            <a:off x="1" y="2686050"/>
            <a:ext cx="914400" cy="800100"/>
          </a:xfrm>
          <a:prstGeom prst="rect">
            <a:avLst/>
          </a:prstGeom>
          <a:solidFill>
            <a:srgbClr val="B3E7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Design</a:t>
            </a:r>
          </a:p>
        </p:txBody>
      </p:sp>
      <p:sp>
        <p:nvSpPr>
          <p:cNvPr id="1352713" name="Rectangle 9"/>
          <p:cNvSpPr>
            <a:spLocks noChangeArrowheads="1"/>
          </p:cNvSpPr>
          <p:nvPr/>
        </p:nvSpPr>
        <p:spPr bwMode="auto">
          <a:xfrm>
            <a:off x="16764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Engineer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Simulate</a:t>
            </a:r>
          </a:p>
        </p:txBody>
      </p:sp>
      <p:sp>
        <p:nvSpPr>
          <p:cNvPr id="1352714" name="AutoShape 10"/>
          <p:cNvSpPr>
            <a:spLocks noChangeArrowheads="1"/>
          </p:cNvSpPr>
          <p:nvPr/>
        </p:nvSpPr>
        <p:spPr bwMode="auto">
          <a:xfrm>
            <a:off x="4114800" y="750333"/>
            <a:ext cx="1752602" cy="849867"/>
          </a:xfrm>
          <a:prstGeom prst="homePlate">
            <a:avLst>
              <a:gd name="adj" fmla="val 52273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Completion,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Commission  and Startup</a:t>
            </a:r>
          </a:p>
        </p:txBody>
      </p:sp>
      <p:sp>
        <p:nvSpPr>
          <p:cNvPr id="1352715" name="Rectangle 11"/>
          <p:cNvSpPr>
            <a:spLocks noChangeArrowheads="1"/>
          </p:cNvSpPr>
          <p:nvPr/>
        </p:nvSpPr>
        <p:spPr bwMode="auto">
          <a:xfrm>
            <a:off x="914400" y="2724150"/>
            <a:ext cx="685799" cy="685800"/>
          </a:xfrm>
          <a:prstGeom prst="rect">
            <a:avLst/>
          </a:prstGeom>
          <a:solidFill>
            <a:srgbClr val="B3E7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Product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MFG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152402" y="1752600"/>
            <a:ext cx="9144728" cy="971550"/>
            <a:chOff x="-96" y="672"/>
            <a:chExt cx="5448" cy="816"/>
          </a:xfrm>
        </p:grpSpPr>
        <p:sp>
          <p:nvSpPr>
            <p:cNvPr id="1352732" name="AutoShape 28"/>
            <p:cNvSpPr>
              <a:spLocks noChangeArrowheads="1"/>
            </p:cNvSpPr>
            <p:nvPr/>
          </p:nvSpPr>
          <p:spPr bwMode="auto">
            <a:xfrm flipH="1">
              <a:off x="-96" y="672"/>
              <a:ext cx="5039" cy="816"/>
            </a:xfrm>
            <a:prstGeom prst="curvedDownArrow">
              <a:avLst>
                <a:gd name="adj1" fmla="val 123505"/>
                <a:gd name="adj2" fmla="val 24701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3" name="AutoShape 29"/>
            <p:cNvSpPr>
              <a:spLocks noChangeArrowheads="1"/>
            </p:cNvSpPr>
            <p:nvPr/>
          </p:nvSpPr>
          <p:spPr bwMode="auto">
            <a:xfrm flipH="1">
              <a:off x="1248" y="1104"/>
              <a:ext cx="3360" cy="384"/>
            </a:xfrm>
            <a:prstGeom prst="curvedDownArrow">
              <a:avLst>
                <a:gd name="adj1" fmla="val 175000"/>
                <a:gd name="adj2" fmla="val 35000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4" name="AutoShape 30"/>
            <p:cNvSpPr>
              <a:spLocks noChangeArrowheads="1"/>
            </p:cNvSpPr>
            <p:nvPr/>
          </p:nvSpPr>
          <p:spPr bwMode="auto">
            <a:xfrm flipH="1">
              <a:off x="2764" y="1104"/>
              <a:ext cx="1556" cy="384"/>
            </a:xfrm>
            <a:prstGeom prst="curvedDownArrow">
              <a:avLst>
                <a:gd name="adj1" fmla="val 102500"/>
                <a:gd name="adj2" fmla="val 205000"/>
                <a:gd name="adj3" fmla="val 33333"/>
              </a:avLst>
            </a:prstGeom>
            <a:solidFill>
              <a:srgbClr val="FFFF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52735" name="Text Box 31"/>
            <p:cNvSpPr txBox="1">
              <a:spLocks noChangeArrowheads="1"/>
            </p:cNvSpPr>
            <p:nvPr/>
          </p:nvSpPr>
          <p:spPr bwMode="auto">
            <a:xfrm>
              <a:off x="3763" y="726"/>
              <a:ext cx="158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Continuous Improvement Feedback Loops</a:t>
              </a:r>
            </a:p>
          </p:txBody>
        </p:sp>
      </p:grp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40386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Construct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352800" y="2724150"/>
            <a:ext cx="685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Procure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628650" y="43258"/>
            <a:ext cx="7886700" cy="540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+mn-lt"/>
              </a:rPr>
              <a:t>Full Asset Life-cycle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52561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Device/Equip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Manufacturing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34952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Platform Integrator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Capital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361188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Owner/Operators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32635-14E4-4A1A-97C7-1D7FDCC24833}"/>
              </a:ext>
            </a:extLst>
          </p:cNvPr>
          <p:cNvSpPr txBox="1"/>
          <p:nvPr/>
        </p:nvSpPr>
        <p:spPr>
          <a:xfrm>
            <a:off x="1295444" y="4552950"/>
            <a:ext cx="6705600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Derived from ISO TC 184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Manufacturing Asset Management Integration Task Force Final Report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14600" y="272415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Engineer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5394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90600" y="514355"/>
            <a:ext cx="2791366" cy="595756"/>
          </a:xfrm>
          <a:prstGeom prst="rect">
            <a:avLst/>
          </a:prstGeom>
          <a:solidFill>
            <a:srgbClr val="BF9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4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Capital Projects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733801" y="514350"/>
            <a:ext cx="1142997" cy="5957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4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Complete/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Commission/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Startup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876798" y="514350"/>
            <a:ext cx="2885720" cy="59575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40">
              <a:lnSpc>
                <a:spcPct val="90000"/>
              </a:lnSpc>
              <a:spcAft>
                <a:spcPct val="35000"/>
              </a:spcAft>
            </a:pPr>
            <a:r>
              <a:rPr lang="en-US">
                <a:solidFill>
                  <a:srgbClr val="000000"/>
                </a:solidFill>
              </a:rPr>
              <a:t>Operate/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Maintain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93738" y="514350"/>
            <a:ext cx="1297863" cy="5957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4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Decommission/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Dispose</a:t>
            </a:r>
          </a:p>
        </p:txBody>
      </p:sp>
      <p:sp>
        <p:nvSpPr>
          <p:cNvPr id="19" name="Chevron 18"/>
          <p:cNvSpPr/>
          <p:nvPr/>
        </p:nvSpPr>
        <p:spPr>
          <a:xfrm>
            <a:off x="4729575" y="1175725"/>
            <a:ext cx="4389323" cy="398061"/>
          </a:xfrm>
          <a:prstGeom prst="chevr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Sustained Life-cycle Digital Asset Management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48751" y="1650303"/>
            <a:ext cx="3685888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1: Information handovers to O&amp;M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188970" y="1879185"/>
            <a:ext cx="4768752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2: Recurring Engineering Updates to O &amp; 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876799" y="2107785"/>
            <a:ext cx="411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3: Field Changes to Plant/Facility engineering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28600" y="2336385"/>
            <a:ext cx="8763000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4: Enterprise Product Data Library Management (tied to ISDDs)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18044" y="2564985"/>
            <a:ext cx="6573557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5: Asset Installation/Removal Updates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876800" y="2793585"/>
            <a:ext cx="411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6: Preventive Maintenance Triggering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876799" y="3022185"/>
            <a:ext cx="4114800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7:  Condition Based Maintenance Triggering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3250785"/>
            <a:ext cx="411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8: Early Warning Notifications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3479385"/>
            <a:ext cx="411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9: Incident Management/Accountability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76800" y="3707985"/>
            <a:ext cx="411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10: Automated Provisioning of O &amp; M systems</a:t>
            </a:r>
          </a:p>
        </p:txBody>
      </p:sp>
      <p:sp>
        <p:nvSpPr>
          <p:cNvPr id="40" name="Chevron 39"/>
          <p:cNvSpPr/>
          <p:nvPr/>
        </p:nvSpPr>
        <p:spPr>
          <a:xfrm>
            <a:off x="1447801" y="1175724"/>
            <a:ext cx="3363401" cy="404803"/>
          </a:xfrm>
          <a:prstGeom prst="chevron">
            <a:avLst/>
          </a:prstGeom>
          <a:solidFill>
            <a:srgbClr val="BF9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" rIns="685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Opportunistic Handover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of Structured  Digital Assets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4B1E97-D8F3-4146-BF1D-1A0265607C85}"/>
              </a:ext>
            </a:extLst>
          </p:cNvPr>
          <p:cNvSpPr/>
          <p:nvPr/>
        </p:nvSpPr>
        <p:spPr bwMode="auto">
          <a:xfrm>
            <a:off x="86740" y="514350"/>
            <a:ext cx="903861" cy="5957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" tIns="34290" rIns="6858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0004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Cross Project Activities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F3E1D9-8ED4-4285-BB99-9AC27842F37E}"/>
              </a:ext>
            </a:extLst>
          </p:cNvPr>
          <p:cNvSpPr/>
          <p:nvPr/>
        </p:nvSpPr>
        <p:spPr>
          <a:xfrm>
            <a:off x="213360" y="3936585"/>
            <a:ext cx="8778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11: Enterprise RDL Management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488434-9335-4629-BC31-BC71DB364E2A}"/>
              </a:ext>
            </a:extLst>
          </p:cNvPr>
          <p:cNvSpPr/>
          <p:nvPr/>
        </p:nvSpPr>
        <p:spPr>
          <a:xfrm>
            <a:off x="213360" y="4165185"/>
            <a:ext cx="8778240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OIIE Use Case 12: RFI and RFI Response (Models Meeting Requirements and Model Information, Green and Brown Field)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0708C68-7C60-4259-8C2F-EA574836CB89}"/>
              </a:ext>
            </a:extLst>
          </p:cNvPr>
          <p:cNvSpPr/>
          <p:nvPr/>
        </p:nvSpPr>
        <p:spPr>
          <a:xfrm>
            <a:off x="4876800" y="4393785"/>
            <a:ext cx="4114800" cy="228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13: Lockout/</a:t>
            </a:r>
            <a:r>
              <a:rPr lang="en-US" sz="1200" dirty="0" err="1">
                <a:solidFill>
                  <a:srgbClr val="000000"/>
                </a:solidFill>
              </a:rPr>
              <a:t>Tagout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EDF3A7-5712-44BC-839F-D8860BB4227B}"/>
              </a:ext>
            </a:extLst>
          </p:cNvPr>
          <p:cNvSpPr txBox="1"/>
          <p:nvPr/>
        </p:nvSpPr>
        <p:spPr>
          <a:xfrm>
            <a:off x="86739" y="3211197"/>
            <a:ext cx="2688811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00"/>
                </a:solidFill>
                <a:latin typeface="+mn-lt"/>
              </a:rPr>
              <a:t>Yellow Use Cases in Phase 3.1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76798" y="4622385"/>
            <a:ext cx="4114800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14:  CBM Data Acquisition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915429" y="4849428"/>
            <a:ext cx="3961367" cy="228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OIIE Use Case 15: </a:t>
            </a:r>
            <a:r>
              <a:rPr lang="en-US" sz="1200">
                <a:solidFill>
                  <a:srgbClr val="000000"/>
                </a:solidFill>
              </a:rPr>
              <a:t>Capital Project </a:t>
            </a:r>
            <a:r>
              <a:rPr lang="en-US" sz="1200" dirty="0">
                <a:solidFill>
                  <a:srgbClr val="000000"/>
                </a:solidFill>
              </a:rPr>
              <a:t>Asset Install</a:t>
            </a:r>
          </a:p>
        </p:txBody>
      </p:sp>
      <p:sp>
        <p:nvSpPr>
          <p:cNvPr id="43" name="Title 7">
            <a:extLst>
              <a:ext uri="{FF2B5EF4-FFF2-40B4-BE49-F238E27FC236}">
                <a16:creationId xmlns:a16="http://schemas.microsoft.com/office/drawing/2014/main" id="{36150F4F-C7A2-4B29-9C52-6FE26DAF239F}"/>
              </a:ext>
            </a:extLst>
          </p:cNvPr>
          <p:cNvSpPr txBox="1">
            <a:spLocks/>
          </p:cNvSpPr>
          <p:nvPr/>
        </p:nvSpPr>
        <p:spPr bwMode="auto">
          <a:xfrm>
            <a:off x="-3086" y="-26244"/>
            <a:ext cx="9147086" cy="52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1196" tIns="30599" rIns="61196" bIns="3059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75000"/>
              </a:spcBef>
              <a:spcAft>
                <a:spcPct val="75000"/>
              </a:spcAft>
              <a:defRPr lang="en-GB" sz="3733" b="1" dirty="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5pPr>
            <a:lvl6pPr marL="543954" algn="ctr" rtl="0" fontAlgn="base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6pPr>
            <a:lvl7pPr marL="1087909" algn="ctr" rtl="0" fontAlgn="base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7pPr>
            <a:lvl8pPr marL="1631863" algn="ctr" rtl="0" fontAlgn="base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8pPr>
            <a:lvl9pPr marL="2175818" algn="ctr" rtl="0" fontAlgn="base">
              <a:lnSpc>
                <a:spcPct val="75000"/>
              </a:lnSpc>
              <a:spcBef>
                <a:spcPct val="75000"/>
              </a:spcBef>
              <a:spcAft>
                <a:spcPct val="75000"/>
              </a:spcAft>
              <a:defRPr sz="3333" b="1">
                <a:solidFill>
                  <a:srgbClr val="0099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Calibri"/>
              </a:rPr>
              <a:t>Standard OIIE/OGI Use Cases </a:t>
            </a:r>
          </a:p>
        </p:txBody>
      </p:sp>
    </p:spTree>
    <p:extLst>
      <p:ext uri="{BB962C8B-B14F-4D97-AF65-F5344CB8AC3E}">
        <p14:creationId xmlns:p14="http://schemas.microsoft.com/office/powerpoint/2010/main" val="16070555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</a:spPr>
      <a:bodyPr rtlCol="0" anchor="t" anchorCtr="0"/>
      <a:lstStyle>
        <a:defPPr algn="ctr" defTabSz="685800" fontAlgn="auto">
          <a:spcBef>
            <a:spcPts val="0"/>
          </a:spcBef>
          <a:spcAft>
            <a:spcPts val="0"/>
          </a:spcAft>
          <a:defRPr sz="1350" b="0" dirty="0" smtClean="0">
            <a:solidFill>
              <a:prstClr val="white"/>
            </a:solidFill>
            <a:latin typeface="Calibri" panose="020F050202020403020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algn="l" fontAlgn="auto">
          <a:spcAft>
            <a:spcPts val="0"/>
          </a:spcAft>
          <a:defRPr b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penO&amp;M">
  <a:themeElements>
    <a:clrScheme name="OpenO&amp;M 8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OpenO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penO&amp;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O&amp;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8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penO&amp;M">
  <a:themeElements>
    <a:clrScheme name="OpenO&amp;M 8">
      <a:dk1>
        <a:srgbClr val="000000"/>
      </a:dk1>
      <a:lt1>
        <a:srgbClr val="FFFFFF"/>
      </a:lt1>
      <a:dk2>
        <a:srgbClr val="000000"/>
      </a:dk2>
      <a:lt2>
        <a:srgbClr val="0033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OpenO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penO&amp;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O&amp;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O&amp;M 8">
        <a:dk1>
          <a:srgbClr val="000000"/>
        </a:dk1>
        <a:lt1>
          <a:srgbClr val="FFFFFF"/>
        </a:lt1>
        <a:dk2>
          <a:srgbClr val="000000"/>
        </a:dk2>
        <a:lt2>
          <a:srgbClr val="0033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MOSA 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</TotalTime>
  <Words>4920</Words>
  <Application>Microsoft Office PowerPoint</Application>
  <PresentationFormat>On-screen Show (16:9)</PresentationFormat>
  <Paragraphs>982</Paragraphs>
  <Slides>68</Slides>
  <Notes>12</Notes>
  <HiddenSlides>12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Calibri</vt:lpstr>
      <vt:lpstr>Calibri Light</vt:lpstr>
      <vt:lpstr>CG Times</vt:lpstr>
      <vt:lpstr>Consolas</vt:lpstr>
      <vt:lpstr>Times New Roman</vt:lpstr>
      <vt:lpstr>Wingdings</vt:lpstr>
      <vt:lpstr>Office Theme</vt:lpstr>
      <vt:lpstr>Blank Presentation</vt:lpstr>
      <vt:lpstr>1_OpenO&amp;M</vt:lpstr>
      <vt:lpstr>2_OpenO&amp;M</vt:lpstr>
      <vt:lpstr>MIMOSA calibri</vt:lpstr>
      <vt:lpstr>Photo Editor Photo</vt:lpstr>
      <vt:lpstr>Standardising Standards-based Interoperability: The Architecture of the OIIE and OGI Pilot</vt:lpstr>
      <vt:lpstr>PowerPoint Presentation</vt:lpstr>
      <vt:lpstr>PowerPoint Presentation</vt:lpstr>
      <vt:lpstr>What is the OIIE?</vt:lpstr>
      <vt:lpstr>Supplier Neutral Industrial Digital Ecosystem Digital Ecosystem Concept Specialized For Process Industries</vt:lpstr>
      <vt:lpstr>What is the OGI Pilot?</vt:lpstr>
      <vt:lpstr>PowerPoint Presentation</vt:lpstr>
      <vt:lpstr>Full Asset Life-cycle Management</vt:lpstr>
      <vt:lpstr>PowerPoint Presentation</vt:lpstr>
      <vt:lpstr>Components of the OIIE</vt:lpstr>
      <vt:lpstr>OIIE/OGI Standardized Use Case Architecture Standardized Methodology to Define and Re-use OIIE Components</vt:lpstr>
      <vt:lpstr>Definitions in Brief</vt:lpstr>
      <vt:lpstr>Definitions in Brief</vt:lpstr>
      <vt:lpstr>UC-5: Asset Installation/Removal Updates (Abridged)</vt:lpstr>
      <vt:lpstr>UC-5: Asset Installation/Removal Updates (Abridged)</vt:lpstr>
      <vt:lpstr>UC-5: Asset Installation/Removal Updates (Abridged)</vt:lpstr>
      <vt:lpstr>UC-5: Asset Installation/Removal Updates (Abridged)</vt:lpstr>
      <vt:lpstr>UC-5: Asset Installation/Removal Updates Example Workflow</vt:lpstr>
      <vt:lpstr>UC-5: Asset Installation/Removal Updates (Abridged)</vt:lpstr>
      <vt:lpstr>SC-10: Push Intelligent Device Removal/Installation Events from CMS to MMS (Abridged)</vt:lpstr>
      <vt:lpstr>SC-10: Push Intelligent Device Removal/Installation Events from CMS to MMS (Abridged)</vt:lpstr>
      <vt:lpstr>SC-10: Push Intelligent Device Removal/Installation Events from CMS to MMS (Abridged)</vt:lpstr>
      <vt:lpstr>SC-10: Push Intelligent Device Removal/Installation Events from CMS to MMS (Abridged)</vt:lpstr>
      <vt:lpstr>SC-10: Push Intelligent Device Removal/Installation Events from CMS to MMS (Abridged)</vt:lpstr>
      <vt:lpstr>SC-10: Push Intelligent Device Removal/Installation Events from CMS to MMS Event Sequence</vt:lpstr>
      <vt:lpstr>SC-11: Publish Asset Removal/Installation events from MMS to O&amp;M (Abridged)</vt:lpstr>
      <vt:lpstr>SC-11: Publish Asset Removal/Installation events from MMS to O&amp;M (Abridged)</vt:lpstr>
      <vt:lpstr>SC-11: Publish Asset Removal/Installation events from MMS to O&amp;M (Abridged)</vt:lpstr>
      <vt:lpstr>SC-11: Publish Asset Removal/Installation events from MMS to O&amp;M (Abridged)</vt:lpstr>
      <vt:lpstr>SC-11: Publish Asset Removal/Installation events from MMS to O&amp;M (Abridged)</vt:lpstr>
      <vt:lpstr>SC-11: Publish Asset Removal/Installation events from MMS to O&amp;M Event Sequence</vt:lpstr>
      <vt:lpstr>Story M100: Start Unit Functional Requirements</vt:lpstr>
      <vt:lpstr>Story M101: Model Selection</vt:lpstr>
      <vt:lpstr>Components of the OIIE</vt:lpstr>
      <vt:lpstr>PowerPoint Presentation</vt:lpstr>
      <vt:lpstr>OIIE Intra-Enterprise Systems Connectivity and Services Architecture</vt:lpstr>
      <vt:lpstr>Components of the OIIE</vt:lpstr>
      <vt:lpstr>OpenO&amp;M ws-ISBM</vt:lpstr>
      <vt:lpstr>Typical Publish-Subscribe Interaction</vt:lpstr>
      <vt:lpstr>Typical Publish-Subscribe Interaction</vt:lpstr>
      <vt:lpstr>Typical Request-Response Interaction</vt:lpstr>
      <vt:lpstr>Typical Request-Response Interaction</vt:lpstr>
      <vt:lpstr>OpenO&amp;M ws-ISBM v1.1</vt:lpstr>
      <vt:lpstr>SDAIR: Structured Digital Asset Interoperability Register</vt:lpstr>
      <vt:lpstr>OpenO&amp;M CIR: Common Interoperability Register</vt:lpstr>
      <vt:lpstr>Services Register</vt:lpstr>
      <vt:lpstr>Components of the OIIE</vt:lpstr>
      <vt:lpstr>Message and Content Models</vt:lpstr>
      <vt:lpstr>Contextualization for Open Industrial Interoperability Ecosystem  using MIMOSA CCOM 4.x, ISA, OAGi, ISO and IEC Standards </vt:lpstr>
      <vt:lpstr>Business Object Documents (BODs)</vt:lpstr>
      <vt:lpstr>CCOM BODs Conceptual Approach Example</vt:lpstr>
      <vt:lpstr>Industry Standard Datasheet Definitions (ISDDs)</vt:lpstr>
      <vt:lpstr>Types of Data Sheet</vt:lpstr>
      <vt:lpstr>ISDD Example</vt:lpstr>
      <vt:lpstr>ISDD Example Instance</vt:lpstr>
      <vt:lpstr>How to connect to the OIIE?</vt:lpstr>
      <vt:lpstr>OIIE Adaptors</vt:lpstr>
      <vt:lpstr>Building an OIIE Adaptor (Simplified)</vt:lpstr>
      <vt:lpstr>OGI Pilot CBM Demo</vt:lpstr>
      <vt:lpstr>OIIE OGI Pilot Phase 3.1 Activities 1-4 (end 2018 – mid-2019)</vt:lpstr>
      <vt:lpstr>OIIE OGI Pilot Phase 3.1 Activities 5-8 (end 2018 – mid-2019)</vt:lpstr>
      <vt:lpstr>Questions?</vt:lpstr>
      <vt:lpstr>OIIE Systems and Scenarios Landscape</vt:lpstr>
      <vt:lpstr>CBM According to ISO 13374</vt:lpstr>
      <vt:lpstr>Condition Based Maintenance and IIoT</vt:lpstr>
      <vt:lpstr>CCOM Contextualisation—Maintained by SDAIR</vt:lpstr>
      <vt:lpstr>CCOM Contextualisation—Configuration Change Remove/Replace</vt:lpstr>
      <vt:lpstr>Example—Mesh Networks</vt:lpstr>
    </vt:vector>
  </TitlesOfParts>
  <Company>MIMOSA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OpenO&amp;M and POSC Caesar wit IBM</dc:title>
  <dc:subject>Owner/Operator Collaboration Team</dc:subject>
  <dc:creator>Alan T. Johnston</dc:creator>
  <cp:lastModifiedBy>Matt Selway</cp:lastModifiedBy>
  <cp:revision>98</cp:revision>
  <dcterms:created xsi:type="dcterms:W3CDTF">2000-08-30T00:10:07Z</dcterms:created>
  <dcterms:modified xsi:type="dcterms:W3CDTF">2019-06-13T06:47:41Z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McNeil D u644114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2000-08-30T00:10:07Z</vt:filetime>
  </property>
  <property fmtid="{D5CDD505-2E9C-101B-9397-08002B2CF9AE}" pid="8" name="Retention_Period_Start_Date">
    <vt:filetime>2018-07-19T22:51:10Z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_NewReviewCycle">
    <vt:lpwstr/>
  </property>
</Properties>
</file>